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0"/>
  </p:notesMasterIdLst>
  <p:sldIdLst>
    <p:sldId id="257" r:id="rId2"/>
    <p:sldId id="259" r:id="rId3"/>
    <p:sldId id="299" r:id="rId4"/>
    <p:sldId id="292" r:id="rId5"/>
    <p:sldId id="293" r:id="rId6"/>
    <p:sldId id="294" r:id="rId7"/>
    <p:sldId id="295" r:id="rId8"/>
    <p:sldId id="296" r:id="rId9"/>
    <p:sldId id="297" r:id="rId10"/>
    <p:sldId id="298" r:id="rId11"/>
    <p:sldId id="300" r:id="rId12"/>
    <p:sldId id="301" r:id="rId13"/>
    <p:sldId id="302" r:id="rId14"/>
    <p:sldId id="303" r:id="rId15"/>
    <p:sldId id="304" r:id="rId16"/>
    <p:sldId id="305" r:id="rId17"/>
    <p:sldId id="306" r:id="rId18"/>
    <p:sldId id="307" r:id="rId19"/>
    <p:sldId id="260" r:id="rId20"/>
    <p:sldId id="261" r:id="rId21"/>
    <p:sldId id="262" r:id="rId22"/>
    <p:sldId id="263" r:id="rId23"/>
    <p:sldId id="264"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265" r:id="rId40"/>
    <p:sldId id="266" r:id="rId41"/>
    <p:sldId id="267" r:id="rId42"/>
    <p:sldId id="268" r:id="rId43"/>
    <p:sldId id="269" r:id="rId44"/>
    <p:sldId id="270" r:id="rId45"/>
    <p:sldId id="271" r:id="rId46"/>
    <p:sldId id="272" r:id="rId47"/>
    <p:sldId id="273" r:id="rId48"/>
    <p:sldId id="274" r:id="rId49"/>
    <p:sldId id="275" r:id="rId50"/>
    <p:sldId id="276" r:id="rId51"/>
    <p:sldId id="277" r:id="rId52"/>
    <p:sldId id="278" r:id="rId53"/>
    <p:sldId id="279" r:id="rId54"/>
    <p:sldId id="280" r:id="rId55"/>
    <p:sldId id="281" r:id="rId56"/>
    <p:sldId id="282" r:id="rId57"/>
    <p:sldId id="283" r:id="rId58"/>
    <p:sldId id="284" r:id="rId59"/>
    <p:sldId id="285" r:id="rId60"/>
    <p:sldId id="286" r:id="rId61"/>
    <p:sldId id="287" r:id="rId62"/>
    <p:sldId id="288" r:id="rId63"/>
    <p:sldId id="289" r:id="rId64"/>
    <p:sldId id="290" r:id="rId65"/>
    <p:sldId id="323" r:id="rId66"/>
    <p:sldId id="324" r:id="rId67"/>
    <p:sldId id="325" r:id="rId68"/>
    <p:sldId id="291"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4" d="100"/>
          <a:sy n="84" d="100"/>
        </p:scale>
        <p:origin x="882"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0EDA0-62F7-40C9-81C6-43E451C87551}" type="datetimeFigureOut">
              <a:rPr lang="en-US" smtClean="0"/>
              <a:t>8/6/2022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02014-22FA-4778-82A1-B30CF385D809}" type="slidenum">
              <a:rPr lang="en-US" smtClean="0"/>
              <a:t>‹#›</a:t>
            </a:fld>
            <a:endParaRPr lang="en-US"/>
          </a:p>
        </p:txBody>
      </p:sp>
    </p:spTree>
    <p:extLst>
      <p:ext uri="{BB962C8B-B14F-4D97-AF65-F5344CB8AC3E}">
        <p14:creationId xmlns:p14="http://schemas.microsoft.com/office/powerpoint/2010/main" val="3281955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8/6/2022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8/6/2022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Thinking" TargetMode="External"/><Relationship Id="rId2" Type="http://schemas.openxmlformats.org/officeDocument/2006/relationships/hyperlink" Target="https://en.wikipedia.org/wiki/Process" TargetMode="External"/><Relationship Id="rId1" Type="http://schemas.openxmlformats.org/officeDocument/2006/relationships/slideLayout" Target="../slideLayouts/slideLayout7.xml"/><Relationship Id="rId5" Type="http://schemas.openxmlformats.org/officeDocument/2006/relationships/hyperlink" Target="https://en.wikipedia.org/wiki/Mental_time_travel" TargetMode="External"/><Relationship Id="rId4" Type="http://schemas.openxmlformats.org/officeDocument/2006/relationships/hyperlink" Target="https://en.wikipedia.org/wiki/Goa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Eric_Hanushek"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kalyan-city.blogspot.com/2010/11/4-factors-of-production-land-labour.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blogs.worldbank.org/team/elizabeth-king"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www.learncbse.in/author/bhagya/" TargetMode="External"/><Relationship Id="rId2" Type="http://schemas.openxmlformats.org/officeDocument/2006/relationships/hyperlink" Target="https://www.teachmint.com/glossary/h/high-order-thinking-skills/"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Thinking" TargetMode="External"/><Relationship Id="rId2" Type="http://schemas.openxmlformats.org/officeDocument/2006/relationships/hyperlink" Target="https://en.wikipedia.org/wiki/Process" TargetMode="External"/><Relationship Id="rId1" Type="http://schemas.openxmlformats.org/officeDocument/2006/relationships/slideLayout" Target="../slideLayouts/slideLayout7.xml"/><Relationship Id="rId5" Type="http://schemas.openxmlformats.org/officeDocument/2006/relationships/hyperlink" Target="https://en.wikipedia.org/wiki/Mental_time_travel" TargetMode="External"/><Relationship Id="rId4" Type="http://schemas.openxmlformats.org/officeDocument/2006/relationships/hyperlink" Target="https://en.wikipedia.org/wiki/Goa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Imo_State" TargetMode="External"/><Relationship Id="rId2" Type="http://schemas.openxmlformats.org/officeDocument/2006/relationships/hyperlink" Target="https://en.wikipedia.org/wiki/Delta_State" TargetMode="External"/><Relationship Id="rId1" Type="http://schemas.openxmlformats.org/officeDocument/2006/relationships/slideLayout" Target="../slideLayouts/slideLayout7.xml"/><Relationship Id="rId4" Type="http://schemas.openxmlformats.org/officeDocument/2006/relationships/hyperlink" Target="https://en.wikipedia.org/wiki/Kogi_Stat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hyperlink" Target="https://unesdoc.unesco.org/ark:/48223/pf0000189757" TargetMode="External"/><Relationship Id="rId3" Type="http://schemas.openxmlformats.org/officeDocument/2006/relationships/hyperlink" Target="https://air.ashesi.edu.gh/bitstream/handle/20.500.11988/63/" TargetMode="External"/><Relationship Id="rId7" Type="http://schemas.openxmlformats.org/officeDocument/2006/relationships/hyperlink" Target="https://www.researchgate.net/institution/Suez-Canal-University" TargetMode="External"/><Relationship Id="rId2" Type="http://schemas.openxmlformats.org/officeDocument/2006/relationships/hyperlink" Target="https://www.academia.edu/attachments/34552750/download_file?st=MTQxNzc0MDI1MywxMDguMjYuMTIzLjE2MSwxMzMzMjk5MA%3D%3D&amp;s=swp-toolbar" TargetMode="External"/><Relationship Id="rId1" Type="http://schemas.openxmlformats.org/officeDocument/2006/relationships/slideLayout" Target="../slideLayouts/slideLayout7.xml"/><Relationship Id="rId6" Type="http://schemas.openxmlformats.org/officeDocument/2006/relationships/hyperlink" Target="https://www.learncbse.in/author/bhagya/" TargetMode="External"/><Relationship Id="rId5" Type="http://schemas.openxmlformats.org/officeDocument/2006/relationships/hyperlink" Target="http://nces.ed.gov/pubs2002/2002130.pdf" TargetMode="External"/><Relationship Id="rId4" Type="http://schemas.openxmlformats.org/officeDocument/2006/relationships/hyperlink" Target="http://study.com/articles/High_School_Principal_Job_Description_and_Information_About_Starting_a_Career_as_a_High_School_Principal.html"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ideas.repec.org/s/ers/journl.html" TargetMode="External"/><Relationship Id="rId2" Type="http://schemas.openxmlformats.org/officeDocument/2006/relationships/hyperlink" Target="https://ideas.repec.org/a/ers/journl/vixy2006i3-4p101-.html" TargetMode="External"/><Relationship Id="rId1" Type="http://schemas.openxmlformats.org/officeDocument/2006/relationships/slideLayout" Target="../slideLayouts/slideLayout7.xml"/><Relationship Id="rId6" Type="http://schemas.openxmlformats.org/officeDocument/2006/relationships/hyperlink" Target="https://en.wikipedia.org/wiki/Eric_Hanushek" TargetMode="External"/><Relationship Id="rId5" Type="http://schemas.openxmlformats.org/officeDocument/2006/relationships/hyperlink" Target="http://dx.doi.org/10.5539/jel.v8n1p109" TargetMode="External"/><Relationship Id="rId4" Type="http://schemas.openxmlformats.org/officeDocument/2006/relationships/hyperlink" Target="https://www.researchgate.net/journal/Journal-of-Education-and-Learning-1927-5269"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4C4906-610E-E852-CF3F-712CA96CFA32}"/>
              </a:ext>
            </a:extLst>
          </p:cNvPr>
          <p:cNvSpPr txBox="1"/>
          <p:nvPr/>
        </p:nvSpPr>
        <p:spPr>
          <a:xfrm>
            <a:off x="1070333" y="389475"/>
            <a:ext cx="10051334" cy="6186309"/>
          </a:xfrm>
          <a:prstGeom prst="rect">
            <a:avLst/>
          </a:prstGeom>
          <a:noFill/>
        </p:spPr>
        <p:txBody>
          <a:bodyPr wrap="square" rtlCol="0">
            <a:spAutoFit/>
          </a:bodyPr>
          <a:lstStyle/>
          <a:p>
            <a:pPr marL="0" marR="0" algn="ctr">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PRINCIPALS’ ADMINISTRATIVE STRATEGIES FOR ENHANCING TEACHERS’ PORDUCTIVITY IN SECONDARY SCHOOLS IN AMNAMBRA STATE</a:t>
            </a:r>
          </a:p>
          <a:p>
            <a:pPr marL="0" marR="0" algn="ctr">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BY</a:t>
            </a:r>
            <a:endParaRPr lang="en-US" sz="1800" dirty="0">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AGBA, CLEMENTINA NGOZI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ESUT/PG/</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M.Ed</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/20190700000300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DEPARTMENT OF EDUCATIONAL MANAGEMENT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FACULTY OF EDUCATION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ENUGU STATE UNIVERSITY OF SCIENCE AND TECHNOLOGY (ESUT), ENUGU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ctr">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MAY, 2022</a:t>
            </a:r>
            <a:endParaRPr lang="en-US" sz="1800" dirty="0">
              <a:effectLst/>
              <a:latin typeface="Times New Roman" panose="02020603050405020304" pitchFamily="18" charset="0"/>
              <a:ea typeface="Times New Roman" panose="02020603050405020304" pitchFamily="18" charset="0"/>
            </a:endParaRPr>
          </a:p>
          <a:p>
            <a:pPr marL="0" marR="0">
              <a:lnSpc>
                <a:spcPct val="150000"/>
              </a:lnSpc>
              <a:spcBef>
                <a:spcPts val="0"/>
              </a:spcBef>
              <a:spcAft>
                <a:spcPts val="0"/>
              </a:spcAft>
            </a:pPr>
            <a:r>
              <a:rPr lang="en-US" sz="1800" b="1" u="none" strike="noStrike" baseline="300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682766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DD726F-F15A-B583-6965-69AE78A97853}"/>
              </a:ext>
            </a:extLst>
          </p:cNvPr>
          <p:cNvSpPr txBox="1"/>
          <p:nvPr/>
        </p:nvSpPr>
        <p:spPr>
          <a:xfrm>
            <a:off x="520700" y="808147"/>
            <a:ext cx="10960100" cy="5443863"/>
          </a:xfrm>
          <a:prstGeom prst="rect">
            <a:avLst/>
          </a:prstGeom>
          <a:noFill/>
        </p:spPr>
        <p:txBody>
          <a:bodyPr wrap="square">
            <a:spAutoFit/>
          </a:bodyPr>
          <a:lstStyle/>
          <a:p>
            <a:pPr>
              <a:lnSpc>
                <a:spcPct val="150000"/>
              </a:lnSpc>
            </a:pPr>
            <a:r>
              <a:rPr lang="en-US" sz="1800" b="0" i="0" dirty="0">
                <a:effectLst/>
                <a:latin typeface="Times New Roman" panose="02020603050405020304" pitchFamily="18" charset="0"/>
                <a:ea typeface="Times New Roman" panose="02020603050405020304" pitchFamily="18" charset="0"/>
                <a:cs typeface="Helvetica" panose="020B0604020202020204" pitchFamily="34" charset="0"/>
              </a:rPr>
              <a:t>Performance of teachers mainly depends on school and staff management, teachers’ and students’ characteristics and teaching factors (</a:t>
            </a:r>
            <a:r>
              <a:rPr lang="en-US" sz="1800" b="0" i="0" dirty="0" err="1">
                <a:effectLst/>
                <a:latin typeface="Times New Roman" panose="02020603050405020304" pitchFamily="18" charset="0"/>
                <a:ea typeface="Times New Roman" panose="02020603050405020304" pitchFamily="18" charset="0"/>
                <a:cs typeface="Helvetica" panose="020B0604020202020204" pitchFamily="34" charset="0"/>
              </a:rPr>
              <a:t>Chamundeswari</a:t>
            </a:r>
            <a:r>
              <a:rPr lang="en-US" sz="1800" b="0" i="0" dirty="0">
                <a:effectLst/>
                <a:latin typeface="Times New Roman" panose="02020603050405020304" pitchFamily="18" charset="0"/>
                <a:ea typeface="Times New Roman" panose="02020603050405020304" pitchFamily="18" charset="0"/>
                <a:cs typeface="Helvetica" panose="020B0604020202020204" pitchFamily="34" charset="0"/>
              </a:rPr>
              <a:t> 2013). </a:t>
            </a:r>
            <a:r>
              <a:rPr lang="en-US" sz="1800" dirty="0">
                <a:effectLst/>
                <a:latin typeface="Times New Roman" panose="02020603050405020304" pitchFamily="18" charset="0"/>
                <a:ea typeface="Calibri" panose="020F0502020204030204" pitchFamily="34" charset="0"/>
              </a:rPr>
              <a:t>As teachers’ productivity is a measure of how much the goals of education is being achieved through his commitment to and performance on the teaching job. It then becomes very imperative for school principals to do everything in their power to support and motivate the teachers. The productivity might be high or low depending on his input. </a:t>
            </a:r>
            <a:r>
              <a:rPr lang="en-US" sz="1800" dirty="0">
                <a:effectLst/>
                <a:latin typeface="Times New Roman" panose="02020603050405020304" pitchFamily="18" charset="0"/>
                <a:ea typeface="Times New Roman" panose="02020603050405020304" pitchFamily="18" charset="0"/>
              </a:rPr>
              <a:t>Students' success in the education and learning process will be determined by their teachers' work productivity (</a:t>
            </a:r>
            <a:r>
              <a:rPr lang="en-US" sz="1800" dirty="0" err="1">
                <a:effectLst/>
                <a:latin typeface="Times New Roman" panose="02020603050405020304" pitchFamily="18" charset="0"/>
                <a:ea typeface="Times New Roman" panose="02020603050405020304" pitchFamily="18" charset="0"/>
              </a:rPr>
              <a:t>Etomes</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Molua</a:t>
            </a:r>
            <a:r>
              <a:rPr lang="en-US" sz="1800" dirty="0">
                <a:effectLst/>
                <a:latin typeface="Times New Roman" panose="02020603050405020304" pitchFamily="18" charset="0"/>
                <a:ea typeface="Times New Roman" panose="02020603050405020304" pitchFamily="18" charset="0"/>
              </a:rPr>
              <a:t>, 2019). Furthermore, Nwosu, in </a:t>
            </a:r>
            <a:r>
              <a:rPr lang="en-US" sz="1800" dirty="0" err="1">
                <a:effectLst/>
                <a:latin typeface="Times New Roman" panose="02020603050405020304" pitchFamily="18" charset="0"/>
                <a:ea typeface="Times New Roman" panose="02020603050405020304" pitchFamily="18" charset="0"/>
              </a:rPr>
              <a:t>Etomes</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Molua</a:t>
            </a:r>
            <a:r>
              <a:rPr lang="en-US" sz="1800" dirty="0">
                <a:effectLst/>
                <a:latin typeface="Times New Roman" panose="02020603050405020304" pitchFamily="18" charset="0"/>
                <a:ea typeface="Times New Roman" panose="02020603050405020304" pitchFamily="18" charset="0"/>
              </a:rPr>
              <a:t> (2019), noted that teacher work productivity is a determinant of success, participants in particular and the education system as a whole. </a:t>
            </a:r>
            <a:r>
              <a:rPr lang="en-US" sz="1800" dirty="0">
                <a:effectLst/>
                <a:latin typeface="Times New Roman" panose="02020603050405020304" pitchFamily="18" charset="0"/>
                <a:ea typeface="Calibri" panose="020F0502020204030204" pitchFamily="34" charset="0"/>
              </a:rPr>
              <a:t>Jamil, Atta, Ali, Balochi, and Ayaz, (2011), opined that  teachers’ productivity is assessed through efficient classroom management, lesson organization, recording and reporting students’ work achievement, quality and competency in teaching skills, teachers’ </a:t>
            </a:r>
            <a:r>
              <a:rPr lang="en-US" sz="1800" dirty="0" err="1">
                <a:effectLst/>
                <a:latin typeface="Times New Roman" panose="02020603050405020304" pitchFamily="18" charset="0"/>
                <a:ea typeface="Calibri" panose="020F0502020204030204" pitchFamily="34" charset="0"/>
              </a:rPr>
              <a:t>behaviour</a:t>
            </a:r>
            <a:r>
              <a:rPr lang="en-US" sz="1800" dirty="0">
                <a:effectLst/>
                <a:latin typeface="Times New Roman" panose="02020603050405020304" pitchFamily="18" charset="0"/>
                <a:ea typeface="Calibri" panose="020F0502020204030204" pitchFamily="34" charset="0"/>
              </a:rPr>
              <a:t> and attitude towards task responsibilities, material resource management and student management. Consequently, principals’ administrative strategies always target at improving capacities of teachers for effective education delivery. It aims at removing performance deficiencies in teachers for optimal quality education delivery and outcomes. </a:t>
            </a:r>
            <a:endParaRPr lang="en-US" dirty="0"/>
          </a:p>
        </p:txBody>
      </p:sp>
    </p:spTree>
    <p:extLst>
      <p:ext uri="{BB962C8B-B14F-4D97-AF65-F5344CB8AC3E}">
        <p14:creationId xmlns:p14="http://schemas.microsoft.com/office/powerpoint/2010/main" val="4278340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652EFA-9A81-3134-702A-497EAAA60F17}"/>
              </a:ext>
            </a:extLst>
          </p:cNvPr>
          <p:cNvSpPr txBox="1"/>
          <p:nvPr/>
        </p:nvSpPr>
        <p:spPr>
          <a:xfrm>
            <a:off x="406400" y="1175099"/>
            <a:ext cx="11201400" cy="4801314"/>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view of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Getange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(2016), administrative strategy is an action that administrators take to attain one or more of the organization’s goals. It is all about integrating organizational activities and utilizing and allocating the scarce resources within the organizational environment so as to meet the present objectives.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Muhyi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(2011) posited that principal performs functions related to the objectives to be achieved, functions related to directing the implementation of each activity in order to achieve group goals, functions related to the creation of a work atmosphere that supports the process of administrative activities running smoothly, full of enthusiasm, health and with high creativity. For this reason, the principal must have good administrative strategies to enhance the productivity of teachers and improve the quality of education which is carried out in an integrated, systematic, gradual and sustainable manner.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Contributing to the discussion on what principals should do to promote teachers’ productivity and performance,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Andriani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Renata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Fitria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(2018) recommend that principals should attract, develop and motivate teachers to achieve optimal educational goals, plan for school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programmes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help teachers achieve positions and standards of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behaviour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maximize career development and align individual, group and organizational goals. According to a study by the National Center for Education Statistics (NCES, 2012), 10 percent of teachers leave teaching after their first year, if they entered the classroom by way of alternate certification (Brown, 2015). Researchers now estimate that 44 percent will leave within the first five years of teaching (Ingersoll, 2018). There are many reasons for this exodus, including classroom management challenges, lack of administrative support etc. The principal can bring this to a minimal level through administrative support. This can be done through mentoring.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3480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B99CC6-7983-BE11-2375-EEAF627F532D}"/>
              </a:ext>
            </a:extLst>
          </p:cNvPr>
          <p:cNvSpPr txBox="1"/>
          <p:nvPr/>
        </p:nvSpPr>
        <p:spPr>
          <a:xfrm>
            <a:off x="393700" y="474345"/>
            <a:ext cx="11404600" cy="5909310"/>
          </a:xfrm>
          <a:prstGeom prst="rect">
            <a:avLst/>
          </a:prstGeom>
          <a:noFill/>
        </p:spPr>
        <p:txBody>
          <a:bodyPr wrap="square">
            <a:spAutoFit/>
          </a:bodyPr>
          <a:lstStyle/>
          <a:p>
            <a:pPr marL="0" marR="0" algn="just">
              <a:spcBef>
                <a:spcPts val="0"/>
              </a:spcBef>
              <a:spcAft>
                <a:spcPts val="0"/>
              </a:spcAft>
            </a:pPr>
            <a:r>
              <a:rPr lang="en-US" sz="1800" b="0" i="0" dirty="0">
                <a:effectLst/>
                <a:latin typeface="Times New Roman" panose="02020603050405020304" pitchFamily="18" charset="0"/>
                <a:ea typeface="Times New Roman" panose="02020603050405020304" pitchFamily="18" charset="0"/>
                <a:cs typeface="Helvetica" panose="020B0604020202020204" pitchFamily="34" charset="0"/>
              </a:rPr>
              <a:t>     Teaching is so complex that even the most academically equipped beginning teachers need much to learn in putting their academic knowledge into actual teaching. Ibe-Bassey as cited by </a:t>
            </a:r>
            <a:r>
              <a:rPr lang="en-US" sz="1800" b="0" i="0" dirty="0" err="1">
                <a:effectLst/>
                <a:latin typeface="Times New Roman" panose="02020603050405020304" pitchFamily="18" charset="0"/>
                <a:ea typeface="Times New Roman" panose="02020603050405020304" pitchFamily="18" charset="0"/>
                <a:cs typeface="Helvetica" panose="020B0604020202020204" pitchFamily="34" charset="0"/>
              </a:rPr>
              <a:t>Ugwu</a:t>
            </a:r>
            <a:r>
              <a:rPr lang="en-US" sz="1800" b="0" i="0" dirty="0">
                <a:effectLst/>
                <a:latin typeface="Times New Roman" panose="02020603050405020304" pitchFamily="18" charset="0"/>
                <a:ea typeface="Times New Roman" panose="02020603050405020304" pitchFamily="18" charset="0"/>
                <a:cs typeface="Helvetica" panose="020B0604020202020204" pitchFamily="34" charset="0"/>
              </a:rPr>
              <a:t> and Ikechukwu (2015) argued that although, teacher training equips beginning teachers with critical knowledge about practical teaching, some of the most critical elements of teaching are learned in workplace when beginning teachers start their professional teaching career. </a:t>
            </a:r>
            <a:r>
              <a:rPr lang="en-US" sz="1800" b="0" i="0" dirty="0" err="1">
                <a:effectLst/>
                <a:latin typeface="Times New Roman" panose="02020603050405020304" pitchFamily="18" charset="0"/>
                <a:ea typeface="Times New Roman" panose="02020603050405020304" pitchFamily="18" charset="0"/>
                <a:cs typeface="Helvetica" panose="020B0604020202020204" pitchFamily="34" charset="0"/>
              </a:rPr>
              <a:t>Ugwu</a:t>
            </a:r>
            <a:r>
              <a:rPr lang="en-US" sz="1800" b="0" i="0" dirty="0">
                <a:effectLst/>
                <a:latin typeface="Times New Roman" panose="02020603050405020304" pitchFamily="18" charset="0"/>
                <a:ea typeface="Times New Roman" panose="02020603050405020304" pitchFamily="18" charset="0"/>
                <a:cs typeface="Helvetica" panose="020B0604020202020204" pitchFamily="34" charset="0"/>
              </a:rPr>
              <a:t> and Ikechukwu, (2015) observed that one strategy that may help new teachers overcome some of the initial shocks is to build their capacity through mentorship in order to enhance smooth transition into the profession.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b="0" i="0" dirty="0">
                <a:effectLst/>
                <a:latin typeface="Times New Roman" panose="02020603050405020304" pitchFamily="18" charset="0"/>
                <a:ea typeface="Times New Roman" panose="02020603050405020304" pitchFamily="18" charset="0"/>
                <a:cs typeface="Helvetica" panose="020B0604020202020204" pitchFamily="34" charset="0"/>
              </a:rPr>
              <a:t>     Accordingly Bozeman and Feeney as cited by Chukwu (2014), mentorship is the process of informal transmission of knowledge, social capital and the psycho-social support perceived by the recipient as relevant to work, career or professional development. In secondary school setting, the mentor is often the principal while the mentee is the teacher. To buttress the above definition,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Olu-Ajayi (2016) postulated that mentoring is a supportive relationship established between two individuals where knowledge, skills and experience are shared. It is a form of interaction with another that facilitates the process of cognition, achieving more than each could achieve alone. Mentorship, therefore, entails both formal and informal communication, that could be face to face; and enduring a sustained period of time between a person who is perceived to have greater relevant knowledge, wisdom or experience (the mentor) and the person perceived to have less (the mentee). A principal practicing the act of mentoring is certainly gearing towards letting individual teachers towards gaining career, social, and emotional support for exploration in their respective academic pursuit or for a successful professional development (Jain, Chaudhary &amp; Jain, 2018).</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Hence, mentoring will enable the principal to discover teachers who need special attention, in terms of skills and competency. This will motivate the principal to organize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programmes</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that will facilitate teachers’ development into the system.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Consequently, the principals as the chief administrative officers should mentor their teachers, identify their professional challenges and set a plan on how to eradicate the problems.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3306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82D40C-7AA7-327B-B38D-1B1A9B213DCC}"/>
              </a:ext>
            </a:extLst>
          </p:cNvPr>
          <p:cNvSpPr txBox="1"/>
          <p:nvPr/>
        </p:nvSpPr>
        <p:spPr>
          <a:xfrm>
            <a:off x="889000" y="228372"/>
            <a:ext cx="10414000" cy="5909310"/>
          </a:xfrm>
          <a:prstGeom prst="rect">
            <a:avLst/>
          </a:prstGeom>
          <a:noFill/>
        </p:spPr>
        <p:txBody>
          <a:bodyPr wrap="square">
            <a:spAutoFit/>
          </a:bodyPr>
          <a:lstStyle/>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Staff development which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 process of improving employees' existing competencies and skills equally helps in developing newer ones to adapt easily into the system and achieve the goals of education. In education system, teachers form its vital resource and must be valued, nurtured and retained. They are the most valuable assets and truly the backbone of education. Education administrators, especially in secondary schools must invest both time and resources in training and developing both teaching and non teaching staff for them to become indispensable resources later on. In the opinion of Prachi (2015), staff development is a joint initiative of the employee as well as the employer to upgrade the existing skills and knowledge of an individual. He went further to posit that staff development not only equips the worker with necessary skills but also helps the worker to develop a sense of attachment towards the organization.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Staff development according to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Appiah (2012)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not only helps in enhancing knowledge of staff but also increases the productivity of organization. As a result of staff development activities, staff are better trained and equipped and work harder, they become aware of the latest developments which enable them to achieve higher productivity.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the research paper conducted by Raja, Furqan and Khan (2011), they discovered that in this era of competitive business world the most important factor is training and development. They concluded that for employees and the organizations, efficiency and effectiveness is increased only by training. In the opinion of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Bataineh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(2014) the staff of the organization should have enough skills to perform their duties well. Training and development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programmes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ensure that the employees get acquainted with the skills required to perform their duties well.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Therefore, secondary school administrators should put in place proper plans that will give room for staff development.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     Planning as observed by </a:t>
            </a:r>
            <a:r>
              <a:rPr lang="en-US" sz="1800" dirty="0" err="1">
                <a:effectLst/>
                <a:latin typeface="Times New Roman" panose="02020603050405020304" pitchFamily="18" charset="0"/>
                <a:ea typeface="Calibri" panose="020F0502020204030204" pitchFamily="34" charset="0"/>
              </a:rPr>
              <a:t>Bazin</a:t>
            </a:r>
            <a:r>
              <a:rPr lang="en-US" sz="1800" dirty="0">
                <a:effectLst/>
                <a:latin typeface="Times New Roman" panose="02020603050405020304" pitchFamily="18" charset="0"/>
                <a:ea typeface="Calibri" panose="020F0502020204030204" pitchFamily="34" charset="0"/>
              </a:rPr>
              <a:t>, (2012), is the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hlinkClick r:id="rId2" tooltip="Process">
                  <a:extLst>
                    <a:ext uri="{A12FA001-AC4F-418D-AE19-62706E023703}">
                      <ahyp:hlinkClr xmlns:ahyp="http://schemas.microsoft.com/office/drawing/2018/hyperlinkcolor" val="tx"/>
                    </a:ext>
                  </a:extLst>
                </a:hlinkClick>
              </a:rPr>
              <a:t>process</a:t>
            </a:r>
            <a:r>
              <a:rPr lang="en-US" sz="1800" dirty="0">
                <a:effectLst/>
                <a:latin typeface="Times New Roman" panose="02020603050405020304" pitchFamily="18" charset="0"/>
                <a:ea typeface="Calibri" panose="020F0502020204030204" pitchFamily="34" charset="0"/>
              </a:rPr>
              <a:t> of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hlinkClick r:id="rId3" tooltip="Thinking">
                  <a:extLst>
                    <a:ext uri="{A12FA001-AC4F-418D-AE19-62706E023703}">
                      <ahyp:hlinkClr xmlns:ahyp="http://schemas.microsoft.com/office/drawing/2018/hyperlinkcolor" val="tx"/>
                    </a:ext>
                  </a:extLst>
                </a:hlinkClick>
              </a:rPr>
              <a:t>thinking</a:t>
            </a:r>
            <a:r>
              <a:rPr lang="en-US" sz="1800" dirty="0">
                <a:effectLst/>
                <a:latin typeface="Times New Roman" panose="02020603050405020304" pitchFamily="18" charset="0"/>
                <a:ea typeface="Calibri" panose="020F0502020204030204" pitchFamily="34" charset="0"/>
              </a:rPr>
              <a:t> about the activities required to achieve a desired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hlinkClick r:id="rId4" tooltip="Goal">
                  <a:extLst>
                    <a:ext uri="{A12FA001-AC4F-418D-AE19-62706E023703}">
                      <ahyp:hlinkClr xmlns:ahyp="http://schemas.microsoft.com/office/drawing/2018/hyperlinkcolor" val="tx"/>
                    </a:ext>
                  </a:extLst>
                </a:hlinkClick>
              </a:rPr>
              <a:t>goal</a:t>
            </a:r>
            <a:r>
              <a:rPr lang="en-US" sz="1800" dirty="0">
                <a:effectLst/>
                <a:latin typeface="Times New Roman" panose="02020603050405020304" pitchFamily="18" charset="0"/>
                <a:ea typeface="Calibri" panose="020F0502020204030204" pitchFamily="34" charset="0"/>
              </a:rPr>
              <a:t>. It is based on foresight, the fundamental capacity for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hlinkClick r:id="rId5" tooltip="Mental time travel">
                  <a:extLst>
                    <a:ext uri="{A12FA001-AC4F-418D-AE19-62706E023703}">
                      <ahyp:hlinkClr xmlns:ahyp="http://schemas.microsoft.com/office/drawing/2018/hyperlinkcolor" val="tx"/>
                    </a:ext>
                  </a:extLst>
                </a:hlinkClick>
              </a:rPr>
              <a:t>mental time travel</a:t>
            </a:r>
            <a:r>
              <a:rPr lang="en-US" sz="1800" dirty="0">
                <a:effectLst/>
                <a:latin typeface="Times New Roman" panose="02020603050405020304" pitchFamily="18" charset="0"/>
                <a:ea typeface="Calibri" panose="020F0502020204030204" pitchFamily="34" charset="0"/>
              </a:rPr>
              <a:t>. </a:t>
            </a:r>
            <a:endParaRPr lang="en-US" dirty="0"/>
          </a:p>
        </p:txBody>
      </p:sp>
    </p:spTree>
    <p:extLst>
      <p:ext uri="{BB962C8B-B14F-4D97-AF65-F5344CB8AC3E}">
        <p14:creationId xmlns:p14="http://schemas.microsoft.com/office/powerpoint/2010/main" val="396997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7A310B-AB5D-A6F8-AEE5-CBEC8A3E9F6F}"/>
              </a:ext>
            </a:extLst>
          </p:cNvPr>
          <p:cNvSpPr txBox="1"/>
          <p:nvPr/>
        </p:nvSpPr>
        <p:spPr>
          <a:xfrm>
            <a:off x="393700" y="197346"/>
            <a:ext cx="9664700" cy="5859361"/>
          </a:xfrm>
          <a:prstGeom prst="rect">
            <a:avLst/>
          </a:prstGeom>
          <a:noFill/>
        </p:spPr>
        <p:txBody>
          <a:bodyPr wrap="square">
            <a:spAutoFit/>
          </a:bodyPr>
          <a:lstStyle/>
          <a:p>
            <a:pPr>
              <a:lnSpc>
                <a:spcPct val="150000"/>
              </a:lnSpc>
            </a:pPr>
            <a:r>
              <a:rPr lang="en-US" sz="1800" dirty="0">
                <a:effectLst/>
                <a:latin typeface="Times New Roman" panose="02020603050405020304" pitchFamily="18" charset="0"/>
                <a:ea typeface="Calibri" panose="020F0502020204030204" pitchFamily="34" charset="0"/>
              </a:rPr>
              <a:t>The evolutions of forethought, the capacity to think ahead, are considered to have been prime movers in human evolution.</a:t>
            </a:r>
            <a:r>
              <a:rPr lang="en-US" sz="1800" baseline="3000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 Planning is a fundamental property of intelligent </a:t>
            </a:r>
            <a:r>
              <a:rPr lang="en-US" sz="1800" dirty="0" err="1">
                <a:effectLst/>
                <a:latin typeface="Times New Roman" panose="02020603050405020304" pitchFamily="18" charset="0"/>
                <a:ea typeface="Calibri" panose="020F0502020204030204" pitchFamily="34" charset="0"/>
              </a:rPr>
              <a:t>behaviour</a:t>
            </a:r>
            <a:r>
              <a:rPr lang="en-US" sz="1800" dirty="0">
                <a:effectLst/>
                <a:latin typeface="Times New Roman" panose="02020603050405020304" pitchFamily="18" charset="0"/>
                <a:ea typeface="Calibri" panose="020F0502020204030204" pitchFamily="34" charset="0"/>
              </a:rPr>
              <a:t>. It involves the use of logic and imagination to visualize not only a desired end result, but the steps necessary to achieve that result. Planning is the most significant principals’ administrative strategy for enhancing teachers’ productivity, because it enables the principal to utilize the available resources, both human and material effectively. A major management function of the principal is to plan to make the best use of teachers’ talents. </a:t>
            </a:r>
            <a:r>
              <a:rPr lang="en-US" sz="1800" dirty="0" err="1">
                <a:effectLst/>
                <a:latin typeface="Times New Roman" panose="02020603050405020304" pitchFamily="18" charset="0"/>
                <a:ea typeface="Calibri" panose="020F0502020204030204" pitchFamily="34" charset="0"/>
              </a:rPr>
              <a:t>Olusanya</a:t>
            </a:r>
            <a:r>
              <a:rPr lang="en-US" sz="1800" dirty="0">
                <a:effectLst/>
                <a:latin typeface="Times New Roman" panose="02020603050405020304" pitchFamily="18" charset="0"/>
                <a:ea typeface="Calibri" panose="020F0502020204030204" pitchFamily="34" charset="0"/>
              </a:rPr>
              <a:t> (2012) opined that planning is the basic element of all the management functions as it involves the selecting from among alternative future course of action for the organization as a whole and every department or section within it. In this case, the principals’ planning must involve an open system approach to management. This is because planning cannot be done in a vacuum or isolation. Rather, it must consider the nature of the future environment in which planning decisions and actions are intended to operate. The principal identifies the goals and objectives of the school, which of course, must be in line with the national objectives. He analyzes tasks and shares responsibilities to the teachers according to areas of specialization, competence and expertise</a:t>
            </a:r>
            <a:endParaRPr lang="en-US" dirty="0"/>
          </a:p>
        </p:txBody>
      </p:sp>
    </p:spTree>
    <p:extLst>
      <p:ext uri="{BB962C8B-B14F-4D97-AF65-F5344CB8AC3E}">
        <p14:creationId xmlns:p14="http://schemas.microsoft.com/office/powerpoint/2010/main" val="2002046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5EF46E-A62D-B0A3-6CFC-EC831113A026}"/>
              </a:ext>
            </a:extLst>
          </p:cNvPr>
          <p:cNvSpPr txBox="1"/>
          <p:nvPr/>
        </p:nvSpPr>
        <p:spPr>
          <a:xfrm>
            <a:off x="495300" y="0"/>
            <a:ext cx="10947400" cy="6690358"/>
          </a:xfrm>
          <a:prstGeom prst="rect">
            <a:avLst/>
          </a:prstGeom>
          <a:noFill/>
        </p:spPr>
        <p:txBody>
          <a:bodyPr wrap="square">
            <a:spAutoFit/>
          </a:bodyPr>
          <a:lstStyle/>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above assertion, propelled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Oboegbulem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(2011) to state that planning is the process of deciding in advance the methods and procedures which an individual, group or organization intends to follow in order to accomplish its outlined objectives.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important thing in planning is to decide in advance the objectives to be achieved and how to utilize the available resources (human and material) in achieving these objectives. 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hus, in other to achieve the set educational objectives, the administrator must have a framework or structure for his school where staff opinions are sorted, posts created and assigned to teachers. In this digital age, school administrators create a common platform for easier and faster dissemination of information/communication in the school.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Communication plays an important role in development of employees. Prachi (2015) noted that communication helps in the exchange of ideas, thoughts and information through speech, signals, writing and so on. Effective communication between the school principal and teachers aids better understanding of individuals. It builds relationships and facilitates achievement of education goals. Thus, the need for effective communication strategies for the improvement of a secondary school cannot be overemphasized. The basic function of education itself relies almost entirely on communication. A school principal cannot organize the teachers, coordinate and control their activities as well as delegate responsibilities without effective communication (</a:t>
            </a:r>
            <a:r>
              <a:rPr lang="en-US" sz="1800" dirty="0" err="1">
                <a:effectLst/>
                <a:latin typeface="Times New Roman" panose="02020603050405020304" pitchFamily="18" charset="0"/>
                <a:ea typeface="Calibri" panose="020F0502020204030204" pitchFamily="34" charset="0"/>
              </a:rPr>
              <a:t>Ijaiya</a:t>
            </a:r>
            <a:r>
              <a:rPr lang="en-US" sz="1800" dirty="0">
                <a:effectLst/>
                <a:latin typeface="Times New Roman" panose="02020603050405020304" pitchFamily="18" charset="0"/>
                <a:ea typeface="Calibri" panose="020F0502020204030204" pitchFamily="34" charset="0"/>
              </a:rPr>
              <a:t>, 2010). </a:t>
            </a:r>
            <a:r>
              <a:rPr lang="en-US" sz="1800" dirty="0">
                <a:effectLst/>
                <a:latin typeface="Times New Roman" panose="02020603050405020304" pitchFamily="18" charset="0"/>
                <a:ea typeface="Times New Roman" panose="02020603050405020304" pitchFamily="18" charset="0"/>
              </a:rPr>
              <a:t>Duckworth cited in </a:t>
            </a:r>
            <a:r>
              <a:rPr lang="en-US" sz="1800" dirty="0" err="1">
                <a:effectLst/>
                <a:latin typeface="Times New Roman" panose="02020603050405020304" pitchFamily="18" charset="0"/>
                <a:ea typeface="Times New Roman" panose="02020603050405020304" pitchFamily="18" charset="0"/>
              </a:rPr>
              <a:t>Akomolafe</a:t>
            </a:r>
            <a:r>
              <a:rPr lang="en-US" sz="1800" dirty="0">
                <a:effectLst/>
                <a:latin typeface="Times New Roman" panose="02020603050405020304" pitchFamily="18" charset="0"/>
                <a:ea typeface="Times New Roman" panose="02020603050405020304" pitchFamily="18" charset="0"/>
              </a:rPr>
              <a:t>, (2012) observes that good communication and shared values are important elements in the school system. Ideally, a principal should be able to build consensus among staff on rules and their enforcement</a:t>
            </a:r>
            <a:endParaRPr lang="en-US" dirty="0"/>
          </a:p>
        </p:txBody>
      </p:sp>
    </p:spTree>
    <p:extLst>
      <p:ext uri="{BB962C8B-B14F-4D97-AF65-F5344CB8AC3E}">
        <p14:creationId xmlns:p14="http://schemas.microsoft.com/office/powerpoint/2010/main" val="682321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88D736-5E15-DC64-3BEB-EDB05BDED1C9}"/>
              </a:ext>
            </a:extLst>
          </p:cNvPr>
          <p:cNvSpPr txBox="1"/>
          <p:nvPr/>
        </p:nvSpPr>
        <p:spPr>
          <a:xfrm>
            <a:off x="469900" y="953850"/>
            <a:ext cx="10871200" cy="4524315"/>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Okoye (2014) observed that communication is a life wire and main feature of human existence in all administrative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endeavours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including education. Any gap in communication results in administrative hiccups that may mar the goals of the organization which includes education. It could lead to distraction in human relationship, anarchy, nonchalant attitude, indifference as well as low productivity on the part of teachers and education as a whole. This was supported by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Tabotndip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(2005), who opined that the quality and effectiveness of every education system anywhere in the world is dependent on the competencies, effectiveness, efficiencies and devotion of the teaching force. He went further to say that teachers are seen as the foundation upon which the growth and development of the society depends. But in all, principals’ administrative competence is still considered as a determinant to effective and efficient schools. In 2018,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Honourable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Minister of Education, Mallam Adamu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Adamu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raised alarm on the low quality of education in Nigeria. He called for a declaration of state of emergency in the thirty-six States of Nigeria in the educational sector. This call was to address the problem of low standard of education in the country. In reaction to the above observation, Mahmood (2013) says that teachers are the heart and soul of any education system and quality of that education system would be based on many factors but most crucial is quality of teachers. So, there is need to improve the performance of teachers in secondary schools for the benefit of the entire school system. This kind of situation, therefore, calls for continuous research works on enhancement of teachers’ productivity through principals’ administrative strategies.</a:t>
            </a:r>
            <a:endParaRPr lang="en-US" dirty="0"/>
          </a:p>
        </p:txBody>
      </p:sp>
    </p:spTree>
    <p:extLst>
      <p:ext uri="{BB962C8B-B14F-4D97-AF65-F5344CB8AC3E}">
        <p14:creationId xmlns:p14="http://schemas.microsoft.com/office/powerpoint/2010/main" val="280548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48CDE1-6A4E-0C18-FE6D-81ED05944C04}"/>
              </a:ext>
            </a:extLst>
          </p:cNvPr>
          <p:cNvSpPr txBox="1"/>
          <p:nvPr/>
        </p:nvSpPr>
        <p:spPr>
          <a:xfrm>
            <a:off x="254000" y="163330"/>
            <a:ext cx="11684000" cy="6531340"/>
          </a:xfrm>
          <a:prstGeom prst="rect">
            <a:avLst/>
          </a:prstGeom>
          <a:noFill/>
        </p:spPr>
        <p:txBody>
          <a:bodyPr wrap="square">
            <a:spAutoFit/>
          </a:bodyPr>
          <a:lstStyle/>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role of principals in effective education delivery is critical. As shown above, no effective education delivery can occur without the active involvement of principal. They are the prime movers of productivity in education sector. However, they cannot perform this important role without adequate administrative strategies that will enhance teachers’ productivity.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This explains the worry of this researcher. If principals are not equipped with necessary administrative strategies that will enhance teachers’ productivity, the objectives of secondary education will be defeated. In other words, teachers’ productivity will be below standard. This, by extension will affect the acquisition of knowledge and skills of the students who are products of secondary school/education. Hence, in declarative term, the researcher is motivated to; investigate the extent to which teachers’ productivity can be enhanced through principals’ administrative strategies, this constitutes the gap that this study intends to fill.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Statement of the Problem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broad aims of secondary education in Nigeria are to prepare children for useful living within the society and to prepare them for higher education. If the above objectives of secondary education are properly implemented, secondary education will be a reliable source of manpower supply for specialized skilled production at the tertiary level as well as the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labour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market. Unfortunately, the products of secondary schools appear not to have been adequately equipped for this on graduation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3589336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6B01AE-3B65-9119-77A2-87DAA25D488F}"/>
              </a:ext>
            </a:extLst>
          </p:cNvPr>
          <p:cNvSpPr txBox="1"/>
          <p:nvPr/>
        </p:nvSpPr>
        <p:spPr>
          <a:xfrm>
            <a:off x="368300" y="1329900"/>
            <a:ext cx="11455400" cy="4801314"/>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success and development of the secondary school system depends on the quality and nature of the principals’ administrative strategies. This has made teachers’ productivity central to the attainment of quality education at secondary school level. Principals’ administrative strategies are important management functions concerned with obtaining, developing and motivating the human resources required by the school to achieve educational objectives. It is effective utilization of human resources in an organization through the management of people and its related activities.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Teachers in secondary schools in Anambra State appear to be performing below expectations in their teaching responsibilities. This is evidenced in the poor performance of students in both internal and external examinations such as WASSCE and NECO. For instance, statistics has shown that only few students pass with 5 credits including English and Mathematics in WASSCE and NECO examinations. This is an indication that teachers’ productivity is dwindling. It is against this background that education stakeholders in Anambra State are complaining that the principals do not possess the administrative strategies that will enhance teachers’ productivity which will lead to effective teaching and learning.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According to these stakeholders, such administrative strategies as mentoring, staff development, planning and communication skills are inadequate among secondary school principals. They believe that these administrative variables possess the potential to enhance teachers’ productivity and by extension improve students’ performance in both internal and external examinations. This argument has motivated this researcher to investigate the claims of these stakeholders. The problem of this study is, therefore, in a question form “To what extent do principals’ administrative strategies enhance teachers’ productivity in secondary schools in Anambra State.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7845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D4A587-CE12-1C9C-5A62-B699407B41F2}"/>
              </a:ext>
            </a:extLst>
          </p:cNvPr>
          <p:cNvSpPr txBox="1"/>
          <p:nvPr/>
        </p:nvSpPr>
        <p:spPr>
          <a:xfrm>
            <a:off x="1620981" y="846062"/>
            <a:ext cx="9240982" cy="4322145"/>
          </a:xfrm>
          <a:prstGeom prst="rect">
            <a:avLst/>
          </a:prstGeom>
          <a:noFill/>
        </p:spPr>
        <p:txBody>
          <a:bodyPr wrap="square">
            <a:spAutoFit/>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STATEMENT OF THE PROBLEM</a:t>
            </a:r>
          </a:p>
          <a:p>
            <a:pPr marL="0" marR="0" algn="ctr">
              <a:lnSpc>
                <a:spcPct val="200000"/>
              </a:lnSpc>
              <a:spcBef>
                <a:spcPts val="0"/>
              </a:spcBef>
              <a:spcAft>
                <a:spcPts val="0"/>
              </a:spcAft>
            </a:pP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broad aims of secondary education in Nigeria are to prepare children for useful living within the society and to prepare them for higher education. If the above objectives of secondary education are properly implemented, secondary education will be a reliable source of manpower supply for specialized skilled production at the tertiary level as well as the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labour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market. Unfortunately, the products of secondary schools appear not to have been adequately equipped for this on graduation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039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4C03E3-E47B-6729-73D5-1CF933BF5219}"/>
              </a:ext>
            </a:extLst>
          </p:cNvPr>
          <p:cNvSpPr txBox="1"/>
          <p:nvPr/>
        </p:nvSpPr>
        <p:spPr>
          <a:xfrm>
            <a:off x="872837" y="652374"/>
            <a:ext cx="10931236" cy="5553251"/>
          </a:xfrm>
          <a:prstGeom prst="rect">
            <a:avLst/>
          </a:prstGeom>
          <a:noFill/>
        </p:spPr>
        <p:txBody>
          <a:bodyPr wrap="square">
            <a:spAutoFit/>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CHAPTER ONE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Background to the study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Children and youths are prime assets for sustenance and continuity in any society, organization or institution. The challenges that face Nigeria today call for massive investment of men and material resources in the project of education at all levels, especially at the secondary school level. This is because it is at secondary schools level that the youths acquire the skills with which to be functional and productive in society. We must take responsibility for the future of our country and our children. This will be done by rediscovering the original purpose of education which enhances integral development of a person and building of a progressive society.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0608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F2C7F6-C3F4-7394-AE7A-3F00BEB9968B}"/>
              </a:ext>
            </a:extLst>
          </p:cNvPr>
          <p:cNvSpPr txBox="1"/>
          <p:nvPr/>
        </p:nvSpPr>
        <p:spPr>
          <a:xfrm>
            <a:off x="831272" y="1095997"/>
            <a:ext cx="9421091" cy="4999254"/>
          </a:xfrm>
          <a:prstGeom prst="rect">
            <a:avLst/>
          </a:prstGeom>
          <a:noFill/>
        </p:spPr>
        <p:txBody>
          <a:bodyPr wrap="square">
            <a:spAutoFit/>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PURPOSE OF THE STUDY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general purpose of the study is to determine the extent to which principals’ administrative strategies can enhance teachers’ productivity in secondary schools in Anambra State. Specifically, the study intends to: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etermine the principals’ mentoring strategies for enhancing teachers’ productivity’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ind out the principals’ staff development strategies for enhancing teachers’ productivity.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200000"/>
              </a:lnSpc>
              <a:spcBef>
                <a:spcPts val="0"/>
              </a:spcBef>
              <a:spcAft>
                <a:spcPts val="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xamine the principals’ planning strategies for enhancing teachers’ productivity.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200000"/>
              </a:lnSpc>
              <a:spcBef>
                <a:spcPts val="0"/>
              </a:spcBef>
              <a:spcAft>
                <a:spcPts val="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ssess the principals’ communication strategies for enhancing teachers’ productivity in Secondary Schools in Anambra State.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989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B8F6BA-309E-BAC3-79C6-ACDEFC19A40A}"/>
              </a:ext>
            </a:extLst>
          </p:cNvPr>
          <p:cNvSpPr txBox="1"/>
          <p:nvPr/>
        </p:nvSpPr>
        <p:spPr>
          <a:xfrm>
            <a:off x="1385455" y="1760369"/>
            <a:ext cx="9781309" cy="2660152"/>
          </a:xfrm>
          <a:prstGeom prst="rect">
            <a:avLst/>
          </a:prstGeom>
          <a:noFill/>
        </p:spPr>
        <p:txBody>
          <a:bodyPr wrap="square">
            <a:spAutoFit/>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SIGNIFICANCE OF THE STUDY</a:t>
            </a:r>
          </a:p>
          <a:p>
            <a:pPr marL="0" marR="0" algn="ctr">
              <a:lnSpc>
                <a:spcPct val="20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result of this study will have both theoretical and practical significance. Practically, the following will benefit from the study. They are Federal and state ministry of education, administrator of secondary schools, secondary school teachers, researchers, students and the society at large.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022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9CEED0-BF2F-45C8-0A28-F363D43DA89D}"/>
              </a:ext>
            </a:extLst>
          </p:cNvPr>
          <p:cNvSpPr txBox="1"/>
          <p:nvPr/>
        </p:nvSpPr>
        <p:spPr>
          <a:xfrm>
            <a:off x="415636" y="1537969"/>
            <a:ext cx="12302836" cy="3782061"/>
          </a:xfrm>
          <a:prstGeom prst="rect">
            <a:avLst/>
          </a:prstGeom>
          <a:noFill/>
        </p:spPr>
        <p:txBody>
          <a:bodyPr wrap="square">
            <a:spAutoFit/>
          </a:bodyPr>
          <a:lstStyle/>
          <a:p>
            <a:pPr marL="0" marR="0" algn="ctr">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CHAPTER TWO</a:t>
            </a:r>
          </a:p>
          <a:p>
            <a:pPr marL="0" marR="0" algn="ctr">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REVIEW OF RELATED LITERATURE                </a:t>
            </a:r>
            <a:endParaRPr lang="en-US" sz="1600" dirty="0">
              <a:effectLst/>
              <a:latin typeface="Times New Roman" panose="02020603050405020304" pitchFamily="18" charset="0"/>
              <a:ea typeface="Times New Roman" panose="02020603050405020304" pitchFamily="18" charset="0"/>
            </a:endParaRPr>
          </a:p>
          <a:p>
            <a:pPr marL="285750" marR="0" indent="-285750">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Conceptual Framework                                                                                       </a:t>
            </a:r>
            <a:endParaRPr lang="en-US" sz="1600" dirty="0">
              <a:effectLst/>
              <a:latin typeface="Times New Roman" panose="02020603050405020304" pitchFamily="18" charset="0"/>
              <a:ea typeface="Times New Roman" panose="02020603050405020304" pitchFamily="18" charset="0"/>
            </a:endParaRPr>
          </a:p>
          <a:p>
            <a:pPr marL="285750" marR="0" indent="-285750">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Concepts of Education                                                                                                    </a:t>
            </a:r>
            <a:endParaRPr lang="en-US" sz="1600" dirty="0">
              <a:effectLst/>
              <a:latin typeface="Times New Roman" panose="02020603050405020304" pitchFamily="18" charset="0"/>
              <a:ea typeface="Times New Roman" panose="02020603050405020304" pitchFamily="18" charset="0"/>
            </a:endParaRPr>
          </a:p>
          <a:p>
            <a:pPr marL="285750" marR="0" indent="-285750">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Concepts of Secondary Education                                                                                    </a:t>
            </a:r>
            <a:endParaRPr lang="en-US" sz="1600" dirty="0">
              <a:effectLst/>
              <a:latin typeface="Times New Roman" panose="02020603050405020304" pitchFamily="18" charset="0"/>
              <a:ea typeface="Times New Roman" panose="02020603050405020304" pitchFamily="18" charset="0"/>
            </a:endParaRPr>
          </a:p>
          <a:p>
            <a:pPr marL="285750" marR="0" indent="-285750">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Concepts of Principalship                                                                                                                         </a:t>
            </a:r>
            <a:endParaRPr lang="en-US" sz="1600" dirty="0">
              <a:effectLst/>
              <a:latin typeface="Times New Roman" panose="02020603050405020304" pitchFamily="18" charset="0"/>
              <a:ea typeface="Times New Roman" panose="02020603050405020304" pitchFamily="18" charset="0"/>
            </a:endParaRPr>
          </a:p>
          <a:p>
            <a:pPr marL="285750" marR="0" indent="-285750">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Concepts of Teachers                                                                                                        </a:t>
            </a:r>
            <a:endParaRPr lang="en-US" sz="1600" dirty="0">
              <a:effectLst/>
              <a:latin typeface="Times New Roman" panose="02020603050405020304" pitchFamily="18" charset="0"/>
              <a:ea typeface="Times New Roman" panose="02020603050405020304" pitchFamily="18" charset="0"/>
            </a:endParaRPr>
          </a:p>
          <a:p>
            <a:pPr marL="285750" marR="0" indent="-285750">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Concepts of Administrative Strategies                                                                              </a:t>
            </a:r>
            <a:endParaRPr lang="en-US" sz="1600" dirty="0">
              <a:effectLst/>
              <a:latin typeface="Times New Roman" panose="02020603050405020304" pitchFamily="18" charset="0"/>
              <a:ea typeface="Times New Roman" panose="02020603050405020304" pitchFamily="18" charset="0"/>
            </a:endParaRPr>
          </a:p>
          <a:p>
            <a:pPr marL="285750" marR="0" indent="-285750">
              <a:lnSpc>
                <a:spcPct val="15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Concepts of Productivity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69294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C5BEAC-24F0-2F36-2B2A-D7B6B3CE7F5B}"/>
              </a:ext>
            </a:extLst>
          </p:cNvPr>
          <p:cNvSpPr txBox="1"/>
          <p:nvPr/>
        </p:nvSpPr>
        <p:spPr>
          <a:xfrm>
            <a:off x="1399309" y="831457"/>
            <a:ext cx="8645236" cy="5028556"/>
          </a:xfrm>
          <a:prstGeom prst="rect">
            <a:avLst/>
          </a:prstGeom>
          <a:noFill/>
        </p:spPr>
        <p:txBody>
          <a:bodyPr wrap="square">
            <a:spAutoFit/>
          </a:bodyPr>
          <a:lstStyle/>
          <a:p>
            <a:pPr marL="0" marR="0" algn="ctr">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THEORETICAL STUDIES   </a:t>
            </a:r>
          </a:p>
          <a:p>
            <a:pPr marL="0" marR="0" algn="ctr">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US" sz="1600" b="1" dirty="0">
              <a:effectLst/>
              <a:latin typeface="Times New Roman" panose="02020603050405020304" pitchFamily="18" charset="0"/>
              <a:ea typeface="Times New Roman" panose="02020603050405020304" pitchFamily="18" charset="0"/>
            </a:endParaRPr>
          </a:p>
          <a:p>
            <a:pPr marL="285750" marR="0" indent="-285750">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Mentoring Strategies and Teachers’ Productivity                                        </a:t>
            </a:r>
          </a:p>
          <a:p>
            <a:pPr marL="285750" marR="0" indent="-285750">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Staff Development Strategies and Teachers’ Productivity                            </a:t>
            </a:r>
            <a:endParaRPr lang="en-US" sz="1600" b="1" dirty="0">
              <a:latin typeface="Times New Roman" panose="02020603050405020304" pitchFamily="18" charset="0"/>
              <a:ea typeface="Times New Roman" panose="02020603050405020304" pitchFamily="18" charset="0"/>
            </a:endParaRPr>
          </a:p>
          <a:p>
            <a:pPr marL="285750" marR="0" indent="-285750">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Planning Strategies and Teachers’ Productivity                                     </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Communication Strategies and Teachers’ Productivity    </a:t>
            </a:r>
          </a:p>
          <a:p>
            <a:pPr marL="457200" marR="0" algn="just">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THEORETICAL FRAMEWORK                                                                                        </a:t>
            </a:r>
            <a:endParaRPr lang="en-US" sz="1600" b="1" dirty="0">
              <a:effectLst/>
              <a:latin typeface="Times New Roman" panose="02020603050405020304" pitchFamily="18" charset="0"/>
              <a:ea typeface="Times New Roman" panose="02020603050405020304" pitchFamily="18" charset="0"/>
            </a:endParaRPr>
          </a:p>
          <a:p>
            <a:pPr marL="742950" marR="0" indent="-285750" algn="just">
              <a:lnSpc>
                <a:spcPct val="150000"/>
              </a:lnSpc>
              <a:spcBef>
                <a:spcPts val="0"/>
              </a:spcBef>
              <a:spcAft>
                <a:spcPts val="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Human Relations Theory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gn="just">
              <a:lnSpc>
                <a:spcPct val="150000"/>
              </a:lnSpc>
              <a:spcBef>
                <a:spcPts val="0"/>
              </a:spcBef>
              <a:spcAft>
                <a:spcPts val="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System Theory                                                                                       </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marL="7429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Transformational Theory of Leadership                                                        </a:t>
            </a:r>
            <a:endParaRPr lang="en-US" sz="1600" b="1" dirty="0">
              <a:latin typeface="Times New Roman" panose="02020603050405020304" pitchFamily="18" charset="0"/>
              <a:ea typeface="Times New Roman" panose="02020603050405020304" pitchFamily="18" charset="0"/>
            </a:endParaRPr>
          </a:p>
          <a:p>
            <a:pPr marL="742950" marR="0" indent="-285750" algn="just">
              <a:lnSpc>
                <a:spcPct val="150000"/>
              </a:lnSpc>
              <a:spcBef>
                <a:spcPts val="0"/>
              </a:spcBef>
              <a:spcAft>
                <a:spcPts val="0"/>
              </a:spcAf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Related Empirical Studies                                                                                     </a:t>
            </a:r>
            <a:endParaRPr lang="en-US" sz="1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0939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A3C058-FACA-0A32-F776-A8799D288B28}"/>
              </a:ext>
            </a:extLst>
          </p:cNvPr>
          <p:cNvSpPr txBox="1"/>
          <p:nvPr/>
        </p:nvSpPr>
        <p:spPr>
          <a:xfrm>
            <a:off x="279400" y="612844"/>
            <a:ext cx="11633200" cy="5355312"/>
          </a:xfrm>
          <a:prstGeom prst="rect">
            <a:avLst/>
          </a:prstGeom>
          <a:noFill/>
        </p:spPr>
        <p:txBody>
          <a:bodyPr wrap="square">
            <a:spAutoFit/>
          </a:bodyPr>
          <a:lstStyle/>
          <a:p>
            <a:pPr marL="0" marR="0" algn="ctr">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CONCEPTUAL FRAMEWORK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every society, education connotes acquisition of positive knowledge, something worthwhile. All over the world today, education has been recognized as an instrument per excellence for the development of a nation.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Awolowo cited 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Gbadegesin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(2010:10), defines education as "the physical and mental culture mechanism by which the personality of a man is formed to the fullest". Ryan and Cooper (2013:28) describe education in line with the above submission as “a process of human development through which one gains greater understanding and control over oneself and one's environment which includes the mind, the body, and relationships with the people and the world around, which is characterized by continual growth and change”. In agreement to this,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Ocho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(2005), notes that education is a process through which the young acquires knowledge and realizes his potentialities and uses them for self actualization and to be useful to himself and others.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From the above, one will observe that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education is one of the most important factors that has a direct relation to the development of the society from starting and continues to assume the same role as long as society exists. In other words, education is a lifelong affair aimed at bringing positive changes to the individual, his family and the society at large. This is because for a country to perform exceedingly well in terms of national development, it has to have a strong thriving educational system. In consonance with the above, Berner (2013) observes that 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ducation is centered on maximum development of the individual members of society mentally, socially and religiously so that the individual can become useful to himself and society. This was supported by the Guardian News Paper (2019) that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defines 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ducation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 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process of providing information to an inexperienced person to help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him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develop physically, mentally, socially, emotionally, spiritually, politically and economically.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stressed that 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ducation is a planned and systematic training given in an institution of learning.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2362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902B5D-70A6-6F3D-5E5A-EC512D8EB02D}"/>
              </a:ext>
            </a:extLst>
          </p:cNvPr>
          <p:cNvSpPr txBox="1"/>
          <p:nvPr/>
        </p:nvSpPr>
        <p:spPr>
          <a:xfrm>
            <a:off x="158750" y="152172"/>
            <a:ext cx="11874500" cy="6186309"/>
          </a:xfrm>
          <a:prstGeom prst="rect">
            <a:avLst/>
          </a:prstGeom>
          <a:noFill/>
        </p:spPr>
        <p:txBody>
          <a:bodyPr wrap="square">
            <a:spAutoFit/>
          </a:bodyPr>
          <a:lstStyle/>
          <a:p>
            <a:pPr marL="0" marR="0" algn="ctr">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CONCEPT OF SECONDARY EDUCATION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Secondary education is of six-year duration and given in two stages, junior and senior levels of three years each. Secondary education completes the provision of basic education that begins at the primary level, and aims at laying the foundations for lifelong learning and human development, by offering more subject or skill oriented instruction. It is a very critical level of any educational system. This is because it is the bedrock on which other levels of education are built and the foundation of whatever a child wants to become in life academically.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Secondary education is the level of education made available for learners after primary education and before tertiary education. Therefore, secondary education is a bridge between the primary and tertiary levels of education.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Federal Republic of Nigeria in her National Policy on Education (2013) clearly states that secondary education is the education that children receive after primary education and before the tertiary stage. Specifically, secondary education is the education meant for children between 11+ to 17+ (FGN, 2013).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According to Jegede (2013), secondary education is that level of education that prepares students to be productive members of society. Hence, in developed countries, secondary school is seen as the gateway to providing not only an educated citizenry but also a capable workforce. Based on the above, secondary education is crucial in both personal and national development because it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prepares the beneficiaries towards useful living within the society and higher education for those willing and able to pursue it.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     Therefore, secondary education is not only a bridge between the primary and tertiary levels of education; it is also a means of living and fitting well into society for those who may not aspire further. In Nigerian situation, secondary education is the basic or raw material provider for the desired future manpower resources. Taiwo (2011) observes that secondary education is of great importance to the nation because it is a source of middle level manpower production that is necessary to sustain and improve the economy. Accordingly, </a:t>
            </a:r>
            <a:r>
              <a:rPr lang="en-US" sz="1800" dirty="0">
                <a:effectLst/>
                <a:latin typeface="Times New Roman" panose="02020603050405020304" pitchFamily="18" charset="0"/>
                <a:ea typeface="Times New Roman" panose="02020603050405020304" pitchFamily="18" charset="0"/>
              </a:rPr>
              <a:t>the broad goal of secondary education is to prepare individuals for useful living in society and for higher education (FRN, 2013). In other words, secondary school system is geared towards catering for the differences in talents, opportunities and future roles, to provide technical knowledge and vocational skills necessary for agricultural, industrial, commercial and economic development (FRN, 2013). </a:t>
            </a:r>
            <a:endParaRPr lang="en-US" dirty="0"/>
          </a:p>
        </p:txBody>
      </p:sp>
    </p:spTree>
    <p:extLst>
      <p:ext uri="{BB962C8B-B14F-4D97-AF65-F5344CB8AC3E}">
        <p14:creationId xmlns:p14="http://schemas.microsoft.com/office/powerpoint/2010/main" val="1188389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EDB96A-4338-1EB9-700C-6792043ACC3D}"/>
              </a:ext>
            </a:extLst>
          </p:cNvPr>
          <p:cNvSpPr txBox="1"/>
          <p:nvPr/>
        </p:nvSpPr>
        <p:spPr>
          <a:xfrm>
            <a:off x="228600" y="469900"/>
            <a:ext cx="11734800" cy="5355312"/>
          </a:xfrm>
          <a:prstGeom prst="rect">
            <a:avLst/>
          </a:prstGeom>
          <a:noFill/>
        </p:spPr>
        <p:txBody>
          <a:bodyPr wrap="square">
            <a:spAutoFit/>
          </a:bodyPr>
          <a:lstStyle/>
          <a:p>
            <a:pPr marL="0" marR="0" algn="ctr">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CONCEPT OF PRINCIPALSHIP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Principalship occupies a unique and defining position that influences the shape of schooling. It is the role of the school principal that has greater significance for determining the quality of the education that students receive, and for securing the best outcomes from the educational enterprise in modern society. Accordingly, the principal is regarded as the chief executive of secondary school, who is responsible for all that happens in the school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DeMatthews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Mawhinney (2014). As the chief executive, the principal assigns duties to those who could perform the duties. He is responsible for the effective general management of secondary school, for ensuring the provision of academic leadership and strategic vision, and for the quality of the student experience. He is the budget holder, following constituted authority.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According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Rousmaniere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(2013), the principal is a steward of learning and managing supervisor of secondary school. Hence, he provides vision and leadership to all stakeholders in secondary school and creates a safe and peaceful environment to achieve the mission of learning and educating at the highest level.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Aina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(2011) supports the above as he viewed school principal as a leader that provides direction and expert advice on the development of teaching and learning in school. He further stated that the principal guides the day to day school business and oversees all activities conducted in the school. The principal bears the responsibility of all decision making and is accountable for their efforts to elevate the school to the best level of learning achievements for the students, best teaching skills for the teachers and best work environment for support staff (Gregory,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hlinkClick r:id="rId2" tooltip="Eric Hanushek">
                  <a:extLst>
                    <a:ext uri="{A12FA001-AC4F-418D-AE19-62706E023703}">
                      <ahyp:hlinkClr xmlns:ahyp="http://schemas.microsoft.com/office/drawing/2018/hyperlinkcolor" val="tx"/>
                    </a:ext>
                  </a:extLst>
                </a:hlinkClick>
              </a:rPr>
              <a:t>Eric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 Steven, 2013). Therefore, as secondary school principals are in charge of administrative and academic activities in the school, they must have experience in all areas of human development and growth.  It is the duty of the principal to oversee the day-day operations in the school; every school activity must be directed by him because he is the chief executive officer in the school.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2698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786722-A88E-C0C9-70D0-F4101F8604EB}"/>
              </a:ext>
            </a:extLst>
          </p:cNvPr>
          <p:cNvSpPr txBox="1"/>
          <p:nvPr/>
        </p:nvSpPr>
        <p:spPr>
          <a:xfrm>
            <a:off x="254000" y="0"/>
            <a:ext cx="11430000" cy="6107249"/>
          </a:xfrm>
          <a:prstGeom prst="rect">
            <a:avLst/>
          </a:prstGeom>
          <a:noFill/>
        </p:spPr>
        <p:txBody>
          <a:bodyPr wrap="square">
            <a:spAutoFit/>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CONCEPT OF TEACHERS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Teacher is a professional educator with the primary task of educating, </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teaching, guiding, directing, training, assessing and evaluating learners in formal education. The teacher is a figure of the greatest role in determining the quality of learning in an educational institution called school. Teachers are the most important component in the education of students. In view of the above, no educational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programme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as contained in the curriculum can achieve its objectives without the role of teacher who translate the curriculum document into operating curriculum. Teachers do not implement the curriculum content as it is, rather they break the curriculum into teachable and learnable unit. According to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Ngalim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(2013) teachers are those who can understand the difficulties of the students in terms of learning and other difficulties beyond learning problems, especially those that can inhibit learning activities of students. That means that teachers are at the center of the teaching-learning process while students are the major stakeholders in education since their performance informs the educational community on how the school is faring.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5058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065896-03B9-BC8C-843E-FDEAE508E6F1}"/>
              </a:ext>
            </a:extLst>
          </p:cNvPr>
          <p:cNvSpPr txBox="1"/>
          <p:nvPr/>
        </p:nvSpPr>
        <p:spPr>
          <a:xfrm>
            <a:off x="314325" y="381992"/>
            <a:ext cx="11563350" cy="6463308"/>
          </a:xfrm>
          <a:prstGeom prst="rect">
            <a:avLst/>
          </a:prstGeom>
          <a:noFill/>
        </p:spPr>
        <p:txBody>
          <a:bodyPr wrap="square">
            <a:spAutoFit/>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CONCEPT OF ADMINISTRATIVE STRATEGY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Administrative strategy in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Omemu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(2017) means shaping a group of people in the right path towards achieving a particular goal. He further emphasized that administrative strategies of school administrators that motivate teachers’ and students’ actions involves clearly communicating goals, emphasizing the value of achievement, establishing systems of incentives and rewards that encourage excellence, establishing and maintaining a supportive and orderly environment and also actively involvement in planning, development and improvement efforts. Effective school administrative strategy is essential for proper management of human, material and non-material educational resources to accomplishing aims of education in Nigeria. In order to provide qualitative education in Nigeria,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Agih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(2015)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posites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that it would require effective and efficient utilization of the educational resources through a goal-oriented school administration. The author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further stated that school administration ensures working with and through teachers, non-teaching staff and pupils or students to get things done effectively and efficiently, and to accomplish educational goals.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US" dirty="0"/>
          </a:p>
        </p:txBody>
      </p:sp>
    </p:spTree>
    <p:extLst>
      <p:ext uri="{BB962C8B-B14F-4D97-AF65-F5344CB8AC3E}">
        <p14:creationId xmlns:p14="http://schemas.microsoft.com/office/powerpoint/2010/main" val="2864920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B368C2-E7CD-0955-F935-78C02662EDC8}"/>
              </a:ext>
            </a:extLst>
          </p:cNvPr>
          <p:cNvSpPr txBox="1"/>
          <p:nvPr/>
        </p:nvSpPr>
        <p:spPr>
          <a:xfrm>
            <a:off x="431800" y="1059557"/>
            <a:ext cx="11087100" cy="4247317"/>
          </a:xfrm>
          <a:prstGeom prst="rect">
            <a:avLst/>
          </a:prstGeom>
          <a:noFill/>
        </p:spPr>
        <p:txBody>
          <a:bodyPr wrap="square">
            <a:spAutoFit/>
          </a:bodyPr>
          <a:lstStyle/>
          <a:p>
            <a:pPr marL="0" marR="0" algn="ctr">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CONCEPT OF PRODUCTIVITY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According to Darra, (2006), productivity is a measure of how well resources are utilized to produce output. It is defined as a ratio of outputs to inputs. Then to manage productivity is to achieve more outputs for the same inputs, usually measured in money terms or the same outputs for less input. The modern notion of productivity includes both organizational efficiency and effectiveness.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Drucke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(2013) states productivity as the balance between all </a:t>
            </a:r>
            <a:r>
              <a:rPr lang="en-US"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factors of production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that will give the greatest output for the smallest effort. In support of the above, Gaurav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Akrani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(2011) see productivity as the measure of how well resources are brought together in organizations and utilized for accomplishing a set of results. Productivity is a means of reaching the higher level of performance with the least expenditures of resources. To sum it up, productivity is a comprehensive measure about how efficiently and effectively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organisations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satisfy the following five aims: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Objective achievement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Efficiency of the process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Effectiveness-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Comparability with other organizations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Trend- productivity measured over a period. (Mangat, 2006).</a:t>
            </a:r>
            <a:endParaRPr lang="en-US" dirty="0"/>
          </a:p>
        </p:txBody>
      </p:sp>
    </p:spTree>
    <p:extLst>
      <p:ext uri="{BB962C8B-B14F-4D97-AF65-F5344CB8AC3E}">
        <p14:creationId xmlns:p14="http://schemas.microsoft.com/office/powerpoint/2010/main" val="2319355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BA5C5B-C066-CC51-00CC-70FDEC52A30B}"/>
              </a:ext>
            </a:extLst>
          </p:cNvPr>
          <p:cNvSpPr txBox="1"/>
          <p:nvPr/>
        </p:nvSpPr>
        <p:spPr>
          <a:xfrm>
            <a:off x="800100" y="525374"/>
            <a:ext cx="10045700" cy="6107249"/>
          </a:xfrm>
          <a:prstGeom prst="rect">
            <a:avLst/>
          </a:prstGeom>
          <a:noFill/>
        </p:spPr>
        <p:txBody>
          <a:bodyPr wrap="square">
            <a:spAutoFit/>
          </a:bodyPr>
          <a:lstStyle/>
          <a:p>
            <a:pPr marL="0" marR="0" algn="just">
              <a:lnSpc>
                <a:spcPct val="200000"/>
              </a:lnSpc>
              <a:spcBef>
                <a:spcPts val="0"/>
              </a:spcBef>
              <a:spcAft>
                <a:spcPts val="0"/>
              </a:spcAft>
            </a:pPr>
            <a:r>
              <a:rPr lang="en-US" sz="18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King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(2011) rightly stated that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education is fundamental to development and growth. The human mind makes possible all development achievements, from health advances and agricultural innovations to efficient public administration and private sector growth. For countries to reap these benefits fully, they need to unleash the potential of the human mind. And there is no better tool for doing so than education. </a:t>
            </a:r>
          </a:p>
          <a:p>
            <a:pPr marL="0" marR="0" algn="just">
              <a:lnSpc>
                <a:spcPct val="200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Okeke (2015) affirmed that every society does preserve and sustain its values, culture, and characteristics through various means. Hence, some engraving ideas on works of art or manuscripts help preserve society values and provide information to the coming generations. Others have a system of handing over these values, knowledge and skills to the next generation, while at the same time, eliciting the knowledge from the learners. This process of handing over or eliciting values, knowledge and skills can broadly be termed education.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6361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E54630-CE7E-C973-068A-EF27B8C3F2F3}"/>
              </a:ext>
            </a:extLst>
          </p:cNvPr>
          <p:cNvSpPr txBox="1"/>
          <p:nvPr/>
        </p:nvSpPr>
        <p:spPr>
          <a:xfrm>
            <a:off x="476250" y="717899"/>
            <a:ext cx="11239500" cy="5078313"/>
          </a:xfrm>
          <a:prstGeom prst="rect">
            <a:avLst/>
          </a:prstGeom>
          <a:noFill/>
        </p:spPr>
        <p:txBody>
          <a:bodyPr wrap="square">
            <a:spAutoFit/>
          </a:bodyPr>
          <a:lstStyle/>
          <a:p>
            <a:pPr marL="0" marR="0" algn="ctr">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THEORETICAL STUDIES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Mentoring and Teachers’ Productivity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One way in which teachers’ productivity can be enhanced is through a mentoring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programme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Mentoring, according to Peyton, Morton, Perkins, and Dougherty (2010) is a kind of relationship in which an individual with more expertise provides knowledge, facts, ideas and information to a less experienced individual. This implies that it revolves around a process whereby more knowledgeable and experienced person actuates a supportive role of overseeing and encouraging reflection and learning with a less experienced and knowledgeable person, so as to facilitate that persons’ career and personal development. This depicts that mentor always served as a role model, coach or sponsor for the mentee. A principal practicing the act of mentoring is certainly gearing towards letting individual teachers towards gaining career, social, and emotional support for exploration in their respective academic pursuit or for a successful professional development. This is in line with the opinion of Jain, Chaudhary and Jain (2018) who predicate on the fact that mentoring as a process can involve principals and teachers interacting, sharing positive on self efficacy in their respective academic career. Olu-Ajayi (2016), postulates that mentoring is a supportive relationship established between two individuals where knowledge, skills and experience are shared. It is a form of an interaction with another that facilitates the process of cognition, achieving more than each could achieve alone. Mentorship, therefore, entails both formal and informal communication, that could be face to face; and enduring a sustained period of time between a person who is perceived to have greater relevant knowledge, wisdom or experience (the mentor) and the person perceived to have less (the mentee) (Chukwu, 2014).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868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750842-50BC-F345-4117-E8DFC12A5E5B}"/>
              </a:ext>
            </a:extLst>
          </p:cNvPr>
          <p:cNvSpPr txBox="1"/>
          <p:nvPr/>
        </p:nvSpPr>
        <p:spPr>
          <a:xfrm>
            <a:off x="254000" y="756693"/>
            <a:ext cx="11684000" cy="3970318"/>
          </a:xfrm>
          <a:prstGeom prst="rect">
            <a:avLst/>
          </a:prstGeom>
          <a:noFill/>
        </p:spPr>
        <p:txBody>
          <a:bodyPr wrap="square">
            <a:spAutoFit/>
          </a:bodyPr>
          <a:lstStyle/>
          <a:p>
            <a:pPr marL="0" marR="0" algn="ctr">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STAFF DEVELOPMENT AND TEACHERS PRODUCTIVITY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Staff development is a process of practices and procedures that helps develop the knowledge, competencies, and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skills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 the people in the organization. It also improves the effectiveness and efficiency of an individual and organization. (</a:t>
            </a:r>
            <a:r>
              <a:rPr lang="en-US" sz="1800" u="none"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Bhagya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2021). In other words, staff development plays a crucial role in building the capability of the workforce. The main objective of staff development is to provide the organization with a framework that helps encourage and support the institution’s developmental objectives. It also has strategic aims and operational requirements that aim to take into account the staff’s needs and career aspirations. According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Tzafrir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(2016), the key factor to achieve high level of productivity in any organization is conducting additional training and development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programmes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This will enable the employee stay in touch with current market trends and technological satisfaction innovations. In support of this, Javaid, Ahmad and Iqbal, (2014) observe that teachers who take part in these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programmes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are highly functional and their performance improved as compared to those who show no or less interest in training and development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programmes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Work practices are changing on continuous basis, so if the employees are not provided relevant and adequate knowledge and they do not get the chances of learning new things they may feel hurdles in skills to perform their job. Staff development is a continuous process so that the teachers may respond to changes happening around them in an efficient way (Imran and Tanveer, 2015).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1665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9A8A19-586B-6182-6AC6-9C22DF763964}"/>
              </a:ext>
            </a:extLst>
          </p:cNvPr>
          <p:cNvSpPr txBox="1"/>
          <p:nvPr/>
        </p:nvSpPr>
        <p:spPr>
          <a:xfrm>
            <a:off x="304800" y="1028343"/>
            <a:ext cx="11582400" cy="4801314"/>
          </a:xfrm>
          <a:prstGeom prst="rect">
            <a:avLst/>
          </a:prstGeom>
          <a:noFill/>
        </p:spPr>
        <p:txBody>
          <a:bodyPr wrap="square">
            <a:spAutoFit/>
          </a:bodyPr>
          <a:lstStyle/>
          <a:p>
            <a:pPr marL="0" marR="0" algn="ctr">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PLANNING STRATEGY AND TEACHERS’ PRODUCTIVITY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r>
              <a:rPr lang="en-US" sz="1800" dirty="0">
                <a:effectLst/>
                <a:latin typeface="Times New Roman" panose="02020603050405020304" pitchFamily="18" charset="0"/>
                <a:ea typeface="Times New Roman" panose="02020603050405020304" pitchFamily="18" charset="0"/>
              </a:rPr>
              <a:t>      Planning is the process of deciding in advance the methods and procedures which an individual, group or organization intends to follow in order to accomplish its outlined objectives (</a:t>
            </a:r>
            <a:r>
              <a:rPr lang="en-US" sz="1800" dirty="0" err="1">
                <a:effectLst/>
                <a:latin typeface="Times New Roman" panose="02020603050405020304" pitchFamily="18" charset="0"/>
                <a:ea typeface="Times New Roman" panose="02020603050405020304" pitchFamily="18" charset="0"/>
              </a:rPr>
              <a:t>Oboegbulem</a:t>
            </a:r>
            <a:r>
              <a:rPr lang="en-US" sz="1800" dirty="0">
                <a:effectLst/>
                <a:latin typeface="Times New Roman" panose="02020603050405020304" pitchFamily="18" charset="0"/>
                <a:ea typeface="Times New Roman" panose="02020603050405020304" pitchFamily="18" charset="0"/>
              </a:rPr>
              <a:t>, 2011). To buttress the above definition, </a:t>
            </a:r>
            <a:r>
              <a:rPr lang="en-US" sz="1800" i="1" dirty="0" err="1">
                <a:effectLst/>
                <a:latin typeface="Times New Roman" panose="02020603050405020304" pitchFamily="18" charset="0"/>
                <a:ea typeface="Times New Roman" panose="02020603050405020304" pitchFamily="18" charset="0"/>
              </a:rPr>
              <a:t>Suddendorf</a:t>
            </a:r>
            <a:r>
              <a:rPr lang="en-US" sz="1800" i="1" dirty="0">
                <a:effectLst/>
                <a:latin typeface="Times New Roman" panose="02020603050405020304" pitchFamily="18" charset="0"/>
                <a:ea typeface="Times New Roman" panose="02020603050405020304" pitchFamily="18" charset="0"/>
              </a:rPr>
              <a:t> and </a:t>
            </a:r>
            <a:r>
              <a:rPr lang="en-US" sz="1800" i="1" dirty="0" err="1">
                <a:effectLst/>
                <a:latin typeface="Times New Roman" panose="02020603050405020304" pitchFamily="18" charset="0"/>
                <a:ea typeface="Times New Roman" panose="02020603050405020304" pitchFamily="18" charset="0"/>
              </a:rPr>
              <a:t>Corballis</a:t>
            </a:r>
            <a:r>
              <a:rPr lang="en-US" sz="1800" i="1" dirty="0">
                <a:effectLst/>
                <a:latin typeface="Times New Roman" panose="02020603050405020304" pitchFamily="18" charset="0"/>
                <a:ea typeface="Times New Roman" panose="02020603050405020304" pitchFamily="18" charset="0"/>
              </a:rPr>
              <a:t>  (June 2007) </a:t>
            </a:r>
            <a:r>
              <a:rPr lang="en-US" sz="1800" dirty="0">
                <a:effectLst/>
                <a:latin typeface="Times New Roman" panose="02020603050405020304" pitchFamily="18" charset="0"/>
                <a:ea typeface="Times New Roman" panose="02020603050405020304" pitchFamily="18" charset="0"/>
              </a:rPr>
              <a:t>define planning as a </a:t>
            </a:r>
            <a:r>
              <a:rPr lang="en-US" sz="1800" u="sng" dirty="0">
                <a:effectLst/>
                <a:latin typeface="Times New Roman" panose="02020603050405020304" pitchFamily="18" charset="0"/>
                <a:ea typeface="Times New Roman" panose="02020603050405020304" pitchFamily="18" charset="0"/>
                <a:hlinkClick r:id="rId2" tooltip="Process">
                  <a:extLst>
                    <a:ext uri="{A12FA001-AC4F-418D-AE19-62706E023703}">
                      <ahyp:hlinkClr xmlns:ahyp="http://schemas.microsoft.com/office/drawing/2018/hyperlinkcolor" val="tx"/>
                    </a:ext>
                  </a:extLst>
                </a:hlinkClick>
              </a:rPr>
              <a:t>process</a:t>
            </a:r>
            <a:r>
              <a:rPr lang="en-US" sz="1800" dirty="0">
                <a:effectLst/>
                <a:latin typeface="Times New Roman" panose="02020603050405020304" pitchFamily="18" charset="0"/>
                <a:ea typeface="Times New Roman" panose="02020603050405020304" pitchFamily="18" charset="0"/>
              </a:rPr>
              <a:t> of </a:t>
            </a:r>
            <a:r>
              <a:rPr lang="en-US" sz="1800" u="sng" dirty="0">
                <a:effectLst/>
                <a:latin typeface="Times New Roman" panose="02020603050405020304" pitchFamily="18" charset="0"/>
                <a:ea typeface="Times New Roman" panose="02020603050405020304" pitchFamily="18" charset="0"/>
                <a:hlinkClick r:id="rId3" tooltip="Thinking">
                  <a:extLst>
                    <a:ext uri="{A12FA001-AC4F-418D-AE19-62706E023703}">
                      <ahyp:hlinkClr xmlns:ahyp="http://schemas.microsoft.com/office/drawing/2018/hyperlinkcolor" val="tx"/>
                    </a:ext>
                  </a:extLst>
                </a:hlinkClick>
              </a:rPr>
              <a:t>thinking</a:t>
            </a:r>
            <a:r>
              <a:rPr lang="en-US" sz="1800" dirty="0">
                <a:effectLst/>
                <a:latin typeface="Times New Roman" panose="02020603050405020304" pitchFamily="18" charset="0"/>
                <a:ea typeface="Times New Roman" panose="02020603050405020304" pitchFamily="18" charset="0"/>
              </a:rPr>
              <a:t> regarding the activities required to achieve a desired </a:t>
            </a:r>
            <a:r>
              <a:rPr lang="en-US" sz="1800" u="sng" dirty="0">
                <a:effectLst/>
                <a:latin typeface="Times New Roman" panose="02020603050405020304" pitchFamily="18" charset="0"/>
                <a:ea typeface="Times New Roman" panose="02020603050405020304" pitchFamily="18" charset="0"/>
                <a:hlinkClick r:id="rId4" tooltip="Goal">
                  <a:extLst>
                    <a:ext uri="{A12FA001-AC4F-418D-AE19-62706E023703}">
                      <ahyp:hlinkClr xmlns:ahyp="http://schemas.microsoft.com/office/drawing/2018/hyperlinkcolor" val="tx"/>
                    </a:ext>
                  </a:extLst>
                </a:hlinkClick>
              </a:rPr>
              <a:t>goal</a:t>
            </a:r>
            <a:r>
              <a:rPr lang="en-US" sz="1800" dirty="0">
                <a:effectLst/>
                <a:latin typeface="Times New Roman" panose="02020603050405020304" pitchFamily="18" charset="0"/>
                <a:ea typeface="Times New Roman" panose="02020603050405020304" pitchFamily="18" charset="0"/>
              </a:rPr>
              <a:t>. Planning is based on foresight, the fundamental capacity for </a:t>
            </a:r>
            <a:r>
              <a:rPr lang="en-US" sz="1800" u="sng" dirty="0">
                <a:effectLst/>
                <a:latin typeface="Times New Roman" panose="02020603050405020304" pitchFamily="18" charset="0"/>
                <a:ea typeface="Times New Roman" panose="02020603050405020304" pitchFamily="18" charset="0"/>
                <a:hlinkClick r:id="rId5" tooltip="Mental time travel">
                  <a:extLst>
                    <a:ext uri="{A12FA001-AC4F-418D-AE19-62706E023703}">
                      <ahyp:hlinkClr xmlns:ahyp="http://schemas.microsoft.com/office/drawing/2018/hyperlinkcolor" val="tx"/>
                    </a:ext>
                  </a:extLst>
                </a:hlinkClick>
              </a:rPr>
              <a:t>mental time travel</a:t>
            </a:r>
            <a:r>
              <a:rPr lang="en-US" sz="1800" dirty="0">
                <a:effectLst/>
                <a:latin typeface="Times New Roman" panose="02020603050405020304" pitchFamily="18" charset="0"/>
                <a:ea typeface="Times New Roman" panose="02020603050405020304" pitchFamily="18" charset="0"/>
              </a:rPr>
              <a:t>. The evolution of forethought, the capacity to think ahead, is considered to have been a prime mover in human evolution. Planning is a fundamental property of intelligent behavior</a:t>
            </a:r>
            <a:r>
              <a:rPr lang="en-US" sz="1800" i="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They went ahead to state that planning involves the use of logic and imagination to </a:t>
            </a:r>
            <a:r>
              <a:rPr lang="en-US" sz="1800" dirty="0" err="1">
                <a:effectLst/>
                <a:latin typeface="Times New Roman" panose="02020603050405020304" pitchFamily="18" charset="0"/>
                <a:ea typeface="Times New Roman" panose="02020603050405020304" pitchFamily="18" charset="0"/>
              </a:rPr>
              <a:t>visualise</a:t>
            </a:r>
            <a:r>
              <a:rPr lang="en-US" sz="1800" dirty="0">
                <a:effectLst/>
                <a:latin typeface="Times New Roman" panose="02020603050405020304" pitchFamily="18" charset="0"/>
                <a:ea typeface="Times New Roman" panose="02020603050405020304" pitchFamily="18" charset="0"/>
              </a:rPr>
              <a:t> not only a desired end result, but the steps necessary to achieve that result. An important aspect of planning is its relationship to forecasting. Forecasting aims to predict what the future will look like, while planning imagines what the future could look like. It involves selecting from among alternatives, future courses of action for the enterprise as a whole. The above assertion shows that the important thing in planning is to decide in advance the objectives to be achieved and how to utilize the available resources (human and material) in achieving these objectives. In other words, to plan is to decide in advance what is to be done, who is to do it and how to do it. No administrator can function alone without the assistance of others. Thus, in other to achieve the set educational objectives, the administrator must have a framework or structure for his school where posts are created and assigned to teachers. The realization of the goals of a secondary school as an educational organization hinges on teachers’ productivity and planning is critical in this respect. If planning is not objective, fair and clear, teachers’ productivity cannot be enhanced.</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8947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A82EA8-71F4-238D-A827-47E74F253E59}"/>
              </a:ext>
            </a:extLst>
          </p:cNvPr>
          <p:cNvSpPr txBox="1"/>
          <p:nvPr/>
        </p:nvSpPr>
        <p:spPr>
          <a:xfrm>
            <a:off x="190500" y="281557"/>
            <a:ext cx="11506200" cy="4524315"/>
          </a:xfrm>
          <a:prstGeom prst="rect">
            <a:avLst/>
          </a:prstGeom>
          <a:noFill/>
        </p:spPr>
        <p:txBody>
          <a:bodyPr wrap="square">
            <a:spAutoFit/>
          </a:bodyPr>
          <a:lstStyle/>
          <a:p>
            <a:pPr marL="0" marR="0" algn="ctr"/>
            <a:r>
              <a:rPr lang="en-US" sz="1800" b="1" dirty="0">
                <a:effectLst/>
                <a:latin typeface="Times New Roman" panose="02020603050405020304" pitchFamily="18" charset="0"/>
                <a:ea typeface="Times New Roman" panose="02020603050405020304" pitchFamily="18" charset="0"/>
              </a:rPr>
              <a:t>COMMUNICATION STRATEGY AND TEACHERS PRODUCTIVITY</a:t>
            </a:r>
            <a:r>
              <a:rPr lang="en-US" sz="18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algn="just"/>
            <a:r>
              <a:rPr lang="en-US" sz="1800" dirty="0">
                <a:effectLst/>
                <a:latin typeface="Times New Roman" panose="02020603050405020304" pitchFamily="18" charset="0"/>
                <a:ea typeface="Times New Roman" panose="02020603050405020304" pitchFamily="18" charset="0"/>
              </a:rPr>
              <a:t>According to Prachi (2018), communication is a process of exchanging ideas, thoughts, knowledge and information such that the purpose or intention is fulfilled in the best possible manner. In simple words, it is the presentation of views by the sender in a way best understood by the receiver. In the view of Wikipedia (2017) communication is the act of developing meaning among entities or groups through the use of sufficiently mutual understood signs, symbols and semiotic convention. The basic function of education itself relies almost entirely on communication. As </a:t>
            </a:r>
            <a:r>
              <a:rPr lang="en-US" sz="1800" dirty="0" err="1">
                <a:effectLst/>
                <a:latin typeface="Times New Roman" panose="02020603050405020304" pitchFamily="18" charset="0"/>
                <a:ea typeface="Times New Roman" panose="02020603050405020304" pitchFamily="18" charset="0"/>
              </a:rPr>
              <a:t>Ijaiya</a:t>
            </a:r>
            <a:r>
              <a:rPr lang="en-US" sz="1800" dirty="0">
                <a:effectLst/>
                <a:latin typeface="Times New Roman" panose="02020603050405020304" pitchFamily="18" charset="0"/>
                <a:ea typeface="Times New Roman" panose="02020603050405020304" pitchFamily="18" charset="0"/>
              </a:rPr>
              <a:t>, (2010) rightly observes that school principals cannot organize the teachers, coordinate and control their activities as well as delegate responsibilities without effective communication. Duckworth cited in </a:t>
            </a:r>
            <a:r>
              <a:rPr lang="en-US" sz="1800" dirty="0" err="1">
                <a:effectLst/>
                <a:latin typeface="Times New Roman" panose="02020603050405020304" pitchFamily="18" charset="0"/>
                <a:ea typeface="Times New Roman" panose="02020603050405020304" pitchFamily="18" charset="0"/>
              </a:rPr>
              <a:t>Akomolafe</a:t>
            </a:r>
            <a:r>
              <a:rPr lang="en-US" sz="1800" dirty="0">
                <a:effectLst/>
                <a:latin typeface="Times New Roman" panose="02020603050405020304" pitchFamily="18" charset="0"/>
                <a:ea typeface="Times New Roman" panose="02020603050405020304" pitchFamily="18" charset="0"/>
              </a:rPr>
              <a:t>, (2012) posits that good communication and shared values are important elements in the school system. Ideally, a principal should be able to build a consensus among staff on rules and their enforcement. Effective communication between the school principal and teachers aids better understanding of individuals. It builds relationships and facilitates achievement of education goals. Thus, the need for effective communication strategies for the improvement of a secondary school cannot be overemphasized. Okoye (2014) in his view sees communication as a life wire and main feature of human existence in all administrative </a:t>
            </a:r>
            <a:r>
              <a:rPr lang="en-US" sz="1800" dirty="0" err="1">
                <a:effectLst/>
                <a:latin typeface="Times New Roman" panose="02020603050405020304" pitchFamily="18" charset="0"/>
                <a:ea typeface="Times New Roman" panose="02020603050405020304" pitchFamily="18" charset="0"/>
              </a:rPr>
              <a:t>endeavours</a:t>
            </a:r>
            <a:r>
              <a:rPr lang="en-US" sz="1800" dirty="0">
                <a:effectLst/>
                <a:latin typeface="Times New Roman" panose="02020603050405020304" pitchFamily="18" charset="0"/>
                <a:ea typeface="Times New Roman" panose="02020603050405020304" pitchFamily="18" charset="0"/>
              </a:rPr>
              <a:t> including education. According to him any gap in communication results in administrative hiccups that may mar the goals of education. It could lead to distraction in human relationship, anarchy, nonchalant attitude, indifference as well as low productivity on the part of teachers.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3617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871CF6-98FB-D2ED-BEED-89D1039D25B0}"/>
              </a:ext>
            </a:extLst>
          </p:cNvPr>
          <p:cNvSpPr txBox="1"/>
          <p:nvPr/>
        </p:nvSpPr>
        <p:spPr>
          <a:xfrm>
            <a:off x="400050" y="197346"/>
            <a:ext cx="11391900" cy="6463308"/>
          </a:xfrm>
          <a:prstGeom prst="rect">
            <a:avLst/>
          </a:prstGeom>
          <a:noFill/>
        </p:spPr>
        <p:txBody>
          <a:bodyPr wrap="square">
            <a:spAutoFit/>
          </a:bodyPr>
          <a:lstStyle/>
          <a:p>
            <a:pPr marL="0" marR="0" algn="ctr">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THEORETICAL FRAMEWORK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theoretical framework of this study is based on the following theories that are directly related to the topic of the study: Human Relation Theory, System Theory and Leadership Theory.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HUMAN RELATIONS THEORY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Elton Mayo propounded human relations theory based on 1924–1932 experiment he conducted at the Hawthorne plant of the Western Electric Company in Cicero Illinois. The theory introduced a real concern for the individual and their relationship at workplace and the conviction that the value of workers must not be sacrificed on the altar of organizational principles and objectives. The theorist while dealing with the human side of administration believed that the fundamental problem in all organization was in developing and maintaining dynamic and harmonious relationships. According to him, it is not just a production and distribution of manufactured articles; but also to give opportunity for individual development and self-actualization through better organization of human relationships. In other words, man is not a machine rather a living and sensitive entity having his own views, thus, the theory emphasizes need aspirations and sentiments of workers. In the theory, it is believed that if management cared for the workers, this would result to increased satisfaction which in turn would lead to higher productivity. In other words, relationships between workers and management affect employee productivity. Based on this theory employee is not only an economic man who works only for material benefits and rewards, rather non financial incentives such as participation in management, security of service, understanding of workers’ satisfaction and problems, informal relations and the internal social-psychological environment of an organization are more important.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     The present study looks at development of teachers through different means, realizing the relevance of teachers, not taking them for granted but planning events in consonant with their opinion, feelings, competencies and capabilities, as means of enhancing teacher’s productivity. This underpins the opinion of the theorist who stated that in organization, it is not just a production and distribution of manufactured articles; but also to give opportunity for individual development and self-actualization through better organization of human relationships</a:t>
            </a:r>
            <a:endParaRPr lang="en-US" dirty="0"/>
          </a:p>
        </p:txBody>
      </p:sp>
    </p:spTree>
    <p:extLst>
      <p:ext uri="{BB962C8B-B14F-4D97-AF65-F5344CB8AC3E}">
        <p14:creationId xmlns:p14="http://schemas.microsoft.com/office/powerpoint/2010/main" val="3546934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7A4576-4D99-CD15-6EFE-6B2F47EB8D96}"/>
              </a:ext>
            </a:extLst>
          </p:cNvPr>
          <p:cNvSpPr txBox="1"/>
          <p:nvPr/>
        </p:nvSpPr>
        <p:spPr>
          <a:xfrm>
            <a:off x="285750" y="636202"/>
            <a:ext cx="11620500" cy="5355312"/>
          </a:xfrm>
          <a:prstGeom prst="rect">
            <a:avLst/>
          </a:prstGeom>
          <a:noFill/>
        </p:spPr>
        <p:txBody>
          <a:bodyPr wrap="square">
            <a:spAutoFit/>
          </a:bodyPr>
          <a:lstStyle/>
          <a:p>
            <a:pPr marL="0" marR="0" algn="ctr">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SYSTEM THEORY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study also adopted System Theory which was propounded by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Ludwing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Bertalanffy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1968. The researcher adopted this theory because it provides a powerful method for the description of homeostatic systems, that is, systems in which feedback-controlled regulation processes occur. Since human goal-directed behavior is regulated by such processes, system theory is therefore very useful for educational research.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System theory believes that a complex system is made up of multiple smaller systems, and it is the interactions between these smaller systems that create a wholesome complex system. In addition to that, system theory assumed that an organization is the combination of parts with interdependent relationships and opens to interaction with the external environment. Thus, in order for the organizations like schools to reach its objectives it needs intensive cooperation between education stakeholders who are within the school and those who are outside the school, hence, involving them when necessary. System theory also, insists on three mainly interactive elements; input, process and output.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relation to this study, and for teachers to carry out their roles effectively, there is need for cooperation between the principal and teachers. Principals should not work in isolation; rather they should involve the teachers in the on goings of the school, especially on the areas that concern them. This would enhance teachers’ productivity which accelerates the achievement of schools’ intended goals. System theory emphasizes the interrelationship and mutual independence of the parts (input, process and output). Schools as an open system have flexible boundaries that allow communication to flow easily. In connection to this study, principals should not interfere but rather direct, guide and serve as models to teachers. Therefore, principals should also encourage inflow and outflow of information that has great impact on teachers’ productivity.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9270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272B90-4D71-DF84-AE43-F772D3EC5C89}"/>
              </a:ext>
            </a:extLst>
          </p:cNvPr>
          <p:cNvSpPr txBox="1"/>
          <p:nvPr/>
        </p:nvSpPr>
        <p:spPr>
          <a:xfrm>
            <a:off x="692150" y="230342"/>
            <a:ext cx="10807700" cy="5483552"/>
          </a:xfrm>
          <a:prstGeom prst="rect">
            <a:avLst/>
          </a:prstGeom>
          <a:noFill/>
        </p:spPr>
        <p:txBody>
          <a:bodyPr wrap="square">
            <a:spAutoFit/>
          </a:bodyPr>
          <a:lstStyle/>
          <a:p>
            <a:pPr marL="0" marR="0" algn="ctr">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TRANSFORMATIONAL THEORY OF LEADERSHIP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transformational leadership theory was first propounded by</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James V. Downton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1973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expanded by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Macgregor Burns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1978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and further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Bernard M. Bass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did additions to this theory in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1985. The researcher finds this theory suitable for this study because according to the theorists, transformational theory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creates significant change in the life of people and organizations. And this study is trying to examine strategies which principals can take as school administrators to motivate teachers to be productive.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Transformational theory of leadership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is a leadership theory that causes change in individuals and social systems.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Workers under transformational leaders develop positive psychological states and find greater meaning in their work. This 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eadership theory believes that leaders can enhance the motivation, morale and performance of followers through a variety of mechanisms, such as connecting the follower's sense of identity and self to the mission and the collective identity of the organization. The theory also supposed that leaders should be role models for followers to inspire them.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Based on this theory,</a:t>
            </a:r>
            <a:r>
              <a:rPr lang="en-US" sz="1800" dirty="0">
                <a:effectLst/>
                <a:latin typeface="Times New Roman" panose="02020603050405020304" pitchFamily="18" charset="0"/>
                <a:ea typeface="Times New Roman" panose="02020603050405020304" pitchFamily="18" charset="0"/>
              </a:rPr>
              <a:t> task awareness leads to people’s motivation. The theory is also of the opinion that a focused team having a common organization goal provides better performance and results. More so, leaders should inspire their workers to achieve beyond their presumed potential. Their personalized response empowers individuals and helps them to develop their potential. The present study is in relation with this theory as the study is set to examine how principals can motivate the teachers and spur them to be productive through the application of certain strategies. </a:t>
            </a:r>
            <a:r>
              <a:rPr lang="en-US" sz="1800" dirty="0">
                <a:effectLst/>
                <a:latin typeface="Times New Roman" panose="02020603050405020304" pitchFamily="18" charset="0"/>
                <a:ea typeface="Calibri" panose="020F0502020204030204" pitchFamily="34" charset="0"/>
              </a:rPr>
              <a:t>This is seen where the theorists said that leaders transform and motivate followers by enhancing the motivation, morale and performance of followers through a variety of mechanisms</a:t>
            </a:r>
            <a:endParaRPr lang="en-US" dirty="0"/>
          </a:p>
        </p:txBody>
      </p:sp>
    </p:spTree>
    <p:extLst>
      <p:ext uri="{BB962C8B-B14F-4D97-AF65-F5344CB8AC3E}">
        <p14:creationId xmlns:p14="http://schemas.microsoft.com/office/powerpoint/2010/main" val="276051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A9A478-9DFC-98AA-6136-F315BFC4A99F}"/>
              </a:ext>
            </a:extLst>
          </p:cNvPr>
          <p:cNvSpPr txBox="1"/>
          <p:nvPr/>
        </p:nvSpPr>
        <p:spPr>
          <a:xfrm>
            <a:off x="609600" y="581294"/>
            <a:ext cx="10972800" cy="4801314"/>
          </a:xfrm>
          <a:prstGeom prst="rect">
            <a:avLst/>
          </a:prstGeom>
          <a:noFill/>
        </p:spPr>
        <p:txBody>
          <a:bodyPr wrap="square">
            <a:spAutoFit/>
          </a:bodyPr>
          <a:lstStyle/>
          <a:p>
            <a:pPr marL="0" marR="0" algn="ctr">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RELATED EMPIRICAL STUDIES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This section reviews some empirical works that have been done on areas related to this study. The review of these studies help in no small measure to throw more light on the principals’ administrative strategies for enhancing teachers’ productivity.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Empirical works related to the extent to which principals’ mentoring strategy enhances teachers’ productivity.             </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Ekechukwu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Horsfall (2015) investigated the relationship between mentoring practices and lecturers’ teaching effectiveness. The study was conducted in Universities in Cross River State, Nigeria. Two hundred (200) respondents were drawn from a population 0f 1149 lecturers and used as the study sample. A correlation research design was adopted for the study. Three research hypotheses were raised to guide the study. Two research instruments titled Mentoring Practices Questionnaire (MPQ)” and “Lecturers Teaching Effectiveness Questionnaire (LTEQ)" were developed and validated for data collection. The items in the two instruments were weighted on a 4-point response scale. The reliability of the instruments using Cronbach Alpha method was 0.85 and 0.83 respectively. Data collected were analyzed using Pearson Product Moment Correlation. The hypotheses were tested at 0.05 level of significance. Results of data analysis revealed that research mentoring, administrative mentoring and mentor-mentee relationship were significantly related to lecturers’ effectiveness in terms of lesson presentation, teaching method and students’ assessment.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5830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826111-55FC-7B57-FAA6-7EDE0BA48A79}"/>
              </a:ext>
            </a:extLst>
          </p:cNvPr>
          <p:cNvSpPr txBox="1"/>
          <p:nvPr/>
        </p:nvSpPr>
        <p:spPr>
          <a:xfrm>
            <a:off x="444500" y="850900"/>
            <a:ext cx="11747500" cy="3970318"/>
          </a:xfrm>
          <a:prstGeom prst="rect">
            <a:avLst/>
          </a:prstGeom>
          <a:noFill/>
        </p:spPr>
        <p:txBody>
          <a:bodyPr wrap="square">
            <a:spAutoFit/>
          </a:bodyPr>
          <a:lstStyle/>
          <a:p>
            <a:pPr marL="0" marR="0" algn="ctr">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SUMMARY OF RELATED LITERATURE REVIEWED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The related literature was reviewed under conceptual framework, theoretical studies, theoretical framework and related empirical studies. The conceptual framework covered the concept of education, secondary education, principalship, teachers, administrative strategy and productivity.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Theoretical studies reviewed the administrative strategies of principals which form the variables of this study. They are mentoring strategy, staff development strategy, planning strategy and communication strategy.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Theoretical framework explicated three theories as follows; Human Relation Theory, System Theory and Transformational Theory of Leadership.</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Empirical studies reviewed some empirical works done on organizational and employees’ performance/productivity, which have certain things in common with the present study variables but differ in institution, population, scope content, location, respondents and so on. </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     Finally, Literature reviewed shows that teachers’ productivity could be enhanced through the application of different administrative strategies which will be treated by this study. </a:t>
            </a:r>
            <a:r>
              <a:rPr lang="en-US" sz="1800" dirty="0">
                <a:effectLst/>
                <a:latin typeface="Times New Roman" panose="02020603050405020304" pitchFamily="18" charset="0"/>
                <a:ea typeface="Times New Roman" panose="02020603050405020304" pitchFamily="18" charset="0"/>
              </a:rPr>
              <a:t>Comparably, to the knowledge of the researcher no study is a replica of the current study especially in scope content, population, and location.</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70700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FF2ED2-920F-438C-0600-6AF37D4AFF11}"/>
              </a:ext>
            </a:extLst>
          </p:cNvPr>
          <p:cNvSpPr txBox="1"/>
          <p:nvPr/>
        </p:nvSpPr>
        <p:spPr>
          <a:xfrm>
            <a:off x="775855" y="929373"/>
            <a:ext cx="9753600" cy="3768147"/>
          </a:xfrm>
          <a:prstGeom prst="rect">
            <a:avLst/>
          </a:prstGeom>
          <a:noFill/>
        </p:spPr>
        <p:txBody>
          <a:bodyPr wrap="square">
            <a:spAutoFit/>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CHAPTER THREE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RESEARCH METHOD</a:t>
            </a:r>
          </a:p>
          <a:p>
            <a:pPr marL="0" marR="0" algn="ctr">
              <a:lnSpc>
                <a:spcPct val="20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this chapter, the researcher describes the procedure that will be adopted in carrying out this study under the following subheadings: design of the study, area of the study, population for the study, sample and sampling techniques, instrument for data collection, validation of the instrument, reliability of the instrument, method of data collection and method of data analysis.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689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E29835-E85A-76B8-60B7-E87AEE6E1D3C}"/>
              </a:ext>
            </a:extLst>
          </p:cNvPr>
          <p:cNvSpPr txBox="1"/>
          <p:nvPr/>
        </p:nvSpPr>
        <p:spPr>
          <a:xfrm>
            <a:off x="266700" y="234287"/>
            <a:ext cx="11442700" cy="6107249"/>
          </a:xfrm>
          <a:prstGeom prst="rect">
            <a:avLst/>
          </a:prstGeom>
          <a:noFill/>
        </p:spPr>
        <p:txBody>
          <a:bodyPr wrap="square">
            <a:spAutoFit/>
          </a:bodyPr>
          <a:lstStyle/>
          <a:p>
            <a:pPr marL="0" marR="0" indent="45720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Education is a tool for strengthening ones’ intellectual power, building character, maintaining emotional balance as well as moral and cultural empowerment of individuals to bring about positive development in the society. According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Obodo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(2019), education is the key factor of change in any given society. This is because it is the greatest industry of any nation which produces the manpower that moves other industries forward.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Nwagwu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(2018) emphasized that the concept of education by itself implies the existence of teaching and learning, hence the mention of the word school evokes automatically the picture of teachers and students in an interactive environment.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skills and potentials of individuals for self-reliance and self-actualization could only be developed in this interactive environment.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Ezimakor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(2019) stated that Nigeria like other countries of the world acknowledges the fact that education is a vital instrument for national development and social change and as such has joined other countries of the world in the match towards worthwhile educational investments, reforms and policies.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741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2D84D2-7368-A0AC-27EE-AFF3CB472BC0}"/>
              </a:ext>
            </a:extLst>
          </p:cNvPr>
          <p:cNvSpPr txBox="1"/>
          <p:nvPr/>
        </p:nvSpPr>
        <p:spPr>
          <a:xfrm>
            <a:off x="817418" y="957542"/>
            <a:ext cx="9822873" cy="5553251"/>
          </a:xfrm>
          <a:prstGeom prst="rect">
            <a:avLst/>
          </a:prstGeom>
          <a:noFill/>
        </p:spPr>
        <p:txBody>
          <a:bodyPr wrap="square">
            <a:spAutoFit/>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DESIGN OF THE STUDY</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design of the study will be descriptive survey. According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Nworgu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(2015), a descriptive survey design is a type of research design in which a group of people or items are studied by collecting and analyzing data from only a few people or items considered to be representative of entire group. It is aimed at collecting data and describing them in a systematic way. The use of this research design is considered appropriate because it will establish the opinions of principals and teachers on the effectiveness of the administrative strategies of principals on enhancing the productivity of teachers in secondary schools. The researcher will seek the opinions of principals and teachers on principals’ administrative strategies that would enhance teachers’ productivity in secondary schools in Anambra State.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256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BEE372-8882-8393-0192-A22B029D7880}"/>
              </a:ext>
            </a:extLst>
          </p:cNvPr>
          <p:cNvSpPr txBox="1"/>
          <p:nvPr/>
        </p:nvSpPr>
        <p:spPr>
          <a:xfrm>
            <a:off x="1191491" y="1054064"/>
            <a:ext cx="9282545" cy="4999254"/>
          </a:xfrm>
          <a:prstGeom prst="rect">
            <a:avLst/>
          </a:prstGeom>
          <a:noFill/>
        </p:spPr>
        <p:txBody>
          <a:bodyPr wrap="square">
            <a:spAutoFit/>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AREA OF THE STUDY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study will be carried out in Anambra State. Anambra State has twenty-one (21) local government areas and its capital is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Awka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shares boundaries with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hlinkClick r:id="rId2" tooltip="Delta State">
                  <a:extLst>
                    <a:ext uri="{A12FA001-AC4F-418D-AE19-62706E023703}">
                      <ahyp:hlinkClr xmlns:ahyp="http://schemas.microsoft.com/office/drawing/2018/hyperlinkcolor" val="tx"/>
                    </a:ext>
                  </a:extLst>
                </a:hlinkClick>
              </a:rPr>
              <a:t>Delta State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the west,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hlinkClick r:id="rId3" tooltip="Imo State">
                  <a:extLst>
                    <a:ext uri="{A12FA001-AC4F-418D-AE19-62706E023703}">
                      <ahyp:hlinkClr xmlns:ahyp="http://schemas.microsoft.com/office/drawing/2018/hyperlinkcolor" val="tx"/>
                    </a:ext>
                  </a:extLst>
                </a:hlinkClick>
              </a:rPr>
              <a:t>Imo State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Rivers State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the south,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rPr>
              <a:t>Enugu State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the east, and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hlinkClick r:id="rId4" tooltip="Kogi State">
                  <a:extLst>
                    <a:ext uri="{A12FA001-AC4F-418D-AE19-62706E023703}">
                      <ahyp:hlinkClr xmlns:ahyp="http://schemas.microsoft.com/office/drawing/2018/hyperlinkcolor" val="tx"/>
                    </a:ext>
                  </a:extLst>
                </a:hlinkClick>
              </a:rPr>
              <a:t>Kogi State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the north. There are six education zones in Anambra State. The six education zones are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Aguata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Awka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Ihiala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Nnewi,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Ogidi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Onitsha. They are made up of civil servants, artisans but mainly business men. Anambra State is usually referred as commercial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centre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 South East. The choice of Anambra State as the area of study is because the state is regarded as one of the educationally advantaged state having many primary, post-primary and tertiary institutions.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2706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5D70C7-77F7-18A7-5BD6-61F61FF7BD20}"/>
              </a:ext>
            </a:extLst>
          </p:cNvPr>
          <p:cNvSpPr txBox="1"/>
          <p:nvPr/>
        </p:nvSpPr>
        <p:spPr>
          <a:xfrm>
            <a:off x="921327" y="1428229"/>
            <a:ext cx="10349346" cy="3337260"/>
          </a:xfrm>
          <a:prstGeom prst="rect">
            <a:avLst/>
          </a:prstGeom>
          <a:noFill/>
        </p:spPr>
        <p:txBody>
          <a:bodyPr wrap="square">
            <a:spAutoFit/>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POPULATION FOR THE STUDY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population for the study will comprised of all the four thousand, nine hundred and forty nine (4,949) teachers and two hundred and sixty three (263) principals in the secondary schools in Anambra State. The source of this population is from the list of teachers and principals obtained by the researcher from Secondary Education Management Board (SEMB, 2021). So, the population for the study is 4,949 teachers and 263 principles making a total of five thousand, one hundred and sixty five (5,212).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4409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6B56E-F001-20E3-E674-C04D97EBACB8}"/>
              </a:ext>
            </a:extLst>
          </p:cNvPr>
          <p:cNvSpPr txBox="1"/>
          <p:nvPr/>
        </p:nvSpPr>
        <p:spPr>
          <a:xfrm>
            <a:off x="928254" y="1499074"/>
            <a:ext cx="9421091" cy="3331938"/>
          </a:xfrm>
          <a:prstGeom prst="rect">
            <a:avLst/>
          </a:prstGeom>
          <a:noFill/>
        </p:spPr>
        <p:txBody>
          <a:bodyPr wrap="square">
            <a:spAutoFit/>
          </a:bodyPr>
          <a:lstStyle/>
          <a:p>
            <a:pPr marL="0" marR="0" algn="ctr">
              <a:lnSpc>
                <a:spcPct val="200000"/>
              </a:lnSpc>
              <a:spcBef>
                <a:spcPts val="0"/>
              </a:spcBef>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SAMPLE AND SAMPLING TECHNIQUES </a:t>
            </a:r>
          </a:p>
          <a:p>
            <a:pPr>
              <a:lnSpc>
                <a:spcPct val="200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     A sample is that portion of the population that a researcher selects for the purpose of data collection and analysis.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Nwana</a:t>
            </a:r>
            <a:r>
              <a:rPr lang="en-US" dirty="0">
                <a:effectLst/>
                <a:latin typeface="Times New Roman" panose="02020603050405020304" pitchFamily="18" charset="0"/>
                <a:ea typeface="Calibri" panose="020F0502020204030204" pitchFamily="34" charset="0"/>
                <a:cs typeface="Times New Roman" panose="02020603050405020304" pitchFamily="18" charset="0"/>
              </a:rPr>
              <a:t> cited in Musa (2015) suggested that if the population is a few hundred, the sample size should be 40%. If they are many hundreds, 20% of the population, few thousands 10% and several thousands 5% of population will serve. Since the population for this study is a few thousand, 10% of the population will be used as the sample for the study.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598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FFC025-D3AF-2CC2-1893-D221B72FA78F}"/>
              </a:ext>
            </a:extLst>
          </p:cNvPr>
          <p:cNvSpPr txBox="1"/>
          <p:nvPr/>
        </p:nvSpPr>
        <p:spPr>
          <a:xfrm>
            <a:off x="540327" y="543300"/>
            <a:ext cx="10640291" cy="5553251"/>
          </a:xfrm>
          <a:prstGeom prst="rect">
            <a:avLst/>
          </a:prstGeom>
          <a:noFill/>
        </p:spPr>
        <p:txBody>
          <a:bodyPr wrap="square">
            <a:spAutoFit/>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INSTRUMENT FOR DATA COLLECTION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instrument for data collection is a researcher developed questionnaire titled: “Enhancement of Teachers’ Productivity through Principals’ Administrative Strategies in Secondary Schools in Anambra State”. It has two parts; A and B.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Part A contains information on personal data of the respondents, while part B contains items built in four clusters, A, B, C and D. Cluster A of the questionnaire focuses on the extent to which principals’ mentoring strategy enhances teachers’ productivity in secondary schools in Anambra State. Cluster B of the questionnaire is hinges on the extent to which principals’ staff development strategy enhances teachers’ productivity in secondary schools in Anambra State. Cluster C of the questionnaire centers on the extent to which principals’ planning strategy enhances teachers’ productivity in secondary schools in Anambra State,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7281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062A17-4000-DD8F-5C79-C1C7DC179856}"/>
              </a:ext>
            </a:extLst>
          </p:cNvPr>
          <p:cNvSpPr txBox="1"/>
          <p:nvPr/>
        </p:nvSpPr>
        <p:spPr>
          <a:xfrm>
            <a:off x="1690255" y="1486128"/>
            <a:ext cx="8035636" cy="3885744"/>
          </a:xfrm>
          <a:prstGeom prst="rect">
            <a:avLst/>
          </a:prstGeom>
          <a:noFill/>
        </p:spPr>
        <p:txBody>
          <a:bodyPr wrap="square">
            <a:spAutoFit/>
          </a:bodyPr>
          <a:lstStyle/>
          <a:p>
            <a:pPr algn="just">
              <a:lnSpc>
                <a:spcPct val="20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while Cluster D of the questionnaire addresses the extent to which principals’ communication strategy enhances teachers’ productivity in secondary schools in Anambra State. The response format for cluster A to D will be based on a four point scale of Strongly Agree (SA), Agree (A), Disagree (D), and Strongly Disagree (SD). In other words, the higher the aggregate scores in the rating scale, the more positive the response of the subjects and the lower the score the more negative the response of the subjects. The scale will be weighed 4, 3, 2, and 1 respectively. </a:t>
            </a:r>
            <a:endParaRPr lang="en-US" dirty="0"/>
          </a:p>
        </p:txBody>
      </p:sp>
    </p:spTree>
    <p:extLst>
      <p:ext uri="{BB962C8B-B14F-4D97-AF65-F5344CB8AC3E}">
        <p14:creationId xmlns:p14="http://schemas.microsoft.com/office/powerpoint/2010/main" val="662626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29DE83-26DA-6735-6FFD-F10D09929726}"/>
              </a:ext>
            </a:extLst>
          </p:cNvPr>
          <p:cNvSpPr txBox="1"/>
          <p:nvPr/>
        </p:nvSpPr>
        <p:spPr>
          <a:xfrm>
            <a:off x="471055" y="791656"/>
            <a:ext cx="10958945" cy="5553251"/>
          </a:xfrm>
          <a:prstGeom prst="rect">
            <a:avLst/>
          </a:prstGeom>
          <a:noFill/>
        </p:spPr>
        <p:txBody>
          <a:bodyPr wrap="square">
            <a:spAutoFit/>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VALIDATION OF INSTRUMENT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order to determine the face validity of the research instrument, initial copies of the instrument were given to three experts. All the experts were drawn from the Enugu State University of Science and Technology (ESUT), one of the experts is from the Department of Science and Computer Education in the field of Measurement and Evaluation, while two were from the Department of Educational Management. They were specifically requested to assess the adequacy and appropriateness of the items in getting the required information, the quality of its language and the logicality of its arrangement. The experts will assess the suitability of the language, adequacy and relevance of the items in addressing the research questions bearing in mind the purpose of the study, research questions and hypotheses. Consequently, some items were expunged, while new ones were added. Their corrections and comments were used to modify the questionnaire before the final copy was produced.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3937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EF3554-FA29-FE9A-17A9-B8B54565E6C4}"/>
              </a:ext>
            </a:extLst>
          </p:cNvPr>
          <p:cNvSpPr txBox="1"/>
          <p:nvPr/>
        </p:nvSpPr>
        <p:spPr>
          <a:xfrm>
            <a:off x="942108" y="929373"/>
            <a:ext cx="9587345" cy="4999254"/>
          </a:xfrm>
          <a:prstGeom prst="rect">
            <a:avLst/>
          </a:prstGeom>
          <a:noFill/>
        </p:spPr>
        <p:txBody>
          <a:bodyPr wrap="square">
            <a:spAutoFit/>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RELIABILITY OF THE INSTRUMENT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reliability of the instrument, was determined by using a trial test on 15 principals and 30 teachers in Enugu State, which has similar characteristics with Anambra State. Cronbach Alpha method was adopted to estimate the internal consistency coefficient of the questionnaire. Cronbach Alpha statistics was used because the instruments are in clusters and the items are not dichotomously scored. Cronbach Alpha is also considered appropriate as it will ensure the homogeneity of the items on the clusters. The reliability indices obtained showed that clusters A, B, C and D have the reliability index of 0.72, 0.80, 0.77 and 0.74 respectively while the overall reliability index of the instrument was 0.76. The instrument was, therefore, considered to be appropriate and will be used for the study.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6869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C8048-EE45-183E-2DF2-6F7B7E9B6AAC}"/>
              </a:ext>
            </a:extLst>
          </p:cNvPr>
          <p:cNvSpPr txBox="1"/>
          <p:nvPr/>
        </p:nvSpPr>
        <p:spPr>
          <a:xfrm>
            <a:off x="914401" y="1373179"/>
            <a:ext cx="10695709" cy="4445256"/>
          </a:xfrm>
          <a:prstGeom prst="rect">
            <a:avLst/>
          </a:prstGeom>
          <a:noFill/>
        </p:spPr>
        <p:txBody>
          <a:bodyPr wrap="square">
            <a:spAutoFit/>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METHOD OF DATA COLLECTION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questionnaire will be administered to five hundred and twenty one (521) respondents by the researcher and three research assistants who will be briefed and instructed to enable them get familiar with the modalities for administering and retrieving of the instrument appropriately. The researcher will acquaint them with the purpose of the study, as well as the explanation of the items in the clusters of each research question. It is necessary to use research assistants to make sure that the actual respondents for whom the instrument is meant are indeed those who will complete the instrument and also help to make clarifications to the respondents on the items whenever the need arises. The research instrument will be administered using direct delivery and retrieval system.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3328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23BAD7-B303-EF6F-3A1A-3660274E88CC}"/>
              </a:ext>
            </a:extLst>
          </p:cNvPr>
          <p:cNvSpPr txBox="1"/>
          <p:nvPr/>
        </p:nvSpPr>
        <p:spPr>
          <a:xfrm>
            <a:off x="1080655" y="1206372"/>
            <a:ext cx="9240982" cy="4445256"/>
          </a:xfrm>
          <a:prstGeom prst="rect">
            <a:avLst/>
          </a:prstGeom>
          <a:noFill/>
        </p:spPr>
        <p:txBody>
          <a:bodyPr wrap="square">
            <a:spAutoFit/>
          </a:bodyPr>
          <a:lstStyle/>
          <a:p>
            <a:pPr marL="0" marR="0" algn="just">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METHOD OF DATA ANALYSIS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Mean and Standard Deviation Scores will be used to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anwer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research questions of the study, while the hypotheses will be tested at 0.05 level of significance using t-test statistic. The four point rating scales will be used with the following values assigned to the responses: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Strongly Agree	-	4 points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Agree		         -  	3 points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Disagree		         -      2 points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Strongly Disagree	 -	1 point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844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7A60E9-A2EE-C888-9F9E-ABA6B3829DF0}"/>
              </a:ext>
            </a:extLst>
          </p:cNvPr>
          <p:cNvSpPr txBox="1"/>
          <p:nvPr/>
        </p:nvSpPr>
        <p:spPr>
          <a:xfrm>
            <a:off x="736600" y="499319"/>
            <a:ext cx="10998200" cy="5859361"/>
          </a:xfrm>
          <a:prstGeom prst="rect">
            <a:avLst/>
          </a:prstGeom>
          <a:noFill/>
        </p:spPr>
        <p:txBody>
          <a:bodyPr wrap="square">
            <a:spAutoFit/>
          </a:bodyPr>
          <a:lstStyle/>
          <a:p>
            <a:pPr>
              <a:lnSpc>
                <a:spcPct val="150000"/>
              </a:lnSpc>
            </a:pPr>
            <a:r>
              <a:rPr lang="en-US" sz="1800" dirty="0">
                <a:effectLst/>
                <a:latin typeface="Times New Roman" panose="02020603050405020304" pitchFamily="18" charset="0"/>
                <a:ea typeface="Calibri" panose="020F0502020204030204" pitchFamily="34" charset="0"/>
              </a:rPr>
              <a:t>Consequently, one of the goals of education according to the Federal Republic of Nigeria, (FRN, 2013) is the development of appropriate skills, mental, physical, and social abilities and competencies to empower the individual to live in, and contribute positively to society. In other words, education is a means of achieving both individual and national development. It is the most essential investment any nation can make for sustainable development. This was in accordance with the definitions of Kingdom, Orji and Job (2013) who defined education as a process of developing the natural potentialities in the child to enable him to function in the society according to his abilities, interests, and needs. Kingdom and et.al,  equally stated that education is entirely used to develop human beings in their cognitive, affective, psychomotor, and psycho productive domains, which involves a pleasing approach in human behavior through the process of teaching and learning. </a:t>
            </a:r>
            <a:r>
              <a:rPr lang="en-US" sz="1800" dirty="0" err="1">
                <a:effectLst/>
                <a:latin typeface="Times New Roman" panose="02020603050405020304" pitchFamily="18" charset="0"/>
                <a:ea typeface="Calibri" panose="020F0502020204030204" pitchFamily="34" charset="0"/>
              </a:rPr>
              <a:t>Amaele</a:t>
            </a:r>
            <a:r>
              <a:rPr lang="en-US" sz="1800" dirty="0">
                <a:effectLst/>
                <a:latin typeface="Times New Roman" panose="02020603050405020304" pitchFamily="18" charset="0"/>
                <a:ea typeface="Calibri" panose="020F0502020204030204" pitchFamily="34" charset="0"/>
              </a:rPr>
              <a:t> (2011) earlier defined education as the total development of the individual child through acceptable methods and techniques according to his abilities and interests to meet up the needs of the society and for the individual to take his rightful place and contribute equitably to the enhancement of the society. Based on the above definitions of education by different authors, it is possible that the provision of quality education at the secondary education level might be the surest way of contributing to the achievement of a nation’s developmental goals. </a:t>
            </a:r>
            <a:endParaRPr lang="en-US" dirty="0"/>
          </a:p>
        </p:txBody>
      </p:sp>
    </p:spTree>
    <p:extLst>
      <p:ext uri="{BB962C8B-B14F-4D97-AF65-F5344CB8AC3E}">
        <p14:creationId xmlns:p14="http://schemas.microsoft.com/office/powerpoint/2010/main" val="6198697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00BF6-B147-D2F7-5071-E9A4DC19FC74}"/>
              </a:ext>
            </a:extLst>
          </p:cNvPr>
          <p:cNvSpPr txBox="1"/>
          <p:nvPr/>
        </p:nvSpPr>
        <p:spPr>
          <a:xfrm>
            <a:off x="2493818" y="241155"/>
            <a:ext cx="6096000" cy="1249509"/>
          </a:xfrm>
          <a:prstGeom prst="rect">
            <a:avLst/>
          </a:prstGeom>
          <a:noFill/>
        </p:spPr>
        <p:txBody>
          <a:bodyPr wrap="square">
            <a:spAutoFit/>
          </a:bodyPr>
          <a:lstStyle/>
          <a:p>
            <a:pPr marL="0" marR="0" algn="ctr">
              <a:lnSpc>
                <a:spcPct val="200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CHAPTER FOUR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200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ANALYSIS AND RESULTS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6FA7643-0223-0D63-3FDB-86722B61A089}"/>
              </a:ext>
            </a:extLst>
          </p:cNvPr>
          <p:cNvSpPr txBox="1"/>
          <p:nvPr/>
        </p:nvSpPr>
        <p:spPr>
          <a:xfrm>
            <a:off x="484909" y="1745608"/>
            <a:ext cx="9144000" cy="1249509"/>
          </a:xfrm>
          <a:prstGeom prst="rect">
            <a:avLst/>
          </a:prstGeom>
          <a:noFill/>
        </p:spPr>
        <p:txBody>
          <a:bodyPr wrap="square">
            <a:spAutoFit/>
          </a:bodyPr>
          <a:lstStyle/>
          <a:p>
            <a:pPr marL="0" marR="0" algn="just">
              <a:lnSpc>
                <a:spcPct val="200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Research Question One</a:t>
            </a:r>
            <a:endParaRPr lang="en-US" b="1" dirty="0">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20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What are the principals’ mentoring strategies for enhancing teachers’ productivity?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736D3465-A1CE-0A8D-1996-2F6EA339950D}"/>
              </a:ext>
            </a:extLst>
          </p:cNvPr>
          <p:cNvSpPr txBox="1"/>
          <p:nvPr/>
        </p:nvSpPr>
        <p:spPr>
          <a:xfrm>
            <a:off x="484909" y="3429000"/>
            <a:ext cx="8659091" cy="3331746"/>
          </a:xfrm>
          <a:prstGeom prst="rect">
            <a:avLst/>
          </a:prstGeom>
          <a:noFill/>
        </p:spPr>
        <p:txBody>
          <a:bodyPr wrap="square">
            <a:spAutoFit/>
          </a:bodyPr>
          <a:lstStyle/>
          <a:p>
            <a:pPr>
              <a:lnSpc>
                <a:spcPct val="200000"/>
              </a:lnSpc>
            </a:pPr>
            <a:r>
              <a:rPr lang="en-US" sz="1800" dirty="0">
                <a:effectLst/>
                <a:latin typeface="Times New Roman" panose="02020603050405020304" pitchFamily="18" charset="0"/>
                <a:ea typeface="Calibri" panose="020F0502020204030204" pitchFamily="34" charset="0"/>
              </a:rPr>
              <a:t>From the above, the mean scores of principals range from 2.50 to 3.10 and a grand mean of 3.21 with a standard deviation of 0.48; while that of teachers range from 3.05 to 3.45 and a grand mean of 3.32 with a standard deviation of 0.59. This shows that principals adopt mentoring strategies to enhance teachers’ productivity in secondary schools in Anambra State. The closeness of the standard deviations of the respondents shows unanimity in their responses.</a:t>
            </a:r>
            <a:endParaRPr lang="en-US" dirty="0"/>
          </a:p>
        </p:txBody>
      </p:sp>
    </p:spTree>
    <p:extLst>
      <p:ext uri="{BB962C8B-B14F-4D97-AF65-F5344CB8AC3E}">
        <p14:creationId xmlns:p14="http://schemas.microsoft.com/office/powerpoint/2010/main" val="24220983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D118ED-599C-3FFD-D6F8-FF5EF88B31B7}"/>
              </a:ext>
            </a:extLst>
          </p:cNvPr>
          <p:cNvSpPr txBox="1"/>
          <p:nvPr/>
        </p:nvSpPr>
        <p:spPr>
          <a:xfrm>
            <a:off x="965200" y="679908"/>
            <a:ext cx="9131300" cy="1121269"/>
          </a:xfrm>
          <a:prstGeom prst="rect">
            <a:avLst/>
          </a:prstGeom>
          <a:noFill/>
        </p:spPr>
        <p:txBody>
          <a:bodyPr wrap="square">
            <a:spAutoFit/>
          </a:bodyPr>
          <a:lstStyle/>
          <a:p>
            <a:pPr marL="0" marR="0" algn="just">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Research Question Two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What are the principals’ staff development strategies for enhancing teachers’ productivity?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F879A7E-9C84-31B7-D717-5F0363D13464}"/>
              </a:ext>
            </a:extLst>
          </p:cNvPr>
          <p:cNvSpPr txBox="1"/>
          <p:nvPr/>
        </p:nvSpPr>
        <p:spPr>
          <a:xfrm>
            <a:off x="965200" y="2069972"/>
            <a:ext cx="8178800" cy="3337260"/>
          </a:xfrm>
          <a:prstGeom prst="rect">
            <a:avLst/>
          </a:prstGeom>
          <a:noFill/>
        </p:spPr>
        <p:txBody>
          <a:bodyPr wrap="square">
            <a:spAutoFit/>
          </a:bodyPr>
          <a:lstStyle/>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above, the mean scores of principals range from 3.00 to 3.80 and a grand mean of 3.37 with a standard deviation of 0.51; while that of teachers range from 3.05 to 3.75 and a grand mean of 3.39 with a standard deviation of 0.50. This shows that principals adopt staff development strategies to enhance teachers’ productivity. The closeness of the standard deviations of the respondents shows unanimity in their responses.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06594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72A684-B55A-831D-84EE-ECBE00F43594}"/>
              </a:ext>
            </a:extLst>
          </p:cNvPr>
          <p:cNvSpPr txBox="1"/>
          <p:nvPr/>
        </p:nvSpPr>
        <p:spPr>
          <a:xfrm>
            <a:off x="1790700" y="597467"/>
            <a:ext cx="8813800" cy="1121269"/>
          </a:xfrm>
          <a:prstGeom prst="rect">
            <a:avLst/>
          </a:prstGeom>
          <a:noFill/>
        </p:spPr>
        <p:txBody>
          <a:bodyPr wrap="square">
            <a:spAutoFit/>
          </a:bodyPr>
          <a:lstStyle/>
          <a:p>
            <a:pPr marL="0" marR="0" algn="just">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Research Question Three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What are the principals’ planning strategies for enhancing teachers’ productivity?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6FE422D-F028-0373-3A4A-F554F5FD38BC}"/>
              </a:ext>
            </a:extLst>
          </p:cNvPr>
          <p:cNvSpPr txBox="1"/>
          <p:nvPr/>
        </p:nvSpPr>
        <p:spPr>
          <a:xfrm>
            <a:off x="1397000" y="2356003"/>
            <a:ext cx="8813800" cy="2783262"/>
          </a:xfrm>
          <a:prstGeom prst="rect">
            <a:avLst/>
          </a:prstGeom>
          <a:noFill/>
        </p:spPr>
        <p:txBody>
          <a:bodyPr wrap="square">
            <a:spAutoFit/>
          </a:bodyPr>
          <a:lstStyle/>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US" dirty="0">
                <a:latin typeface="Times New Roman" panose="02020603050405020304" pitchFamily="18" charset="0"/>
                <a:ea typeface="Calibri" panose="020F0502020204030204" pitchFamily="34" charset="0"/>
                <a:cs typeface="Times New Roman" panose="02020603050405020304" pitchFamily="18" charset="0"/>
              </a:rPr>
              <a:t>the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above, the mean scores of principals range from 3.10 to 3.70 and a grand mean of 3.38 with a standard deviation of 0.47; while that of teachers range from 3.25 to 3.80 and a grand mean of 3.46 with a standard deviation of 0.48. This shows that principals adopt planning strategies to enhance teachers productivity. The closeness of the standard deviations of the respondents shows unanimity in their responses.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01718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13F061-1DC1-E5F6-37F0-2B0064532F8B}"/>
              </a:ext>
            </a:extLst>
          </p:cNvPr>
          <p:cNvSpPr txBox="1"/>
          <p:nvPr/>
        </p:nvSpPr>
        <p:spPr>
          <a:xfrm>
            <a:off x="1854200" y="381567"/>
            <a:ext cx="7950200" cy="1675267"/>
          </a:xfrm>
          <a:prstGeom prst="rect">
            <a:avLst/>
          </a:prstGeom>
          <a:noFill/>
        </p:spPr>
        <p:txBody>
          <a:bodyPr wrap="square">
            <a:spAutoFit/>
          </a:bodyPr>
          <a:lstStyle/>
          <a:p>
            <a:pPr marL="0" marR="0" algn="just">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Research Question Four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What are the principals’ communication strategies for enhancing teachers’ productivity in Secondary Schools in Anambra State?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A583B8F-87D8-7C71-3D0F-5CE7E71F23D8}"/>
              </a:ext>
            </a:extLst>
          </p:cNvPr>
          <p:cNvSpPr txBox="1"/>
          <p:nvPr/>
        </p:nvSpPr>
        <p:spPr>
          <a:xfrm>
            <a:off x="1219200" y="2806572"/>
            <a:ext cx="8851900" cy="2783262"/>
          </a:xfrm>
          <a:prstGeom prst="rect">
            <a:avLst/>
          </a:prstGeom>
          <a:noFill/>
        </p:spPr>
        <p:txBody>
          <a:bodyPr wrap="square">
            <a:spAutoFit/>
          </a:bodyPr>
          <a:lstStyle/>
          <a:p>
            <a:pPr marL="0" marR="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above, the mean scores of principals range from 2.60 to 3.80 and a grand mean of 3.17 with a standard deviation of 0.41; while that of teachers range from 2.75 to 3.60 and a grand mean of 3.31 with a standard deviation of 0.70. This shows that principals adopt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ccommunication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strategies to enhance teachers productivity. The closeness of the standard deviations of the respondents shows a unanimity in their responses.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45013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FB346FA-7752-EB88-6B41-DA4775E7223D}"/>
              </a:ext>
            </a:extLst>
          </p:cNvPr>
          <p:cNvSpPr>
            <a:spLocks noChangeArrowheads="1"/>
          </p:cNvSpPr>
          <p:nvPr/>
        </p:nvSpPr>
        <p:spPr bwMode="auto">
          <a:xfrm>
            <a:off x="827855" y="237717"/>
            <a:ext cx="8468545" cy="6101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HYPOTHESIS 1</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HO1: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There is no significant difference between the mean responses of principals and teachers on the extent to which principals’ monitoring strategies enhance teachers’ productivity.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5: t-test analysis of difference in mean ratings of </a:t>
            </a:r>
            <a:r>
              <a:rPr kumimoji="0" lang="en-US" altLang="en-US"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principalsand</a:t>
            </a: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teachers on mentoring strategies that principals use to enhance teachers productivity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data obtained from the t-test analysis in Table 5 above shows that the t-value at 0.05 level of significance and 519 degree of freedom for the items is 1.13, which was less than the critical value (1.96). Hence, the null hypothesis was not rejected. Therefore, there is no significant difference between the mean rating of principals and teachers on the mentoring strategies principals adopt to enhance teachers productivity.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072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5748026-EBB3-D097-B6C3-22AC78708139}"/>
              </a:ext>
            </a:extLst>
          </p:cNvPr>
          <p:cNvSpPr>
            <a:spLocks noChangeArrowheads="1"/>
          </p:cNvSpPr>
          <p:nvPr/>
        </p:nvSpPr>
        <p:spPr bwMode="auto">
          <a:xfrm>
            <a:off x="419100" y="932194"/>
            <a:ext cx="10617200" cy="4993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HYPOTHESIS 2</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HO2: </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There is no significant difference between the mean responses of principals and teachers on the principals’ staff development strategies to enhance teachers’ productivity.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6: t-test analysis of difference in mean ratings of principals and teachers on staff development strategies that principals adopt to enhance teachers productivity.</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data obtained from the t-test analysis in Table 6 above shows that the t-value at 0.05 level of significance and 519 degree of freedom for the items is 0.20 which is less than the critical value (1.96). Hence, the null hypothesis was not rejected. Therefore, there is no significant difference between the mean ratings of principals and teachers on the staff development strategies principals use to enhance teachers productivity</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8408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F567CBE-D2C4-F146-F902-70709B3B7B61}"/>
              </a:ext>
            </a:extLst>
          </p:cNvPr>
          <p:cNvSpPr>
            <a:spLocks noChangeArrowheads="1"/>
          </p:cNvSpPr>
          <p:nvPr/>
        </p:nvSpPr>
        <p:spPr bwMode="auto">
          <a:xfrm>
            <a:off x="469900" y="540896"/>
            <a:ext cx="9994900" cy="5547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HYPOTHESIS 3</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HO3: </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There is no significant difference between the mean responses of principals and teachers on planning strategies that principals use to enhance teachers’ productivity. </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7: t-test analysis of difference in mean ratings of principals and teachers on the planning strategies that principals use to enhance teachers productivity</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data obtained from the t-test analysis in Table 7 above shows that the t-value at 0.05 level of significance and 519 degree of freedom for the items is 0.85 which is less than the critical value (1.96). Hence, the null hypothesis was not rejected. Therefore, there was no significant difference between the mean response opinions of principals and teachers on the planning strategies principals use to enhance teachers productivity.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10068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5A22653B-8427-35DB-8BE9-926A406370C4}"/>
              </a:ext>
            </a:extLst>
          </p:cNvPr>
          <p:cNvSpPr>
            <a:spLocks noChangeArrowheads="1"/>
          </p:cNvSpPr>
          <p:nvPr/>
        </p:nvSpPr>
        <p:spPr bwMode="auto">
          <a:xfrm>
            <a:off x="653098" y="325334"/>
            <a:ext cx="9252902" cy="5547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HYPOTHESIS 4</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HO4: </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There is no significant difference between the mean responses of principals and teachers on the principals’ communication strategies to enhance teachers’ productivity. </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2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8: t-test analysis of difference in mean ratings of principals and teachers on the communication strategies that principals use to enhance teachers productivity</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data obtained from the t-test analysis in Table 8 above shows that the t-value at 0.05 level of significance and 519 degree of freedom for the items is 1.62 which </a:t>
            </a:r>
            <a:r>
              <a:rPr kumimoji="0" lang="en-US"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isless</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than the critical value (1.96). Hence, the null hypothesis was rejected. Therefore, there is no significant difference between the mean ratings of principals and teachers on the communication strategies principals adopt to enhance teachers productivity.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6406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9F5CC4-6431-3019-53A1-695C6674E29D}"/>
              </a:ext>
            </a:extLst>
          </p:cNvPr>
          <p:cNvSpPr txBox="1"/>
          <p:nvPr/>
        </p:nvSpPr>
        <p:spPr>
          <a:xfrm>
            <a:off x="400050" y="704311"/>
            <a:ext cx="11391900" cy="5449377"/>
          </a:xfrm>
          <a:prstGeom prst="rect">
            <a:avLst/>
          </a:prstGeom>
          <a:noFill/>
        </p:spPr>
        <p:txBody>
          <a:bodyPr wrap="square">
            <a:spAutoFit/>
          </a:bodyPr>
          <a:lstStyle/>
          <a:p>
            <a:pPr marL="0" marR="0" algn="ctr">
              <a:lnSpc>
                <a:spcPct val="150000"/>
              </a:lnSpc>
              <a:spcBef>
                <a:spcPts val="0"/>
              </a:spcBef>
              <a:spcAft>
                <a:spcPts val="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SUMMARY OF THE FINDINGS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Principals adopt mentoring strategies to enhance teachers’ productivity in secondary schools in Anambra state.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Principals adopt staff development strategies to enhance teachers’ productivity.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Principals adopt planning strategies to enhance teachers’ productivity.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Principals adopt communication strategies to enhance teachers’ productivity.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There is no significant difference between the mean rating of principals and teachers on the mentoring strategies principals adopt to enhance teachers productivity.</a:t>
            </a:r>
          </a:p>
          <a:p>
            <a:pPr marL="342900" marR="0" lvl="0" indent="-342900" algn="just">
              <a:lnSpc>
                <a:spcPct val="15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There is no significant difference between the mean ratings of principals and teachers on the staff development strategies principals use to enhance teachers productivity.</a:t>
            </a:r>
          </a:p>
          <a:p>
            <a:pPr marL="342900" marR="0" lvl="0" indent="-342900" algn="just">
              <a:lnSpc>
                <a:spcPct val="15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There was no significant difference between the mean response opinions of principals and teachers on the planning strategies principals use to enhance teachers productivity.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There is no significant difference between the mean ratings of principals and teachers on the communication strategies principals adopt to enhance teachers productivity.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98885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94272B-0D16-CEAF-35E7-51ADF6FE2DEE}"/>
              </a:ext>
            </a:extLst>
          </p:cNvPr>
          <p:cNvSpPr txBox="1"/>
          <p:nvPr/>
        </p:nvSpPr>
        <p:spPr>
          <a:xfrm>
            <a:off x="1016000" y="173141"/>
            <a:ext cx="9347200" cy="6188938"/>
          </a:xfrm>
          <a:prstGeom prst="rect">
            <a:avLst/>
          </a:prstGeom>
          <a:noFill/>
        </p:spPr>
        <p:txBody>
          <a:bodyPr wrap="square">
            <a:spAutoFit/>
          </a:bodyPr>
          <a:lstStyle/>
          <a:p>
            <a:pPr marL="0" marR="0" algn="ctr">
              <a:lnSpc>
                <a:spcPct val="200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CHAPTER FIVE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DISCUSSION, CONCLUSION, IMPLICATION, RECOMMENDATIONS AND SUMMARY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this chapter, the major findings of the study, the educational implications, conclusion, suggestions for further studies and recommendations are drawn.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Discussion of Findings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1000"/>
              </a:spcAft>
            </a:pP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Mentoring strategies to enhance teachers’ productivity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pPr>
            <a:r>
              <a:rPr lang="en-US" sz="1800" dirty="0">
                <a:effectLst/>
                <a:latin typeface="Times New Roman" panose="02020603050405020304" pitchFamily="18" charset="0"/>
                <a:ea typeface="Times New Roman" panose="02020603050405020304" pitchFamily="18" charset="0"/>
              </a:rPr>
              <a:t>The finding revealed that principals adopt mentoring strategies to enhance teachers’ productivity in secondary schools in Anambra state. Some of the strategies identified include providing textbooks, assisting teachers in planning of instruction, interpreting the provisions of the curriculum giving listening ears and rebuking the teachers when the need arises. </a:t>
            </a:r>
            <a:endParaRPr lang="en-US" dirty="0"/>
          </a:p>
        </p:txBody>
      </p:sp>
    </p:spTree>
    <p:extLst>
      <p:ext uri="{BB962C8B-B14F-4D97-AF65-F5344CB8AC3E}">
        <p14:creationId xmlns:p14="http://schemas.microsoft.com/office/powerpoint/2010/main" val="1593543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FAAD91-7992-96A7-4444-A14369715133}"/>
              </a:ext>
            </a:extLst>
          </p:cNvPr>
          <p:cNvSpPr txBox="1"/>
          <p:nvPr/>
        </p:nvSpPr>
        <p:spPr>
          <a:xfrm>
            <a:off x="546100" y="0"/>
            <a:ext cx="10248900" cy="7104958"/>
          </a:xfrm>
          <a:prstGeom prst="rect">
            <a:avLst/>
          </a:prstGeom>
          <a:noFill/>
        </p:spPr>
        <p:txBody>
          <a:bodyPr wrap="square">
            <a:spAutoFit/>
          </a:bodyPr>
          <a:lstStyle/>
          <a:p>
            <a:pPr>
              <a:lnSpc>
                <a:spcPct val="150000"/>
              </a:lnSpc>
            </a:pPr>
            <a:r>
              <a:rPr lang="en-US" sz="1800" dirty="0">
                <a:effectLst/>
                <a:latin typeface="Times New Roman" panose="02020603050405020304" pitchFamily="18" charset="0"/>
                <a:ea typeface="Calibri" panose="020F0502020204030204" pitchFamily="34" charset="0"/>
              </a:rPr>
              <a:t>Secondary education is a very critical level of any educational system. This is because it is the bedrock on which higher education is built. It is the foundation of whatever a child wants to become in life academically. According to National Policy on Education (FRN, 2013) secondary education is the education that children receive after primary education and before tertiary education level. It is the education for children between ages eleven plus and twelve (11+/12) and seventeen plus and eighteen (17+/18). The duration of the study is six years. Secondary education is subdivided into two: namely, Junior Secondary (JS) and Senior Secondary (SS). The Junior Secondary Education is also referred to as the Upper Basic Education. This implies that, it is a part of Nigeria’s basic education. The duration of stay at this level is three years. The Senior Secondary Education is referred to as Secondary School. It offers education after the completion of the three years of Upper Basic (JS) education and upon passing the Basic Education Certificate Examination (BECE).</a:t>
            </a:r>
          </a:p>
          <a:p>
            <a:pPr>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examination is intended to replace the Junior Secondary Certificate Examination. Secondary school comprises of three years of senior secondary education which can be any of a Comprehensive Senior Secondary School or a Science/Specialized Secondary School or a three-year Technical College. It can also be a Continuing Education provided by Vocational Enterprises Institutions (VEIs) and Innovative Enterprises Institutions (IEIs) to those who have completed basic education as well as those who may have successfully completed senior secondary education but do not proceed to tertiary education (institution).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dirty="0"/>
          </a:p>
        </p:txBody>
      </p:sp>
    </p:spTree>
    <p:extLst>
      <p:ext uri="{BB962C8B-B14F-4D97-AF65-F5344CB8AC3E}">
        <p14:creationId xmlns:p14="http://schemas.microsoft.com/office/powerpoint/2010/main" val="28682392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C17804-0A96-4126-34CF-5A1BC69B1956}"/>
              </a:ext>
            </a:extLst>
          </p:cNvPr>
          <p:cNvSpPr txBox="1"/>
          <p:nvPr/>
        </p:nvSpPr>
        <p:spPr>
          <a:xfrm>
            <a:off x="876300" y="-30986"/>
            <a:ext cx="9626600" cy="2663614"/>
          </a:xfrm>
          <a:prstGeom prst="rect">
            <a:avLst/>
          </a:prstGeom>
          <a:noFill/>
        </p:spPr>
        <p:txBody>
          <a:bodyPr wrap="square">
            <a:spAutoFit/>
          </a:bodyPr>
          <a:lstStyle/>
          <a:p>
            <a:pPr marL="0" marR="0" algn="just">
              <a:lnSpc>
                <a:spcPct val="150000"/>
              </a:lnSpc>
              <a:spcBef>
                <a:spcPts val="0"/>
              </a:spcBef>
              <a:spcAft>
                <a:spcPts val="1000"/>
              </a:spcAft>
            </a:pP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Staff development strategies to enhance teachers’ productivity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The finding of the study revealed that principals adopt staff development strategies to enhance teachers’ productivity in secondary schools in Anambra state. It was observed that principals among other things provide planned staff development opportunities, provide opportunity for in-service trainings, create opportunities for fulltime and part time training and create environment that encourages teachers creativity. </a:t>
            </a:r>
            <a:endParaRPr lang="en-US" dirty="0"/>
          </a:p>
        </p:txBody>
      </p:sp>
      <p:sp>
        <p:nvSpPr>
          <p:cNvPr id="5" name="TextBox 4">
            <a:extLst>
              <a:ext uri="{FF2B5EF4-FFF2-40B4-BE49-F238E27FC236}">
                <a16:creationId xmlns:a16="http://schemas.microsoft.com/office/drawing/2014/main" id="{0B21CC1A-FC7B-0B14-6A8B-563045D9323C}"/>
              </a:ext>
            </a:extLst>
          </p:cNvPr>
          <p:cNvSpPr txBox="1"/>
          <p:nvPr/>
        </p:nvSpPr>
        <p:spPr>
          <a:xfrm>
            <a:off x="876300" y="2806700"/>
            <a:ext cx="8775700" cy="3910109"/>
          </a:xfrm>
          <a:prstGeom prst="rect">
            <a:avLst/>
          </a:prstGeom>
          <a:noFill/>
        </p:spPr>
        <p:txBody>
          <a:bodyPr wrap="square">
            <a:spAutoFit/>
          </a:bodyPr>
          <a:lstStyle/>
          <a:p>
            <a:pPr marL="0" marR="0" algn="just">
              <a:lnSpc>
                <a:spcPct val="150000"/>
              </a:lnSpc>
              <a:spcBef>
                <a:spcPts val="0"/>
              </a:spcBef>
              <a:spcAft>
                <a:spcPts val="1000"/>
              </a:spcAft>
            </a:pP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Planning strategies that principals adopt to enhance teachers productivity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The study revealed that principals adopt all the planning strategies identified to enhance teachers productivity. Some of the strategies identified include: introducing innovation that bring about improvement in teacher performance, preparing school time table on time to help teachers manage teaching effectively, delegating duties adequately to teachers for the purpose of school improvement, ensuring that all the learning materials and facilities are available to teachers always, identifying teachers potentials, establishing mechanisms that resolve teachers’ teaching weaknesses if need arises and planning teaching responsibility in a way that permits maximum use of skills at the discretion of teachers. </a:t>
            </a:r>
            <a:endParaRPr lang="en-US" dirty="0"/>
          </a:p>
        </p:txBody>
      </p:sp>
    </p:spTree>
    <p:extLst>
      <p:ext uri="{BB962C8B-B14F-4D97-AF65-F5344CB8AC3E}">
        <p14:creationId xmlns:p14="http://schemas.microsoft.com/office/powerpoint/2010/main" val="41299659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09EC10-2513-B775-75E4-DFCE3A70E5EF}"/>
              </a:ext>
            </a:extLst>
          </p:cNvPr>
          <p:cNvSpPr txBox="1"/>
          <p:nvPr/>
        </p:nvSpPr>
        <p:spPr>
          <a:xfrm>
            <a:off x="469900" y="1142252"/>
            <a:ext cx="10972800" cy="4573496"/>
          </a:xfrm>
          <a:prstGeom prst="rect">
            <a:avLst/>
          </a:prstGeom>
          <a:noFill/>
        </p:spPr>
        <p:txBody>
          <a:bodyPr wrap="square">
            <a:spAutoFit/>
          </a:bodyPr>
          <a:lstStyle/>
          <a:p>
            <a:pPr marL="0" marR="0" algn="just">
              <a:lnSpc>
                <a:spcPct val="200000"/>
              </a:lnSpc>
              <a:spcBef>
                <a:spcPts val="0"/>
              </a:spcBef>
              <a:spcAft>
                <a:spcPts val="1000"/>
              </a:spcAft>
            </a:pP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Communication strategies that principals adopt to enhance teachers productivity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finding from the research question four showed that principals adopt communication strategies to enhance teachers productivity in secondary schools in Anambra state. Principals provide adequate information for teacher, send reminders, use various communication channels to reach to teachers, hold regular meeting GS with teachers and involve teachers in decision making as well as ensure open door policy in school administration. This finding is in agreement with that of Peter, Julius and Judah (2016) who found out that communication strategy implementation has the largest impact in school performance. Also, Nwosu (2017)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Ngwakwe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Nwachukwu and Udoh (2018), found a positive significant relationship between principals’ communication strategies and teachers’ job performance.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69996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7BCE17-F789-F8D8-FBDA-5DFC4193A676}"/>
              </a:ext>
            </a:extLst>
          </p:cNvPr>
          <p:cNvSpPr txBox="1"/>
          <p:nvPr/>
        </p:nvSpPr>
        <p:spPr>
          <a:xfrm>
            <a:off x="1308100" y="1160220"/>
            <a:ext cx="8686800" cy="4013984"/>
          </a:xfrm>
          <a:prstGeom prst="rect">
            <a:avLst/>
          </a:prstGeom>
          <a:noFill/>
        </p:spPr>
        <p:txBody>
          <a:bodyPr wrap="square">
            <a:spAutoFit/>
          </a:bodyPr>
          <a:lstStyle/>
          <a:p>
            <a:pPr marL="0" marR="0" algn="ctr">
              <a:lnSpc>
                <a:spcPct val="200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pPr>
            <a:r>
              <a:rPr lang="en-US" sz="1800" dirty="0">
                <a:effectLst/>
                <a:latin typeface="Times New Roman" panose="02020603050405020304" pitchFamily="18" charset="0"/>
                <a:ea typeface="Times New Roman" panose="02020603050405020304" pitchFamily="18" charset="0"/>
              </a:rPr>
              <a:t>From the findings of the study, it could be concluded that a combination of different administrative strategies enhance teachers productivity in secondary schools in Anambra state. Such strategies as mentoring, staff development, planning and effective communication are vital for the improved job performance of the teachers. The principals have over time improved in use of these strategies in the administration of the schools, such that even the teachers can attest to their application</a:t>
            </a:r>
            <a:endParaRPr lang="en-US" dirty="0"/>
          </a:p>
        </p:txBody>
      </p:sp>
    </p:spTree>
    <p:extLst>
      <p:ext uri="{BB962C8B-B14F-4D97-AF65-F5344CB8AC3E}">
        <p14:creationId xmlns:p14="http://schemas.microsoft.com/office/powerpoint/2010/main" val="31793776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152AD9-4841-4A79-E8DC-08BC370708E2}"/>
              </a:ext>
            </a:extLst>
          </p:cNvPr>
          <p:cNvSpPr txBox="1"/>
          <p:nvPr/>
        </p:nvSpPr>
        <p:spPr>
          <a:xfrm>
            <a:off x="330200" y="396440"/>
            <a:ext cx="10337800" cy="5809732"/>
          </a:xfrm>
          <a:prstGeom prst="rect">
            <a:avLst/>
          </a:prstGeom>
          <a:noFill/>
        </p:spPr>
        <p:txBody>
          <a:bodyPr wrap="square">
            <a:spAutoFit/>
          </a:bodyPr>
          <a:lstStyle/>
          <a:p>
            <a:pPr marL="0" marR="0" algn="just">
              <a:lnSpc>
                <a:spcPct val="200000"/>
              </a:lnSpc>
              <a:spcBef>
                <a:spcPts val="0"/>
              </a:spcBef>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RECOMMENDATIONS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20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Based on the findings, the following recommendations were made: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state ministry of education should put in place a policy on staff mentoring to ensure sustainability of its practice in the state.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principals should work with the teachers to developed a staff development plan. This is to ensure that all the teachers are given a fair opportunity to grow on the job.</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principals should a simple but inclusive planning process. This will guarantee staff participation and ownership of the process.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100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line with global best practices, the school management board should make provisions for ICT facilities to deepen its application in secondary school system.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332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E25007-C4DA-7F19-1E3A-86CDF7C25FC7}"/>
              </a:ext>
            </a:extLst>
          </p:cNvPr>
          <p:cNvSpPr txBox="1"/>
          <p:nvPr/>
        </p:nvSpPr>
        <p:spPr>
          <a:xfrm>
            <a:off x="1612900" y="1429550"/>
            <a:ext cx="8483600" cy="2911503"/>
          </a:xfrm>
          <a:prstGeom prst="rect">
            <a:avLst/>
          </a:prstGeom>
          <a:noFill/>
        </p:spPr>
        <p:txBody>
          <a:bodyPr wrap="square">
            <a:spAutoFit/>
          </a:bodyPr>
          <a:lstStyle/>
          <a:p>
            <a:pPr marL="0" marR="0" algn="ctr">
              <a:lnSpc>
                <a:spcPct val="200000"/>
              </a:lnSpc>
              <a:spcBef>
                <a:spcPts val="0"/>
              </a:spcBef>
              <a:spcAft>
                <a:spcPts val="100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SUGGESTIONS FOR FURTHER STUDIES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mj-lt"/>
              <a:buAutoNum type="arabi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Comparative analysis of administrative practices of principals in public and private secondary schools in Anambra state.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1000"/>
              </a:spcAft>
              <a:buFont typeface="+mj-lt"/>
              <a:buAutoNum type="arabicPeriod"/>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Principals’ perception of administrative constraints in secondary school administration.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4203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B4B7B1-0CE5-F0E8-07AE-B82B2CB7C013}"/>
              </a:ext>
            </a:extLst>
          </p:cNvPr>
          <p:cNvSpPr txBox="1"/>
          <p:nvPr/>
        </p:nvSpPr>
        <p:spPr>
          <a:xfrm>
            <a:off x="2336800" y="609600"/>
            <a:ext cx="10566400" cy="5632311"/>
          </a:xfrm>
          <a:prstGeom prst="rect">
            <a:avLst/>
          </a:prstGeom>
          <a:noFill/>
        </p:spPr>
        <p:txBody>
          <a:bodyPr wrap="square">
            <a:spAutoFit/>
          </a:bodyPr>
          <a:lstStyle/>
          <a:p>
            <a:pPr marL="0" marR="0" algn="ctr">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Adesina, O. B. (2011): School Plant Planning as Correlated of Students‟ Academic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Performance in South West, Nigerian, Secondary Schools.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International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Journal of Business Administration: Vol.2 No 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Retrieved from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www.sciedu.ca/ijba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Adiele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 E. (2002). Teaching manpower inventory in secondary school in Rivers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State.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Unpublished M.Ed. Thesis,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University of Port Harcourt.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Aina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(2011),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Rudiment of Educational Management.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2nd edition, fountain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training consult, Lagos–Nigeria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Akomolafe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 (2012). A comparative study of principals‟ administrative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effectiveness in public and private secondary schools in Ekiti State, Nigeria.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Journal of Education and Practice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3(13), 39-45.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Amaele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(2011).</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History of education: from Ancient to Contemporary Era: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Global and Nigerian Perspectives.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Port Harcourt: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Hrey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Publications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Coy, p.6 and 7.eujournal.org. Accessed 23/08/2020.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Andriani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Kesumawati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Kristiawan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 (2018).The Influence of the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Transformational Leadership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andWork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Motivation 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TeachersPerformance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Scientific &amp;Technology Research, 7(7).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Appiah, B. (2012).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The impact of training on employee performance: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case study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 HFC Bank (Ghana) Limited (Doctoral dissertation).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66056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F6FC78-A1EB-C409-AE9B-55D6A9935F1C}"/>
              </a:ext>
            </a:extLst>
          </p:cNvPr>
          <p:cNvSpPr txBox="1"/>
          <p:nvPr/>
        </p:nvSpPr>
        <p:spPr>
          <a:xfrm>
            <a:off x="1029970" y="474345"/>
            <a:ext cx="12903200" cy="5909310"/>
          </a:xfrm>
          <a:prstGeom prst="rect">
            <a:avLst/>
          </a:prstGeom>
          <a:noFill/>
        </p:spPr>
        <p:txBody>
          <a:bodyPr wrap="square">
            <a:spAutoFit/>
          </a:bodyPr>
          <a:lstStyle/>
          <a:p>
            <a:pPr marL="0" marR="0">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Bataineh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 A. A. (2014). Impacts of employee training on the performance of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commercial banks in Jordan.</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European Journal of Business and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Management,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6(27), 192-196.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u="sng" dirty="0" err="1">
                <a:solidFill>
                  <a:srgbClr val="FFAE3E"/>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Bazin</a:t>
            </a:r>
            <a:r>
              <a:rPr lang="en-US" sz="1800" u="sng" dirty="0">
                <a:solidFill>
                  <a:srgbClr val="FFAE3E"/>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 (2012). </a:t>
            </a:r>
            <a:r>
              <a:rPr lang="en-US" sz="1800" i="1" u="sng" dirty="0">
                <a:solidFill>
                  <a:srgbClr val="FFAE3E"/>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Bilateral and multilateral planning</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Best practices and lessons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learned.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Strategos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Benedicta, A. (2010). The impact of training on employee performance: A Case</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Study of HFC Bank (GHANA) Ltd.</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Unpblished</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Bachelor of Science in</a:t>
            </a:r>
            <a:br>
              <a:rPr lang="en-US" sz="1800" i="1"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Business Administration Thesis. Ashesi University College, Ghana.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Retrieved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from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https://air.ashesi.edu.gh/bitstream/handle/20.500.11988/63/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Berner, H. (2013).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Pedagojide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güncel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akımlar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Ankara, Nobel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Yayınevi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u="none"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"High School Principal: Job Description and Career Information"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Study.com. Retrieved 2019-04-02. </a:t>
            </a:r>
            <a:r>
              <a:rPr lang="en-US" sz="1800" u="none"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Digest of Education Statistics 2001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u="none"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Bhagya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(2021).</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Report Writing Class 12 Format, Examples, Topics, Samples,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Types.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Esraa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Mohammed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Soltan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none"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Suez Canal University · Department of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Nursing Administration, Master Degree of Nursing Administration &amp;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Diploma of  Health Professions Education (DHPE)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Brown, T. A. (2015).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Confirmatory factor analysis for applied research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(2nd ed.).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Guilford Press.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Carron, Gabriel, Khalil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Mahshi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Anton De Grauwe, Dorian Gay,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Sulagna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Choudhuri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(2010). </a:t>
            </a:r>
            <a:r>
              <a:rPr lang="en-US" sz="1800" i="1" u="sng" dirty="0">
                <a:effectLst/>
                <a:latin typeface="Times New Roman" panose="02020603050405020304"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Strategic planning: concept and rationale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Paris: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UNESCO-IIEP. https://www.formpl.us/blog/descriptive-research#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74629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E57047-DDC8-483C-9DB2-095125AE123A}"/>
              </a:ext>
            </a:extLst>
          </p:cNvPr>
          <p:cNvSpPr txBox="1"/>
          <p:nvPr/>
        </p:nvSpPr>
        <p:spPr>
          <a:xfrm>
            <a:off x="1780222" y="785784"/>
            <a:ext cx="8312468" cy="5632311"/>
          </a:xfrm>
          <a:prstGeom prst="rect">
            <a:avLst/>
          </a:prstGeom>
          <a:noFill/>
        </p:spPr>
        <p:txBody>
          <a:bodyPr wrap="square">
            <a:spAutoFit/>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Darra Maria, 2006. "</a:t>
            </a:r>
            <a:r>
              <a:rPr lang="en-US" sz="1800"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Productivity Improvements in Education: A Replay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European Research Studies Journal</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vol. 0(3-4), pages 101-101.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Ergin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and Birol, C. (2005).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Communication in education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Ankara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Anı</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Yayıncılık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Etomes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Molua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 (2019). Strategies for Enhancing the Productivity of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Secondary School Teachers in South West Region of Cameroon.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Jo</a:t>
            </a:r>
            <a:r>
              <a:rPr lang="en-US" sz="1800" i="1" u="sng"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urnal of Education and Learning</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8(1):109DOI:</a:t>
            </a:r>
            <a:r>
              <a:rPr lang="en-US" sz="1800" i="1" u="sng"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10.5539/jel.v8n1p109</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Federal Republic of Nigeria (FRN, 2013).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National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thPolicy</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on Education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6</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Edition.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Jibowu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Lagos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Fitria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 (2018). The Influence of Organizational Culture And Trust through the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Teacher Performance in the Private Secondary School in Palembang.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Scientific &amp;Technology Research, 7(7)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Gbadegesin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(2010).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Reclaiming the 1955 vision. In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Gbadegesin</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S., &amp;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Sekoni</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R. (Eds.), A legacy of educational excellence.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Essays commemorating the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50th anniversary of universal primary education in Western Nigeria, 1955-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2005.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Mitchellvile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MD: Pinnacle Publications.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Getange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K. N. (2016). Motivational Strategies and Teachers’ Productivity: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Lessons of Experience form Public Secondary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Schoold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Kisii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County,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Kenya.</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Journal of Research and Methods in Education, 6(4), 33-38.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Gregory Branch, </a:t>
            </a:r>
            <a:r>
              <a:rPr lang="en-US" sz="18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hlinkClick r:id="rId6" tooltip="Eric Hanushek">
                  <a:extLst>
                    <a:ext uri="{A12FA001-AC4F-418D-AE19-62706E023703}">
                      <ahyp:hlinkClr xmlns:ahyp="http://schemas.microsoft.com/office/drawing/2018/hyperlinkcolor" val="tx"/>
                    </a:ext>
                  </a:extLst>
                </a:hlinkClick>
              </a:rPr>
              <a:t>Eric Hanushek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Steven G. Rivkin (2013).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School Leaders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3571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A8DD4C-BB03-2FD3-42F0-53C16B4DCB83}"/>
              </a:ext>
            </a:extLst>
          </p:cNvPr>
          <p:cNvSpPr txBox="1"/>
          <p:nvPr/>
        </p:nvSpPr>
        <p:spPr>
          <a:xfrm>
            <a:off x="3340100" y="2463800"/>
            <a:ext cx="5002652" cy="1200329"/>
          </a:xfrm>
          <a:prstGeom prst="rect">
            <a:avLst/>
          </a:prstGeom>
          <a:noFill/>
        </p:spPr>
        <p:txBody>
          <a:bodyPr wrap="none" rtlCol="0">
            <a:spAutoFit/>
          </a:bodyPr>
          <a:lstStyle/>
          <a:p>
            <a:r>
              <a:rPr lang="en-US" sz="7200" dirty="0"/>
              <a:t>THANK YOU</a:t>
            </a:r>
          </a:p>
        </p:txBody>
      </p:sp>
    </p:spTree>
    <p:extLst>
      <p:ext uri="{BB962C8B-B14F-4D97-AF65-F5344CB8AC3E}">
        <p14:creationId xmlns:p14="http://schemas.microsoft.com/office/powerpoint/2010/main" val="245377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45CBD2-8FBC-7BFD-05C8-9751244F473D}"/>
              </a:ext>
            </a:extLst>
          </p:cNvPr>
          <p:cNvSpPr txBox="1"/>
          <p:nvPr/>
        </p:nvSpPr>
        <p:spPr>
          <a:xfrm>
            <a:off x="355600" y="417934"/>
            <a:ext cx="11480800" cy="5572103"/>
          </a:xfrm>
          <a:prstGeom prst="rect">
            <a:avLst/>
          </a:prstGeom>
          <a:noFill/>
        </p:spPr>
        <p:txBody>
          <a:bodyPr wrap="square">
            <a:spAutoFit/>
          </a:bodyPr>
          <a:lstStyle/>
          <a:p>
            <a:pPr marL="0" marR="0" algn="just">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goal of secondary education according to Federal Republic of Nigeria (2013) is to produce a community of Nigerians well prepared for higher education, sustainable national development and global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competiveness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Secondary education level is the determinant of the degree of success of any education system (FRN, 2013). As the National Policy on Education predicts functional and qualitative secondary education for Nigerian citizens, it is hoped that secondary education should help an individual and society at large to respond to the challenges and to take advantage of the new opportunities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Kolo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2015). The achievements of these objectives largely depend on the productivity of the school teachers.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Calibri" panose="020F0502020204030204" pitchFamily="34" charset="0"/>
              </a:rPr>
              <a:t>Moreover, teachers can exert very great influence on students with their methods of teaching and personality. </a:t>
            </a:r>
            <a:r>
              <a:rPr lang="en-US" sz="1800" dirty="0">
                <a:effectLst/>
                <a:latin typeface="Times New Roman" panose="02020603050405020304" pitchFamily="18" charset="0"/>
                <a:ea typeface="Times New Roman" panose="02020603050405020304" pitchFamily="18" charset="0"/>
              </a:rPr>
              <a:t>Every educational system at every level depends to a large extent on teachers for the execution of its </a:t>
            </a:r>
            <a:r>
              <a:rPr lang="en-US" sz="1800" dirty="0" err="1">
                <a:effectLst/>
                <a:latin typeface="Times New Roman" panose="02020603050405020304" pitchFamily="18" charset="0"/>
                <a:ea typeface="Times New Roman" panose="02020603050405020304" pitchFamily="18" charset="0"/>
              </a:rPr>
              <a:t>programmes</a:t>
            </a:r>
            <a:r>
              <a:rPr lang="en-US" sz="1800" dirty="0">
                <a:effectLst/>
                <a:latin typeface="Times New Roman" panose="02020603050405020304" pitchFamily="18" charset="0"/>
                <a:ea typeface="Times New Roman" panose="02020603050405020304" pitchFamily="18" charset="0"/>
              </a:rPr>
              <a:t>. Maintaining and improving educational standards is only possible through teachers. According to </a:t>
            </a:r>
            <a:r>
              <a:rPr lang="en-US" sz="1800" dirty="0" err="1">
                <a:effectLst/>
                <a:latin typeface="Times New Roman" panose="02020603050405020304" pitchFamily="18" charset="0"/>
                <a:ea typeface="Times New Roman" panose="02020603050405020304" pitchFamily="18" charset="0"/>
              </a:rPr>
              <a:t>Grasha</a:t>
            </a:r>
            <a:r>
              <a:rPr lang="en-US" sz="1800" dirty="0">
                <a:effectLst/>
                <a:latin typeface="Times New Roman" panose="02020603050405020304" pitchFamily="18" charset="0"/>
                <a:ea typeface="Times New Roman" panose="02020603050405020304" pitchFamily="18" charset="0"/>
              </a:rPr>
              <a:t> (2010), a teacher is a </a:t>
            </a:r>
            <a:r>
              <a:rPr lang="en-US" sz="1800" dirty="0">
                <a:effectLst/>
                <a:latin typeface="Times New Roman" panose="02020603050405020304" pitchFamily="18" charset="0"/>
                <a:ea typeface="Calibri" panose="020F0502020204030204" pitchFamily="34" charset="0"/>
              </a:rPr>
              <a:t>person, who teaches or instructs and provides education for learners, thereby, helping them to acquire new knowledge and making them useful to themselves and to the society. The teacher is a crucial component of any educational system because no organized education can take place without the teachers. Teachers implement educational policies, the curriculum and play significant roles in the attainment of the objectives of any educational system. </a:t>
            </a:r>
            <a:endParaRPr lang="en-US" dirty="0"/>
          </a:p>
        </p:txBody>
      </p:sp>
    </p:spTree>
    <p:extLst>
      <p:ext uri="{BB962C8B-B14F-4D97-AF65-F5344CB8AC3E}">
        <p14:creationId xmlns:p14="http://schemas.microsoft.com/office/powerpoint/2010/main" val="1668830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2A4CC-2615-6C1A-6ACC-483515589CB0}"/>
              </a:ext>
            </a:extLst>
          </p:cNvPr>
          <p:cNvSpPr txBox="1"/>
          <p:nvPr/>
        </p:nvSpPr>
        <p:spPr>
          <a:xfrm>
            <a:off x="222250" y="0"/>
            <a:ext cx="11747500" cy="6661247"/>
          </a:xfrm>
          <a:prstGeom prst="rect">
            <a:avLst/>
          </a:prstGeom>
          <a:noFill/>
        </p:spPr>
        <p:txBody>
          <a:bodyPr wrap="square">
            <a:spAutoFit/>
          </a:bodyPr>
          <a:lstStyle/>
          <a:p>
            <a:pPr marL="0" marR="0" indent="45720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teacher’s role may vary among cultures; they may provide instruction in literacy and numeracy, craftsmanship or vocational training, arts, religion and civic community roles. These roles make a teacher the greatest aid to learning and the most indispensable entity in the school system. Consequently, he should be adequately trained and supported to perform the teaching duty. When teachers are not supported in terms of provision of appropriate resources needed for teaching, the level of the productivity will definitely reduce. Teachers’ productivity is very essential to ensure quality education delivery and outcomes. This is because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future of any nation, to a very large extent, is contingent upon the productivity of its teachers.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Productivity is commonly defined as a ratio between the output volume and the volume of inputs. In other words, it measures how efficiently production inputs, such as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labour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capital, are being used in an economy to produce a given level of output. In line with the above assertion,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Plenert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Gerhard (2011) stated that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productivity is the measure of how specified resources are managed to accomplish timely objectives as stated in terms of quantity and quality.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Measurements of productivity are often expressed as a ratio of an aggregate output to a single input or an aggregate input used in a production process, i.e. output per unit of input, typically over a specific period of time.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9959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0DAF4A-A76D-074A-CDBC-9DA051C2EAE3}"/>
              </a:ext>
            </a:extLst>
          </p:cNvPr>
          <p:cNvSpPr txBox="1"/>
          <p:nvPr/>
        </p:nvSpPr>
        <p:spPr>
          <a:xfrm>
            <a:off x="279400" y="707282"/>
            <a:ext cx="11303000" cy="4999254"/>
          </a:xfrm>
          <a:prstGeom prst="rect">
            <a:avLst/>
          </a:prstGeom>
          <a:noFill/>
        </p:spPr>
        <p:txBody>
          <a:bodyPr wrap="square">
            <a:spAutoFit/>
          </a:bodyPr>
          <a:lstStyle/>
          <a:p>
            <a:pPr marL="0" marR="0" indent="457200" algn="just">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context of education, the productivity of secondary school teachers can be measured in terms of the quality of their students. The quality of the students is evidenced in how much they have learnt to become useful citizens and their performance in external examinations. Simply put, teachers’ productivity is a measure of teaching job performance. </a:t>
            </a:r>
            <a:r>
              <a:rPr lang="en-US" sz="1800" b="0" i="0" dirty="0" err="1">
                <a:effectLst/>
                <a:latin typeface="Times New Roman" panose="02020603050405020304" pitchFamily="18" charset="0"/>
                <a:ea typeface="Times New Roman" panose="02020603050405020304" pitchFamily="18" charset="0"/>
                <a:cs typeface="Helvetica" panose="020B0604020202020204" pitchFamily="34" charset="0"/>
              </a:rPr>
              <a:t>Ngeripaka</a:t>
            </a:r>
            <a:r>
              <a:rPr lang="en-US" sz="1800" b="0" i="0" dirty="0">
                <a:effectLst/>
                <a:latin typeface="Times New Roman" panose="02020603050405020304" pitchFamily="18" charset="0"/>
                <a:ea typeface="Times New Roman" panose="02020603050405020304" pitchFamily="18" charset="0"/>
                <a:cs typeface="Helvetica" panose="020B0604020202020204" pitchFamily="34" charset="0"/>
              </a:rPr>
              <a:t>, </a:t>
            </a:r>
            <a:r>
              <a:rPr lang="en-US" sz="1800" b="0" i="0" dirty="0" err="1">
                <a:effectLst/>
                <a:latin typeface="Times New Roman" panose="02020603050405020304" pitchFamily="18" charset="0"/>
                <a:ea typeface="Times New Roman" panose="02020603050405020304" pitchFamily="18" charset="0"/>
                <a:cs typeface="Helvetica" panose="020B0604020202020204" pitchFamily="34" charset="0"/>
              </a:rPr>
              <a:t>Nkporbu</a:t>
            </a:r>
            <a:r>
              <a:rPr lang="en-US" sz="1800" b="0" i="0" dirty="0">
                <a:effectLst/>
                <a:latin typeface="Times New Roman" panose="02020603050405020304" pitchFamily="18" charset="0"/>
                <a:ea typeface="Times New Roman" panose="02020603050405020304" pitchFamily="18" charset="0"/>
                <a:cs typeface="Helvetica" panose="020B0604020202020204" pitchFamily="34" charset="0"/>
              </a:rPr>
              <a:t> and </a:t>
            </a:r>
            <a:r>
              <a:rPr lang="en-US" sz="1800" b="0" i="0" dirty="0" err="1">
                <a:effectLst/>
                <a:latin typeface="Times New Roman" panose="02020603050405020304" pitchFamily="18" charset="0"/>
                <a:ea typeface="Times New Roman" panose="02020603050405020304" pitchFamily="18" charset="0"/>
                <a:cs typeface="Helvetica" panose="020B0604020202020204" pitchFamily="34" charset="0"/>
              </a:rPr>
              <a:t>Acheya</a:t>
            </a:r>
            <a:r>
              <a:rPr lang="en-US" sz="1800" b="0" i="0" dirty="0">
                <a:effectLst/>
                <a:latin typeface="Times New Roman" panose="02020603050405020304" pitchFamily="18" charset="0"/>
                <a:ea typeface="Times New Roman" panose="02020603050405020304" pitchFamily="18" charset="0"/>
                <a:cs typeface="Helvetica" panose="020B0604020202020204" pitchFamily="34" charset="0"/>
              </a:rPr>
              <a:t> (2019), posited that teachers’ productivity is an active ingredient for the achievement of quality product in secondary school system. Secondary school teachers are directly under the guidance and supervision of school principal. Therefore, the ability of teachers in this level of education to produce or exercise their duties maximally largely depends on the principals’ leadership qualities which include his/her administrative strategies.  The policy of management in this regard is to look in depth, targeting values that involve sustainable planned efforts to increase teachers’ productivity through purposeful actions (</a:t>
            </a:r>
            <a:r>
              <a:rPr lang="en-US" sz="1800" b="0" i="0" dirty="0" err="1">
                <a:effectLst/>
                <a:latin typeface="Times New Roman" panose="02020603050405020304" pitchFamily="18" charset="0"/>
                <a:ea typeface="Times New Roman" panose="02020603050405020304" pitchFamily="18" charset="0"/>
                <a:cs typeface="Helvetica" panose="020B0604020202020204" pitchFamily="34" charset="0"/>
              </a:rPr>
              <a:t>Ngeripaka</a:t>
            </a:r>
            <a:r>
              <a:rPr lang="en-US" sz="1800" b="0" i="0" dirty="0">
                <a:effectLst/>
                <a:latin typeface="Times New Roman" panose="02020603050405020304" pitchFamily="18" charset="0"/>
                <a:ea typeface="Times New Roman" panose="02020603050405020304" pitchFamily="18" charset="0"/>
                <a:cs typeface="Helvetica" panose="020B0604020202020204" pitchFamily="34" charset="0"/>
              </a:rPr>
              <a:t> et.al, 2019).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546549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835</TotalTime>
  <Words>13145</Words>
  <Application>Microsoft Office PowerPoint</Application>
  <PresentationFormat>Widescreen</PresentationFormat>
  <Paragraphs>287</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Symbol</vt:lpstr>
      <vt:lpstr>Times New Roman</vt:lpstr>
      <vt:lpstr>Trebuchet MS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ONWUKA</dc:creator>
  <cp:lastModifiedBy>PETER ONWUKA</cp:lastModifiedBy>
  <cp:revision>3</cp:revision>
  <dcterms:created xsi:type="dcterms:W3CDTF">2022-08-06T16:02:17Z</dcterms:created>
  <dcterms:modified xsi:type="dcterms:W3CDTF">2022-08-07T05:58:12Z</dcterms:modified>
</cp:coreProperties>
</file>