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6" r:id="rId8"/>
    <p:sldId id="258" r:id="rId9"/>
    <p:sldId id="259" r:id="rId10"/>
    <p:sldId id="260"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69" r:id="rId24"/>
    <p:sldId id="280" r:id="rId25"/>
    <p:sldId id="282" r:id="rId26"/>
    <p:sldId id="283"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3" d="100"/>
          <a:sy n="83" d="100"/>
        </p:scale>
        <p:origin x="61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ABD6A9-B88F-46F2-A9B4-94E524EC1BE2}" type="doc">
      <dgm:prSet loTypeId="urn:microsoft.com/office/officeart/2005/8/layout/radial6" loCatId="cycle" qsTypeId="urn:microsoft.com/office/officeart/2005/8/quickstyle/simple1" qsCatId="simple" csTypeId="urn:microsoft.com/office/officeart/2005/8/colors/colorful1" csCatId="colorful" phldr="1"/>
      <dgm:spPr/>
      <dgm:t>
        <a:bodyPr/>
        <a:lstStyle/>
        <a:p>
          <a:endParaRPr lang="en-US"/>
        </a:p>
      </dgm:t>
    </dgm:pt>
    <dgm:pt modelId="{DE0001FC-E71E-4A8E-871B-CC49F7A8F204}">
      <dgm:prSet phldrT="[Text]"/>
      <dgm:spPr/>
      <dgm:t>
        <a:bodyPr/>
        <a:lstStyle/>
        <a:p>
          <a:r>
            <a:rPr lang="en-US" dirty="0"/>
            <a:t>Good local governance </a:t>
          </a:r>
        </a:p>
      </dgm:t>
    </dgm:pt>
    <dgm:pt modelId="{9779F324-0366-43C4-AF45-E8610C37692D}" type="parTrans" cxnId="{AAA2B02D-0B48-46A0-92DF-E77715FE3C4D}">
      <dgm:prSet/>
      <dgm:spPr/>
      <dgm:t>
        <a:bodyPr/>
        <a:lstStyle/>
        <a:p>
          <a:endParaRPr lang="en-US"/>
        </a:p>
      </dgm:t>
    </dgm:pt>
    <dgm:pt modelId="{7A0550C1-6087-4E24-96D0-F440F0C77343}" type="sibTrans" cxnId="{AAA2B02D-0B48-46A0-92DF-E77715FE3C4D}">
      <dgm:prSet/>
      <dgm:spPr/>
      <dgm:t>
        <a:bodyPr/>
        <a:lstStyle/>
        <a:p>
          <a:endParaRPr lang="en-US"/>
        </a:p>
      </dgm:t>
    </dgm:pt>
    <dgm:pt modelId="{91E9C358-A28E-4E8C-AD91-468EF0DCB926}">
      <dgm:prSet phldrT="[Text]" custT="1"/>
      <dgm:spPr/>
      <dgm:t>
        <a:bodyPr/>
        <a:lstStyle/>
        <a:p>
          <a:r>
            <a:rPr lang="en-US" sz="1200" dirty="0"/>
            <a:t>Legitimacy </a:t>
          </a:r>
        </a:p>
      </dgm:t>
    </dgm:pt>
    <dgm:pt modelId="{FAC6896C-BEE2-41A2-8A47-B5E4417C4125}" type="parTrans" cxnId="{B2C3EF7C-EED5-4D99-B1B9-794602B1AC6F}">
      <dgm:prSet/>
      <dgm:spPr/>
      <dgm:t>
        <a:bodyPr/>
        <a:lstStyle/>
        <a:p>
          <a:endParaRPr lang="en-US"/>
        </a:p>
      </dgm:t>
    </dgm:pt>
    <dgm:pt modelId="{F1016CE2-1DB5-47AB-A10E-333904FFED3F}" type="sibTrans" cxnId="{B2C3EF7C-EED5-4D99-B1B9-794602B1AC6F}">
      <dgm:prSet/>
      <dgm:spPr/>
      <dgm:t>
        <a:bodyPr/>
        <a:lstStyle/>
        <a:p>
          <a:endParaRPr lang="en-US"/>
        </a:p>
      </dgm:t>
    </dgm:pt>
    <dgm:pt modelId="{950D30B2-53DE-482F-BD82-5D844A0A17A1}">
      <dgm:prSet phldrT="[Text]"/>
      <dgm:spPr/>
      <dgm:t>
        <a:bodyPr/>
        <a:lstStyle/>
        <a:p>
          <a:r>
            <a:rPr lang="en-US" dirty="0"/>
            <a:t>Accountability </a:t>
          </a:r>
        </a:p>
      </dgm:t>
    </dgm:pt>
    <dgm:pt modelId="{1A0B3617-9424-4F5A-A9FD-687B893D9EC7}" type="parTrans" cxnId="{3B5F8508-CBF5-4A40-B2F1-3753524FD8E2}">
      <dgm:prSet/>
      <dgm:spPr/>
      <dgm:t>
        <a:bodyPr/>
        <a:lstStyle/>
        <a:p>
          <a:endParaRPr lang="en-US"/>
        </a:p>
      </dgm:t>
    </dgm:pt>
    <dgm:pt modelId="{6B014D51-FFB2-449C-8745-BBE54275DB71}" type="sibTrans" cxnId="{3B5F8508-CBF5-4A40-B2F1-3753524FD8E2}">
      <dgm:prSet/>
      <dgm:spPr/>
      <dgm:t>
        <a:bodyPr/>
        <a:lstStyle/>
        <a:p>
          <a:endParaRPr lang="en-US"/>
        </a:p>
      </dgm:t>
    </dgm:pt>
    <dgm:pt modelId="{1933F85B-E649-4202-98A1-097BA7BB4509}">
      <dgm:prSet phldrT="[Text]"/>
      <dgm:spPr/>
      <dgm:t>
        <a:bodyPr/>
        <a:lstStyle/>
        <a:p>
          <a:r>
            <a:rPr lang="en-US" dirty="0"/>
            <a:t>Management efficiency </a:t>
          </a:r>
        </a:p>
      </dgm:t>
    </dgm:pt>
    <dgm:pt modelId="{DFE33575-58DC-4144-917B-237526054435}" type="parTrans" cxnId="{2882172C-BFB4-462E-A9AA-BC8E1BD48762}">
      <dgm:prSet/>
      <dgm:spPr/>
      <dgm:t>
        <a:bodyPr/>
        <a:lstStyle/>
        <a:p>
          <a:endParaRPr lang="en-US"/>
        </a:p>
      </dgm:t>
    </dgm:pt>
    <dgm:pt modelId="{2553C25D-4D2A-4DD3-98D8-300EC6053BC5}" type="sibTrans" cxnId="{2882172C-BFB4-462E-A9AA-BC8E1BD48762}">
      <dgm:prSet/>
      <dgm:spPr/>
      <dgm:t>
        <a:bodyPr/>
        <a:lstStyle/>
        <a:p>
          <a:endParaRPr lang="en-US"/>
        </a:p>
      </dgm:t>
    </dgm:pt>
    <dgm:pt modelId="{C2384B94-261D-40DD-B600-B6B26EC576A6}">
      <dgm:prSet phldrT="[Text]"/>
      <dgm:spPr/>
      <dgm:t>
        <a:bodyPr/>
        <a:lstStyle/>
        <a:p>
          <a:r>
            <a:rPr lang="en-US" dirty="0"/>
            <a:t>Information availability </a:t>
          </a:r>
        </a:p>
      </dgm:t>
    </dgm:pt>
    <dgm:pt modelId="{164ADEEF-7C0B-4FD8-A646-FC5CFAF5AE43}" type="parTrans" cxnId="{B66613D9-5024-4C31-BB13-C47F93D46B2C}">
      <dgm:prSet/>
      <dgm:spPr/>
      <dgm:t>
        <a:bodyPr/>
        <a:lstStyle/>
        <a:p>
          <a:endParaRPr lang="en-US"/>
        </a:p>
      </dgm:t>
    </dgm:pt>
    <dgm:pt modelId="{510352E7-CA97-48F7-9C77-93E80F4C5D88}" type="sibTrans" cxnId="{B66613D9-5024-4C31-BB13-C47F93D46B2C}">
      <dgm:prSet/>
      <dgm:spPr/>
      <dgm:t>
        <a:bodyPr/>
        <a:lstStyle/>
        <a:p>
          <a:endParaRPr lang="en-US"/>
        </a:p>
      </dgm:t>
    </dgm:pt>
    <dgm:pt modelId="{CE27A03A-DEA5-414C-A287-FC1806ED8022}" type="pres">
      <dgm:prSet presAssocID="{E0ABD6A9-B88F-46F2-A9B4-94E524EC1BE2}" presName="Name0" presStyleCnt="0">
        <dgm:presLayoutVars>
          <dgm:chMax val="1"/>
          <dgm:dir/>
          <dgm:animLvl val="ctr"/>
          <dgm:resizeHandles val="exact"/>
        </dgm:presLayoutVars>
      </dgm:prSet>
      <dgm:spPr/>
    </dgm:pt>
    <dgm:pt modelId="{F8CEEB00-4EE7-4014-9C83-5DDA0B5B9A3B}" type="pres">
      <dgm:prSet presAssocID="{DE0001FC-E71E-4A8E-871B-CC49F7A8F204}" presName="centerShape" presStyleLbl="node0" presStyleIdx="0" presStyleCnt="1"/>
      <dgm:spPr/>
    </dgm:pt>
    <dgm:pt modelId="{8494CB2E-B201-4EA9-A328-C64ECA5760C2}" type="pres">
      <dgm:prSet presAssocID="{91E9C358-A28E-4E8C-AD91-468EF0DCB926}" presName="node" presStyleLbl="node1" presStyleIdx="0" presStyleCnt="4">
        <dgm:presLayoutVars>
          <dgm:bulletEnabled val="1"/>
        </dgm:presLayoutVars>
      </dgm:prSet>
      <dgm:spPr/>
    </dgm:pt>
    <dgm:pt modelId="{5F4D9021-5CDF-48A7-9E26-0BA1FD395F59}" type="pres">
      <dgm:prSet presAssocID="{91E9C358-A28E-4E8C-AD91-468EF0DCB926}" presName="dummy" presStyleCnt="0"/>
      <dgm:spPr/>
    </dgm:pt>
    <dgm:pt modelId="{97BF9FAC-20FF-4314-BF90-CBCC85C44734}" type="pres">
      <dgm:prSet presAssocID="{F1016CE2-1DB5-47AB-A10E-333904FFED3F}" presName="sibTrans" presStyleLbl="sibTrans2D1" presStyleIdx="0" presStyleCnt="4"/>
      <dgm:spPr/>
    </dgm:pt>
    <dgm:pt modelId="{327F5D7D-30BA-4343-B552-1B1C02F10E0C}" type="pres">
      <dgm:prSet presAssocID="{950D30B2-53DE-482F-BD82-5D844A0A17A1}" presName="node" presStyleLbl="node1" presStyleIdx="1" presStyleCnt="4">
        <dgm:presLayoutVars>
          <dgm:bulletEnabled val="1"/>
        </dgm:presLayoutVars>
      </dgm:prSet>
      <dgm:spPr/>
    </dgm:pt>
    <dgm:pt modelId="{8B3E01ED-7C99-4EDA-ABC0-949695421FD4}" type="pres">
      <dgm:prSet presAssocID="{950D30B2-53DE-482F-BD82-5D844A0A17A1}" presName="dummy" presStyleCnt="0"/>
      <dgm:spPr/>
    </dgm:pt>
    <dgm:pt modelId="{0EE00627-E458-4A9E-B7C4-DD732FED5592}" type="pres">
      <dgm:prSet presAssocID="{6B014D51-FFB2-449C-8745-BBE54275DB71}" presName="sibTrans" presStyleLbl="sibTrans2D1" presStyleIdx="1" presStyleCnt="4"/>
      <dgm:spPr/>
    </dgm:pt>
    <dgm:pt modelId="{488558E2-A462-43DC-90F4-0519EC71A328}" type="pres">
      <dgm:prSet presAssocID="{1933F85B-E649-4202-98A1-097BA7BB4509}" presName="node" presStyleLbl="node1" presStyleIdx="2" presStyleCnt="4">
        <dgm:presLayoutVars>
          <dgm:bulletEnabled val="1"/>
        </dgm:presLayoutVars>
      </dgm:prSet>
      <dgm:spPr/>
    </dgm:pt>
    <dgm:pt modelId="{F1D6D45B-3A79-4D87-80A2-B5A064EDA928}" type="pres">
      <dgm:prSet presAssocID="{1933F85B-E649-4202-98A1-097BA7BB4509}" presName="dummy" presStyleCnt="0"/>
      <dgm:spPr/>
    </dgm:pt>
    <dgm:pt modelId="{6C3051AD-17A7-4FC7-99D0-2F43B2C6FB89}" type="pres">
      <dgm:prSet presAssocID="{2553C25D-4D2A-4DD3-98D8-300EC6053BC5}" presName="sibTrans" presStyleLbl="sibTrans2D1" presStyleIdx="2" presStyleCnt="4"/>
      <dgm:spPr/>
    </dgm:pt>
    <dgm:pt modelId="{39CF1125-BEAB-4472-A821-864BB9EE81C1}" type="pres">
      <dgm:prSet presAssocID="{C2384B94-261D-40DD-B600-B6B26EC576A6}" presName="node" presStyleLbl="node1" presStyleIdx="3" presStyleCnt="4">
        <dgm:presLayoutVars>
          <dgm:bulletEnabled val="1"/>
        </dgm:presLayoutVars>
      </dgm:prSet>
      <dgm:spPr/>
    </dgm:pt>
    <dgm:pt modelId="{B59C6608-CB18-4EEA-904A-9890AB6A81A0}" type="pres">
      <dgm:prSet presAssocID="{C2384B94-261D-40DD-B600-B6B26EC576A6}" presName="dummy" presStyleCnt="0"/>
      <dgm:spPr/>
    </dgm:pt>
    <dgm:pt modelId="{8680A5DD-92A6-46D3-A11A-6ADD6A31853B}" type="pres">
      <dgm:prSet presAssocID="{510352E7-CA97-48F7-9C77-93E80F4C5D88}" presName="sibTrans" presStyleLbl="sibTrans2D1" presStyleIdx="3" presStyleCnt="4"/>
      <dgm:spPr/>
    </dgm:pt>
  </dgm:ptLst>
  <dgm:cxnLst>
    <dgm:cxn modelId="{3B5F8508-CBF5-4A40-B2F1-3753524FD8E2}" srcId="{DE0001FC-E71E-4A8E-871B-CC49F7A8F204}" destId="{950D30B2-53DE-482F-BD82-5D844A0A17A1}" srcOrd="1" destOrd="0" parTransId="{1A0B3617-9424-4F5A-A9FD-687B893D9EC7}" sibTransId="{6B014D51-FFB2-449C-8745-BBE54275DB71}"/>
    <dgm:cxn modelId="{FF2D5E10-A597-41F2-BFE3-220B51AA3A92}" type="presOf" srcId="{E0ABD6A9-B88F-46F2-A9B4-94E524EC1BE2}" destId="{CE27A03A-DEA5-414C-A287-FC1806ED8022}" srcOrd="0" destOrd="0" presId="urn:microsoft.com/office/officeart/2005/8/layout/radial6"/>
    <dgm:cxn modelId="{FDC7C810-D396-45AD-BE18-C97F34067747}" type="presOf" srcId="{F1016CE2-1DB5-47AB-A10E-333904FFED3F}" destId="{97BF9FAC-20FF-4314-BF90-CBCC85C44734}" srcOrd="0" destOrd="0" presId="urn:microsoft.com/office/officeart/2005/8/layout/radial6"/>
    <dgm:cxn modelId="{B6F55A22-879C-4C27-BF60-FFDA8D330809}" type="presOf" srcId="{2553C25D-4D2A-4DD3-98D8-300EC6053BC5}" destId="{6C3051AD-17A7-4FC7-99D0-2F43B2C6FB89}" srcOrd="0" destOrd="0" presId="urn:microsoft.com/office/officeart/2005/8/layout/radial6"/>
    <dgm:cxn modelId="{2882172C-BFB4-462E-A9AA-BC8E1BD48762}" srcId="{DE0001FC-E71E-4A8E-871B-CC49F7A8F204}" destId="{1933F85B-E649-4202-98A1-097BA7BB4509}" srcOrd="2" destOrd="0" parTransId="{DFE33575-58DC-4144-917B-237526054435}" sibTransId="{2553C25D-4D2A-4DD3-98D8-300EC6053BC5}"/>
    <dgm:cxn modelId="{AAA2B02D-0B48-46A0-92DF-E77715FE3C4D}" srcId="{E0ABD6A9-B88F-46F2-A9B4-94E524EC1BE2}" destId="{DE0001FC-E71E-4A8E-871B-CC49F7A8F204}" srcOrd="0" destOrd="0" parTransId="{9779F324-0366-43C4-AF45-E8610C37692D}" sibTransId="{7A0550C1-6087-4E24-96D0-F440F0C77343}"/>
    <dgm:cxn modelId="{6732D72D-ACD1-4493-9A6C-48B584747AF7}" type="presOf" srcId="{91E9C358-A28E-4E8C-AD91-468EF0DCB926}" destId="{8494CB2E-B201-4EA9-A328-C64ECA5760C2}" srcOrd="0" destOrd="0" presId="urn:microsoft.com/office/officeart/2005/8/layout/radial6"/>
    <dgm:cxn modelId="{0999C25E-751B-4731-853A-9DAA18868008}" type="presOf" srcId="{1933F85B-E649-4202-98A1-097BA7BB4509}" destId="{488558E2-A462-43DC-90F4-0519EC71A328}" srcOrd="0" destOrd="0" presId="urn:microsoft.com/office/officeart/2005/8/layout/radial6"/>
    <dgm:cxn modelId="{08B60444-442B-420A-96F3-16EFC2104AA0}" type="presOf" srcId="{6B014D51-FFB2-449C-8745-BBE54275DB71}" destId="{0EE00627-E458-4A9E-B7C4-DD732FED5592}" srcOrd="0" destOrd="0" presId="urn:microsoft.com/office/officeart/2005/8/layout/radial6"/>
    <dgm:cxn modelId="{5157607B-9C1A-4415-A385-AFA07C567F7D}" type="presOf" srcId="{DE0001FC-E71E-4A8E-871B-CC49F7A8F204}" destId="{F8CEEB00-4EE7-4014-9C83-5DDA0B5B9A3B}" srcOrd="0" destOrd="0" presId="urn:microsoft.com/office/officeart/2005/8/layout/radial6"/>
    <dgm:cxn modelId="{B2C3EF7C-EED5-4D99-B1B9-794602B1AC6F}" srcId="{DE0001FC-E71E-4A8E-871B-CC49F7A8F204}" destId="{91E9C358-A28E-4E8C-AD91-468EF0DCB926}" srcOrd="0" destOrd="0" parTransId="{FAC6896C-BEE2-41A2-8A47-B5E4417C4125}" sibTransId="{F1016CE2-1DB5-47AB-A10E-333904FFED3F}"/>
    <dgm:cxn modelId="{ACF6558A-E6CA-4688-BD21-D9A18BA2AA4C}" type="presOf" srcId="{510352E7-CA97-48F7-9C77-93E80F4C5D88}" destId="{8680A5DD-92A6-46D3-A11A-6ADD6A31853B}" srcOrd="0" destOrd="0" presId="urn:microsoft.com/office/officeart/2005/8/layout/radial6"/>
    <dgm:cxn modelId="{98B51DC9-C7AF-4597-9797-76C764F34BF7}" type="presOf" srcId="{C2384B94-261D-40DD-B600-B6B26EC576A6}" destId="{39CF1125-BEAB-4472-A821-864BB9EE81C1}" srcOrd="0" destOrd="0" presId="urn:microsoft.com/office/officeart/2005/8/layout/radial6"/>
    <dgm:cxn modelId="{B66613D9-5024-4C31-BB13-C47F93D46B2C}" srcId="{DE0001FC-E71E-4A8E-871B-CC49F7A8F204}" destId="{C2384B94-261D-40DD-B600-B6B26EC576A6}" srcOrd="3" destOrd="0" parTransId="{164ADEEF-7C0B-4FD8-A646-FC5CFAF5AE43}" sibTransId="{510352E7-CA97-48F7-9C77-93E80F4C5D88}"/>
    <dgm:cxn modelId="{22B5AAF8-BF27-4D1D-A220-84FEB861FE18}" type="presOf" srcId="{950D30B2-53DE-482F-BD82-5D844A0A17A1}" destId="{327F5D7D-30BA-4343-B552-1B1C02F10E0C}" srcOrd="0" destOrd="0" presId="urn:microsoft.com/office/officeart/2005/8/layout/radial6"/>
    <dgm:cxn modelId="{F1B3B6F0-803F-434F-912F-A4F66C00E49A}" type="presParOf" srcId="{CE27A03A-DEA5-414C-A287-FC1806ED8022}" destId="{F8CEEB00-4EE7-4014-9C83-5DDA0B5B9A3B}" srcOrd="0" destOrd="0" presId="urn:microsoft.com/office/officeart/2005/8/layout/radial6"/>
    <dgm:cxn modelId="{EAAE74C6-7205-455E-AB73-4B71BE331AF1}" type="presParOf" srcId="{CE27A03A-DEA5-414C-A287-FC1806ED8022}" destId="{8494CB2E-B201-4EA9-A328-C64ECA5760C2}" srcOrd="1" destOrd="0" presId="urn:microsoft.com/office/officeart/2005/8/layout/radial6"/>
    <dgm:cxn modelId="{D18ABE65-FAB8-488C-B39C-B8C020866A7F}" type="presParOf" srcId="{CE27A03A-DEA5-414C-A287-FC1806ED8022}" destId="{5F4D9021-5CDF-48A7-9E26-0BA1FD395F59}" srcOrd="2" destOrd="0" presId="urn:microsoft.com/office/officeart/2005/8/layout/radial6"/>
    <dgm:cxn modelId="{0CF1CF38-819C-44CA-9CEC-7D8E47C18E74}" type="presParOf" srcId="{CE27A03A-DEA5-414C-A287-FC1806ED8022}" destId="{97BF9FAC-20FF-4314-BF90-CBCC85C44734}" srcOrd="3" destOrd="0" presId="urn:microsoft.com/office/officeart/2005/8/layout/radial6"/>
    <dgm:cxn modelId="{6CCC25A1-5E7C-4FD0-9015-71966F1AF9C0}" type="presParOf" srcId="{CE27A03A-DEA5-414C-A287-FC1806ED8022}" destId="{327F5D7D-30BA-4343-B552-1B1C02F10E0C}" srcOrd="4" destOrd="0" presId="urn:microsoft.com/office/officeart/2005/8/layout/radial6"/>
    <dgm:cxn modelId="{E6B32B43-24EA-415F-AD38-7EB063A7FEA1}" type="presParOf" srcId="{CE27A03A-DEA5-414C-A287-FC1806ED8022}" destId="{8B3E01ED-7C99-4EDA-ABC0-949695421FD4}" srcOrd="5" destOrd="0" presId="urn:microsoft.com/office/officeart/2005/8/layout/radial6"/>
    <dgm:cxn modelId="{256BDA52-E253-4BA8-9247-F486DAB816DD}" type="presParOf" srcId="{CE27A03A-DEA5-414C-A287-FC1806ED8022}" destId="{0EE00627-E458-4A9E-B7C4-DD732FED5592}" srcOrd="6" destOrd="0" presId="urn:microsoft.com/office/officeart/2005/8/layout/radial6"/>
    <dgm:cxn modelId="{D885E2D8-49E8-41D9-AA7E-F9AD1F4226AE}" type="presParOf" srcId="{CE27A03A-DEA5-414C-A287-FC1806ED8022}" destId="{488558E2-A462-43DC-90F4-0519EC71A328}" srcOrd="7" destOrd="0" presId="urn:microsoft.com/office/officeart/2005/8/layout/radial6"/>
    <dgm:cxn modelId="{33046E98-DC03-4A40-A62A-EE956A00EE18}" type="presParOf" srcId="{CE27A03A-DEA5-414C-A287-FC1806ED8022}" destId="{F1D6D45B-3A79-4D87-80A2-B5A064EDA928}" srcOrd="8" destOrd="0" presId="urn:microsoft.com/office/officeart/2005/8/layout/radial6"/>
    <dgm:cxn modelId="{066BC584-0DF7-4136-B49F-376C88AAF9C9}" type="presParOf" srcId="{CE27A03A-DEA5-414C-A287-FC1806ED8022}" destId="{6C3051AD-17A7-4FC7-99D0-2F43B2C6FB89}" srcOrd="9" destOrd="0" presId="urn:microsoft.com/office/officeart/2005/8/layout/radial6"/>
    <dgm:cxn modelId="{3CEB8C3F-5A9D-4D13-A6A8-E631436A2B10}" type="presParOf" srcId="{CE27A03A-DEA5-414C-A287-FC1806ED8022}" destId="{39CF1125-BEAB-4472-A821-864BB9EE81C1}" srcOrd="10" destOrd="0" presId="urn:microsoft.com/office/officeart/2005/8/layout/radial6"/>
    <dgm:cxn modelId="{FA60B73B-481D-4334-AA6F-B84606892288}" type="presParOf" srcId="{CE27A03A-DEA5-414C-A287-FC1806ED8022}" destId="{B59C6608-CB18-4EEA-904A-9890AB6A81A0}" srcOrd="11" destOrd="0" presId="urn:microsoft.com/office/officeart/2005/8/layout/radial6"/>
    <dgm:cxn modelId="{F88F7662-479A-415F-86DA-C5EE98DFBDE3}" type="presParOf" srcId="{CE27A03A-DEA5-414C-A287-FC1806ED8022}" destId="{8680A5DD-92A6-46D3-A11A-6ADD6A31853B}"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0A5DD-92A6-46D3-A11A-6ADD6A31853B}">
      <dsp:nvSpPr>
        <dsp:cNvPr id="0" name=""/>
        <dsp:cNvSpPr/>
      </dsp:nvSpPr>
      <dsp:spPr>
        <a:xfrm>
          <a:off x="519524" y="484895"/>
          <a:ext cx="3234680" cy="3234680"/>
        </a:xfrm>
        <a:prstGeom prst="blockArc">
          <a:avLst>
            <a:gd name="adj1" fmla="val 10800000"/>
            <a:gd name="adj2" fmla="val 16200000"/>
            <a:gd name="adj3" fmla="val 4643"/>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3051AD-17A7-4FC7-99D0-2F43B2C6FB89}">
      <dsp:nvSpPr>
        <dsp:cNvPr id="0" name=""/>
        <dsp:cNvSpPr/>
      </dsp:nvSpPr>
      <dsp:spPr>
        <a:xfrm>
          <a:off x="519524" y="484895"/>
          <a:ext cx="3234680" cy="3234680"/>
        </a:xfrm>
        <a:prstGeom prst="blockArc">
          <a:avLst>
            <a:gd name="adj1" fmla="val 5400000"/>
            <a:gd name="adj2" fmla="val 10800000"/>
            <a:gd name="adj3" fmla="val 4643"/>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E00627-E458-4A9E-B7C4-DD732FED5592}">
      <dsp:nvSpPr>
        <dsp:cNvPr id="0" name=""/>
        <dsp:cNvSpPr/>
      </dsp:nvSpPr>
      <dsp:spPr>
        <a:xfrm>
          <a:off x="519524" y="484895"/>
          <a:ext cx="3234680" cy="3234680"/>
        </a:xfrm>
        <a:prstGeom prst="blockArc">
          <a:avLst>
            <a:gd name="adj1" fmla="val 0"/>
            <a:gd name="adj2" fmla="val 5400000"/>
            <a:gd name="adj3" fmla="val 4643"/>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BF9FAC-20FF-4314-BF90-CBCC85C44734}">
      <dsp:nvSpPr>
        <dsp:cNvPr id="0" name=""/>
        <dsp:cNvSpPr/>
      </dsp:nvSpPr>
      <dsp:spPr>
        <a:xfrm>
          <a:off x="519524" y="484895"/>
          <a:ext cx="3234680" cy="3234680"/>
        </a:xfrm>
        <a:prstGeom prst="blockArc">
          <a:avLst>
            <a:gd name="adj1" fmla="val 16200000"/>
            <a:gd name="adj2" fmla="val 0"/>
            <a:gd name="adj3" fmla="val 4643"/>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CEEB00-4EE7-4014-9C83-5DDA0B5B9A3B}">
      <dsp:nvSpPr>
        <dsp:cNvPr id="0" name=""/>
        <dsp:cNvSpPr/>
      </dsp:nvSpPr>
      <dsp:spPr>
        <a:xfrm>
          <a:off x="1391883" y="1357254"/>
          <a:ext cx="1489962" cy="14899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Good local governance </a:t>
          </a:r>
        </a:p>
      </dsp:txBody>
      <dsp:txXfrm>
        <a:off x="1610083" y="1575454"/>
        <a:ext cx="1053562" cy="1053562"/>
      </dsp:txXfrm>
    </dsp:sp>
    <dsp:sp modelId="{8494CB2E-B201-4EA9-A328-C64ECA5760C2}">
      <dsp:nvSpPr>
        <dsp:cNvPr id="0" name=""/>
        <dsp:cNvSpPr/>
      </dsp:nvSpPr>
      <dsp:spPr>
        <a:xfrm>
          <a:off x="1615378" y="955"/>
          <a:ext cx="1042973" cy="104297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Legitimacy </a:t>
          </a:r>
        </a:p>
      </dsp:txBody>
      <dsp:txXfrm>
        <a:off x="1768118" y="153695"/>
        <a:ext cx="737493" cy="737493"/>
      </dsp:txXfrm>
    </dsp:sp>
    <dsp:sp modelId="{327F5D7D-30BA-4343-B552-1B1C02F10E0C}">
      <dsp:nvSpPr>
        <dsp:cNvPr id="0" name=""/>
        <dsp:cNvSpPr/>
      </dsp:nvSpPr>
      <dsp:spPr>
        <a:xfrm>
          <a:off x="3195171" y="1580748"/>
          <a:ext cx="1042973" cy="1042973"/>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Accountability </a:t>
          </a:r>
        </a:p>
      </dsp:txBody>
      <dsp:txXfrm>
        <a:off x="3347911" y="1733488"/>
        <a:ext cx="737493" cy="737493"/>
      </dsp:txXfrm>
    </dsp:sp>
    <dsp:sp modelId="{488558E2-A462-43DC-90F4-0519EC71A328}">
      <dsp:nvSpPr>
        <dsp:cNvPr id="0" name=""/>
        <dsp:cNvSpPr/>
      </dsp:nvSpPr>
      <dsp:spPr>
        <a:xfrm>
          <a:off x="1615378" y="3160541"/>
          <a:ext cx="1042973" cy="104297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Management efficiency </a:t>
          </a:r>
        </a:p>
      </dsp:txBody>
      <dsp:txXfrm>
        <a:off x="1768118" y="3313281"/>
        <a:ext cx="737493" cy="737493"/>
      </dsp:txXfrm>
    </dsp:sp>
    <dsp:sp modelId="{39CF1125-BEAB-4472-A821-864BB9EE81C1}">
      <dsp:nvSpPr>
        <dsp:cNvPr id="0" name=""/>
        <dsp:cNvSpPr/>
      </dsp:nvSpPr>
      <dsp:spPr>
        <a:xfrm>
          <a:off x="35584" y="1580748"/>
          <a:ext cx="1042973" cy="1042973"/>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Information availability </a:t>
          </a:r>
        </a:p>
      </dsp:txBody>
      <dsp:txXfrm>
        <a:off x="188324" y="1733488"/>
        <a:ext cx="737493" cy="73749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8688638-0C69-41A5-92D8-6DB12E770206}"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231C0-7A8D-4935-88A2-227B4646B4D5}" type="slidenum">
              <a:rPr lang="en-US" smtClean="0"/>
              <a:t>‹#›</a:t>
            </a:fld>
            <a:endParaRPr lang="en-US"/>
          </a:p>
        </p:txBody>
      </p:sp>
    </p:spTree>
    <p:extLst>
      <p:ext uri="{BB962C8B-B14F-4D97-AF65-F5344CB8AC3E}">
        <p14:creationId xmlns:p14="http://schemas.microsoft.com/office/powerpoint/2010/main" val="3620011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688638-0C69-41A5-92D8-6DB12E770206}"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231C0-7A8D-4935-88A2-227B4646B4D5}" type="slidenum">
              <a:rPr lang="en-US" smtClean="0"/>
              <a:t>‹#›</a:t>
            </a:fld>
            <a:endParaRPr lang="en-US"/>
          </a:p>
        </p:txBody>
      </p:sp>
    </p:spTree>
    <p:extLst>
      <p:ext uri="{BB962C8B-B14F-4D97-AF65-F5344CB8AC3E}">
        <p14:creationId xmlns:p14="http://schemas.microsoft.com/office/powerpoint/2010/main" val="2051843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688638-0C69-41A5-92D8-6DB12E770206}"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231C0-7A8D-4935-88A2-227B4646B4D5}" type="slidenum">
              <a:rPr lang="en-US" smtClean="0"/>
              <a:t>‹#›</a:t>
            </a:fld>
            <a:endParaRPr lang="en-US"/>
          </a:p>
        </p:txBody>
      </p:sp>
    </p:spTree>
    <p:extLst>
      <p:ext uri="{BB962C8B-B14F-4D97-AF65-F5344CB8AC3E}">
        <p14:creationId xmlns:p14="http://schemas.microsoft.com/office/powerpoint/2010/main" val="986683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688638-0C69-41A5-92D8-6DB12E770206}"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231C0-7A8D-4935-88A2-227B4646B4D5}" type="slidenum">
              <a:rPr lang="en-US" smtClean="0"/>
              <a:t>‹#›</a:t>
            </a:fld>
            <a:endParaRPr lang="en-US"/>
          </a:p>
        </p:txBody>
      </p:sp>
    </p:spTree>
    <p:extLst>
      <p:ext uri="{BB962C8B-B14F-4D97-AF65-F5344CB8AC3E}">
        <p14:creationId xmlns:p14="http://schemas.microsoft.com/office/powerpoint/2010/main" val="4153705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688638-0C69-41A5-92D8-6DB12E770206}"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231C0-7A8D-4935-88A2-227B4646B4D5}" type="slidenum">
              <a:rPr lang="en-US" smtClean="0"/>
              <a:t>‹#›</a:t>
            </a:fld>
            <a:endParaRPr lang="en-US"/>
          </a:p>
        </p:txBody>
      </p:sp>
    </p:spTree>
    <p:extLst>
      <p:ext uri="{BB962C8B-B14F-4D97-AF65-F5344CB8AC3E}">
        <p14:creationId xmlns:p14="http://schemas.microsoft.com/office/powerpoint/2010/main" val="702643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688638-0C69-41A5-92D8-6DB12E770206}"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231C0-7A8D-4935-88A2-227B4646B4D5}" type="slidenum">
              <a:rPr lang="en-US" smtClean="0"/>
              <a:t>‹#›</a:t>
            </a:fld>
            <a:endParaRPr lang="en-US"/>
          </a:p>
        </p:txBody>
      </p:sp>
    </p:spTree>
    <p:extLst>
      <p:ext uri="{BB962C8B-B14F-4D97-AF65-F5344CB8AC3E}">
        <p14:creationId xmlns:p14="http://schemas.microsoft.com/office/powerpoint/2010/main" val="103240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688638-0C69-41A5-92D8-6DB12E770206}" type="datetimeFigureOut">
              <a:rPr lang="en-US" smtClean="0"/>
              <a:t>3/28/2022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5231C0-7A8D-4935-88A2-227B4646B4D5}" type="slidenum">
              <a:rPr lang="en-US" smtClean="0"/>
              <a:t>‹#›</a:t>
            </a:fld>
            <a:endParaRPr lang="en-US"/>
          </a:p>
        </p:txBody>
      </p:sp>
    </p:spTree>
    <p:extLst>
      <p:ext uri="{BB962C8B-B14F-4D97-AF65-F5344CB8AC3E}">
        <p14:creationId xmlns:p14="http://schemas.microsoft.com/office/powerpoint/2010/main" val="2128599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688638-0C69-41A5-92D8-6DB12E770206}" type="datetimeFigureOut">
              <a:rPr lang="en-US" smtClean="0"/>
              <a:t>3/28/2022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5231C0-7A8D-4935-88A2-227B4646B4D5}" type="slidenum">
              <a:rPr lang="en-US" smtClean="0"/>
              <a:t>‹#›</a:t>
            </a:fld>
            <a:endParaRPr lang="en-US"/>
          </a:p>
        </p:txBody>
      </p:sp>
    </p:spTree>
    <p:extLst>
      <p:ext uri="{BB962C8B-B14F-4D97-AF65-F5344CB8AC3E}">
        <p14:creationId xmlns:p14="http://schemas.microsoft.com/office/powerpoint/2010/main" val="967194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688638-0C69-41A5-92D8-6DB12E770206}" type="datetimeFigureOut">
              <a:rPr lang="en-US" smtClean="0"/>
              <a:t>3/28/2022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5231C0-7A8D-4935-88A2-227B4646B4D5}" type="slidenum">
              <a:rPr lang="en-US" smtClean="0"/>
              <a:t>‹#›</a:t>
            </a:fld>
            <a:endParaRPr lang="en-US"/>
          </a:p>
        </p:txBody>
      </p:sp>
    </p:spTree>
    <p:extLst>
      <p:ext uri="{BB962C8B-B14F-4D97-AF65-F5344CB8AC3E}">
        <p14:creationId xmlns:p14="http://schemas.microsoft.com/office/powerpoint/2010/main" val="95467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688638-0C69-41A5-92D8-6DB12E770206}"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231C0-7A8D-4935-88A2-227B4646B4D5}" type="slidenum">
              <a:rPr lang="en-US" smtClean="0"/>
              <a:t>‹#›</a:t>
            </a:fld>
            <a:endParaRPr lang="en-US"/>
          </a:p>
        </p:txBody>
      </p:sp>
    </p:spTree>
    <p:extLst>
      <p:ext uri="{BB962C8B-B14F-4D97-AF65-F5344CB8AC3E}">
        <p14:creationId xmlns:p14="http://schemas.microsoft.com/office/powerpoint/2010/main" val="275393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688638-0C69-41A5-92D8-6DB12E770206}"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231C0-7A8D-4935-88A2-227B4646B4D5}" type="slidenum">
              <a:rPr lang="en-US" smtClean="0"/>
              <a:t>‹#›</a:t>
            </a:fld>
            <a:endParaRPr lang="en-US"/>
          </a:p>
        </p:txBody>
      </p:sp>
    </p:spTree>
    <p:extLst>
      <p:ext uri="{BB962C8B-B14F-4D97-AF65-F5344CB8AC3E}">
        <p14:creationId xmlns:p14="http://schemas.microsoft.com/office/powerpoint/2010/main" val="1838357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88638-0C69-41A5-92D8-6DB12E770206}" type="datetimeFigureOut">
              <a:rPr lang="en-US" smtClean="0"/>
              <a:t>3/28/2022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231C0-7A8D-4935-88A2-227B4646B4D5}" type="slidenum">
              <a:rPr lang="en-US" smtClean="0"/>
              <a:t>‹#›</a:t>
            </a:fld>
            <a:endParaRPr lang="en-US"/>
          </a:p>
        </p:txBody>
      </p:sp>
    </p:spTree>
    <p:extLst>
      <p:ext uri="{BB962C8B-B14F-4D97-AF65-F5344CB8AC3E}">
        <p14:creationId xmlns:p14="http://schemas.microsoft.com/office/powerpoint/2010/main" val="1923921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vincent.onodugo@unn.edu.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51153"/>
            <a:ext cx="9144000" cy="2387600"/>
          </a:xfrm>
        </p:spPr>
        <p:txBody>
          <a:bodyPr>
            <a:normAutofit fontScale="90000"/>
          </a:bodyPr>
          <a:lstStyle/>
          <a:p>
            <a:r>
              <a:rPr lang="en-US" dirty="0"/>
              <a:t>Understanding The Theoretical &amp; Conceptual Perspectives Of Local Governance </a:t>
            </a:r>
          </a:p>
        </p:txBody>
      </p:sp>
      <p:sp>
        <p:nvSpPr>
          <p:cNvPr id="3" name="Subtitle 2"/>
          <p:cNvSpPr>
            <a:spLocks noGrp="1"/>
          </p:cNvSpPr>
          <p:nvPr>
            <p:ph type="subTitle" idx="1"/>
          </p:nvPr>
        </p:nvSpPr>
        <p:spPr>
          <a:xfrm>
            <a:off x="1524000" y="3602037"/>
            <a:ext cx="9292046" cy="2485253"/>
          </a:xfrm>
        </p:spPr>
        <p:txBody>
          <a:bodyPr>
            <a:normAutofit/>
          </a:bodyPr>
          <a:lstStyle/>
          <a:p>
            <a:r>
              <a:rPr lang="en-US" dirty="0"/>
              <a:t>By</a:t>
            </a:r>
          </a:p>
          <a:p>
            <a:r>
              <a:rPr lang="en-GB" i="0" dirty="0" err="1"/>
              <a:t>Prof.</a:t>
            </a:r>
            <a:r>
              <a:rPr lang="en-GB" i="0" dirty="0"/>
              <a:t> Vincent </a:t>
            </a:r>
            <a:r>
              <a:rPr lang="en-GB" i="0" dirty="0" err="1"/>
              <a:t>Onodugo</a:t>
            </a:r>
            <a:r>
              <a:rPr lang="en-GB" i="0" dirty="0"/>
              <a:t>, PhD, FCAI, FIIA FNIM</a:t>
            </a:r>
          </a:p>
          <a:p>
            <a:r>
              <a:rPr lang="en-GB" i="0" dirty="0"/>
              <a:t> Dean, Faculty of Business Administration </a:t>
            </a:r>
          </a:p>
          <a:p>
            <a:r>
              <a:rPr lang="en-GB" i="0" dirty="0"/>
              <a:t> University of Nigeria, Enugu Campus</a:t>
            </a:r>
          </a:p>
          <a:p>
            <a:r>
              <a:rPr lang="en-GB" i="0" dirty="0">
                <a:hlinkClick r:id="rId2"/>
              </a:rPr>
              <a:t>vincent.onodugo@unn.edu.ng</a:t>
            </a:r>
            <a:r>
              <a:rPr lang="en-GB" i="0" dirty="0"/>
              <a:t> 08035487972</a:t>
            </a:r>
          </a:p>
          <a:p>
            <a:endParaRPr lang="en-US" dirty="0"/>
          </a:p>
        </p:txBody>
      </p:sp>
      <p:grpSp>
        <p:nvGrpSpPr>
          <p:cNvPr id="6" name="Group 5"/>
          <p:cNvGrpSpPr/>
          <p:nvPr/>
        </p:nvGrpSpPr>
        <p:grpSpPr>
          <a:xfrm>
            <a:off x="0" y="0"/>
            <a:ext cx="12192000" cy="1326524"/>
            <a:chOff x="0" y="0"/>
            <a:chExt cx="12192000" cy="1326524"/>
          </a:xfrm>
        </p:grpSpPr>
        <p:sp>
          <p:nvSpPr>
            <p:cNvPr id="4" name="Rectangle 3"/>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1035873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2442" y="1176494"/>
            <a:ext cx="10515600" cy="1325563"/>
          </a:xfrm>
        </p:spPr>
        <p:txBody>
          <a:bodyPr>
            <a:normAutofit/>
          </a:bodyPr>
          <a:lstStyle/>
          <a:p>
            <a:pPr algn="ctr"/>
            <a:r>
              <a:rPr lang="en-US" b="1" dirty="0"/>
              <a:t>Principal-Agency Theory: Its  explanation of the practice of Local Governance in Nigeria</a:t>
            </a:r>
          </a:p>
        </p:txBody>
      </p:sp>
      <p:sp>
        <p:nvSpPr>
          <p:cNvPr id="5" name="Content Placeholder 4"/>
          <p:cNvSpPr>
            <a:spLocks noGrp="1"/>
          </p:cNvSpPr>
          <p:nvPr>
            <p:ph sz="half" idx="1"/>
          </p:nvPr>
        </p:nvSpPr>
        <p:spPr>
          <a:xfrm>
            <a:off x="606380" y="2289263"/>
            <a:ext cx="6568440" cy="4731929"/>
          </a:xfrm>
        </p:spPr>
        <p:txBody>
          <a:bodyPr>
            <a:normAutofit fontScale="92500"/>
          </a:bodyPr>
          <a:lstStyle/>
          <a:p>
            <a:r>
              <a:rPr lang="en-US" dirty="0"/>
              <a:t>Governance generally and local governance in particular is a social contract between the governed (Principal) and the leaders (agents).</a:t>
            </a:r>
          </a:p>
          <a:p>
            <a:r>
              <a:rPr lang="en-US" dirty="0"/>
              <a:t>The led (Principal) in a democratic environment confers (delegates) the authority to utilize public resources to the political actors (agents) to act in the utmost interest of the led. </a:t>
            </a:r>
          </a:p>
          <a:p>
            <a:r>
              <a:rPr lang="en-US" dirty="0"/>
              <a:t>In ideal situations where votes count, the principals (electorates) can sack the agents at will, if and when they think that the agents (leaders) are not working in their interest.  </a:t>
            </a:r>
          </a:p>
        </p:txBody>
      </p:sp>
      <p:pic>
        <p:nvPicPr>
          <p:cNvPr id="7" name="Content Placeholder 6" descr="Principal-Agent Problem - Overview, Examples and Solutions"/>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32398" y="2502057"/>
            <a:ext cx="4140926" cy="4073139"/>
          </a:xfrm>
          <a:prstGeom prst="rect">
            <a:avLst/>
          </a:prstGeom>
          <a:noFill/>
          <a:ln>
            <a:noFill/>
          </a:ln>
        </p:spPr>
      </p:pic>
      <p:grpSp>
        <p:nvGrpSpPr>
          <p:cNvPr id="6" name="Group 5"/>
          <p:cNvGrpSpPr/>
          <p:nvPr/>
        </p:nvGrpSpPr>
        <p:grpSpPr>
          <a:xfrm>
            <a:off x="0" y="0"/>
            <a:ext cx="12192000" cy="1326524"/>
            <a:chOff x="0" y="0"/>
            <a:chExt cx="12192000" cy="1326524"/>
          </a:xfrm>
        </p:grpSpPr>
        <p:sp>
          <p:nvSpPr>
            <p:cNvPr id="8" name="Rectangle 7"/>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1980627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6952"/>
            <a:ext cx="10278291" cy="1019538"/>
          </a:xfrm>
        </p:spPr>
        <p:txBody>
          <a:bodyPr>
            <a:normAutofit fontScale="90000"/>
          </a:bodyPr>
          <a:lstStyle/>
          <a:p>
            <a:pPr algn="ctr"/>
            <a:r>
              <a:rPr lang="en-US" b="1" dirty="0"/>
              <a:t>The Conundrum of Principal-Agency Theory in local governance in Nigeria</a:t>
            </a:r>
          </a:p>
        </p:txBody>
      </p:sp>
      <p:sp>
        <p:nvSpPr>
          <p:cNvPr id="5" name="Content Placeholder 4"/>
          <p:cNvSpPr>
            <a:spLocks noGrp="1"/>
          </p:cNvSpPr>
          <p:nvPr>
            <p:ph idx="1"/>
          </p:nvPr>
        </p:nvSpPr>
        <p:spPr>
          <a:xfrm>
            <a:off x="838200" y="2649873"/>
            <a:ext cx="10515600" cy="4351338"/>
          </a:xfrm>
        </p:spPr>
        <p:txBody>
          <a:bodyPr>
            <a:normAutofit fontScale="92500" lnSpcReduction="10000"/>
          </a:bodyPr>
          <a:lstStyle/>
          <a:p>
            <a:r>
              <a:rPr lang="en-US" dirty="0"/>
              <a:t>The controlling link between owners of resources/authority ( Principal-citizenry) and the agents ( political actors) lies in the ability of the former to hire and fire the latter, in this case, through elections.</a:t>
            </a:r>
          </a:p>
          <a:p>
            <a:r>
              <a:rPr lang="en-US" dirty="0"/>
              <a:t>In the Nigerian situation the citizenry has been robbed of the power to hire their local leaders- local government officials and/or even traditional rulers by political elites.</a:t>
            </a:r>
          </a:p>
          <a:p>
            <a:r>
              <a:rPr lang="en-US" dirty="0"/>
              <a:t>Consequently, the agents ( Local government officials) serve the interest of political elites represented today by the state governors mostly at the expense of the citizenry.</a:t>
            </a:r>
          </a:p>
          <a:p>
            <a:r>
              <a:rPr lang="en-US" dirty="0"/>
              <a:t>This is why there is a disconnect between the welfare of the local populace and the activities of the local leaders &amp; political actors.  </a:t>
            </a:r>
          </a:p>
          <a:p>
            <a:endParaRPr lang="en-US" dirty="0"/>
          </a:p>
        </p:txBody>
      </p:sp>
      <p:grpSp>
        <p:nvGrpSpPr>
          <p:cNvPr id="4" name="Group 3"/>
          <p:cNvGrpSpPr/>
          <p:nvPr/>
        </p:nvGrpSpPr>
        <p:grpSpPr>
          <a:xfrm>
            <a:off x="0" y="0"/>
            <a:ext cx="12192000" cy="1326524"/>
            <a:chOff x="0" y="0"/>
            <a:chExt cx="12192000" cy="1326524"/>
          </a:xfrm>
        </p:grpSpPr>
        <p:sp>
          <p:nvSpPr>
            <p:cNvPr id="6" name="Rectangle 5"/>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1557858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031" y="1382557"/>
            <a:ext cx="10515600" cy="913326"/>
          </a:xfrm>
        </p:spPr>
        <p:txBody>
          <a:bodyPr>
            <a:normAutofit fontScale="90000"/>
          </a:bodyPr>
          <a:lstStyle/>
          <a:p>
            <a:pPr algn="ctr"/>
            <a:r>
              <a:rPr lang="en-US" b="1" dirty="0"/>
              <a:t>Local Governance Models and Framework by </a:t>
            </a:r>
            <a:br>
              <a:rPr lang="en-US" b="1" dirty="0"/>
            </a:br>
            <a:r>
              <a:rPr lang="en-US" b="1" dirty="0"/>
              <a:t>de </a:t>
            </a:r>
            <a:r>
              <a:rPr lang="en-US" b="1" dirty="0" err="1"/>
              <a:t>Sardan</a:t>
            </a:r>
            <a:r>
              <a:rPr lang="en-US" b="1" dirty="0"/>
              <a:t>(2011).</a:t>
            </a:r>
          </a:p>
        </p:txBody>
      </p:sp>
      <p:sp>
        <p:nvSpPr>
          <p:cNvPr id="3" name="Content Placeholder 2"/>
          <p:cNvSpPr>
            <a:spLocks noGrp="1"/>
          </p:cNvSpPr>
          <p:nvPr>
            <p:ph sz="half" idx="1"/>
          </p:nvPr>
        </p:nvSpPr>
        <p:spPr>
          <a:xfrm>
            <a:off x="292169" y="2529245"/>
            <a:ext cx="5550877" cy="4351338"/>
          </a:xfrm>
        </p:spPr>
        <p:txBody>
          <a:bodyPr>
            <a:normAutofit fontScale="77500" lnSpcReduction="20000"/>
          </a:bodyPr>
          <a:lstStyle/>
          <a:p>
            <a:pPr marL="0" indent="0" algn="just">
              <a:buNone/>
            </a:pPr>
            <a:r>
              <a:rPr lang="en-US" b="1" dirty="0"/>
              <a:t>1.Chiefly Model/Framework: </a:t>
            </a:r>
            <a:r>
              <a:rPr lang="en-US" dirty="0"/>
              <a:t>The Chiefly mode is the foremost mode of local governance, dating back to the pre-colonial and colonial eras and derives its legitimacy from various pre-colonial institutions. Their main function was to act as mediators between the colonialists and the local people. </a:t>
            </a:r>
          </a:p>
          <a:p>
            <a:pPr lvl="1" algn="just"/>
            <a:r>
              <a:rPr lang="en-US" sz="2600" b="1" dirty="0"/>
              <a:t>Legal  Framework: </a:t>
            </a:r>
            <a:r>
              <a:rPr lang="en-US" sz="2600" dirty="0"/>
              <a:t>Although the 1960, 1963, and 1979 Constitutions made provisions for traditional rulers in the constitution, yet it has only been reduced to a mere tool in the hands of politicians who have continued to reduce the political rele­vance of the royal fathers for their selfish gains. The 1999 constitution made no single provision for the traditional rulers’ consti­tutional recognition</a:t>
            </a:r>
          </a:p>
        </p:txBody>
      </p:sp>
      <p:sp>
        <p:nvSpPr>
          <p:cNvPr id="4" name="Content Placeholder 3"/>
          <p:cNvSpPr>
            <a:spLocks noGrp="1"/>
          </p:cNvSpPr>
          <p:nvPr>
            <p:ph sz="half" idx="2"/>
          </p:nvPr>
        </p:nvSpPr>
        <p:spPr>
          <a:xfrm>
            <a:off x="5767754" y="2529245"/>
            <a:ext cx="6424246" cy="4117975"/>
          </a:xfrm>
        </p:spPr>
        <p:txBody>
          <a:bodyPr>
            <a:noAutofit/>
          </a:bodyPr>
          <a:lstStyle/>
          <a:p>
            <a:pPr lvl="1"/>
            <a:r>
              <a:rPr lang="en-US" sz="2200" b="1" dirty="0"/>
              <a:t>Policy Framework: </a:t>
            </a:r>
            <a:r>
              <a:rPr lang="en-US" sz="2200" dirty="0"/>
              <a:t>Known today as local governance through traditional rulers</a:t>
            </a:r>
            <a:endParaRPr lang="en-US" sz="2200" b="1" dirty="0"/>
          </a:p>
          <a:p>
            <a:pPr lvl="1"/>
            <a:r>
              <a:rPr lang="en-US" sz="2200" b="1" dirty="0"/>
              <a:t>Institutional framework: </a:t>
            </a:r>
            <a:r>
              <a:rPr lang="en-US" sz="2200" dirty="0"/>
              <a:t>The traditional institution is characterized by corruption, predation, patrimony, lack of accountability, aristocratic flamboyance, defense of patriarchal and aristocratic ideologies, internecine rivalries, and the confusion of powers. There is no power in the constitution to protect the traditional rulers, considering the ease with which they are removed and replaced by their respective governors.</a:t>
            </a:r>
          </a:p>
          <a:p>
            <a:pPr marL="0" indent="0">
              <a:buNone/>
            </a:pPr>
            <a:endParaRPr lang="en-US" sz="2400" dirty="0"/>
          </a:p>
          <a:p>
            <a:endParaRPr lang="en-US" sz="2400" dirty="0"/>
          </a:p>
        </p:txBody>
      </p:sp>
      <p:grpSp>
        <p:nvGrpSpPr>
          <p:cNvPr id="5" name="Group 4"/>
          <p:cNvGrpSpPr/>
          <p:nvPr/>
        </p:nvGrpSpPr>
        <p:grpSpPr>
          <a:xfrm>
            <a:off x="0" y="0"/>
            <a:ext cx="12192000" cy="1326524"/>
            <a:chOff x="0" y="0"/>
            <a:chExt cx="12192000" cy="1326524"/>
          </a:xfrm>
        </p:grpSpPr>
        <p:sp>
          <p:nvSpPr>
            <p:cNvPr id="6" name="Rectangle 5"/>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36103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503" y="1146220"/>
            <a:ext cx="10515600" cy="1254129"/>
          </a:xfrm>
        </p:spPr>
        <p:txBody>
          <a:bodyPr>
            <a:normAutofit fontScale="90000"/>
          </a:bodyPr>
          <a:lstStyle/>
          <a:p>
            <a:pPr algn="ctr"/>
            <a:r>
              <a:rPr lang="en-US" b="1" dirty="0"/>
              <a:t>Local Governance Models and Framework…</a:t>
            </a:r>
            <a:r>
              <a:rPr lang="en-US" b="1" dirty="0" err="1"/>
              <a:t>contd</a:t>
            </a:r>
            <a:endParaRPr lang="en-US" b="1" dirty="0"/>
          </a:p>
        </p:txBody>
      </p:sp>
      <p:sp>
        <p:nvSpPr>
          <p:cNvPr id="3" name="Content Placeholder 2"/>
          <p:cNvSpPr>
            <a:spLocks noGrp="1"/>
          </p:cNvSpPr>
          <p:nvPr>
            <p:ph sz="half" idx="1"/>
          </p:nvPr>
        </p:nvSpPr>
        <p:spPr>
          <a:xfrm>
            <a:off x="126808" y="2400349"/>
            <a:ext cx="5738446" cy="4493113"/>
          </a:xfrm>
        </p:spPr>
        <p:txBody>
          <a:bodyPr>
            <a:normAutofit fontScale="62500" lnSpcReduction="20000"/>
          </a:bodyPr>
          <a:lstStyle/>
          <a:p>
            <a:pPr algn="just"/>
            <a:r>
              <a:rPr lang="en-US" sz="3400" b="1" dirty="0"/>
              <a:t>2. Associational Framework: </a:t>
            </a:r>
            <a:r>
              <a:rPr lang="en-US" sz="3400" dirty="0"/>
              <a:t>The associational framework is a situation whereby the local governance architecture of communities is overseen by cooperative societies and non-governmental organizations (NGOs) that require that they be given a legitimate status like that of their Western or European Counterparts in order to make local interventions.</a:t>
            </a:r>
            <a:endParaRPr lang="en-US" sz="3400" b="1" dirty="0"/>
          </a:p>
          <a:p>
            <a:pPr lvl="1"/>
            <a:r>
              <a:rPr lang="en-US" sz="3200" b="1" dirty="0"/>
              <a:t>Policy Framework: </a:t>
            </a:r>
            <a:r>
              <a:rPr lang="en-US" sz="3200" dirty="0"/>
              <a:t>The Associational model entails the setup of community-based organizations – clubs, development associations, village councils, regional boards, home town associations, market women associations, vigilante groups, funeral groups, youth associations, district committees, and cooperatives; the establishment of management bodies; the delineation of an executive board; written financial accounts; and annual general meetings of members.</a:t>
            </a:r>
          </a:p>
        </p:txBody>
      </p:sp>
      <p:sp>
        <p:nvSpPr>
          <p:cNvPr id="4" name="Content Placeholder 3"/>
          <p:cNvSpPr>
            <a:spLocks noGrp="1"/>
          </p:cNvSpPr>
          <p:nvPr>
            <p:ph sz="half" idx="2"/>
          </p:nvPr>
        </p:nvSpPr>
        <p:spPr>
          <a:xfrm>
            <a:off x="5671657" y="2400349"/>
            <a:ext cx="6201507" cy="4844806"/>
          </a:xfrm>
        </p:spPr>
        <p:txBody>
          <a:bodyPr>
            <a:normAutofit fontScale="62500" lnSpcReduction="20000"/>
          </a:bodyPr>
          <a:lstStyle/>
          <a:p>
            <a:pPr lvl="1" algn="just"/>
            <a:r>
              <a:rPr lang="en-US" sz="3600" b="1" dirty="0"/>
              <a:t>Legal  Framework: </a:t>
            </a:r>
            <a:r>
              <a:rPr lang="en-US" sz="3600" dirty="0"/>
              <a:t>Section 40 of the Constitution of the Federal Republic of Nigeria 1999 provides that Every person shall be entitled to assemble freely and associate with other persons, and in particular he may form or belong to any political party, trade union or any association for the protection of his interests</a:t>
            </a:r>
          </a:p>
          <a:p>
            <a:pPr lvl="1" algn="just"/>
            <a:r>
              <a:rPr lang="en-US" sz="3600" b="1" dirty="0"/>
              <a:t>Institutional framework: </a:t>
            </a:r>
            <a:r>
              <a:rPr lang="en-US" sz="3600" dirty="0"/>
              <a:t>Associations wield political influence only to the extent that the local community adopts its standards and its democratic ideologies are tacitly incorporated into the local political culture. As time goes on, these norms routinely form the basis for which the behaviours of community members are judged</a:t>
            </a:r>
          </a:p>
          <a:p>
            <a:endParaRPr lang="en-US" dirty="0"/>
          </a:p>
        </p:txBody>
      </p:sp>
      <p:grpSp>
        <p:nvGrpSpPr>
          <p:cNvPr id="5" name="Group 4"/>
          <p:cNvGrpSpPr/>
          <p:nvPr/>
        </p:nvGrpSpPr>
        <p:grpSpPr>
          <a:xfrm>
            <a:off x="0" y="0"/>
            <a:ext cx="12192000" cy="1326524"/>
            <a:chOff x="0" y="0"/>
            <a:chExt cx="12192000" cy="1326524"/>
          </a:xfrm>
        </p:grpSpPr>
        <p:sp>
          <p:nvSpPr>
            <p:cNvPr id="6" name="Rectangle 5"/>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98229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53" y="1343919"/>
            <a:ext cx="10515600" cy="1325563"/>
          </a:xfrm>
        </p:spPr>
        <p:txBody>
          <a:bodyPr/>
          <a:lstStyle/>
          <a:p>
            <a:pPr algn="ctr"/>
            <a:r>
              <a:rPr lang="en-US" b="1" dirty="0"/>
              <a:t>Local Governance Models and Framework…</a:t>
            </a:r>
            <a:r>
              <a:rPr lang="en-US" b="1" dirty="0" err="1"/>
              <a:t>contd</a:t>
            </a:r>
            <a:r>
              <a:rPr lang="en-US" b="1" dirty="0"/>
              <a:t> </a:t>
            </a:r>
          </a:p>
        </p:txBody>
      </p:sp>
      <p:sp>
        <p:nvSpPr>
          <p:cNvPr id="3" name="Content Placeholder 2"/>
          <p:cNvSpPr>
            <a:spLocks noGrp="1"/>
          </p:cNvSpPr>
          <p:nvPr>
            <p:ph sz="half" idx="1"/>
          </p:nvPr>
        </p:nvSpPr>
        <p:spPr>
          <a:xfrm>
            <a:off x="400318" y="2506662"/>
            <a:ext cx="5181600" cy="4351338"/>
          </a:xfrm>
        </p:spPr>
        <p:txBody>
          <a:bodyPr>
            <a:normAutofit fontScale="92500" lnSpcReduction="20000"/>
          </a:bodyPr>
          <a:lstStyle/>
          <a:p>
            <a:pPr algn="just"/>
            <a:r>
              <a:rPr lang="en-US" b="1" dirty="0"/>
              <a:t>3. The Municipal Framework</a:t>
            </a:r>
            <a:r>
              <a:rPr lang="en-US" dirty="0"/>
              <a:t>: A municipality is described as a single administrative division that has a corporate status and exercises powers of self-jurisdiction and self-government which are derived from the regional and national laws that oversee it.</a:t>
            </a:r>
          </a:p>
          <a:p>
            <a:pPr lvl="1" algn="just"/>
            <a:r>
              <a:rPr lang="en-US" b="1" dirty="0"/>
              <a:t>Policy Framework: </a:t>
            </a:r>
            <a:r>
              <a:rPr lang="en-US" dirty="0"/>
              <a:t>Municipal councils are usually set up across a national territory with an elected leader, known as a Mayor, who administers the territorial district; exercises budget autonomy; and assumes responsibilities that are given to it by the state and federal authorities.</a:t>
            </a:r>
            <a:endParaRPr lang="en-US" sz="2000" dirty="0"/>
          </a:p>
          <a:p>
            <a:pPr algn="just"/>
            <a:endParaRPr lang="en-US" dirty="0"/>
          </a:p>
        </p:txBody>
      </p:sp>
      <p:sp>
        <p:nvSpPr>
          <p:cNvPr id="4" name="Content Placeholder 3"/>
          <p:cNvSpPr>
            <a:spLocks noGrp="1"/>
          </p:cNvSpPr>
          <p:nvPr>
            <p:ph sz="half" idx="2"/>
          </p:nvPr>
        </p:nvSpPr>
        <p:spPr>
          <a:xfrm>
            <a:off x="5732585" y="2506662"/>
            <a:ext cx="5621215" cy="4351338"/>
          </a:xfrm>
        </p:spPr>
        <p:txBody>
          <a:bodyPr>
            <a:normAutofit fontScale="92500" lnSpcReduction="20000"/>
          </a:bodyPr>
          <a:lstStyle/>
          <a:p>
            <a:pPr lvl="1"/>
            <a:r>
              <a:rPr lang="en-US" b="1" dirty="0"/>
              <a:t>Legal  Framework: </a:t>
            </a:r>
            <a:r>
              <a:rPr lang="en-US" dirty="0"/>
              <a:t>Rather than municipal councils, the constitution of the Federal Republic of Nigeria provides for the creation of Wards within Local Government Councils.</a:t>
            </a:r>
            <a:r>
              <a:rPr lang="en-US" sz="2000" dirty="0"/>
              <a:t> </a:t>
            </a:r>
            <a:r>
              <a:rPr lang="en-US" dirty="0"/>
              <a:t>Each LGA is subdivided into a minimum of 10 and a maximum of 20 Wards with a Councilor as the politically elected leader of each Ward. He reports to the Local Government Chairman.</a:t>
            </a:r>
          </a:p>
          <a:p>
            <a:pPr lvl="1"/>
            <a:r>
              <a:rPr lang="en-US" b="1" dirty="0"/>
              <a:t>Institutional framework: </a:t>
            </a:r>
            <a:r>
              <a:rPr lang="en-US" dirty="0"/>
              <a:t>In Nigeria, the impact of councilors on the wellbeing of local communities is hardly felt.</a:t>
            </a:r>
            <a:r>
              <a:rPr lang="en-US" sz="2000" dirty="0"/>
              <a:t> </a:t>
            </a:r>
            <a:r>
              <a:rPr lang="en-US" dirty="0"/>
              <a:t>Local elections are perceived as an opportunity for both the leaders and the voters to ‘eat’, in other words as a rent from which the maximum benefit must be obtained</a:t>
            </a:r>
          </a:p>
          <a:p>
            <a:endParaRPr lang="en-US" dirty="0"/>
          </a:p>
        </p:txBody>
      </p:sp>
      <p:grpSp>
        <p:nvGrpSpPr>
          <p:cNvPr id="5" name="Group 4"/>
          <p:cNvGrpSpPr/>
          <p:nvPr/>
        </p:nvGrpSpPr>
        <p:grpSpPr>
          <a:xfrm>
            <a:off x="0" y="0"/>
            <a:ext cx="12192000" cy="1326524"/>
            <a:chOff x="0" y="0"/>
            <a:chExt cx="12192000" cy="1326524"/>
          </a:xfrm>
        </p:grpSpPr>
        <p:sp>
          <p:nvSpPr>
            <p:cNvPr id="6" name="Rectangle 5"/>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880138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89373"/>
            <a:ext cx="10515600" cy="1325563"/>
          </a:xfrm>
        </p:spPr>
        <p:txBody>
          <a:bodyPr/>
          <a:lstStyle/>
          <a:p>
            <a:pPr algn="ctr"/>
            <a:r>
              <a:rPr lang="en-US" dirty="0"/>
              <a:t>Local Governance Models and Framework…</a:t>
            </a:r>
            <a:r>
              <a:rPr lang="en-US" dirty="0" err="1"/>
              <a:t>contd</a:t>
            </a:r>
            <a:r>
              <a:rPr lang="en-US" dirty="0"/>
              <a:t> </a:t>
            </a:r>
          </a:p>
        </p:txBody>
      </p:sp>
      <p:sp>
        <p:nvSpPr>
          <p:cNvPr id="3" name="Content Placeholder 2"/>
          <p:cNvSpPr>
            <a:spLocks noGrp="1"/>
          </p:cNvSpPr>
          <p:nvPr>
            <p:ph sz="half" idx="1"/>
          </p:nvPr>
        </p:nvSpPr>
        <p:spPr>
          <a:xfrm>
            <a:off x="527538" y="2405180"/>
            <a:ext cx="5492262" cy="4351338"/>
          </a:xfrm>
        </p:spPr>
        <p:txBody>
          <a:bodyPr>
            <a:normAutofit fontScale="70000" lnSpcReduction="20000"/>
          </a:bodyPr>
          <a:lstStyle/>
          <a:p>
            <a:pPr algn="just"/>
            <a:r>
              <a:rPr lang="en-US" sz="3400" b="1" dirty="0"/>
              <a:t>The Project-Based Framework</a:t>
            </a:r>
            <a:r>
              <a:rPr lang="en-US" sz="3400" dirty="0"/>
              <a:t>: The project-based framework of governance entails all kinds of developmental assistance and structural advancements that are implemented on a local level, notwithstanding whoever is the promoter or sponsor of the projects. It seeks to engender governance by improving local infrastructure.</a:t>
            </a:r>
          </a:p>
          <a:p>
            <a:pPr lvl="1"/>
            <a:r>
              <a:rPr lang="en-US" sz="2900" b="1" dirty="0"/>
              <a:t>Policy Framework: </a:t>
            </a:r>
            <a:r>
              <a:rPr lang="en-US" sz="2900" dirty="0"/>
              <a:t>The project mode depends on and sponsors the association mode of local governance. It is found in the domain of project management. A project monitoring/implementation organization or team is responsible for facilitating the project-based framework of governance in a given locality</a:t>
            </a:r>
          </a:p>
          <a:p>
            <a:pPr lvl="1"/>
            <a:endParaRPr lang="en-US" sz="2000" dirty="0"/>
          </a:p>
          <a:p>
            <a:endParaRPr lang="en-US" dirty="0"/>
          </a:p>
        </p:txBody>
      </p:sp>
      <p:sp>
        <p:nvSpPr>
          <p:cNvPr id="5" name="Content Placeholder 4"/>
          <p:cNvSpPr>
            <a:spLocks noGrp="1"/>
          </p:cNvSpPr>
          <p:nvPr>
            <p:ph sz="half" idx="2"/>
          </p:nvPr>
        </p:nvSpPr>
        <p:spPr>
          <a:xfrm>
            <a:off x="6096000" y="2405180"/>
            <a:ext cx="5691554" cy="4351338"/>
          </a:xfrm>
        </p:spPr>
        <p:txBody>
          <a:bodyPr>
            <a:noAutofit/>
          </a:bodyPr>
          <a:lstStyle/>
          <a:p>
            <a:pPr lvl="1"/>
            <a:r>
              <a:rPr lang="en-US" sz="1800" b="1" dirty="0"/>
              <a:t>Legal  Framework: </a:t>
            </a:r>
            <a:r>
              <a:rPr lang="en-US" sz="1800" dirty="0"/>
              <a:t>Currently, there is no provision for the project-based framework of local governance in the Nigerian constitution. But a bill in that regard titled: “Constituency Development Funds Bill 2016” is still pending in the National Assembly.</a:t>
            </a:r>
          </a:p>
          <a:p>
            <a:pPr lvl="1"/>
            <a:r>
              <a:rPr lang="en-US" sz="1800" b="1" dirty="0"/>
              <a:t>Institutional framework: </a:t>
            </a:r>
            <a:r>
              <a:rPr lang="en-US" sz="1800" dirty="0"/>
              <a:t>The project-based mode of governance thrives on sophisticated and ultra-modern infrastructural establishments in communities, which sometimes are not in line with the administrative and social contextual needs of the people. Most of the developmental projects in Nigeria are implemented by expatriates; although nationalists and civil servants are becoming involved in project development. The direct actions require the employment of locals for the project to be completed.</a:t>
            </a:r>
          </a:p>
          <a:p>
            <a:pPr algn="just"/>
            <a:endParaRPr lang="en-US" sz="1800" dirty="0"/>
          </a:p>
        </p:txBody>
      </p:sp>
      <p:grpSp>
        <p:nvGrpSpPr>
          <p:cNvPr id="6" name="Group 5"/>
          <p:cNvGrpSpPr/>
          <p:nvPr/>
        </p:nvGrpSpPr>
        <p:grpSpPr>
          <a:xfrm>
            <a:off x="0" y="0"/>
            <a:ext cx="12192000" cy="1326524"/>
            <a:chOff x="0" y="0"/>
            <a:chExt cx="12192000" cy="1326524"/>
          </a:xfrm>
        </p:grpSpPr>
        <p:sp>
          <p:nvSpPr>
            <p:cNvPr id="7" name="Rectangle 6"/>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3736605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91" y="1241362"/>
            <a:ext cx="11096223" cy="969471"/>
          </a:xfrm>
        </p:spPr>
        <p:txBody>
          <a:bodyPr/>
          <a:lstStyle/>
          <a:p>
            <a:pPr algn="ctr"/>
            <a:r>
              <a:rPr lang="en-US" b="1" dirty="0"/>
              <a:t>Local Governance Models and Framework…</a:t>
            </a:r>
            <a:r>
              <a:rPr lang="en-US" b="1" dirty="0" err="1"/>
              <a:t>contd</a:t>
            </a:r>
            <a:r>
              <a:rPr lang="en-US" b="1" dirty="0"/>
              <a:t> </a:t>
            </a:r>
          </a:p>
        </p:txBody>
      </p:sp>
      <p:sp>
        <p:nvSpPr>
          <p:cNvPr id="3" name="Content Placeholder 2"/>
          <p:cNvSpPr>
            <a:spLocks noGrp="1"/>
          </p:cNvSpPr>
          <p:nvPr>
            <p:ph sz="half" idx="1"/>
          </p:nvPr>
        </p:nvSpPr>
        <p:spPr>
          <a:xfrm>
            <a:off x="350619" y="2210833"/>
            <a:ext cx="5433646" cy="4692406"/>
          </a:xfrm>
        </p:spPr>
        <p:txBody>
          <a:bodyPr>
            <a:normAutofit fontScale="47500" lnSpcReduction="20000"/>
          </a:bodyPr>
          <a:lstStyle/>
          <a:p>
            <a:pPr algn="just"/>
            <a:r>
              <a:rPr lang="en-US" sz="4400" b="1" dirty="0"/>
              <a:t>The Bureaucratic Framework</a:t>
            </a:r>
            <a:r>
              <a:rPr lang="en-US" sz="4400" dirty="0"/>
              <a:t>: The bureaucratic framework of local governance draws from the notion that the presence or influence of state actors on the affairs of locals was seen as the presence of commanders, as was obtained during colonial regime where the state actions at the local level was seen as </a:t>
            </a:r>
            <a:r>
              <a:rPr lang="en-US" sz="4400" i="1" dirty="0"/>
              <a:t>commandant de cercle</a:t>
            </a:r>
            <a:r>
              <a:rPr lang="en-US" sz="4400" dirty="0"/>
              <a:t> (which meant that a colonial official was in charge of local administration). Thus, this framework suggests that the state takes responsibility for local governance.</a:t>
            </a:r>
          </a:p>
          <a:p>
            <a:pPr marL="685800" lvl="2">
              <a:spcBef>
                <a:spcPts val="1000"/>
              </a:spcBef>
            </a:pPr>
            <a:r>
              <a:rPr lang="en-US" sz="4200" b="1" dirty="0"/>
              <a:t>Legal  Framework: </a:t>
            </a:r>
            <a:r>
              <a:rPr lang="en-US" sz="4200" dirty="0"/>
              <a:t>Currently, There is no specific provision in the constitution of the Federal Republic of Nigeria for the state or its intermediaries to become direct actors in local governance. Rather, the state influences local governance through the local government</a:t>
            </a:r>
          </a:p>
          <a:p>
            <a:endParaRPr lang="en-US" sz="2900" dirty="0"/>
          </a:p>
        </p:txBody>
      </p:sp>
      <p:sp>
        <p:nvSpPr>
          <p:cNvPr id="4" name="Content Placeholder 3"/>
          <p:cNvSpPr>
            <a:spLocks noGrp="1"/>
          </p:cNvSpPr>
          <p:nvPr>
            <p:ph sz="half" idx="2"/>
          </p:nvPr>
        </p:nvSpPr>
        <p:spPr>
          <a:xfrm>
            <a:off x="5784265" y="2094922"/>
            <a:ext cx="5691553" cy="4351338"/>
          </a:xfrm>
        </p:spPr>
        <p:txBody>
          <a:bodyPr>
            <a:noAutofit/>
          </a:bodyPr>
          <a:lstStyle/>
          <a:p>
            <a:pPr lvl="1" algn="just"/>
            <a:r>
              <a:rPr lang="en-US" sz="2000" b="1" dirty="0"/>
              <a:t>Policy Framework: </a:t>
            </a:r>
            <a:r>
              <a:rPr lang="en-US" sz="2000" dirty="0"/>
              <a:t>Two main approaches to bureaucracy exist and they are the Marxian approach and the Weberian approach. The former is regarded as a tool for exploitation, oppression and manipulation by the elite class who seek to exercise total control over the resources of the state at all levels; while the latter is viewed as a complex, large-scale, specialized and hierarchical organization which achieves society’s goals and objectives of the local government</a:t>
            </a:r>
          </a:p>
          <a:p>
            <a:pPr lvl="1" algn="just"/>
            <a:r>
              <a:rPr lang="en-US" sz="2000" b="1" dirty="0"/>
              <a:t>Institutional framework: </a:t>
            </a:r>
            <a:r>
              <a:rPr lang="en-US" sz="2000" dirty="0"/>
              <a:t>The bureaucratic framework may be expedited through the Civil Service. Attempts to impose the influence of the state or the elites are usually met with resistance from the local governments and communities</a:t>
            </a:r>
          </a:p>
        </p:txBody>
      </p:sp>
      <p:grpSp>
        <p:nvGrpSpPr>
          <p:cNvPr id="5" name="Group 4"/>
          <p:cNvGrpSpPr/>
          <p:nvPr/>
        </p:nvGrpSpPr>
        <p:grpSpPr>
          <a:xfrm>
            <a:off x="0" y="0"/>
            <a:ext cx="12192000" cy="1326524"/>
            <a:chOff x="0" y="0"/>
            <a:chExt cx="12192000" cy="1326524"/>
          </a:xfrm>
        </p:grpSpPr>
        <p:sp>
          <p:nvSpPr>
            <p:cNvPr id="6" name="Rectangle 5"/>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4177894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59" y="1171978"/>
            <a:ext cx="11147738" cy="789167"/>
          </a:xfrm>
        </p:spPr>
        <p:txBody>
          <a:bodyPr/>
          <a:lstStyle/>
          <a:p>
            <a:pPr algn="ctr"/>
            <a:r>
              <a:rPr lang="en-US" b="1" dirty="0"/>
              <a:t>Local Governance Models and Framework…</a:t>
            </a:r>
            <a:r>
              <a:rPr lang="en-US" b="1" dirty="0" err="1"/>
              <a:t>contd</a:t>
            </a:r>
            <a:r>
              <a:rPr lang="en-US" b="1" dirty="0"/>
              <a:t> </a:t>
            </a:r>
          </a:p>
        </p:txBody>
      </p:sp>
      <p:sp>
        <p:nvSpPr>
          <p:cNvPr id="3" name="Content Placeholder 2"/>
          <p:cNvSpPr>
            <a:spLocks noGrp="1"/>
          </p:cNvSpPr>
          <p:nvPr>
            <p:ph sz="half" idx="1"/>
          </p:nvPr>
        </p:nvSpPr>
        <p:spPr/>
        <p:txBody>
          <a:bodyPr>
            <a:normAutofit fontScale="92500" lnSpcReduction="20000"/>
          </a:bodyPr>
          <a:lstStyle/>
          <a:p>
            <a:r>
              <a:rPr lang="en-US" b="1" dirty="0"/>
              <a:t>The Sponsorship-Based Framework</a:t>
            </a:r>
            <a:r>
              <a:rPr lang="en-US" dirty="0"/>
              <a:t>: The logic of local governance through sponsorships is at the centre of the political and social lives of local communities. </a:t>
            </a:r>
          </a:p>
          <a:p>
            <a:pPr lvl="1" algn="just"/>
            <a:r>
              <a:rPr lang="en-US" b="1" dirty="0"/>
              <a:t>Policy Framework: </a:t>
            </a:r>
            <a:r>
              <a:rPr lang="en-US" dirty="0"/>
              <a:t>The sponsorship-based framework entails that rich members of the public philanthropically influence governance by providing resources for the provision of infrastructure (roads, water, electricity, schools, hospitals); the payment of taxes to the government on behalf of the citizens; and the provision of food aids to indigent locals.</a:t>
            </a:r>
            <a:endParaRPr lang="en-US" sz="2400" dirty="0"/>
          </a:p>
          <a:p>
            <a:endParaRPr lang="en-US" dirty="0"/>
          </a:p>
        </p:txBody>
      </p:sp>
      <p:sp>
        <p:nvSpPr>
          <p:cNvPr id="4" name="Content Placeholder 3"/>
          <p:cNvSpPr>
            <a:spLocks noGrp="1"/>
          </p:cNvSpPr>
          <p:nvPr>
            <p:ph sz="half" idx="2"/>
          </p:nvPr>
        </p:nvSpPr>
        <p:spPr/>
        <p:txBody>
          <a:bodyPr>
            <a:normAutofit fontScale="92500" lnSpcReduction="20000"/>
          </a:bodyPr>
          <a:lstStyle/>
          <a:p>
            <a:pPr lvl="1" algn="just"/>
            <a:r>
              <a:rPr lang="en-US" b="1" dirty="0"/>
              <a:t>Legal  Framework: </a:t>
            </a:r>
            <a:r>
              <a:rPr lang="en-US" dirty="0"/>
              <a:t>The constitution of the Federal Republic of Nigeria does not give specific provisions on how rich members of the community should sponsor developmental projects but it is expected that they seek the permission of local authorities before implementing any project</a:t>
            </a:r>
          </a:p>
          <a:p>
            <a:pPr lvl="1" algn="just"/>
            <a:r>
              <a:rPr lang="en-US" sz="2200" b="1" dirty="0"/>
              <a:t>Institutional framework: </a:t>
            </a:r>
            <a:r>
              <a:rPr lang="en-US" dirty="0"/>
              <a:t>The essence of sponsoring developmental projects is usually for the sponsor to gain a high profile, acceptance, and legitimacy in the community in order to fulfill certain political or personal ambitions.</a:t>
            </a:r>
            <a:endParaRPr lang="en-US" sz="2000" dirty="0"/>
          </a:p>
          <a:p>
            <a:endParaRPr lang="en-US" dirty="0"/>
          </a:p>
        </p:txBody>
      </p:sp>
      <p:grpSp>
        <p:nvGrpSpPr>
          <p:cNvPr id="5" name="Group 4"/>
          <p:cNvGrpSpPr/>
          <p:nvPr/>
        </p:nvGrpSpPr>
        <p:grpSpPr>
          <a:xfrm>
            <a:off x="0" y="0"/>
            <a:ext cx="12192000" cy="1326524"/>
            <a:chOff x="0" y="0"/>
            <a:chExt cx="12192000" cy="1326524"/>
          </a:xfrm>
        </p:grpSpPr>
        <p:sp>
          <p:nvSpPr>
            <p:cNvPr id="6" name="Rectangle 5"/>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2107625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158" y="1229642"/>
            <a:ext cx="11134859" cy="647499"/>
          </a:xfrm>
        </p:spPr>
        <p:txBody>
          <a:bodyPr>
            <a:normAutofit fontScale="90000"/>
          </a:bodyPr>
          <a:lstStyle/>
          <a:p>
            <a:pPr algn="ctr"/>
            <a:r>
              <a:rPr lang="en-US" b="1" dirty="0"/>
              <a:t>Local Governance Models and Framework…</a:t>
            </a:r>
            <a:r>
              <a:rPr lang="en-US" b="1" dirty="0" err="1"/>
              <a:t>contd</a:t>
            </a:r>
            <a:r>
              <a:rPr lang="en-US" b="1" dirty="0"/>
              <a:t> </a:t>
            </a:r>
          </a:p>
        </p:txBody>
      </p:sp>
      <p:sp>
        <p:nvSpPr>
          <p:cNvPr id="3" name="Content Placeholder 2"/>
          <p:cNvSpPr>
            <a:spLocks noGrp="1"/>
          </p:cNvSpPr>
          <p:nvPr>
            <p:ph sz="half" idx="1"/>
          </p:nvPr>
        </p:nvSpPr>
        <p:spPr/>
        <p:txBody>
          <a:bodyPr>
            <a:normAutofit fontScale="92500" lnSpcReduction="20000"/>
          </a:bodyPr>
          <a:lstStyle/>
          <a:p>
            <a:pPr algn="just"/>
            <a:r>
              <a:rPr lang="en-US" b="1" dirty="0"/>
              <a:t>The Religious Framework</a:t>
            </a:r>
            <a:r>
              <a:rPr lang="en-US" dirty="0"/>
              <a:t>: Religious framework entails that local governance is effectuated by religious institutions.</a:t>
            </a:r>
          </a:p>
          <a:p>
            <a:pPr lvl="1" algn="just"/>
            <a:r>
              <a:rPr lang="en-US" b="1" dirty="0"/>
              <a:t>Policy Framework: </a:t>
            </a:r>
            <a:r>
              <a:rPr lang="en-US" dirty="0"/>
              <a:t>The organizations involved in this mode of governance are usually of the Catholic, Protestant, or Islamic origins; even though there are others within the Charismatic Movements, Syncretic and prophetic congregations.</a:t>
            </a:r>
            <a:r>
              <a:rPr lang="en-US" sz="2000" dirty="0"/>
              <a:t> </a:t>
            </a:r>
            <a:r>
              <a:rPr lang="en-US" dirty="0"/>
              <a:t>These institutions influence governance by providing social services in the form of health, education, and humanitarian interventions.</a:t>
            </a:r>
            <a:endParaRPr lang="en-US" sz="2000" dirty="0"/>
          </a:p>
          <a:p>
            <a:endParaRPr lang="en-US" dirty="0"/>
          </a:p>
        </p:txBody>
      </p:sp>
      <p:sp>
        <p:nvSpPr>
          <p:cNvPr id="4" name="Content Placeholder 3"/>
          <p:cNvSpPr>
            <a:spLocks noGrp="1"/>
          </p:cNvSpPr>
          <p:nvPr>
            <p:ph sz="half" idx="2"/>
          </p:nvPr>
        </p:nvSpPr>
        <p:spPr/>
        <p:txBody>
          <a:bodyPr>
            <a:normAutofit fontScale="92500" lnSpcReduction="20000"/>
          </a:bodyPr>
          <a:lstStyle/>
          <a:p>
            <a:pPr lvl="1" algn="just"/>
            <a:r>
              <a:rPr lang="en-US" b="1" dirty="0"/>
              <a:t>Legal  Framework: </a:t>
            </a:r>
            <a:r>
              <a:rPr lang="en-US" dirty="0"/>
              <a:t>While the constitution of the country is extensive about the freedom of religion, it gives no provision for the role that religious institutions must play in local governance within their communities</a:t>
            </a:r>
          </a:p>
          <a:p>
            <a:pPr lvl="1" algn="just"/>
            <a:r>
              <a:rPr lang="en-US" sz="2200" b="1" dirty="0"/>
              <a:t>Institutional framework: </a:t>
            </a:r>
            <a:r>
              <a:rPr lang="en-US" dirty="0"/>
              <a:t>Nigerians are wont to support and enforce developmental projects facilitated by their religious groups when compared to those ones implemented by the government.</a:t>
            </a:r>
            <a:endParaRPr lang="en-US" sz="2000" dirty="0"/>
          </a:p>
          <a:p>
            <a:endParaRPr lang="en-US" dirty="0"/>
          </a:p>
        </p:txBody>
      </p:sp>
      <p:grpSp>
        <p:nvGrpSpPr>
          <p:cNvPr id="5" name="Group 4"/>
          <p:cNvGrpSpPr/>
          <p:nvPr/>
        </p:nvGrpSpPr>
        <p:grpSpPr>
          <a:xfrm>
            <a:off x="0" y="0"/>
            <a:ext cx="12192000" cy="1326524"/>
            <a:chOff x="0" y="0"/>
            <a:chExt cx="12192000" cy="1326524"/>
          </a:xfrm>
        </p:grpSpPr>
        <p:sp>
          <p:nvSpPr>
            <p:cNvPr id="6" name="Rectangle 5"/>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2351251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491" y="1382556"/>
            <a:ext cx="11160617" cy="1325563"/>
          </a:xfrm>
        </p:spPr>
        <p:txBody>
          <a:bodyPr/>
          <a:lstStyle/>
          <a:p>
            <a:pPr algn="ctr"/>
            <a:r>
              <a:rPr lang="en-US" b="1" dirty="0"/>
              <a:t>Local Governance Models and Framework…</a:t>
            </a:r>
            <a:r>
              <a:rPr lang="en-US" b="1" dirty="0" err="1"/>
              <a:t>contd</a:t>
            </a:r>
            <a:r>
              <a:rPr lang="en-US" b="1" dirty="0"/>
              <a:t> </a:t>
            </a:r>
          </a:p>
        </p:txBody>
      </p:sp>
      <p:sp>
        <p:nvSpPr>
          <p:cNvPr id="3" name="Content Placeholder 2"/>
          <p:cNvSpPr>
            <a:spLocks noGrp="1"/>
          </p:cNvSpPr>
          <p:nvPr>
            <p:ph sz="half" idx="1"/>
          </p:nvPr>
        </p:nvSpPr>
        <p:spPr>
          <a:xfrm>
            <a:off x="351692" y="2572607"/>
            <a:ext cx="5668108" cy="4351338"/>
          </a:xfrm>
        </p:spPr>
        <p:txBody>
          <a:bodyPr>
            <a:normAutofit fontScale="70000" lnSpcReduction="20000"/>
          </a:bodyPr>
          <a:lstStyle/>
          <a:p>
            <a:pPr algn="just"/>
            <a:r>
              <a:rPr lang="en-US" sz="3100" b="1" dirty="0"/>
              <a:t>The Merchant Framework</a:t>
            </a:r>
            <a:r>
              <a:rPr lang="en-US" sz="3100" dirty="0"/>
              <a:t>: The merchant model of local governance suggests that individuals and private providers can deliver public goods and services on behalf of multinational organizations that seek to establish their presence in local communities.</a:t>
            </a:r>
          </a:p>
          <a:p>
            <a:pPr marL="685800" lvl="2" algn="just">
              <a:spcBef>
                <a:spcPts val="1000"/>
              </a:spcBef>
            </a:pPr>
            <a:r>
              <a:rPr lang="en-US" sz="3100" b="1" dirty="0"/>
              <a:t>Policy Framework: </a:t>
            </a:r>
            <a:r>
              <a:rPr lang="en-US" sz="3100" dirty="0"/>
              <a:t>The merchant model thrives in response to the proliferation of neoliberal policies in countries of the world. Merchants engage in daily commercial transactions that define them. The goods and services they provide are usually paid for by the public because they assume a mercantilist outlook in their operations – seeking profit and income generation.</a:t>
            </a:r>
          </a:p>
          <a:p>
            <a:pPr algn="just"/>
            <a:endParaRPr lang="en-US" dirty="0"/>
          </a:p>
        </p:txBody>
      </p:sp>
      <p:sp>
        <p:nvSpPr>
          <p:cNvPr id="4" name="Content Placeholder 3"/>
          <p:cNvSpPr>
            <a:spLocks noGrp="1"/>
          </p:cNvSpPr>
          <p:nvPr>
            <p:ph sz="half" idx="2"/>
          </p:nvPr>
        </p:nvSpPr>
        <p:spPr>
          <a:xfrm>
            <a:off x="5891754" y="2572607"/>
            <a:ext cx="5668108" cy="4351338"/>
          </a:xfrm>
        </p:spPr>
        <p:txBody>
          <a:bodyPr>
            <a:normAutofit fontScale="70000" lnSpcReduction="20000"/>
          </a:bodyPr>
          <a:lstStyle/>
          <a:p>
            <a:pPr lvl="1" algn="just"/>
            <a:r>
              <a:rPr lang="en-US" sz="3100" b="1" dirty="0"/>
              <a:t>Legal  Framework: </a:t>
            </a:r>
            <a:r>
              <a:rPr lang="en-US" sz="3100" dirty="0"/>
              <a:t>Federal and state laws delineate how commercial business activities should be conducted in different states and localities in the country. But these laws do not relate to the extent that they exercise governance over their localities. </a:t>
            </a:r>
          </a:p>
          <a:p>
            <a:pPr lvl="1" algn="just"/>
            <a:r>
              <a:rPr lang="en-US" sz="3100" b="1" dirty="0"/>
              <a:t>Institutional framework: </a:t>
            </a:r>
            <a:r>
              <a:rPr lang="en-US" sz="3100" dirty="0"/>
              <a:t>Private merchants can engage in local governance through state-controlled subcontracting, concessions, and public service outsourcing. Nonetheless, the merchant model of local governance should not be misconstrued with the privatization of public institutions.</a:t>
            </a:r>
          </a:p>
          <a:p>
            <a:endParaRPr lang="en-US" dirty="0"/>
          </a:p>
          <a:p>
            <a:endParaRPr lang="en-US" dirty="0"/>
          </a:p>
        </p:txBody>
      </p:sp>
      <p:grpSp>
        <p:nvGrpSpPr>
          <p:cNvPr id="5" name="Group 4"/>
          <p:cNvGrpSpPr/>
          <p:nvPr/>
        </p:nvGrpSpPr>
        <p:grpSpPr>
          <a:xfrm>
            <a:off x="0" y="0"/>
            <a:ext cx="12192000" cy="1326524"/>
            <a:chOff x="0" y="0"/>
            <a:chExt cx="12192000" cy="1326524"/>
          </a:xfrm>
        </p:grpSpPr>
        <p:sp>
          <p:nvSpPr>
            <p:cNvPr id="6" name="Rectangle 5"/>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3424781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3293"/>
            <a:ext cx="10515600" cy="1325563"/>
          </a:xfrm>
        </p:spPr>
        <p:txBody>
          <a:bodyPr/>
          <a:lstStyle/>
          <a:p>
            <a:r>
              <a:rPr lang="en-US" dirty="0"/>
              <a:t>Outline</a:t>
            </a:r>
          </a:p>
        </p:txBody>
      </p:sp>
      <p:sp>
        <p:nvSpPr>
          <p:cNvPr id="3" name="Content Placeholder 2"/>
          <p:cNvSpPr>
            <a:spLocks noGrp="1"/>
          </p:cNvSpPr>
          <p:nvPr>
            <p:ph idx="1"/>
          </p:nvPr>
        </p:nvSpPr>
        <p:spPr/>
        <p:txBody>
          <a:bodyPr/>
          <a:lstStyle/>
          <a:p>
            <a:r>
              <a:rPr lang="en-US" dirty="0"/>
              <a:t>Context </a:t>
            </a:r>
          </a:p>
          <a:p>
            <a:r>
              <a:rPr lang="en-US" dirty="0"/>
              <a:t>The concept of Local Governance </a:t>
            </a:r>
          </a:p>
          <a:p>
            <a:r>
              <a:rPr lang="en-US" dirty="0"/>
              <a:t>Significance of Local Governance </a:t>
            </a:r>
          </a:p>
          <a:p>
            <a:r>
              <a:rPr lang="en-US" dirty="0"/>
              <a:t>Theoretical frameworks of Local Governance </a:t>
            </a:r>
          </a:p>
          <a:p>
            <a:r>
              <a:rPr lang="en-US" dirty="0"/>
              <a:t>Key issues and Challenges Associated with Local Governance </a:t>
            </a:r>
          </a:p>
          <a:p>
            <a:r>
              <a:rPr lang="en-US" dirty="0"/>
              <a:t>Policy recommendations on ways forward</a:t>
            </a:r>
          </a:p>
          <a:p>
            <a:r>
              <a:rPr lang="en-US" dirty="0"/>
              <a:t>Concluding Remarks </a:t>
            </a:r>
          </a:p>
          <a:p>
            <a:endParaRPr lang="en-US" dirty="0"/>
          </a:p>
        </p:txBody>
      </p:sp>
      <p:grpSp>
        <p:nvGrpSpPr>
          <p:cNvPr id="5" name="Group 4"/>
          <p:cNvGrpSpPr/>
          <p:nvPr/>
        </p:nvGrpSpPr>
        <p:grpSpPr>
          <a:xfrm>
            <a:off x="0" y="0"/>
            <a:ext cx="12192000" cy="1326524"/>
            <a:chOff x="0" y="0"/>
            <a:chExt cx="12192000" cy="1326524"/>
          </a:xfrm>
        </p:grpSpPr>
        <p:sp>
          <p:nvSpPr>
            <p:cNvPr id="6" name="Rectangle 5"/>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2792893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1" y="1344921"/>
            <a:ext cx="10515600" cy="877579"/>
          </a:xfrm>
        </p:spPr>
        <p:txBody>
          <a:bodyPr>
            <a:normAutofit fontScale="90000"/>
          </a:bodyPr>
          <a:lstStyle/>
          <a:p>
            <a:pPr algn="ctr"/>
            <a:r>
              <a:rPr lang="en-US" b="1" dirty="0"/>
              <a:t>Local Governance Models and Framework…</a:t>
            </a:r>
            <a:r>
              <a:rPr lang="en-US" b="1" dirty="0" err="1"/>
              <a:t>contd</a:t>
            </a:r>
            <a:r>
              <a:rPr lang="en-US" b="1" dirty="0"/>
              <a:t> </a:t>
            </a:r>
          </a:p>
        </p:txBody>
      </p:sp>
      <p:sp>
        <p:nvSpPr>
          <p:cNvPr id="3" name="Content Placeholder 2"/>
          <p:cNvSpPr>
            <a:spLocks noGrp="1"/>
          </p:cNvSpPr>
          <p:nvPr>
            <p:ph sz="half" idx="1"/>
          </p:nvPr>
        </p:nvSpPr>
        <p:spPr>
          <a:xfrm>
            <a:off x="150090" y="2222500"/>
            <a:ext cx="5486400" cy="4671729"/>
          </a:xfrm>
        </p:spPr>
        <p:txBody>
          <a:bodyPr>
            <a:normAutofit fontScale="92500" lnSpcReduction="20000"/>
          </a:bodyPr>
          <a:lstStyle/>
          <a:p>
            <a:pPr algn="just"/>
            <a:r>
              <a:rPr lang="en-US" sz="2600" b="1" dirty="0"/>
              <a:t>The Local Government Framework</a:t>
            </a:r>
            <a:r>
              <a:rPr lang="en-US" sz="2600" dirty="0"/>
              <a:t>: This is the most popular model of local governance which has gained wide acceptance in many countries of the world as well as in Africa. It is the third tier of government after the Federal and State governments. Nigeria has a total of 774 local government areas that are administered by a chairman (as the chief executive).</a:t>
            </a:r>
          </a:p>
          <a:p>
            <a:pPr lvl="1"/>
            <a:r>
              <a:rPr lang="en-US" b="1" dirty="0"/>
              <a:t>Policy Framework: </a:t>
            </a:r>
            <a:r>
              <a:rPr lang="en-US" dirty="0"/>
              <a:t>The policy guiding the formulation and existence of local governments require that they execute local governance in the following ways:</a:t>
            </a:r>
          </a:p>
          <a:p>
            <a:pPr lvl="2"/>
            <a:r>
              <a:rPr lang="en-US" sz="2400" dirty="0"/>
              <a:t>Collection of fees and taxes</a:t>
            </a:r>
          </a:p>
          <a:p>
            <a:pPr lvl="2"/>
            <a:r>
              <a:rPr lang="en-US" sz="2400" dirty="0"/>
              <a:t>Licensing of trucks, bicycles, wheel barrows, carts, canoes, </a:t>
            </a:r>
            <a:r>
              <a:rPr lang="en-US" sz="2400" dirty="0" err="1"/>
              <a:t>etc</a:t>
            </a:r>
            <a:endParaRPr lang="en-US" sz="2400" dirty="0"/>
          </a:p>
          <a:p>
            <a:endParaRPr lang="en-US" dirty="0"/>
          </a:p>
        </p:txBody>
      </p:sp>
      <p:sp>
        <p:nvSpPr>
          <p:cNvPr id="4" name="Content Placeholder 3"/>
          <p:cNvSpPr>
            <a:spLocks noGrp="1"/>
          </p:cNvSpPr>
          <p:nvPr>
            <p:ph sz="half" idx="2"/>
          </p:nvPr>
        </p:nvSpPr>
        <p:spPr>
          <a:xfrm>
            <a:off x="5188700" y="2222500"/>
            <a:ext cx="6775939" cy="4517843"/>
          </a:xfrm>
        </p:spPr>
        <p:txBody>
          <a:bodyPr>
            <a:noAutofit/>
          </a:bodyPr>
          <a:lstStyle/>
          <a:p>
            <a:pPr lvl="2"/>
            <a:r>
              <a:rPr lang="en-US" sz="2400" dirty="0"/>
              <a:t>The naming of streets, roads; and the numbering of residents</a:t>
            </a:r>
          </a:p>
          <a:p>
            <a:pPr lvl="2"/>
            <a:r>
              <a:rPr lang="en-US" sz="2200" dirty="0"/>
              <a:t>The set-up, maintenance, and the regulation of markets, public conveniences, and motor parks</a:t>
            </a:r>
          </a:p>
          <a:p>
            <a:pPr lvl="2"/>
            <a:r>
              <a:rPr lang="en-US" sz="2200" dirty="0"/>
              <a:t>The set-up and maintenance of burial grounds, cemeteries, or homes for indigents</a:t>
            </a:r>
          </a:p>
          <a:p>
            <a:pPr lvl="2"/>
            <a:r>
              <a:rPr lang="en-US" sz="2200" dirty="0"/>
              <a:t>The provision and maintenance of refuse disposal facilities and public transportation infrastructure</a:t>
            </a:r>
          </a:p>
          <a:p>
            <a:pPr lvl="2"/>
            <a:r>
              <a:rPr lang="en-US" sz="2200" dirty="0"/>
              <a:t>The construction and maintenance of streets, roads, parks, public highways, drains, open spaces, and bridges. </a:t>
            </a:r>
          </a:p>
          <a:p>
            <a:pPr lvl="2"/>
            <a:r>
              <a:rPr lang="en-US" sz="2200" dirty="0"/>
              <a:t>The registration of marriages, deaths, and births; and other functions</a:t>
            </a:r>
          </a:p>
          <a:p>
            <a:endParaRPr lang="en-US" sz="1600" dirty="0"/>
          </a:p>
        </p:txBody>
      </p:sp>
      <p:grpSp>
        <p:nvGrpSpPr>
          <p:cNvPr id="5" name="Group 4"/>
          <p:cNvGrpSpPr/>
          <p:nvPr/>
        </p:nvGrpSpPr>
        <p:grpSpPr>
          <a:xfrm>
            <a:off x="0" y="0"/>
            <a:ext cx="12192000" cy="1326524"/>
            <a:chOff x="0" y="0"/>
            <a:chExt cx="12192000" cy="1326524"/>
          </a:xfrm>
        </p:grpSpPr>
        <p:sp>
          <p:nvSpPr>
            <p:cNvPr id="6" name="Rectangle 5"/>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3599530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18162"/>
            <a:ext cx="10515600" cy="1325563"/>
          </a:xfrm>
        </p:spPr>
        <p:txBody>
          <a:bodyPr/>
          <a:lstStyle/>
          <a:p>
            <a:pPr algn="ctr"/>
            <a:r>
              <a:rPr lang="en-US" b="1" dirty="0"/>
              <a:t>Local Government Framework </a:t>
            </a:r>
            <a:r>
              <a:rPr lang="en-US" b="1" dirty="0" err="1"/>
              <a:t>Contd</a:t>
            </a:r>
            <a:r>
              <a:rPr lang="en-US" b="1" dirty="0"/>
              <a:t>…</a:t>
            </a:r>
          </a:p>
        </p:txBody>
      </p:sp>
      <p:sp>
        <p:nvSpPr>
          <p:cNvPr id="3" name="Content Placeholder 2"/>
          <p:cNvSpPr>
            <a:spLocks noGrp="1"/>
          </p:cNvSpPr>
          <p:nvPr>
            <p:ph idx="1"/>
          </p:nvPr>
        </p:nvSpPr>
        <p:spPr>
          <a:xfrm>
            <a:off x="838200" y="2506662"/>
            <a:ext cx="10515600" cy="4351338"/>
          </a:xfrm>
        </p:spPr>
        <p:txBody>
          <a:bodyPr>
            <a:normAutofit fontScale="92500"/>
          </a:bodyPr>
          <a:lstStyle/>
          <a:p>
            <a:pPr algn="just"/>
            <a:r>
              <a:rPr lang="en-US" b="1" dirty="0"/>
              <a:t>Legal  Framework: </a:t>
            </a:r>
            <a:r>
              <a:rPr lang="en-US" dirty="0"/>
              <a:t>The 1999 Constitution of the Federal Republic of Nigeria made adequate provision for the establishment and functioning of local governments in Nigeria. </a:t>
            </a:r>
            <a:endParaRPr lang="en-US" sz="2400" dirty="0"/>
          </a:p>
          <a:p>
            <a:pPr lvl="1" algn="just"/>
            <a:r>
              <a:rPr lang="en-US" dirty="0"/>
              <a:t>Section 7(1) of the Constitution states that the system of local government by democratically elected local government councils is under this Constitution guaranteed; and accordingly, the Government of every State shall, subject to section 8 of this Constitution, ensure their existence under a Law which provides for the establishment, structure, composition, finance and functions of such councils.</a:t>
            </a:r>
            <a:endParaRPr lang="en-US" sz="2000" dirty="0"/>
          </a:p>
          <a:p>
            <a:pPr lvl="1" algn="just"/>
            <a:r>
              <a:rPr lang="en-US" dirty="0"/>
              <a:t>Regarding their role in local governance, the constitution clearly states that it shall be the duty of a local government council within the State to participate in economic planning and development of the area and to this end an economic planning board shall be established by a Law enacted by the House of Assembly of the State.</a:t>
            </a:r>
            <a:endParaRPr lang="en-US" sz="2000" dirty="0"/>
          </a:p>
        </p:txBody>
      </p:sp>
      <p:grpSp>
        <p:nvGrpSpPr>
          <p:cNvPr id="4" name="Group 3"/>
          <p:cNvGrpSpPr/>
          <p:nvPr/>
        </p:nvGrpSpPr>
        <p:grpSpPr>
          <a:xfrm>
            <a:off x="0" y="0"/>
            <a:ext cx="12192000" cy="1326524"/>
            <a:chOff x="0" y="0"/>
            <a:chExt cx="12192000" cy="1326524"/>
          </a:xfrm>
        </p:grpSpPr>
        <p:sp>
          <p:nvSpPr>
            <p:cNvPr id="5" name="Rectangle 4"/>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1244073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9642"/>
            <a:ext cx="10515600" cy="699015"/>
          </a:xfrm>
        </p:spPr>
        <p:txBody>
          <a:bodyPr/>
          <a:lstStyle/>
          <a:p>
            <a:pPr algn="ctr"/>
            <a:r>
              <a:rPr lang="en-US" b="1" dirty="0"/>
              <a:t>Local Government Framework </a:t>
            </a:r>
            <a:r>
              <a:rPr lang="en-US" b="1" dirty="0" err="1"/>
              <a:t>Contd</a:t>
            </a:r>
            <a:r>
              <a:rPr lang="en-US" b="1" dirty="0"/>
              <a:t>…</a:t>
            </a:r>
          </a:p>
        </p:txBody>
      </p:sp>
      <p:sp>
        <p:nvSpPr>
          <p:cNvPr id="3" name="Content Placeholder 2"/>
          <p:cNvSpPr>
            <a:spLocks noGrp="1"/>
          </p:cNvSpPr>
          <p:nvPr>
            <p:ph sz="half" idx="1"/>
          </p:nvPr>
        </p:nvSpPr>
        <p:spPr/>
        <p:txBody>
          <a:bodyPr>
            <a:normAutofit fontScale="40000" lnSpcReduction="20000"/>
          </a:bodyPr>
          <a:lstStyle/>
          <a:p>
            <a:r>
              <a:rPr lang="en-US" sz="5500" b="1" dirty="0"/>
              <a:t>Institutional Framework: </a:t>
            </a:r>
            <a:r>
              <a:rPr lang="en-US" sz="5500" dirty="0"/>
              <a:t>The local government is an institution that is controlled and overseen by the federal and state government. Abe &amp; </a:t>
            </a:r>
            <a:r>
              <a:rPr lang="en-US" sz="5500" dirty="0" err="1"/>
              <a:t>Omotosho</a:t>
            </a:r>
            <a:r>
              <a:rPr lang="en-US" sz="5500" dirty="0"/>
              <a:t> (2021) delineate the institutional characteristics of the local government:</a:t>
            </a:r>
          </a:p>
          <a:p>
            <a:pPr lvl="1"/>
            <a:r>
              <a:rPr lang="en-US" sz="5500" dirty="0"/>
              <a:t>Local government is government at the grassroots or local level.</a:t>
            </a:r>
          </a:p>
          <a:p>
            <a:pPr lvl="1"/>
            <a:r>
              <a:rPr lang="en-US" sz="5500" dirty="0"/>
              <a:t>Local government does not exercise full sovereignty since it is a creation of a legislature at the central or intermediate levels.</a:t>
            </a:r>
          </a:p>
          <a:p>
            <a:pPr lvl="1"/>
            <a:r>
              <a:rPr lang="en-US" sz="5500" dirty="0"/>
              <a:t>It is a legal entity that is separate from the Federal and State Governments</a:t>
            </a:r>
          </a:p>
          <a:p>
            <a:pPr lvl="1"/>
            <a:r>
              <a:rPr lang="en-US" sz="5500" dirty="0"/>
              <a:t>It has jurisdictional powers over the inhabitants of the geographical area</a:t>
            </a:r>
          </a:p>
          <a:p>
            <a:pPr marL="457200" lvl="1" indent="0">
              <a:buNone/>
            </a:pPr>
            <a:endParaRPr lang="en-US" sz="6200" dirty="0"/>
          </a:p>
        </p:txBody>
      </p:sp>
      <p:sp>
        <p:nvSpPr>
          <p:cNvPr id="4" name="Content Placeholder 3"/>
          <p:cNvSpPr>
            <a:spLocks noGrp="1"/>
          </p:cNvSpPr>
          <p:nvPr>
            <p:ph sz="half" idx="2"/>
          </p:nvPr>
        </p:nvSpPr>
        <p:spPr>
          <a:xfrm>
            <a:off x="5591908" y="1825625"/>
            <a:ext cx="5761892" cy="4351338"/>
          </a:xfrm>
        </p:spPr>
        <p:txBody>
          <a:bodyPr>
            <a:noAutofit/>
          </a:bodyPr>
          <a:lstStyle/>
          <a:p>
            <a:pPr lvl="1"/>
            <a:r>
              <a:rPr lang="en-US" sz="2200" dirty="0"/>
              <a:t>It exercises and possesses the institutional structure and authority required for the achievement of its goals and objectives</a:t>
            </a:r>
          </a:p>
          <a:p>
            <a:pPr lvl="1"/>
            <a:r>
              <a:rPr lang="en-US" sz="2200" dirty="0"/>
              <a:t>The citizens of the local area are expected to participate directly or indirectly in local governance by electing, appointing, or nominating their representatives</a:t>
            </a:r>
          </a:p>
          <a:p>
            <a:pPr lvl="1"/>
            <a:r>
              <a:rPr lang="en-US" sz="2200" dirty="0"/>
              <a:t>The local governments are expected to provide various ways of improving the welfare and living standards of the community members</a:t>
            </a:r>
          </a:p>
          <a:p>
            <a:pPr lvl="1"/>
            <a:r>
              <a:rPr lang="en-US" sz="2200" dirty="0"/>
              <a:t>The Constitution also makes provision for the autonomy of the local government. </a:t>
            </a:r>
          </a:p>
        </p:txBody>
      </p:sp>
      <p:grpSp>
        <p:nvGrpSpPr>
          <p:cNvPr id="5" name="Group 4"/>
          <p:cNvGrpSpPr/>
          <p:nvPr/>
        </p:nvGrpSpPr>
        <p:grpSpPr>
          <a:xfrm>
            <a:off x="0" y="0"/>
            <a:ext cx="12192000" cy="1326524"/>
            <a:chOff x="0" y="0"/>
            <a:chExt cx="12192000" cy="1326524"/>
          </a:xfrm>
        </p:grpSpPr>
        <p:sp>
          <p:nvSpPr>
            <p:cNvPr id="6" name="Rectangle 5"/>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2225139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676"/>
            <a:ext cx="10515600" cy="1089986"/>
          </a:xfrm>
        </p:spPr>
        <p:txBody>
          <a:bodyPr>
            <a:normAutofit fontScale="90000"/>
          </a:bodyPr>
          <a:lstStyle/>
          <a:p>
            <a:pPr algn="ctr"/>
            <a:r>
              <a:rPr lang="en-US" b="1" dirty="0"/>
              <a:t>Issues and challenges in local Governance administration  </a:t>
            </a:r>
          </a:p>
        </p:txBody>
      </p:sp>
      <p:sp>
        <p:nvSpPr>
          <p:cNvPr id="3" name="Content Placeholder 2"/>
          <p:cNvSpPr>
            <a:spLocks noGrp="1"/>
          </p:cNvSpPr>
          <p:nvPr>
            <p:ph sz="half" idx="1"/>
          </p:nvPr>
        </p:nvSpPr>
        <p:spPr>
          <a:xfrm>
            <a:off x="838200" y="2506662"/>
            <a:ext cx="5181600" cy="4351338"/>
          </a:xfrm>
        </p:spPr>
        <p:txBody>
          <a:bodyPr>
            <a:noAutofit/>
          </a:bodyPr>
          <a:lstStyle/>
          <a:p>
            <a:pPr lvl="0"/>
            <a:r>
              <a:rPr lang="en-US" sz="2400" dirty="0"/>
              <a:t>Lack of financial resources as there is low capital funding for local governance.</a:t>
            </a:r>
          </a:p>
          <a:p>
            <a:pPr lvl="0"/>
            <a:r>
              <a:rPr lang="en-US" sz="2400" dirty="0"/>
              <a:t>Poor management of resources by local governance institutions</a:t>
            </a:r>
          </a:p>
          <a:p>
            <a:pPr lvl="0"/>
            <a:r>
              <a:rPr lang="en-US" sz="2400" dirty="0"/>
              <a:t>Corruption and nepotism; The lack of the required financial autonomy needed for local governments to effectively manage resources. Some States use LGCs as an extension of financial pipeline for personal interests.</a:t>
            </a:r>
          </a:p>
        </p:txBody>
      </p:sp>
      <p:sp>
        <p:nvSpPr>
          <p:cNvPr id="4" name="Content Placeholder 3"/>
          <p:cNvSpPr>
            <a:spLocks noGrp="1"/>
          </p:cNvSpPr>
          <p:nvPr>
            <p:ph sz="half" idx="2"/>
          </p:nvPr>
        </p:nvSpPr>
        <p:spPr>
          <a:xfrm>
            <a:off x="6172200" y="2506662"/>
            <a:ext cx="5181600" cy="4090586"/>
          </a:xfrm>
        </p:spPr>
        <p:txBody>
          <a:bodyPr>
            <a:normAutofit fontScale="77500" lnSpcReduction="20000"/>
          </a:bodyPr>
          <a:lstStyle/>
          <a:p>
            <a:pPr lvl="0"/>
            <a:r>
              <a:rPr lang="en-US" dirty="0"/>
              <a:t>Political interference as the state governments are beginning to take over the function of the local governments; such as the removal of traditional rulers by state governors</a:t>
            </a:r>
          </a:p>
          <a:p>
            <a:pPr lvl="0"/>
            <a:r>
              <a:rPr lang="en-US" dirty="0"/>
              <a:t>Overdependence of the local governments on the state and federal governments</a:t>
            </a:r>
          </a:p>
          <a:p>
            <a:pPr lvl="0"/>
            <a:r>
              <a:rPr lang="en-US" dirty="0"/>
              <a:t>Insecurity of the tenure of local government chairmen have led to increased political and developmental instability in local governments</a:t>
            </a:r>
          </a:p>
          <a:p>
            <a:r>
              <a:rPr lang="en-US" dirty="0"/>
              <a:t>Low grassroot participation in governance as the gap between the leaders and the led continue to widen</a:t>
            </a:r>
          </a:p>
          <a:p>
            <a:endParaRPr lang="en-US" dirty="0"/>
          </a:p>
        </p:txBody>
      </p:sp>
      <p:grpSp>
        <p:nvGrpSpPr>
          <p:cNvPr id="5" name="Group 4"/>
          <p:cNvGrpSpPr/>
          <p:nvPr/>
        </p:nvGrpSpPr>
        <p:grpSpPr>
          <a:xfrm>
            <a:off x="0" y="0"/>
            <a:ext cx="12192000" cy="1326524"/>
            <a:chOff x="0" y="0"/>
            <a:chExt cx="12192000" cy="1326524"/>
          </a:xfrm>
        </p:grpSpPr>
        <p:sp>
          <p:nvSpPr>
            <p:cNvPr id="6" name="Rectangle 5"/>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1529350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6190"/>
            <a:ext cx="10515600" cy="1325563"/>
          </a:xfrm>
        </p:spPr>
        <p:txBody>
          <a:bodyPr/>
          <a:lstStyle/>
          <a:p>
            <a:pPr algn="ctr"/>
            <a:r>
              <a:rPr lang="en-US" b="1" dirty="0"/>
              <a:t>Policy Recommendations</a:t>
            </a:r>
          </a:p>
        </p:txBody>
      </p:sp>
      <p:sp>
        <p:nvSpPr>
          <p:cNvPr id="3" name="Content Placeholder 2"/>
          <p:cNvSpPr>
            <a:spLocks noGrp="1"/>
          </p:cNvSpPr>
          <p:nvPr>
            <p:ph sz="half" idx="1"/>
          </p:nvPr>
        </p:nvSpPr>
        <p:spPr>
          <a:xfrm>
            <a:off x="838200" y="2012241"/>
            <a:ext cx="5181600" cy="5052646"/>
          </a:xfrm>
        </p:spPr>
        <p:txBody>
          <a:bodyPr>
            <a:normAutofit fontScale="62500" lnSpcReduction="20000"/>
          </a:bodyPr>
          <a:lstStyle/>
          <a:p>
            <a:pPr lvl="0"/>
            <a:r>
              <a:rPr lang="en-US" sz="3400" dirty="0"/>
              <a:t>There should be no interference of the federal and state governments in the management and running of the local governments, including giving them financial autonomy</a:t>
            </a:r>
          </a:p>
          <a:p>
            <a:pPr lvl="0"/>
            <a:r>
              <a:rPr lang="en-US" sz="3400" dirty="0"/>
              <a:t>The traditional institutions should be strengthened in order to improve governance at grassroot levels because traditional rulers are closer to the people.</a:t>
            </a:r>
          </a:p>
          <a:p>
            <a:pPr lvl="0"/>
            <a:r>
              <a:rPr lang="en-US" sz="3400" dirty="0"/>
              <a:t>Private participation of eminent individuals in local governance should be encouraged.</a:t>
            </a:r>
          </a:p>
          <a:p>
            <a:pPr lvl="0"/>
            <a:r>
              <a:rPr lang="en-US" sz="3400" dirty="0"/>
              <a:t>The rule of law should be allowed to prosper in the local governments and not the rule of thumb</a:t>
            </a:r>
          </a:p>
          <a:p>
            <a:r>
              <a:rPr lang="en-US" sz="3400" dirty="0"/>
              <a:t>To ensure proper accountability of local governments, there should be periodic reviews of the accounts of local governments by external auditors</a:t>
            </a:r>
          </a:p>
          <a:p>
            <a:pPr lvl="0"/>
            <a:endParaRPr lang="en-US" dirty="0"/>
          </a:p>
        </p:txBody>
      </p:sp>
      <p:sp>
        <p:nvSpPr>
          <p:cNvPr id="4" name="Content Placeholder 3"/>
          <p:cNvSpPr>
            <a:spLocks noGrp="1"/>
          </p:cNvSpPr>
          <p:nvPr>
            <p:ph sz="half" idx="2"/>
          </p:nvPr>
        </p:nvSpPr>
        <p:spPr>
          <a:xfrm>
            <a:off x="6172200" y="2094302"/>
            <a:ext cx="5181600" cy="4970585"/>
          </a:xfrm>
        </p:spPr>
        <p:txBody>
          <a:bodyPr>
            <a:normAutofit fontScale="62500" lnSpcReduction="20000"/>
          </a:bodyPr>
          <a:lstStyle/>
          <a:p>
            <a:pPr lvl="0"/>
            <a:r>
              <a:rPr lang="en-US" sz="3400" dirty="0"/>
              <a:t>The federal government should adjust the statutory allocations to improve the welfare of the local governments and increase developmental activities at grassroots.</a:t>
            </a:r>
          </a:p>
          <a:p>
            <a:pPr lvl="0"/>
            <a:r>
              <a:rPr lang="en-US" sz="3400" dirty="0"/>
              <a:t>The local governance institutions such as the local government, religious organizations, clubs, unions, associations, and traditional rulers should exhibit transparency and integrity in their activities so that the citizens would feel the impact of the government closer to them</a:t>
            </a:r>
          </a:p>
          <a:p>
            <a:r>
              <a:rPr lang="en-US" sz="3400" dirty="0"/>
              <a:t>Efforts should be made to rebuild the relationships between the local governments and the citizens which may involve going beyond state based approaches and the civil society to focus on their intersection through transparency, accountability, and responsiveness </a:t>
            </a:r>
          </a:p>
          <a:p>
            <a:endParaRPr lang="en-US" dirty="0"/>
          </a:p>
        </p:txBody>
      </p:sp>
      <p:grpSp>
        <p:nvGrpSpPr>
          <p:cNvPr id="5" name="Group 4"/>
          <p:cNvGrpSpPr/>
          <p:nvPr/>
        </p:nvGrpSpPr>
        <p:grpSpPr>
          <a:xfrm>
            <a:off x="0" y="0"/>
            <a:ext cx="12192000" cy="1326524"/>
            <a:chOff x="0" y="0"/>
            <a:chExt cx="12192000" cy="1326524"/>
          </a:xfrm>
        </p:grpSpPr>
        <p:sp>
          <p:nvSpPr>
            <p:cNvPr id="6" name="Rectangle 5"/>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790973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423850"/>
            <a:ext cx="11821886" cy="934639"/>
          </a:xfrm>
        </p:spPr>
        <p:txBody>
          <a:bodyPr>
            <a:normAutofit fontScale="90000"/>
          </a:bodyPr>
          <a:lstStyle/>
          <a:p>
            <a:r>
              <a:rPr lang="en-US" dirty="0"/>
              <a:t>Paradigm shifts Required for Revitalizing Local Governance   in Nigeria </a:t>
            </a:r>
          </a:p>
        </p:txBody>
      </p:sp>
      <p:sp>
        <p:nvSpPr>
          <p:cNvPr id="3" name="Content Placeholder 2"/>
          <p:cNvSpPr>
            <a:spLocks noGrp="1"/>
          </p:cNvSpPr>
          <p:nvPr>
            <p:ph sz="half" idx="1"/>
          </p:nvPr>
        </p:nvSpPr>
        <p:spPr>
          <a:xfrm>
            <a:off x="274320" y="2358489"/>
            <a:ext cx="5745480" cy="3818473"/>
          </a:xfrm>
        </p:spPr>
        <p:txBody>
          <a:bodyPr>
            <a:noAutofit/>
          </a:bodyPr>
          <a:lstStyle/>
          <a:p>
            <a:pPr algn="just"/>
            <a:r>
              <a:rPr lang="en-US" sz="2400" b="1" dirty="0"/>
              <a:t>Allowing the Locales to choose their leaders</a:t>
            </a:r>
            <a:r>
              <a:rPr lang="en-US" sz="2400" dirty="0"/>
              <a:t>:  A major paradigm shift in revitalizing local governance in Nigeria is for the local people to be allowed to choose their leaders whether traditional rulers or elected local government councilors and chairmen. Once this is done, power will revert to the citizenry and the leaders will become real ‘agents’ and accountable. </a:t>
            </a:r>
          </a:p>
          <a:p>
            <a:pPr algn="just"/>
            <a:r>
              <a:rPr lang="en-US" sz="2400" dirty="0"/>
              <a:t>The way it is now this liberty will not come without a fight by the citizenry. </a:t>
            </a:r>
          </a:p>
        </p:txBody>
      </p:sp>
      <p:sp>
        <p:nvSpPr>
          <p:cNvPr id="4" name="Content Placeholder 3"/>
          <p:cNvSpPr>
            <a:spLocks noGrp="1"/>
          </p:cNvSpPr>
          <p:nvPr>
            <p:ph sz="half" idx="2"/>
          </p:nvPr>
        </p:nvSpPr>
        <p:spPr>
          <a:xfrm>
            <a:off x="6172200" y="2090056"/>
            <a:ext cx="5181600" cy="4976949"/>
          </a:xfrm>
        </p:spPr>
        <p:txBody>
          <a:bodyPr>
            <a:noAutofit/>
          </a:bodyPr>
          <a:lstStyle/>
          <a:p>
            <a:r>
              <a:rPr lang="en-US" sz="2200" b="1" dirty="0"/>
              <a:t>Changing the narratives through focus on circle of influence</a:t>
            </a:r>
            <a:r>
              <a:rPr lang="en-US" sz="2200" dirty="0"/>
              <a:t>. Stephen Covey did say that it is not what happens that is of consequence but how we react to what happens to us. The pervading maladministration across the various tiers of government is of concern to all of us. However, what can change the situation  is what we can do within our areas of influence to change the narrative: </a:t>
            </a:r>
          </a:p>
          <a:p>
            <a:pPr lvl="1"/>
            <a:r>
              <a:rPr lang="en-US" sz="2200" dirty="0"/>
              <a:t>Citizenry: participate actively in choosing your leaders</a:t>
            </a:r>
          </a:p>
          <a:p>
            <a:pPr lvl="1"/>
            <a:r>
              <a:rPr lang="en-US" sz="2200" dirty="0"/>
              <a:t>Leaders: Do your best to advance the welfare of the led </a:t>
            </a:r>
          </a:p>
          <a:p>
            <a:pPr lvl="1"/>
            <a:r>
              <a:rPr lang="en-US" sz="2200" dirty="0" err="1"/>
              <a:t>Etc</a:t>
            </a:r>
            <a:endParaRPr lang="en-US" sz="2200" dirty="0"/>
          </a:p>
        </p:txBody>
      </p:sp>
      <p:grpSp>
        <p:nvGrpSpPr>
          <p:cNvPr id="5" name="Group 4"/>
          <p:cNvGrpSpPr/>
          <p:nvPr/>
        </p:nvGrpSpPr>
        <p:grpSpPr>
          <a:xfrm>
            <a:off x="0" y="0"/>
            <a:ext cx="12192000" cy="1326524"/>
            <a:chOff x="0" y="0"/>
            <a:chExt cx="12192000" cy="1326524"/>
          </a:xfrm>
        </p:grpSpPr>
        <p:sp>
          <p:nvSpPr>
            <p:cNvPr id="6" name="Rectangle 5"/>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3009081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0" y="1600201"/>
            <a:ext cx="109728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3" descr="einstein"/>
          <p:cNvPicPr>
            <a:picLocks noChangeAspect="1" noChangeArrowheads="1"/>
          </p:cNvPicPr>
          <p:nvPr/>
        </p:nvPicPr>
        <p:blipFill>
          <a:blip r:embed="rId2"/>
          <a:srcRect/>
          <a:stretch>
            <a:fillRect/>
          </a:stretch>
        </p:blipFill>
        <p:spPr bwMode="auto">
          <a:xfrm>
            <a:off x="637118" y="1219201"/>
            <a:ext cx="4381500" cy="4638675"/>
          </a:xfrm>
          <a:prstGeom prst="rect">
            <a:avLst/>
          </a:prstGeom>
          <a:noFill/>
          <a:ln w="9525">
            <a:noFill/>
            <a:miter lim="800000"/>
            <a:headEnd/>
            <a:tailEnd/>
          </a:ln>
        </p:spPr>
      </p:pic>
      <p:sp>
        <p:nvSpPr>
          <p:cNvPr id="6" name="Rectangle 5"/>
          <p:cNvSpPr/>
          <p:nvPr/>
        </p:nvSpPr>
        <p:spPr>
          <a:xfrm>
            <a:off x="5810248" y="1357299"/>
            <a:ext cx="5238787" cy="369332"/>
          </a:xfrm>
          <a:prstGeom prst="rect">
            <a:avLst/>
          </a:prstGeom>
        </p:spPr>
        <p:txBody>
          <a:bodyPr wrap="square">
            <a:spAutoFit/>
          </a:bodyPr>
          <a:lstStyle/>
          <a:p>
            <a:r>
              <a:rPr lang="en-US" b="1" i="1" dirty="0">
                <a:latin typeface="Arial" charset="0"/>
              </a:rPr>
              <a:t>WHAT IS THIS MAN FAMOUS FOR???</a:t>
            </a:r>
            <a:endParaRPr lang="en-GB" dirty="0"/>
          </a:p>
        </p:txBody>
      </p:sp>
      <p:sp>
        <p:nvSpPr>
          <p:cNvPr id="7" name="Rectangle 6"/>
          <p:cNvSpPr/>
          <p:nvPr/>
        </p:nvSpPr>
        <p:spPr>
          <a:xfrm>
            <a:off x="6477003" y="2428868"/>
            <a:ext cx="4095779" cy="3354765"/>
          </a:xfrm>
          <a:prstGeom prst="rect">
            <a:avLst/>
          </a:prstGeom>
        </p:spPr>
        <p:txBody>
          <a:bodyPr wrap="square">
            <a:spAutoFit/>
          </a:bodyPr>
          <a:lstStyle/>
          <a:p>
            <a:pPr>
              <a:spcBef>
                <a:spcPct val="50000"/>
              </a:spcBef>
            </a:pPr>
            <a:r>
              <a:rPr lang="en-US" b="1" dirty="0"/>
              <a:t>Theory of Relativity</a:t>
            </a:r>
          </a:p>
          <a:p>
            <a:pPr>
              <a:spcBef>
                <a:spcPct val="50000"/>
              </a:spcBef>
            </a:pPr>
            <a:r>
              <a:rPr lang="en-US" b="1" dirty="0"/>
              <a:t>E=mc</a:t>
            </a:r>
            <a:r>
              <a:rPr lang="en-US" b="1" baseline="34000" dirty="0"/>
              <a:t>2</a:t>
            </a:r>
          </a:p>
          <a:p>
            <a:pPr>
              <a:spcBef>
                <a:spcPct val="50000"/>
              </a:spcBef>
            </a:pPr>
            <a:endParaRPr lang="en-US" b="1" baseline="34000" dirty="0"/>
          </a:p>
          <a:p>
            <a:pPr>
              <a:spcBef>
                <a:spcPct val="50000"/>
              </a:spcBef>
            </a:pPr>
            <a:r>
              <a:rPr lang="en-US" b="1" dirty="0"/>
              <a:t>BUT HIS BEST WORK MAY BE HIS</a:t>
            </a:r>
            <a:br>
              <a:rPr lang="en-US" b="1" dirty="0"/>
            </a:br>
            <a:r>
              <a:rPr lang="en-US" b="1" dirty="0"/>
              <a:t>DEFINITION OF INSANITY:</a:t>
            </a:r>
            <a:br>
              <a:rPr lang="en-US" b="1" dirty="0"/>
            </a:br>
            <a:br>
              <a:rPr lang="en-US" b="1" dirty="0"/>
            </a:br>
            <a:r>
              <a:rPr lang="en-US" b="1" dirty="0">
                <a:solidFill>
                  <a:srgbClr val="FF0000"/>
                </a:solidFill>
              </a:rPr>
              <a:t>“</a:t>
            </a:r>
            <a:r>
              <a:rPr lang="en-US" b="1" i="1" dirty="0">
                <a:solidFill>
                  <a:srgbClr val="FF0000"/>
                </a:solidFill>
              </a:rPr>
              <a:t>DOING THE SAME TASKS OVER AND OVER AGAIN AND EXPECTING DIFFERENT RESULTS.”</a:t>
            </a:r>
            <a:br>
              <a:rPr lang="en-US" b="1" dirty="0"/>
            </a:br>
            <a:br>
              <a:rPr lang="en-US" b="1" dirty="0"/>
            </a:br>
            <a:r>
              <a:rPr lang="en-US" sz="1400" b="1" i="1" dirty="0"/>
              <a:t>ALBERT EINSTEIN</a:t>
            </a:r>
            <a:endParaRPr lang="en-US" b="1" baseline="34000" dirty="0"/>
          </a:p>
        </p:txBody>
      </p:sp>
      <p:grpSp>
        <p:nvGrpSpPr>
          <p:cNvPr id="8" name="Group 7"/>
          <p:cNvGrpSpPr/>
          <p:nvPr/>
        </p:nvGrpSpPr>
        <p:grpSpPr>
          <a:xfrm>
            <a:off x="0" y="0"/>
            <a:ext cx="12192000" cy="1219201"/>
            <a:chOff x="0" y="0"/>
            <a:chExt cx="12192000" cy="1326524"/>
          </a:xfrm>
        </p:grpSpPr>
        <p:sp>
          <p:nvSpPr>
            <p:cNvPr id="9" name="Rectangle 8"/>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1180667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3505200" y="2880702"/>
            <a:ext cx="5181600" cy="858960"/>
          </a:xfrm>
        </p:spPr>
        <p:txBody>
          <a:bodyPr/>
          <a:lstStyle/>
          <a:p>
            <a:pPr marL="0" indent="0" algn="ctr">
              <a:buNone/>
            </a:pPr>
            <a:r>
              <a:rPr lang="en-US" b="1" dirty="0"/>
              <a:t>THANK YOU FOR LISTENING</a:t>
            </a:r>
          </a:p>
        </p:txBody>
      </p:sp>
      <p:grpSp>
        <p:nvGrpSpPr>
          <p:cNvPr id="4" name="Group 3"/>
          <p:cNvGrpSpPr/>
          <p:nvPr/>
        </p:nvGrpSpPr>
        <p:grpSpPr>
          <a:xfrm>
            <a:off x="0" y="0"/>
            <a:ext cx="12192000" cy="1326524"/>
            <a:chOff x="0" y="0"/>
            <a:chExt cx="12192000" cy="1326524"/>
          </a:xfrm>
        </p:grpSpPr>
        <p:sp>
          <p:nvSpPr>
            <p:cNvPr id="5" name="Rectangle 4"/>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4208109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021947"/>
            <a:ext cx="10515600" cy="1325563"/>
          </a:xfrm>
        </p:spPr>
        <p:txBody>
          <a:bodyPr/>
          <a:lstStyle/>
          <a:p>
            <a:pPr algn="ctr"/>
            <a:r>
              <a:rPr lang="en-US" dirty="0"/>
              <a:t>Context </a:t>
            </a:r>
          </a:p>
        </p:txBody>
      </p:sp>
      <p:sp>
        <p:nvSpPr>
          <p:cNvPr id="3" name="Content Placeholder 2"/>
          <p:cNvSpPr>
            <a:spLocks noGrp="1"/>
          </p:cNvSpPr>
          <p:nvPr>
            <p:ph idx="1"/>
          </p:nvPr>
        </p:nvSpPr>
        <p:spPr>
          <a:xfrm>
            <a:off x="838199" y="1860999"/>
            <a:ext cx="11153503" cy="5225143"/>
          </a:xfrm>
        </p:spPr>
        <p:txBody>
          <a:bodyPr>
            <a:normAutofit fontScale="92500" lnSpcReduction="10000"/>
          </a:bodyPr>
          <a:lstStyle/>
          <a:p>
            <a:r>
              <a:rPr lang="en-US" dirty="0"/>
              <a:t>The essential kernel of participatory &amp; constitutional  democracy hinges on how much the citizenry is involved in governance and deciding on what affects them.</a:t>
            </a:r>
          </a:p>
          <a:p>
            <a:r>
              <a:rPr lang="en-US" dirty="0"/>
              <a:t>Over the years, especially with protracted military incursion in governance, the Nigerian federation, became so unitary and centralized, that governance in Nigeria presents an inverted pyramid with much of the power in the hand of the federal government.</a:t>
            </a:r>
          </a:p>
          <a:p>
            <a:r>
              <a:rPr lang="en-US" dirty="0"/>
              <a:t>The consequences are that over sixty eight(68) items of governance are in the exclusive list and 52 items in the concurrent list while only a paltry 9 are in the residual list.</a:t>
            </a:r>
          </a:p>
          <a:p>
            <a:r>
              <a:rPr lang="en-US" dirty="0"/>
              <a:t>Part of the effect is that some of the roads used by local residents are termed federal roads supposedly to be maintained by distant federal government that does not use the roads. The same for mineral resources which locals cannot mine because it is within the purview of FGN. Even centralized policing seems not to meet the security needs of residents in rural populace.</a:t>
            </a:r>
          </a:p>
        </p:txBody>
      </p:sp>
      <p:grpSp>
        <p:nvGrpSpPr>
          <p:cNvPr id="4" name="Group 3"/>
          <p:cNvGrpSpPr/>
          <p:nvPr/>
        </p:nvGrpSpPr>
        <p:grpSpPr>
          <a:xfrm>
            <a:off x="0" y="0"/>
            <a:ext cx="12192000" cy="1326524"/>
            <a:chOff x="0" y="0"/>
            <a:chExt cx="12192000" cy="1326524"/>
          </a:xfrm>
        </p:grpSpPr>
        <p:sp>
          <p:nvSpPr>
            <p:cNvPr id="5" name="Rectangle 4"/>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1618208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4826"/>
            <a:ext cx="10515600" cy="1325563"/>
          </a:xfrm>
        </p:spPr>
        <p:txBody>
          <a:bodyPr/>
          <a:lstStyle/>
          <a:p>
            <a:pPr algn="ctr"/>
            <a:r>
              <a:rPr lang="en-US" dirty="0"/>
              <a:t>Context </a:t>
            </a:r>
          </a:p>
        </p:txBody>
      </p:sp>
      <p:sp>
        <p:nvSpPr>
          <p:cNvPr id="3" name="Content Placeholder 2"/>
          <p:cNvSpPr>
            <a:spLocks noGrp="1"/>
          </p:cNvSpPr>
          <p:nvPr>
            <p:ph idx="1"/>
          </p:nvPr>
        </p:nvSpPr>
        <p:spPr/>
        <p:txBody>
          <a:bodyPr/>
          <a:lstStyle/>
          <a:p>
            <a:r>
              <a:rPr lang="en-US" dirty="0"/>
              <a:t>Lately, there have been serial agitations by  some sections of the federation that there should be a return to true federalism and proper devolution of power under the hackneyed term called ‘ </a:t>
            </a:r>
            <a:r>
              <a:rPr lang="en-US" b="1" dirty="0"/>
              <a:t>restructuring’</a:t>
            </a:r>
            <a:r>
              <a:rPr lang="en-US" dirty="0"/>
              <a:t> </a:t>
            </a:r>
          </a:p>
          <a:p>
            <a:r>
              <a:rPr lang="en-US" dirty="0"/>
              <a:t>It is against this backdrop that a discourse on </a:t>
            </a:r>
            <a:r>
              <a:rPr lang="en-US" b="1" dirty="0"/>
              <a:t>conceptual and theoretical perspectives on local governance</a:t>
            </a:r>
            <a:r>
              <a:rPr lang="en-US" dirty="0"/>
              <a:t> finds its relevance.</a:t>
            </a:r>
          </a:p>
          <a:p>
            <a:r>
              <a:rPr lang="en-US" dirty="0"/>
              <a:t>This discourse is the goal of this Paper.</a:t>
            </a:r>
          </a:p>
        </p:txBody>
      </p:sp>
      <p:grpSp>
        <p:nvGrpSpPr>
          <p:cNvPr id="4" name="Group 3"/>
          <p:cNvGrpSpPr/>
          <p:nvPr/>
        </p:nvGrpSpPr>
        <p:grpSpPr>
          <a:xfrm>
            <a:off x="0" y="0"/>
            <a:ext cx="12192000" cy="1326524"/>
            <a:chOff x="0" y="0"/>
            <a:chExt cx="12192000" cy="1326524"/>
          </a:xfrm>
        </p:grpSpPr>
        <p:sp>
          <p:nvSpPr>
            <p:cNvPr id="5" name="Rectangle 4"/>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778435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8009"/>
            <a:ext cx="10515600" cy="1325563"/>
          </a:xfrm>
        </p:spPr>
        <p:txBody>
          <a:bodyPr/>
          <a:lstStyle/>
          <a:p>
            <a:pPr algn="ctr"/>
            <a:r>
              <a:rPr lang="en-US" b="1" dirty="0"/>
              <a:t>Concept of Local Governance </a:t>
            </a:r>
          </a:p>
        </p:txBody>
      </p:sp>
      <p:sp>
        <p:nvSpPr>
          <p:cNvPr id="3" name="Content Placeholder 2"/>
          <p:cNvSpPr>
            <a:spLocks noGrp="1"/>
          </p:cNvSpPr>
          <p:nvPr>
            <p:ph idx="1"/>
          </p:nvPr>
        </p:nvSpPr>
        <p:spPr>
          <a:xfrm>
            <a:off x="838200" y="2283118"/>
            <a:ext cx="10644051" cy="4945243"/>
          </a:xfrm>
        </p:spPr>
        <p:txBody>
          <a:bodyPr>
            <a:normAutofit lnSpcReduction="10000"/>
          </a:bodyPr>
          <a:lstStyle/>
          <a:p>
            <a:r>
              <a:rPr lang="en-US" dirty="0"/>
              <a:t>The  term  </a:t>
            </a:r>
            <a:r>
              <a:rPr lang="en-US" b="1" dirty="0"/>
              <a:t>“governance</a:t>
            </a:r>
            <a:r>
              <a:rPr lang="en-US" dirty="0"/>
              <a:t>” has been put as the methods through which public choices are made”…. (Hague, 2012)  </a:t>
            </a:r>
          </a:p>
          <a:p>
            <a:r>
              <a:rPr lang="en-US" dirty="0"/>
              <a:t>To situate this within the context of politics, governance has been defined as  “the use of political authority and exercise of control over a society and the management of resources for social and economic development”. (</a:t>
            </a:r>
            <a:r>
              <a:rPr lang="en-US" dirty="0" err="1"/>
              <a:t>Landell</a:t>
            </a:r>
            <a:r>
              <a:rPr lang="en-US" dirty="0"/>
              <a:t>-Mills and </a:t>
            </a:r>
            <a:r>
              <a:rPr lang="en-US" dirty="0" err="1"/>
              <a:t>Serageldin</a:t>
            </a:r>
            <a:r>
              <a:rPr lang="en-US" dirty="0"/>
              <a:t> 1991: P 3) </a:t>
            </a:r>
          </a:p>
          <a:p>
            <a:r>
              <a:rPr lang="en-US" dirty="0"/>
              <a:t>To provide a matrix of relationship between the system(leaders) and the led a more serious classification is made; “The efficient execution of public concerns by means of the age group of  a command (set of rules) acknowledged as lawful, for the rationale of encouraging and increasing communal standards required by persons and groups”…</a:t>
            </a:r>
            <a:r>
              <a:rPr lang="en-US" dirty="0" err="1"/>
              <a:t>Charlick</a:t>
            </a:r>
            <a:r>
              <a:rPr lang="en-US" dirty="0"/>
              <a:t> (1992: P3) .  </a:t>
            </a:r>
          </a:p>
        </p:txBody>
      </p:sp>
      <p:grpSp>
        <p:nvGrpSpPr>
          <p:cNvPr id="4" name="Group 3"/>
          <p:cNvGrpSpPr/>
          <p:nvPr/>
        </p:nvGrpSpPr>
        <p:grpSpPr>
          <a:xfrm>
            <a:off x="0" y="0"/>
            <a:ext cx="12192000" cy="1326524"/>
            <a:chOff x="0" y="0"/>
            <a:chExt cx="12192000" cy="1326524"/>
          </a:xfrm>
        </p:grpSpPr>
        <p:sp>
          <p:nvSpPr>
            <p:cNvPr id="5" name="Rectangle 4"/>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3449974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5286"/>
            <a:ext cx="10515600" cy="679904"/>
          </a:xfrm>
        </p:spPr>
        <p:txBody>
          <a:bodyPr>
            <a:normAutofit fontScale="90000"/>
          </a:bodyPr>
          <a:lstStyle/>
          <a:p>
            <a:pPr algn="ctr"/>
            <a:r>
              <a:rPr lang="en-US" b="1" dirty="0"/>
              <a:t>Concept of Local Governance… </a:t>
            </a:r>
            <a:r>
              <a:rPr lang="en-US" b="1" dirty="0" err="1"/>
              <a:t>Cont</a:t>
            </a:r>
            <a:r>
              <a:rPr lang="en-US" b="1" dirty="0"/>
              <a:t>  </a:t>
            </a:r>
          </a:p>
        </p:txBody>
      </p:sp>
      <p:sp>
        <p:nvSpPr>
          <p:cNvPr id="3" name="Content Placeholder 2"/>
          <p:cNvSpPr>
            <a:spLocks noGrp="1"/>
          </p:cNvSpPr>
          <p:nvPr>
            <p:ph idx="1"/>
          </p:nvPr>
        </p:nvSpPr>
        <p:spPr>
          <a:xfrm>
            <a:off x="838200" y="1888047"/>
            <a:ext cx="10515600" cy="4963886"/>
          </a:xfrm>
        </p:spPr>
        <p:txBody>
          <a:bodyPr>
            <a:normAutofit/>
          </a:bodyPr>
          <a:lstStyle/>
          <a:p>
            <a:r>
              <a:rPr lang="en-US" dirty="0"/>
              <a:t> The word </a:t>
            </a:r>
            <a:r>
              <a:rPr lang="en-US" b="1" dirty="0"/>
              <a:t>local</a:t>
            </a:r>
            <a:r>
              <a:rPr lang="en-US" dirty="0"/>
              <a:t> means “ relating or restricted to a particular area or one’s neighborhood” Local governance therefore is the extent to which authority is exercised at the level of the local community.</a:t>
            </a:r>
          </a:p>
          <a:p>
            <a:r>
              <a:rPr lang="en-US" dirty="0"/>
              <a:t>Broader definition of </a:t>
            </a:r>
            <a:r>
              <a:rPr lang="en-US" b="1" dirty="0"/>
              <a:t>local governance </a:t>
            </a:r>
            <a:r>
              <a:rPr lang="en-US" dirty="0"/>
              <a:t>is:</a:t>
            </a:r>
          </a:p>
          <a:p>
            <a:pPr lvl="1"/>
            <a:r>
              <a:rPr lang="en-US" dirty="0"/>
              <a:t>“analysis and understanding of problems by elected and appointed politicians and their senior staff, the making of policy, the process of deliberation and cogitation, the process of cultivating and exercising political judgment, the making of decisions, and the oversight and scrutiny that other politicians and regulators exercise.” (</a:t>
            </a:r>
            <a:r>
              <a:rPr lang="en-US" dirty="0" err="1"/>
              <a:t>Perri</a:t>
            </a:r>
            <a:r>
              <a:rPr lang="en-US" dirty="0"/>
              <a:t>, 2004:2) </a:t>
            </a:r>
          </a:p>
          <a:p>
            <a:pPr lvl="1"/>
            <a:r>
              <a:rPr lang="en-US" dirty="0"/>
              <a:t>Two broad things are involved: </a:t>
            </a:r>
          </a:p>
          <a:p>
            <a:pPr lvl="2"/>
            <a:r>
              <a:rPr lang="en-US" dirty="0"/>
              <a:t>Identification analysis of the problems (needs of the community).</a:t>
            </a:r>
          </a:p>
          <a:p>
            <a:pPr lvl="2"/>
            <a:r>
              <a:rPr lang="en-US" dirty="0"/>
              <a:t>Making choices and policies for solution to  the overall improvement of the welfare of the local populace.</a:t>
            </a:r>
          </a:p>
        </p:txBody>
      </p:sp>
      <p:grpSp>
        <p:nvGrpSpPr>
          <p:cNvPr id="4" name="Group 3"/>
          <p:cNvGrpSpPr/>
          <p:nvPr/>
        </p:nvGrpSpPr>
        <p:grpSpPr>
          <a:xfrm>
            <a:off x="0" y="0"/>
            <a:ext cx="12192000" cy="1326524"/>
            <a:chOff x="0" y="0"/>
            <a:chExt cx="12192000" cy="1326524"/>
          </a:xfrm>
        </p:grpSpPr>
        <p:sp>
          <p:nvSpPr>
            <p:cNvPr id="5" name="Rectangle 4"/>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427176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0890"/>
            <a:ext cx="10515600" cy="1325563"/>
          </a:xfrm>
        </p:spPr>
        <p:txBody>
          <a:bodyPr/>
          <a:lstStyle/>
          <a:p>
            <a:r>
              <a:rPr lang="en-US" b="1" dirty="0"/>
              <a:t>Concept of Local Governance… </a:t>
            </a:r>
            <a:r>
              <a:rPr lang="en-US" b="1" dirty="0" err="1"/>
              <a:t>Cont</a:t>
            </a:r>
            <a:r>
              <a:rPr lang="en-US" b="1" dirty="0"/>
              <a:t> </a:t>
            </a:r>
          </a:p>
        </p:txBody>
      </p:sp>
      <p:sp>
        <p:nvSpPr>
          <p:cNvPr id="3" name="Content Placeholder 2"/>
          <p:cNvSpPr>
            <a:spLocks noGrp="1"/>
          </p:cNvSpPr>
          <p:nvPr>
            <p:ph idx="1"/>
          </p:nvPr>
        </p:nvSpPr>
        <p:spPr>
          <a:xfrm>
            <a:off x="838200" y="2302146"/>
            <a:ext cx="10515600" cy="4351338"/>
          </a:xfrm>
        </p:spPr>
        <p:txBody>
          <a:bodyPr>
            <a:normAutofit/>
          </a:bodyPr>
          <a:lstStyle/>
          <a:p>
            <a:r>
              <a:rPr lang="en-US" dirty="0"/>
              <a:t>Governance is deemed to be local only to the degree that the local population participates in its actuation; that is, the extent that the local population determines its direction in line with their priorities, problems, local needs, and potentials for benefits (</a:t>
            </a:r>
            <a:r>
              <a:rPr lang="en-US" dirty="0" err="1"/>
              <a:t>Kauzya</a:t>
            </a:r>
            <a:r>
              <a:rPr lang="en-US" dirty="0"/>
              <a:t>, 2003).</a:t>
            </a:r>
          </a:p>
          <a:p>
            <a:r>
              <a:rPr lang="en-US" b="1" dirty="0"/>
              <a:t>Local Governance vs Local Government Administration</a:t>
            </a:r>
            <a:r>
              <a:rPr lang="en-US" dirty="0"/>
              <a:t>. </a:t>
            </a:r>
          </a:p>
          <a:p>
            <a:pPr lvl="1"/>
            <a:r>
              <a:rPr lang="en-US" dirty="0"/>
              <a:t>There is some convergence, especially in Nigeria, that local governance is directly related to the activities and practices of local governments.</a:t>
            </a:r>
          </a:p>
          <a:p>
            <a:pPr lvl="1"/>
            <a:r>
              <a:rPr lang="en-US" dirty="0"/>
              <a:t>In other words, local governments are at the heart of local governance and determine to a great extent the quality of political administration that would be delivered to the people. Hence, the local governments are the closest that the government can be to the people (da Cruz &amp; Marques, 2017)</a:t>
            </a:r>
          </a:p>
          <a:p>
            <a:pPr lvl="1"/>
            <a:endParaRPr lang="en-US" dirty="0"/>
          </a:p>
        </p:txBody>
      </p:sp>
      <p:grpSp>
        <p:nvGrpSpPr>
          <p:cNvPr id="4" name="Group 3"/>
          <p:cNvGrpSpPr/>
          <p:nvPr/>
        </p:nvGrpSpPr>
        <p:grpSpPr>
          <a:xfrm>
            <a:off x="0" y="0"/>
            <a:ext cx="12192000" cy="1326524"/>
            <a:chOff x="0" y="0"/>
            <a:chExt cx="12192000" cy="1326524"/>
          </a:xfrm>
        </p:grpSpPr>
        <p:sp>
          <p:nvSpPr>
            <p:cNvPr id="5" name="Rectangle 4"/>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2242556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144688"/>
            <a:ext cx="10515600" cy="827803"/>
          </a:xfrm>
        </p:spPr>
        <p:txBody>
          <a:bodyPr>
            <a:normAutofit/>
          </a:bodyPr>
          <a:lstStyle/>
          <a:p>
            <a:r>
              <a:rPr lang="en-US" sz="3600" b="1" dirty="0"/>
              <a:t>Characteristics or features of Good Local Governance </a:t>
            </a:r>
          </a:p>
        </p:txBody>
      </p:sp>
      <p:sp>
        <p:nvSpPr>
          <p:cNvPr id="3" name="Content Placeholder 2"/>
          <p:cNvSpPr>
            <a:spLocks noGrp="1"/>
          </p:cNvSpPr>
          <p:nvPr>
            <p:ph sz="half" idx="1"/>
          </p:nvPr>
        </p:nvSpPr>
        <p:spPr>
          <a:xfrm>
            <a:off x="838199" y="1825625"/>
            <a:ext cx="6019801" cy="4901746"/>
          </a:xfrm>
        </p:spPr>
        <p:txBody>
          <a:bodyPr>
            <a:noAutofit/>
          </a:bodyPr>
          <a:lstStyle/>
          <a:p>
            <a:r>
              <a:rPr lang="en-US" sz="1800" b="1" dirty="0"/>
              <a:t>Legitimacy</a:t>
            </a:r>
            <a:r>
              <a:rPr lang="en-US" sz="1800" dirty="0"/>
              <a:t>: The acceptance of the authority by masses as of accepting those in power; the  continuation of an authorized set of regulations methods, and procedures. </a:t>
            </a:r>
          </a:p>
          <a:p>
            <a:r>
              <a:rPr lang="en-US" sz="1800" dirty="0"/>
              <a:t> </a:t>
            </a:r>
            <a:r>
              <a:rPr lang="en-US" sz="1800" b="1" dirty="0"/>
              <a:t>Accountability</a:t>
            </a:r>
            <a:r>
              <a:rPr lang="en-US" sz="1800" dirty="0"/>
              <a:t>:  This is linked to legality in which office holders act in public trust for the promotion of the welfare of the people. Consequently,  they are answerable to the public for the conduct of their affairs. </a:t>
            </a:r>
          </a:p>
          <a:p>
            <a:r>
              <a:rPr lang="en-US" sz="1800" dirty="0"/>
              <a:t> </a:t>
            </a:r>
            <a:r>
              <a:rPr lang="en-US" sz="1800" b="1" dirty="0"/>
              <a:t>Management effectiveness: </a:t>
            </a:r>
            <a:r>
              <a:rPr lang="en-US" sz="1800" dirty="0"/>
              <a:t> The essential thrust of local governance is to effectively utilize public reserves or resources to provide needed local services. The quantum and quality of services rendered to the locales will thus become a benchmark for its assessment.</a:t>
            </a:r>
          </a:p>
          <a:p>
            <a:r>
              <a:rPr lang="en-US" sz="1800" dirty="0"/>
              <a:t> </a:t>
            </a:r>
            <a:r>
              <a:rPr lang="en-US" sz="1800" b="1" dirty="0"/>
              <a:t>Availability of information:</a:t>
            </a:r>
            <a:r>
              <a:rPr lang="en-US" sz="1800" dirty="0"/>
              <a:t> The nexus between the led and office holders is predicated on the free flow of information. It is access to information that will give the citizenry the power to participate in governance and allows the citizenry  to observe and analyze the efficacy of  those in command and their official procedures.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79081153"/>
              </p:ext>
            </p:extLst>
          </p:nvPr>
        </p:nvGraphicFramePr>
        <p:xfrm>
          <a:off x="7080069" y="1972491"/>
          <a:ext cx="4273730" cy="4204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0" y="0"/>
            <a:ext cx="12192000" cy="1326524"/>
            <a:chOff x="0" y="0"/>
            <a:chExt cx="12192000" cy="1326524"/>
          </a:xfrm>
        </p:grpSpPr>
        <p:sp>
          <p:nvSpPr>
            <p:cNvPr id="7" name="Rectangle 6"/>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1390877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9265" y="1260396"/>
            <a:ext cx="10515600" cy="536211"/>
          </a:xfrm>
        </p:spPr>
        <p:txBody>
          <a:bodyPr>
            <a:normAutofit fontScale="90000"/>
          </a:bodyPr>
          <a:lstStyle/>
          <a:p>
            <a:r>
              <a:rPr lang="en-US" b="1" dirty="0"/>
              <a:t>Significance and Import of Local Governance </a:t>
            </a:r>
          </a:p>
        </p:txBody>
      </p:sp>
      <p:sp>
        <p:nvSpPr>
          <p:cNvPr id="6" name="Content Placeholder 5"/>
          <p:cNvSpPr>
            <a:spLocks noGrp="1"/>
          </p:cNvSpPr>
          <p:nvPr>
            <p:ph idx="1"/>
          </p:nvPr>
        </p:nvSpPr>
        <p:spPr>
          <a:xfrm>
            <a:off x="838199" y="1667817"/>
            <a:ext cx="10696303" cy="5303520"/>
          </a:xfrm>
        </p:spPr>
        <p:txBody>
          <a:bodyPr>
            <a:normAutofit fontScale="85000" lnSpcReduction="20000"/>
          </a:bodyPr>
          <a:lstStyle/>
          <a:p>
            <a:r>
              <a:rPr lang="en-US" b="1" dirty="0"/>
              <a:t>It provides a veritable ground for political education and developing political culture.  </a:t>
            </a:r>
            <a:r>
              <a:rPr lang="en-US" dirty="0"/>
              <a:t>The local political activities give the locals first hand opportunities to be exposed to politics and governance. Debates, campaigns and lobbying all start their early roots at this level. Some complex political jargons are given local meanings and contexts at this level. </a:t>
            </a:r>
          </a:p>
          <a:p>
            <a:r>
              <a:rPr lang="en-US" b="1" dirty="0"/>
              <a:t>It provides a training ground for inculcating political leadership Skills: </a:t>
            </a:r>
            <a:r>
              <a:rPr lang="en-US" dirty="0"/>
              <a:t>One of the major challenges in national leadership is that people who have not tried their hands at the local levels jump to national politics. Participation at the local governance levels equips prospective national leaders with the nuances and rope learning experience. In the process they acquire the needed skills for leadership at other levels.  </a:t>
            </a:r>
            <a:endParaRPr lang="en-US" b="1" dirty="0"/>
          </a:p>
          <a:p>
            <a:r>
              <a:rPr lang="en-US" dirty="0"/>
              <a:t> </a:t>
            </a:r>
            <a:r>
              <a:rPr lang="en-US" b="1" dirty="0"/>
              <a:t>Increases the Pace of Community Development: </a:t>
            </a:r>
            <a:r>
              <a:rPr lang="en-US" dirty="0"/>
              <a:t> Development, just like security assumes significance within the context of particular environment. Local governance operates in an environment where people ‘who wear the shoes knows where it pinches’.  They are able to  prioritize governance to suit their needs.</a:t>
            </a:r>
          </a:p>
          <a:p>
            <a:r>
              <a:rPr lang="en-US" b="1" dirty="0"/>
              <a:t>Accountability &amp; Transparency</a:t>
            </a:r>
            <a:r>
              <a:rPr lang="en-US" dirty="0"/>
              <a:t>:  Local governance ( and it operators) because of its proximity to the people is easier to be held accountable for their actions. The outcomes of their actions are easier for people to see.</a:t>
            </a:r>
            <a:endParaRPr lang="en-US" b="1" dirty="0"/>
          </a:p>
        </p:txBody>
      </p:sp>
      <p:grpSp>
        <p:nvGrpSpPr>
          <p:cNvPr id="4" name="Group 3"/>
          <p:cNvGrpSpPr/>
          <p:nvPr/>
        </p:nvGrpSpPr>
        <p:grpSpPr>
          <a:xfrm>
            <a:off x="0" y="0"/>
            <a:ext cx="12192000" cy="1326524"/>
            <a:chOff x="0" y="0"/>
            <a:chExt cx="12192000" cy="1326524"/>
          </a:xfrm>
        </p:grpSpPr>
        <p:sp>
          <p:nvSpPr>
            <p:cNvPr id="7" name="Rectangle 6"/>
            <p:cNvSpPr/>
            <p:nvPr/>
          </p:nvSpPr>
          <p:spPr>
            <a:xfrm>
              <a:off x="0" y="0"/>
              <a:ext cx="12192000" cy="1326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870" y="0"/>
              <a:ext cx="6490953" cy="1326524"/>
            </a:xfrm>
            <a:prstGeom prst="rect">
              <a:avLst/>
            </a:prstGeom>
          </p:spPr>
        </p:pic>
      </p:grpSp>
    </p:spTree>
    <p:extLst>
      <p:ext uri="{BB962C8B-B14F-4D97-AF65-F5344CB8AC3E}">
        <p14:creationId xmlns:p14="http://schemas.microsoft.com/office/powerpoint/2010/main" val="3427104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3580</TotalTime>
  <Words>4138</Words>
  <Application>Microsoft Office PowerPoint</Application>
  <PresentationFormat>Widescreen</PresentationFormat>
  <Paragraphs>158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Understanding The Theoretical &amp; Conceptual Perspectives Of Local Governance </vt:lpstr>
      <vt:lpstr>Outline</vt:lpstr>
      <vt:lpstr>Context </vt:lpstr>
      <vt:lpstr>Context </vt:lpstr>
      <vt:lpstr>Concept of Local Governance </vt:lpstr>
      <vt:lpstr>Concept of Local Governance… Cont  </vt:lpstr>
      <vt:lpstr>Concept of Local Governance… Cont </vt:lpstr>
      <vt:lpstr>Characteristics or features of Good Local Governance </vt:lpstr>
      <vt:lpstr>Significance and Import of Local Governance </vt:lpstr>
      <vt:lpstr>Principal-Agency Theory: Its  explanation of the practice of Local Governance in Nigeria</vt:lpstr>
      <vt:lpstr>The Conundrum of Principal-Agency Theory in local governance in Nigeria</vt:lpstr>
      <vt:lpstr>Local Governance Models and Framework by  de Sardan(2011).</vt:lpstr>
      <vt:lpstr>Local Governance Models and Framework…contd</vt:lpstr>
      <vt:lpstr>Local Governance Models and Framework…contd </vt:lpstr>
      <vt:lpstr>Local Governance Models and Framework…contd </vt:lpstr>
      <vt:lpstr>Local Governance Models and Framework…contd </vt:lpstr>
      <vt:lpstr>Local Governance Models and Framework…contd </vt:lpstr>
      <vt:lpstr>Local Governance Models and Framework…contd </vt:lpstr>
      <vt:lpstr>Local Governance Models and Framework…contd </vt:lpstr>
      <vt:lpstr>Local Governance Models and Framework…contd </vt:lpstr>
      <vt:lpstr>Local Government Framework Contd…</vt:lpstr>
      <vt:lpstr>Local Government Framework Contd…</vt:lpstr>
      <vt:lpstr>Issues and challenges in local Governance administration  </vt:lpstr>
      <vt:lpstr>Policy Recommendations</vt:lpstr>
      <vt:lpstr>Paradigm shifts Required for Revitalizing Local Governance   in Nigeria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Anna Tat</cp:lastModifiedBy>
  <cp:revision>57</cp:revision>
  <dcterms:created xsi:type="dcterms:W3CDTF">2022-03-21T12:31:56Z</dcterms:created>
  <dcterms:modified xsi:type="dcterms:W3CDTF">2022-03-28T07:43:57Z</dcterms:modified>
</cp:coreProperties>
</file>