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5" r:id="rId10"/>
    <p:sldId id="264" r:id="rId11"/>
    <p:sldId id="265" r:id="rId12"/>
    <p:sldId id="312" r:id="rId13"/>
    <p:sldId id="266" r:id="rId14"/>
    <p:sldId id="313" r:id="rId15"/>
    <p:sldId id="286" r:id="rId16"/>
    <p:sldId id="314" r:id="rId17"/>
    <p:sldId id="267" r:id="rId18"/>
    <p:sldId id="268" r:id="rId19"/>
    <p:sldId id="315" r:id="rId20"/>
    <p:sldId id="269" r:id="rId21"/>
    <p:sldId id="270" r:id="rId22"/>
    <p:sldId id="271" r:id="rId23"/>
    <p:sldId id="272" r:id="rId24"/>
    <p:sldId id="273" r:id="rId25"/>
    <p:sldId id="320" r:id="rId26"/>
    <p:sldId id="275" r:id="rId27"/>
    <p:sldId id="276" r:id="rId28"/>
    <p:sldId id="434" r:id="rId29"/>
    <p:sldId id="435" r:id="rId30"/>
    <p:sldId id="436" r:id="rId31"/>
    <p:sldId id="437" r:id="rId32"/>
    <p:sldId id="323" r:id="rId33"/>
    <p:sldId id="326" r:id="rId34"/>
    <p:sldId id="327" r:id="rId35"/>
    <p:sldId id="328" r:id="rId36"/>
    <p:sldId id="438" r:id="rId37"/>
    <p:sldId id="439" r:id="rId38"/>
    <p:sldId id="440" r:id="rId39"/>
    <p:sldId id="333" r:id="rId40"/>
    <p:sldId id="334" r:id="rId41"/>
    <p:sldId id="441" r:id="rId42"/>
    <p:sldId id="278" r:id="rId43"/>
    <p:sldId id="279" r:id="rId44"/>
    <p:sldId id="280" r:id="rId45"/>
    <p:sldId id="281" r:id="rId46"/>
    <p:sldId id="282" r:id="rId47"/>
    <p:sldId id="311" r:id="rId48"/>
    <p:sldId id="310" r:id="rId49"/>
    <p:sldId id="283" r:id="rId50"/>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ECCBF-73B7-43D3-BA85-9F14F2CD887A}" type="datetimeFigureOut">
              <a:rPr lang="en-GB" smtClean="0"/>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ECCBF-73B7-43D3-BA85-9F14F2CD887A}" type="datetimeFigureOut">
              <a:rPr lang="en-GB" smtClean="0"/>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ECCBF-73B7-43D3-BA85-9F14F2CD887A}" type="datetimeFigureOut">
              <a:rPr lang="en-GB" smtClean="0"/>
              <a:t>14/03/2022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6ECCBF-73B7-43D3-BA85-9F14F2CD887A}" type="datetimeFigureOut">
              <a:rPr lang="en-GB" smtClean="0"/>
              <a:t>14/03/2022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ECCBF-73B7-43D3-BA85-9F14F2CD887A}" type="datetimeFigureOut">
              <a:rPr lang="en-GB" smtClean="0"/>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7FB33E-95A2-4E20-94A1-FB61A6AD57A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6ECCBF-73B7-43D3-BA85-9F14F2CD887A}" type="datetimeFigureOut">
              <a:rPr lang="en-GB" smtClean="0"/>
              <a:t>14/03/2022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7FB33E-95A2-4E20-94A1-FB61A6AD57AB}"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928" y="-405495"/>
            <a:ext cx="10822329" cy="2387600"/>
          </a:xfrm>
        </p:spPr>
        <p:txBody>
          <a:bodyPr>
            <a:noAutofit/>
          </a:bodyPr>
          <a:lstStyle/>
          <a:p>
            <a:pPr algn="ctr"/>
            <a:r>
              <a:rPr lang="en-US" sz="4400" b="1" dirty="0">
                <a:solidFill>
                  <a:srgbClr val="FFFF00"/>
                </a:solidFill>
              </a:rPr>
              <a:t>WRITING A PROPOSAL AND RESEARCH REPORT</a:t>
            </a:r>
            <a:endParaRPr lang="en-GB" sz="4400" b="1" dirty="0">
              <a:solidFill>
                <a:srgbClr val="FFFF00"/>
              </a:solidFill>
            </a:endParaRPr>
          </a:p>
        </p:txBody>
      </p:sp>
      <p:sp>
        <p:nvSpPr>
          <p:cNvPr id="3" name="Subtitle 2"/>
          <p:cNvSpPr>
            <a:spLocks noGrp="1"/>
          </p:cNvSpPr>
          <p:nvPr>
            <p:ph type="subTitle" idx="1"/>
          </p:nvPr>
        </p:nvSpPr>
        <p:spPr>
          <a:xfrm>
            <a:off x="763928" y="2905246"/>
            <a:ext cx="10822329" cy="3414531"/>
          </a:xfrm>
        </p:spPr>
        <p:txBody>
          <a:bodyPr>
            <a:normAutofit/>
          </a:bodyPr>
          <a:lstStyle/>
          <a:p>
            <a:pPr algn="ctr"/>
            <a:r>
              <a:rPr lang="en-US" sz="3600" b="1" dirty="0">
                <a:solidFill>
                  <a:srgbClr val="FFFF00"/>
                </a:solidFill>
              </a:rPr>
              <a:t>BY</a:t>
            </a:r>
          </a:p>
          <a:p>
            <a:pPr algn="ctr"/>
            <a:endParaRPr lang="en-US" sz="3600" b="1" dirty="0">
              <a:solidFill>
                <a:srgbClr val="FFFF00"/>
              </a:solidFill>
            </a:endParaRPr>
          </a:p>
          <a:p>
            <a:pPr algn="ctr"/>
            <a:r>
              <a:rPr lang="en-US" sz="3600" b="1" dirty="0" err="1">
                <a:solidFill>
                  <a:srgbClr val="FFFF00"/>
                </a:solidFill>
              </a:rPr>
              <a:t>Dr</a:t>
            </a:r>
            <a:r>
              <a:rPr lang="en-US" sz="3600" b="1" dirty="0">
                <a:solidFill>
                  <a:srgbClr val="FFFF00"/>
                </a:solidFill>
              </a:rPr>
              <a:t> IBRAHIM DINJU CHOJI, </a:t>
            </a:r>
            <a:r>
              <a:rPr lang="en-US" sz="3600" b="1" cap="none" dirty="0" err="1">
                <a:solidFill>
                  <a:srgbClr val="FFFF00"/>
                </a:solidFill>
              </a:rPr>
              <a:t>mni</a:t>
            </a:r>
            <a:endParaRPr lang="en-US" sz="3600" b="1" cap="none" dirty="0">
              <a:solidFill>
                <a:srgbClr val="FFFF00"/>
              </a:solidFill>
              <a:latin typeface="Footlight MT Light" panose="0204060206030A020304" pitchFamily="18" charset="0"/>
            </a:endParaRPr>
          </a:p>
          <a:p>
            <a:pPr algn="ctr"/>
            <a:r>
              <a:rPr lang="en-US" sz="3600" b="1" dirty="0">
                <a:solidFill>
                  <a:srgbClr val="FFFF00"/>
                </a:solidFill>
              </a:rPr>
              <a:t>DIRECTORATE OF STUDIES</a:t>
            </a:r>
          </a:p>
          <a:p>
            <a:pPr algn="ctr"/>
            <a:r>
              <a:rPr lang="en-US" sz="3600" b="1" dirty="0">
                <a:solidFill>
                  <a:srgbClr val="FFFF00"/>
                </a:solidFill>
              </a:rPr>
              <a:t>NATIONAL INSTITUTE, KURU</a:t>
            </a:r>
            <a:endParaRPr lang="en-GB" sz="3600" b="1" dirty="0">
              <a:solidFill>
                <a:srgbClr val="FFFF00"/>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00309" cy="1051991"/>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6000" b="1" dirty="0"/>
              <a:t>SKETCHING THE PROPOSAL</a:t>
            </a:r>
            <a:endParaRPr lang="en-GB" sz="6000" b="1" dirty="0"/>
          </a:p>
        </p:txBody>
      </p:sp>
      <p:sp>
        <p:nvSpPr>
          <p:cNvPr id="3" name="Content Placeholder 2"/>
          <p:cNvSpPr>
            <a:spLocks noGrp="1"/>
          </p:cNvSpPr>
          <p:nvPr>
            <p:ph idx="1"/>
          </p:nvPr>
        </p:nvSpPr>
        <p:spPr>
          <a:xfrm>
            <a:off x="646111" y="1775126"/>
            <a:ext cx="10500309" cy="4630156"/>
          </a:xfrm>
        </p:spPr>
        <p:style>
          <a:lnRef idx="2">
            <a:schemeClr val="accent1"/>
          </a:lnRef>
          <a:fillRef idx="1">
            <a:schemeClr val="lt1"/>
          </a:fillRef>
          <a:effectRef idx="0">
            <a:schemeClr val="accent1"/>
          </a:effectRef>
          <a:fontRef idx="minor">
            <a:schemeClr val="dk1"/>
          </a:fontRef>
        </p:style>
        <p:txBody>
          <a:bodyPr>
            <a:normAutofit/>
          </a:bodyPr>
          <a:lstStyle/>
          <a:p>
            <a:r>
              <a:rPr lang="en-US" sz="3600" dirty="0"/>
              <a:t>Once you know what you want to do, you should;</a:t>
            </a:r>
          </a:p>
          <a:p>
            <a:r>
              <a:rPr lang="en-US" sz="3600" dirty="0"/>
              <a:t>First work on the sketch, which involves writing brief notes on:</a:t>
            </a:r>
          </a:p>
          <a:p>
            <a:pPr lvl="1"/>
            <a:r>
              <a:rPr lang="en-US" sz="3400" dirty="0"/>
              <a:t>What you intend to write under each of the headings</a:t>
            </a:r>
            <a:endParaRPr lang="en-GB" sz="34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596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000" b="1" dirty="0"/>
              <a:t>BACKGROUND TO THE STUDY</a:t>
            </a:r>
            <a:endParaRPr lang="en-GB" sz="6000" b="1" dirty="0"/>
          </a:p>
        </p:txBody>
      </p:sp>
      <p:sp>
        <p:nvSpPr>
          <p:cNvPr id="3" name="Content Placeholder 2"/>
          <p:cNvSpPr>
            <a:spLocks noGrp="1"/>
          </p:cNvSpPr>
          <p:nvPr>
            <p:ph idx="1"/>
          </p:nvPr>
        </p:nvSpPr>
        <p:spPr>
          <a:xfrm>
            <a:off x="838200" y="1493134"/>
            <a:ext cx="10515600" cy="499974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R="0" algn="just">
              <a:spcBef>
                <a:spcPts val="0"/>
              </a:spcBef>
              <a:spcAft>
                <a:spcPts val="0"/>
              </a:spcAft>
              <a:buFont typeface="Wingdings" panose="05000000000000000000" pitchFamily="2" charset="2"/>
              <a:buChar char="Ø"/>
            </a:pPr>
            <a:r>
              <a:rPr lang="en-GB" sz="3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300" dirty="0">
                <a:latin typeface="+mj-lt"/>
                <a:ea typeface="Times New Roman" panose="02020603050405020304" pitchFamily="18" charset="0"/>
                <a:cs typeface="Times New Roman" panose="02020603050405020304" pitchFamily="18" charset="0"/>
              </a:rPr>
              <a:t>I</a:t>
            </a:r>
            <a:r>
              <a:rPr lang="en-GB" sz="3300" dirty="0">
                <a:effectLst/>
                <a:latin typeface="+mj-lt"/>
                <a:ea typeface="Times New Roman" panose="02020603050405020304" pitchFamily="18" charset="0"/>
                <a:cs typeface="Times New Roman" panose="02020603050405020304" pitchFamily="18" charset="0"/>
              </a:rPr>
              <a:t>nvolves the writing of a brief overview of the setting of the study. </a:t>
            </a:r>
          </a:p>
          <a:p>
            <a:pPr marR="0" algn="just">
              <a:spcBef>
                <a:spcPts val="0"/>
              </a:spcBef>
              <a:spcAft>
                <a:spcPts val="0"/>
              </a:spcAft>
              <a:buFont typeface="Wingdings" panose="05000000000000000000" pitchFamily="2" charset="2"/>
              <a:buChar char="Ø"/>
            </a:pPr>
            <a:endParaRPr lang="en-GB" sz="33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300" dirty="0">
                <a:latin typeface="+mj-lt"/>
                <a:ea typeface="Times New Roman" panose="02020603050405020304" pitchFamily="18" charset="0"/>
                <a:cs typeface="Times New Roman" panose="02020603050405020304" pitchFamily="18" charset="0"/>
              </a:rPr>
              <a:t>It</a:t>
            </a:r>
            <a:r>
              <a:rPr lang="en-GB" sz="3300" dirty="0">
                <a:effectLst/>
                <a:latin typeface="+mj-lt"/>
                <a:ea typeface="Times New Roman" panose="02020603050405020304" pitchFamily="18" charset="0"/>
                <a:cs typeface="Times New Roman" panose="02020603050405020304" pitchFamily="18" charset="0"/>
              </a:rPr>
              <a:t> is a statement on the factors that contribute to the problem being investigated in the study, efforts made so far to address the problem, the strengths and/or weaknesses of such efforts.</a:t>
            </a:r>
          </a:p>
          <a:p>
            <a:pPr marL="0" marR="0" indent="0" algn="just">
              <a:spcBef>
                <a:spcPts val="0"/>
              </a:spcBef>
              <a:spcAft>
                <a:spcPts val="0"/>
              </a:spcAft>
              <a:buNone/>
            </a:pPr>
            <a:r>
              <a:rPr lang="en-GB" sz="3300" dirty="0">
                <a:effectLst/>
                <a:latin typeface="+mj-lt"/>
                <a:ea typeface="Times New Roman" panose="02020603050405020304" pitchFamily="18" charset="0"/>
                <a:cs typeface="Times New Roman" panose="02020603050405020304" pitchFamily="18" charset="0"/>
              </a:rPr>
              <a:t> </a:t>
            </a:r>
          </a:p>
          <a:p>
            <a:pPr marR="0" algn="just">
              <a:spcBef>
                <a:spcPts val="0"/>
              </a:spcBef>
              <a:spcAft>
                <a:spcPts val="0"/>
              </a:spcAft>
              <a:buFont typeface="Wingdings" panose="05000000000000000000" pitchFamily="2" charset="2"/>
              <a:buChar char="Ø"/>
            </a:pPr>
            <a:r>
              <a:rPr lang="en-GB" sz="3300" dirty="0">
                <a:effectLst/>
                <a:latin typeface="+mj-lt"/>
                <a:ea typeface="Times New Roman" panose="02020603050405020304" pitchFamily="18" charset="0"/>
                <a:cs typeface="Times New Roman" panose="02020603050405020304" pitchFamily="18" charset="0"/>
              </a:rPr>
              <a:t>Situate the concern of the study within the ongoing research dialogue. </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596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000" b="1" dirty="0"/>
              <a:t>BACKGROUND cont’d…..</a:t>
            </a:r>
            <a:endParaRPr lang="en-GB" sz="6000" b="1" dirty="0"/>
          </a:p>
        </p:txBody>
      </p:sp>
      <p:sp>
        <p:nvSpPr>
          <p:cNvPr id="3" name="Content Placeholder 2"/>
          <p:cNvSpPr>
            <a:spLocks noGrp="1"/>
          </p:cNvSpPr>
          <p:nvPr>
            <p:ph idx="1"/>
          </p:nvPr>
        </p:nvSpPr>
        <p:spPr>
          <a:xfrm>
            <a:off x="838200" y="1493134"/>
            <a:ext cx="10515600" cy="4999740"/>
          </a:xfrm>
        </p:spPr>
        <p:style>
          <a:lnRef idx="2">
            <a:schemeClr val="accent1"/>
          </a:lnRef>
          <a:fillRef idx="1">
            <a:schemeClr val="lt1"/>
          </a:fillRef>
          <a:effectRef idx="0">
            <a:schemeClr val="accent1"/>
          </a:effectRef>
          <a:fontRef idx="minor">
            <a:schemeClr val="dk1"/>
          </a:fontRef>
        </p:style>
        <p:txBody>
          <a:bodyPr>
            <a:normAutofit/>
          </a:bodyPr>
          <a:lstStyle/>
          <a:p>
            <a:pPr marR="0" algn="just">
              <a:spcBef>
                <a:spcPts val="0"/>
              </a:spcBef>
              <a:spcAft>
                <a:spcPts val="0"/>
              </a:spcAft>
              <a:buFont typeface="Wingdings" panose="05000000000000000000" pitchFamily="2" charset="2"/>
              <a:buChar char="Ø"/>
            </a:pPr>
            <a:endParaRPr lang="en-GB" sz="33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300" dirty="0">
                <a:effectLst/>
                <a:latin typeface="+mj-lt"/>
                <a:ea typeface="Times New Roman" panose="02020603050405020304" pitchFamily="18" charset="0"/>
                <a:cs typeface="Times New Roman" panose="02020603050405020304" pitchFamily="18" charset="0"/>
              </a:rPr>
              <a:t>Capture and discuss major variables coherently to arouse interest and highlight focus.</a:t>
            </a:r>
          </a:p>
          <a:p>
            <a:pPr marR="0" algn="just">
              <a:spcBef>
                <a:spcPts val="0"/>
              </a:spcBef>
              <a:spcAft>
                <a:spcPts val="0"/>
              </a:spcAft>
              <a:buFont typeface="Wingdings" panose="05000000000000000000" pitchFamily="2" charset="2"/>
              <a:buChar char="Ø"/>
            </a:pPr>
            <a:endParaRPr lang="en-GB" sz="33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300" dirty="0">
                <a:effectLst/>
                <a:latin typeface="+mj-lt"/>
                <a:ea typeface="Times New Roman" panose="02020603050405020304" pitchFamily="18" charset="0"/>
                <a:cs typeface="Times New Roman" panose="02020603050405020304" pitchFamily="18" charset="0"/>
              </a:rPr>
              <a:t>The temptation to review literature here should be resisted. </a:t>
            </a:r>
          </a:p>
          <a:p>
            <a:pPr marR="0" algn="just">
              <a:spcBef>
                <a:spcPts val="0"/>
              </a:spcBef>
              <a:spcAft>
                <a:spcPts val="0"/>
              </a:spcAft>
              <a:buFont typeface="Wingdings" panose="05000000000000000000" pitchFamily="2" charset="2"/>
              <a:buChar char="Ø"/>
            </a:pPr>
            <a:endParaRPr lang="en-GB" sz="33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300" dirty="0">
                <a:latin typeface="+mj-lt"/>
                <a:ea typeface="Times New Roman" panose="02020603050405020304" pitchFamily="18" charset="0"/>
                <a:cs typeface="Times New Roman" panose="02020603050405020304" pitchFamily="18" charset="0"/>
              </a:rPr>
              <a:t>Adopt the inverted pyramid. </a:t>
            </a:r>
            <a:endParaRPr lang="en-GB" sz="3300" dirty="0">
              <a:effectLst/>
              <a:latin typeface="+mj-lt"/>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2813"/>
          </a:xfrm>
        </p:spPr>
        <p:style>
          <a:lnRef idx="2">
            <a:schemeClr val="accent1"/>
          </a:lnRef>
          <a:fillRef idx="1">
            <a:schemeClr val="lt1"/>
          </a:fillRef>
          <a:effectRef idx="0">
            <a:schemeClr val="accent1"/>
          </a:effectRef>
          <a:fontRef idx="minor">
            <a:schemeClr val="dk1"/>
          </a:fontRef>
        </p:style>
        <p:txBody>
          <a:bodyPr/>
          <a:lstStyle/>
          <a:p>
            <a:pPr algn="ctr"/>
            <a:r>
              <a:rPr lang="en-US" b="1" dirty="0">
                <a:solidFill>
                  <a:schemeClr val="bg1"/>
                </a:solidFill>
              </a:rPr>
              <a:t>STATEMENT OF THE RESEARCH PROBLEM</a:t>
            </a:r>
            <a:endParaRPr lang="en-GB" b="1" dirty="0">
              <a:solidFill>
                <a:schemeClr val="bg1"/>
              </a:solidFill>
            </a:endParaRPr>
          </a:p>
        </p:txBody>
      </p:sp>
      <p:sp>
        <p:nvSpPr>
          <p:cNvPr id="3" name="Content Placeholder 2"/>
          <p:cNvSpPr>
            <a:spLocks noGrp="1"/>
          </p:cNvSpPr>
          <p:nvPr>
            <p:ph idx="1"/>
          </p:nvPr>
        </p:nvSpPr>
        <p:spPr>
          <a:xfrm>
            <a:off x="838200" y="1562582"/>
            <a:ext cx="10515600" cy="493029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R="0" algn="just">
              <a:spcBef>
                <a:spcPts val="0"/>
              </a:spcBef>
              <a:spcAft>
                <a:spcPts val="0"/>
              </a:spcAft>
              <a:buFont typeface="Wingdings" panose="05000000000000000000" pitchFamily="2" charset="2"/>
              <a:buChar char="Ø"/>
            </a:pPr>
            <a:endParaRPr lang="en-GB" sz="1400"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600" kern="1800" dirty="0">
                <a:solidFill>
                  <a:schemeClr val="bg1"/>
                </a:solidFill>
                <a:effectLst/>
                <a:latin typeface="+mj-lt"/>
                <a:ea typeface="Times New Roman" panose="02020603050405020304" pitchFamily="18" charset="0"/>
                <a:cs typeface="Times New Roman" panose="02020603050405020304" pitchFamily="18" charset="0"/>
              </a:rPr>
              <a:t>A problem clearly stated is a problem half solved.</a:t>
            </a:r>
          </a:p>
          <a:p>
            <a:pPr marR="0" algn="just">
              <a:spcBef>
                <a:spcPts val="0"/>
              </a:spcBef>
              <a:spcAft>
                <a:spcPts val="0"/>
              </a:spcAft>
              <a:buFont typeface="Wingdings" panose="05000000000000000000" pitchFamily="2" charset="2"/>
              <a:buChar char="Ø"/>
            </a:pPr>
            <a:endParaRPr lang="en-GB" sz="3600" kern="1800" dirty="0">
              <a:solidFill>
                <a:schemeClr val="bg1"/>
              </a:solidFill>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600" kern="1800" dirty="0">
                <a:solidFill>
                  <a:schemeClr val="bg1"/>
                </a:solidFill>
                <a:effectLst/>
                <a:latin typeface="+mj-lt"/>
                <a:ea typeface="Times New Roman" panose="02020603050405020304" pitchFamily="18" charset="0"/>
                <a:cs typeface="Times New Roman" panose="02020603050405020304" pitchFamily="18" charset="0"/>
              </a:rPr>
              <a:t>Research begins with an “interest in something or an idea about it” (problematisation). </a:t>
            </a:r>
          </a:p>
          <a:p>
            <a:pPr marL="0" marR="0" indent="0" algn="just">
              <a:spcBef>
                <a:spcPts val="0"/>
              </a:spcBef>
              <a:spcAft>
                <a:spcPts val="0"/>
              </a:spcAft>
              <a:buNone/>
            </a:pPr>
            <a:endParaRPr lang="en-GB" sz="3600" kern="1800" dirty="0">
              <a:solidFill>
                <a:schemeClr val="bg1"/>
              </a:solidFill>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600" dirty="0">
                <a:solidFill>
                  <a:schemeClr val="bg1"/>
                </a:solidFill>
                <a:latin typeface="+mj-lt"/>
                <a:ea typeface="Times New Roman" panose="02020603050405020304" pitchFamily="18" charset="0"/>
                <a:cs typeface="Times New Roman" panose="02020603050405020304" pitchFamily="18" charset="0"/>
              </a:rPr>
              <a:t>It</a:t>
            </a:r>
            <a:r>
              <a:rPr lang="en-GB" sz="3600" dirty="0">
                <a:solidFill>
                  <a:schemeClr val="bg1"/>
                </a:solidFill>
                <a:effectLst/>
                <a:latin typeface="+mj-lt"/>
                <a:ea typeface="Times New Roman" panose="02020603050405020304" pitchFamily="18" charset="0"/>
                <a:cs typeface="Times New Roman" panose="02020603050405020304" pitchFamily="18" charset="0"/>
              </a:rPr>
              <a:t> </a:t>
            </a:r>
            <a:r>
              <a:rPr lang="en-GB" sz="3600" dirty="0">
                <a:solidFill>
                  <a:schemeClr val="bg1"/>
                </a:solidFill>
                <a:latin typeface="+mj-lt"/>
                <a:ea typeface="Times New Roman" panose="02020603050405020304" pitchFamily="18" charset="0"/>
                <a:cs typeface="Times New Roman" panose="02020603050405020304" pitchFamily="18" charset="0"/>
              </a:rPr>
              <a:t>is a</a:t>
            </a:r>
            <a:r>
              <a:rPr lang="en-GB" sz="3600" dirty="0">
                <a:solidFill>
                  <a:schemeClr val="bg1"/>
                </a:solidFill>
                <a:effectLst/>
                <a:latin typeface="+mj-lt"/>
                <a:ea typeface="Times New Roman" panose="02020603050405020304" pitchFamily="18" charset="0"/>
                <a:cs typeface="Times New Roman" panose="02020603050405020304" pitchFamily="18" charset="0"/>
              </a:rPr>
              <a:t> statement about an </a:t>
            </a:r>
            <a:r>
              <a:rPr lang="en-GB" sz="3600" dirty="0">
                <a:solidFill>
                  <a:srgbClr val="FF0000"/>
                </a:solidFill>
                <a:effectLst/>
                <a:latin typeface="+mj-lt"/>
                <a:ea typeface="Times New Roman" panose="02020603050405020304" pitchFamily="18" charset="0"/>
                <a:cs typeface="Times New Roman" panose="02020603050405020304" pitchFamily="18" charset="0"/>
              </a:rPr>
              <a:t>area of concern, a condition to be improved upon</a:t>
            </a:r>
            <a:r>
              <a:rPr lang="en-GB" sz="3600" dirty="0">
                <a:solidFill>
                  <a:schemeClr val="bg1"/>
                </a:solidFill>
                <a:effectLst/>
                <a:latin typeface="+mj-lt"/>
                <a:ea typeface="Times New Roman" panose="02020603050405020304" pitchFamily="18" charset="0"/>
                <a:cs typeface="Times New Roman" panose="02020603050405020304" pitchFamily="18" charset="0"/>
              </a:rPr>
              <a:t>, a </a:t>
            </a:r>
            <a:r>
              <a:rPr lang="en-GB" sz="3600" dirty="0">
                <a:solidFill>
                  <a:srgbClr val="FF0000"/>
                </a:solidFill>
                <a:effectLst/>
                <a:latin typeface="+mj-lt"/>
                <a:ea typeface="Times New Roman" panose="02020603050405020304" pitchFamily="18" charset="0"/>
                <a:cs typeface="Times New Roman" panose="02020603050405020304" pitchFamily="18" charset="0"/>
              </a:rPr>
              <a:t>difficulty to be eliminated</a:t>
            </a:r>
            <a:r>
              <a:rPr lang="en-GB" sz="3600" dirty="0">
                <a:solidFill>
                  <a:schemeClr val="bg1"/>
                </a:solidFill>
                <a:effectLst/>
                <a:latin typeface="+mj-lt"/>
                <a:ea typeface="Times New Roman" panose="02020603050405020304" pitchFamily="18" charset="0"/>
                <a:cs typeface="Times New Roman" panose="02020603050405020304" pitchFamily="18" charset="0"/>
              </a:rPr>
              <a:t>, or a </a:t>
            </a:r>
            <a:r>
              <a:rPr lang="en-GB" sz="3600" dirty="0">
                <a:solidFill>
                  <a:srgbClr val="FF0000"/>
                </a:solidFill>
                <a:effectLst/>
                <a:latin typeface="+mj-lt"/>
                <a:ea typeface="Times New Roman" panose="02020603050405020304" pitchFamily="18" charset="0"/>
                <a:cs typeface="Times New Roman" panose="02020603050405020304" pitchFamily="18" charset="0"/>
              </a:rPr>
              <a:t>troubling question </a:t>
            </a:r>
            <a:r>
              <a:rPr lang="en-GB" sz="3600" dirty="0">
                <a:solidFill>
                  <a:schemeClr val="bg1"/>
                </a:solidFill>
                <a:effectLst/>
                <a:latin typeface="+mj-lt"/>
                <a:ea typeface="Times New Roman" panose="02020603050405020304" pitchFamily="18" charset="0"/>
                <a:cs typeface="Times New Roman" panose="02020603050405020304" pitchFamily="18" charset="0"/>
              </a:rPr>
              <a:t>that exists in scholarly literature, in theory, or in practice.</a:t>
            </a:r>
            <a:r>
              <a:rPr lang="en-GB" sz="3600" dirty="0">
                <a:solidFill>
                  <a:schemeClr val="bg1"/>
                </a:solidFill>
                <a:effectLst/>
                <a:latin typeface="+mj-lt"/>
                <a:ea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2813"/>
          </a:xfrm>
        </p:spPr>
        <p:style>
          <a:lnRef idx="2">
            <a:schemeClr val="accent1"/>
          </a:lnRef>
          <a:fillRef idx="1">
            <a:schemeClr val="lt1"/>
          </a:fillRef>
          <a:effectRef idx="0">
            <a:schemeClr val="accent1"/>
          </a:effectRef>
          <a:fontRef idx="minor">
            <a:schemeClr val="dk1"/>
          </a:fontRef>
        </p:style>
        <p:txBody>
          <a:bodyPr/>
          <a:lstStyle/>
          <a:p>
            <a:pPr algn="ctr"/>
            <a:r>
              <a:rPr lang="en-US" sz="3200" b="1" dirty="0">
                <a:solidFill>
                  <a:schemeClr val="bg1"/>
                </a:solidFill>
              </a:rPr>
              <a:t>STATEMENT OF THE RESEARCH PROBLEM cont’d…...</a:t>
            </a:r>
            <a:endParaRPr lang="en-GB" sz="3200" b="1" dirty="0">
              <a:solidFill>
                <a:schemeClr val="bg1"/>
              </a:solidFill>
            </a:endParaRPr>
          </a:p>
        </p:txBody>
      </p:sp>
      <p:sp>
        <p:nvSpPr>
          <p:cNvPr id="3" name="Content Placeholder 2"/>
          <p:cNvSpPr>
            <a:spLocks noGrp="1"/>
          </p:cNvSpPr>
          <p:nvPr>
            <p:ph idx="1"/>
          </p:nvPr>
        </p:nvSpPr>
        <p:spPr>
          <a:xfrm>
            <a:off x="838200" y="1562582"/>
            <a:ext cx="10515600" cy="493029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R="0" algn="just">
              <a:spcBef>
                <a:spcPts val="0"/>
              </a:spcBef>
              <a:spcAft>
                <a:spcPts val="0"/>
              </a:spcAft>
              <a:buFont typeface="Wingdings" panose="05000000000000000000" pitchFamily="2" charset="2"/>
              <a:buChar char="Ø"/>
            </a:pPr>
            <a:endParaRPr lang="en-GB" sz="2400" dirty="0">
              <a:solidFill>
                <a:schemeClr val="bg1"/>
              </a:solidFill>
              <a:latin typeface="Times New Roman" panose="02020603050405020304" pitchFamily="18" charset="0"/>
              <a:ea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900" dirty="0">
                <a:solidFill>
                  <a:schemeClr val="bg1"/>
                </a:solidFill>
                <a:latin typeface="+mj-lt"/>
                <a:ea typeface="Times New Roman" panose="02020603050405020304" pitchFamily="18" charset="0"/>
              </a:rPr>
              <a:t>It</a:t>
            </a:r>
            <a:r>
              <a:rPr lang="en-GB" sz="3900" dirty="0">
                <a:solidFill>
                  <a:schemeClr val="bg1"/>
                </a:solidFill>
                <a:effectLst/>
                <a:latin typeface="+mj-lt"/>
                <a:ea typeface="Times New Roman" panose="02020603050405020304" pitchFamily="18" charset="0"/>
              </a:rPr>
              <a:t> is NOT a catalogue of new problems and NOT</a:t>
            </a:r>
            <a:r>
              <a:rPr lang="en-GB" sz="3900" dirty="0">
                <a:solidFill>
                  <a:schemeClr val="bg1"/>
                </a:solidFill>
                <a:effectLst/>
                <a:latin typeface="+mj-lt"/>
                <a:ea typeface="Times New Roman" panose="02020603050405020304" pitchFamily="18" charset="0"/>
                <a:cs typeface="Times New Roman" panose="02020603050405020304" pitchFamily="18" charset="0"/>
              </a:rPr>
              <a:t> a repetition of those problems already discussed in the Background to the Study. </a:t>
            </a:r>
          </a:p>
          <a:p>
            <a:pPr marR="0" algn="just">
              <a:spcBef>
                <a:spcPts val="0"/>
              </a:spcBef>
              <a:spcAft>
                <a:spcPts val="0"/>
              </a:spcAft>
              <a:buFont typeface="Wingdings" panose="05000000000000000000" pitchFamily="2" charset="2"/>
              <a:buChar char="Ø"/>
            </a:pPr>
            <a:endParaRPr lang="en-GB" sz="3900" dirty="0">
              <a:solidFill>
                <a:schemeClr val="bg1"/>
              </a:solidFill>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900" dirty="0">
                <a:solidFill>
                  <a:schemeClr val="bg1"/>
                </a:solidFill>
                <a:effectLst/>
                <a:latin typeface="+mj-lt"/>
                <a:ea typeface="Times New Roman" panose="02020603050405020304" pitchFamily="18" charset="0"/>
                <a:cs typeface="Times New Roman" panose="02020603050405020304" pitchFamily="18" charset="0"/>
              </a:rPr>
              <a:t>I</a:t>
            </a:r>
            <a:r>
              <a:rPr lang="en-GB" sz="3900" dirty="0">
                <a:solidFill>
                  <a:schemeClr val="bg1"/>
                </a:solidFill>
                <a:latin typeface="+mj-lt"/>
                <a:ea typeface="Times New Roman" panose="02020603050405020304" pitchFamily="18" charset="0"/>
                <a:cs typeface="Times New Roman" panose="02020603050405020304" pitchFamily="18" charset="0"/>
              </a:rPr>
              <a:t>t</a:t>
            </a:r>
            <a:r>
              <a:rPr lang="en-GB" sz="3900" dirty="0">
                <a:solidFill>
                  <a:schemeClr val="bg1"/>
                </a:solidFill>
                <a:effectLst/>
                <a:latin typeface="+mj-lt"/>
                <a:ea typeface="Times New Roman" panose="02020603050405020304" pitchFamily="18" charset="0"/>
                <a:cs typeface="Times New Roman" panose="02020603050405020304" pitchFamily="18" charset="0"/>
              </a:rPr>
              <a:t> briefly synthesises the </a:t>
            </a:r>
            <a:r>
              <a:rPr lang="en-GB" sz="3900" dirty="0">
                <a:solidFill>
                  <a:srgbClr val="FF0000"/>
                </a:solidFill>
                <a:effectLst/>
                <a:latin typeface="+mj-lt"/>
                <a:ea typeface="Times New Roman" panose="02020603050405020304" pitchFamily="18" charset="0"/>
                <a:cs typeface="Times New Roman" panose="02020603050405020304" pitchFamily="18" charset="0"/>
              </a:rPr>
              <a:t>main argument </a:t>
            </a:r>
            <a:r>
              <a:rPr lang="en-GB" sz="3900" dirty="0">
                <a:solidFill>
                  <a:schemeClr val="bg1"/>
                </a:solidFill>
                <a:effectLst/>
                <a:latin typeface="+mj-lt"/>
                <a:ea typeface="Times New Roman" panose="02020603050405020304" pitchFamily="18" charset="0"/>
                <a:cs typeface="Times New Roman" panose="02020603050405020304" pitchFamily="18" charset="0"/>
              </a:rPr>
              <a:t>in the Study Background in order to highlight a </a:t>
            </a:r>
            <a:r>
              <a:rPr lang="en-GB" sz="3900" dirty="0">
                <a:solidFill>
                  <a:srgbClr val="C00000"/>
                </a:solidFill>
                <a:effectLst/>
                <a:latin typeface="+mj-lt"/>
                <a:ea typeface="Times New Roman" panose="02020603050405020304" pitchFamily="18" charset="0"/>
                <a:cs typeface="Times New Roman" panose="02020603050405020304" pitchFamily="18" charset="0"/>
              </a:rPr>
              <a:t>knowledge</a:t>
            </a:r>
            <a:r>
              <a:rPr lang="en-GB" sz="3900" dirty="0">
                <a:solidFill>
                  <a:schemeClr val="bg1"/>
                </a:solidFill>
                <a:effectLst/>
                <a:latin typeface="+mj-lt"/>
                <a:ea typeface="Times New Roman" panose="02020603050405020304" pitchFamily="18" charset="0"/>
                <a:cs typeface="Times New Roman" panose="02020603050405020304" pitchFamily="18" charset="0"/>
              </a:rPr>
              <a:t> or </a:t>
            </a:r>
            <a:r>
              <a:rPr lang="en-GB" sz="3900" dirty="0">
                <a:solidFill>
                  <a:srgbClr val="C00000"/>
                </a:solidFill>
                <a:effectLst/>
                <a:latin typeface="+mj-lt"/>
                <a:ea typeface="Times New Roman" panose="02020603050405020304" pitchFamily="18" charset="0"/>
                <a:cs typeface="Times New Roman" panose="02020603050405020304" pitchFamily="18" charset="0"/>
              </a:rPr>
              <a:t>policy practice gap</a:t>
            </a:r>
            <a:r>
              <a:rPr lang="en-GB" sz="3900" dirty="0">
                <a:solidFill>
                  <a:schemeClr val="bg1"/>
                </a:solidFill>
                <a:effectLst/>
                <a:latin typeface="+mj-lt"/>
                <a:ea typeface="Times New Roman" panose="02020603050405020304" pitchFamily="18" charset="0"/>
                <a:cs typeface="Times New Roman" panose="02020603050405020304" pitchFamily="18" charset="0"/>
              </a:rPr>
              <a:t>. </a:t>
            </a:r>
          </a:p>
          <a:p>
            <a:pPr marR="0" algn="just">
              <a:spcBef>
                <a:spcPts val="0"/>
              </a:spcBef>
              <a:spcAft>
                <a:spcPts val="0"/>
              </a:spcAft>
              <a:buFont typeface="Wingdings" panose="05000000000000000000" pitchFamily="2" charset="2"/>
              <a:buChar char="Ø"/>
            </a:pPr>
            <a:endParaRPr lang="en-GB" sz="3900" dirty="0">
              <a:solidFill>
                <a:schemeClr val="bg1"/>
              </a:solidFill>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3900" dirty="0">
                <a:solidFill>
                  <a:schemeClr val="bg1"/>
                </a:solidFill>
                <a:effectLst/>
                <a:latin typeface="+mj-lt"/>
                <a:ea typeface="Times New Roman" panose="02020603050405020304" pitchFamily="18" charset="0"/>
                <a:cs typeface="Times New Roman" panose="02020603050405020304" pitchFamily="18" charset="0"/>
              </a:rPr>
              <a:t>It seeks to provide answers to the following questions, among others: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2813"/>
          </a:xfrm>
        </p:spPr>
        <p:style>
          <a:lnRef idx="2">
            <a:schemeClr val="accent1"/>
          </a:lnRef>
          <a:fillRef idx="1">
            <a:schemeClr val="lt1"/>
          </a:fillRef>
          <a:effectRef idx="0">
            <a:schemeClr val="accent1"/>
          </a:effectRef>
          <a:fontRef idx="minor">
            <a:schemeClr val="dk1"/>
          </a:fontRef>
        </p:style>
        <p:txBody>
          <a:bodyPr/>
          <a:lstStyle/>
          <a:p>
            <a:pPr algn="ctr"/>
            <a:r>
              <a:rPr lang="en-US" sz="3200" b="1" dirty="0">
                <a:solidFill>
                  <a:schemeClr val="bg1"/>
                </a:solidFill>
              </a:rPr>
              <a:t>STATEMENT OF THE RESEARCH PROBLEM cont’d…...</a:t>
            </a:r>
            <a:endParaRPr lang="en-GB" sz="3200" b="1" dirty="0"/>
          </a:p>
        </p:txBody>
      </p:sp>
      <p:sp>
        <p:nvSpPr>
          <p:cNvPr id="3" name="Content Placeholder 2"/>
          <p:cNvSpPr>
            <a:spLocks noGrp="1"/>
          </p:cNvSpPr>
          <p:nvPr>
            <p:ph idx="1"/>
          </p:nvPr>
        </p:nvSpPr>
        <p:spPr>
          <a:xfrm>
            <a:off x="838200" y="1562582"/>
            <a:ext cx="10515600" cy="4928370"/>
          </a:xfrm>
        </p:spPr>
        <p:style>
          <a:lnRef idx="2">
            <a:schemeClr val="accent1"/>
          </a:lnRef>
          <a:fillRef idx="1">
            <a:schemeClr val="lt1"/>
          </a:fillRef>
          <a:effectRef idx="0">
            <a:schemeClr val="accent1"/>
          </a:effectRef>
          <a:fontRef idx="minor">
            <a:schemeClr val="dk1"/>
          </a:fontRef>
        </p:style>
        <p:txBody>
          <a:bodyPr>
            <a:noAutofit/>
          </a:bodyPr>
          <a:lstStyle/>
          <a:p>
            <a:pPr marR="0" lvl="0" algn="just">
              <a:spcBef>
                <a:spcPts val="0"/>
              </a:spcBef>
              <a:spcAft>
                <a:spcPts val="0"/>
              </a:spcAft>
              <a:buFont typeface="Wingdings" panose="05000000000000000000" pitchFamily="2" charset="2"/>
              <a:buChar char="Ø"/>
            </a:pPr>
            <a:r>
              <a:rPr lang="en-GB" sz="3600" dirty="0">
                <a:effectLst/>
                <a:latin typeface="+mj-lt"/>
                <a:ea typeface="Times New Roman" panose="02020603050405020304" pitchFamily="18" charset="0"/>
                <a:cs typeface="Times New Roman" panose="02020603050405020304" pitchFamily="18" charset="0"/>
              </a:rPr>
              <a:t>What is happening in the area of study that arouses </a:t>
            </a:r>
            <a:r>
              <a:rPr lang="en-GB" sz="3600" dirty="0" err="1">
                <a:solidFill>
                  <a:srgbClr val="C00000"/>
                </a:solidFill>
                <a:effectLst/>
                <a:latin typeface="+mj-lt"/>
                <a:ea typeface="Times New Roman" panose="02020603050405020304" pitchFamily="18" charset="0"/>
                <a:cs typeface="Times New Roman" panose="02020603050405020304" pitchFamily="18" charset="0"/>
              </a:rPr>
              <a:t>curiousity</a:t>
            </a:r>
            <a:r>
              <a:rPr lang="en-GB" sz="3600" dirty="0">
                <a:effectLst/>
                <a:latin typeface="+mj-lt"/>
                <a:ea typeface="Times New Roman" panose="02020603050405020304" pitchFamily="18" charset="0"/>
                <a:cs typeface="Times New Roman" panose="02020603050405020304" pitchFamily="18" charset="0"/>
              </a:rPr>
              <a:t> and makes the study necessary?  </a:t>
            </a:r>
          </a:p>
          <a:p>
            <a:pPr marL="0" marR="0" lvl="0" indent="0" algn="just">
              <a:spcBef>
                <a:spcPts val="0"/>
              </a:spcBef>
              <a:spcAft>
                <a:spcPts val="0"/>
              </a:spcAft>
              <a:buNone/>
            </a:pPr>
            <a:endParaRPr lang="en-GB" sz="3200" dirty="0">
              <a:effectLst/>
              <a:latin typeface="+mj-lt"/>
              <a:ea typeface="Times New Roman" panose="02020603050405020304" pitchFamily="18" charset="0"/>
              <a:cs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GB" sz="3600" dirty="0">
                <a:latin typeface="+mj-lt"/>
                <a:ea typeface="Times New Roman" panose="02020603050405020304" pitchFamily="18" charset="0"/>
                <a:cs typeface="Times New Roman" panose="02020603050405020304" pitchFamily="18" charset="0"/>
              </a:rPr>
              <a:t>D</a:t>
            </a:r>
            <a:r>
              <a:rPr lang="en-GB" sz="3600" dirty="0">
                <a:effectLst/>
                <a:latin typeface="+mj-lt"/>
                <a:ea typeface="Times New Roman" panose="02020603050405020304" pitchFamily="18" charset="0"/>
                <a:cs typeface="Times New Roman" panose="02020603050405020304" pitchFamily="18" charset="0"/>
              </a:rPr>
              <a:t>escribe the cause</a:t>
            </a:r>
            <a:r>
              <a:rPr lang="en-US" altLang="en-GB" sz="3600" dirty="0">
                <a:effectLst/>
                <a:latin typeface="+mj-lt"/>
                <a:ea typeface="Times New Roman" panose="02020603050405020304" pitchFamily="18" charset="0"/>
                <a:cs typeface="Times New Roman" panose="02020603050405020304" pitchFamily="18" charset="0"/>
              </a:rPr>
              <a:t>(s)</a:t>
            </a:r>
            <a:r>
              <a:rPr lang="en-GB" sz="3600" dirty="0">
                <a:effectLst/>
                <a:latin typeface="+mj-lt"/>
                <a:ea typeface="Times New Roman" panose="02020603050405020304" pitchFamily="18" charset="0"/>
                <a:cs typeface="Times New Roman" panose="02020603050405020304" pitchFamily="18" charset="0"/>
              </a:rPr>
              <a:t> of the problem or the circumstances creating the problem.</a:t>
            </a:r>
          </a:p>
          <a:p>
            <a:pPr marL="0" marR="0" lvl="0" indent="0" algn="just">
              <a:spcBef>
                <a:spcPts val="0"/>
              </a:spcBef>
              <a:spcAft>
                <a:spcPts val="0"/>
              </a:spcAft>
              <a:buNone/>
            </a:pPr>
            <a:endParaRPr lang="en-GB" sz="3600" dirty="0">
              <a:effectLst/>
              <a:latin typeface="+mj-lt"/>
              <a:ea typeface="Times New Roman" panose="02020603050405020304" pitchFamily="18" charset="0"/>
              <a:cs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GB" sz="3600" dirty="0">
                <a:effectLst/>
                <a:latin typeface="+mj-lt"/>
                <a:ea typeface="Times New Roman" panose="02020603050405020304" pitchFamily="18" charset="0"/>
                <a:cs typeface="Times New Roman" panose="02020603050405020304" pitchFamily="18" charset="0"/>
              </a:rPr>
              <a:t>What is</a:t>
            </a:r>
            <a:r>
              <a:rPr lang="en-US" altLang="en-GB" sz="3600" dirty="0">
                <a:effectLst/>
                <a:latin typeface="+mj-lt"/>
                <a:ea typeface="Times New Roman" panose="02020603050405020304" pitchFamily="18" charset="0"/>
                <a:cs typeface="Times New Roman" panose="02020603050405020304" pitchFamily="18" charset="0"/>
              </a:rPr>
              <a:t> being</a:t>
            </a:r>
            <a:r>
              <a:rPr lang="en-GB" sz="3600" dirty="0">
                <a:effectLst/>
                <a:latin typeface="+mj-lt"/>
                <a:ea typeface="Times New Roman" panose="02020603050405020304" pitchFamily="18" charset="0"/>
                <a:cs typeface="Times New Roman" panose="02020603050405020304" pitchFamily="18" charset="0"/>
              </a:rPr>
              <a:t> done now to address the problem? </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2813"/>
          </a:xfrm>
        </p:spPr>
        <p:style>
          <a:lnRef idx="2">
            <a:schemeClr val="accent1"/>
          </a:lnRef>
          <a:fillRef idx="1">
            <a:schemeClr val="lt1"/>
          </a:fillRef>
          <a:effectRef idx="0">
            <a:schemeClr val="accent1"/>
          </a:effectRef>
          <a:fontRef idx="minor">
            <a:schemeClr val="dk1"/>
          </a:fontRef>
        </p:style>
        <p:txBody>
          <a:bodyPr/>
          <a:lstStyle/>
          <a:p>
            <a:pPr algn="ctr"/>
            <a:r>
              <a:rPr lang="en-US" sz="3200" b="1" dirty="0">
                <a:solidFill>
                  <a:schemeClr val="bg1"/>
                </a:solidFill>
              </a:rPr>
              <a:t>STATEMENT OF THE RESEARCH PROBLEM cont’d…...</a:t>
            </a:r>
            <a:endParaRPr lang="en-GB" sz="3200" b="1" dirty="0"/>
          </a:p>
        </p:txBody>
      </p:sp>
      <p:sp>
        <p:nvSpPr>
          <p:cNvPr id="3" name="Content Placeholder 2"/>
          <p:cNvSpPr>
            <a:spLocks noGrp="1"/>
          </p:cNvSpPr>
          <p:nvPr>
            <p:ph idx="1"/>
          </p:nvPr>
        </p:nvSpPr>
        <p:spPr>
          <a:xfrm>
            <a:off x="838200" y="1562582"/>
            <a:ext cx="10515600" cy="4614381"/>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R="0" algn="just">
              <a:spcBef>
                <a:spcPts val="0"/>
              </a:spcBef>
              <a:spcAft>
                <a:spcPts val="0"/>
              </a:spcAft>
              <a:buFont typeface="Wingdings" panose="05000000000000000000" pitchFamily="2" charset="2"/>
              <a:buChar char="Ø"/>
            </a:pP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Ø"/>
            </a:pPr>
            <a:r>
              <a:rPr lang="en-GB" sz="5800" dirty="0">
                <a:effectLst/>
                <a:latin typeface="+mj-lt"/>
                <a:ea typeface="Times New Roman" panose="02020603050405020304" pitchFamily="18" charset="0"/>
                <a:cs typeface="Times New Roman" panose="02020603050405020304" pitchFamily="18" charset="0"/>
              </a:rPr>
              <a:t>It would also enable the researcher to </a:t>
            </a:r>
            <a:r>
              <a:rPr lang="en-GB" sz="5800" dirty="0">
                <a:solidFill>
                  <a:srgbClr val="C00000"/>
                </a:solidFill>
                <a:effectLst/>
                <a:latin typeface="+mj-lt"/>
                <a:ea typeface="Times New Roman" panose="02020603050405020304" pitchFamily="18" charset="0"/>
                <a:cs typeface="Times New Roman" panose="02020603050405020304" pitchFamily="18" charset="0"/>
              </a:rPr>
              <a:t>articulate</a:t>
            </a:r>
            <a:r>
              <a:rPr lang="en-GB" sz="5800" dirty="0">
                <a:effectLst/>
                <a:latin typeface="+mj-lt"/>
                <a:ea typeface="Times New Roman" panose="02020603050405020304" pitchFamily="18" charset="0"/>
                <a:cs typeface="Times New Roman" panose="02020603050405020304" pitchFamily="18" charset="0"/>
              </a:rPr>
              <a:t> his or her research questions in a </a:t>
            </a:r>
            <a:r>
              <a:rPr lang="en-GB" sz="5800" dirty="0">
                <a:solidFill>
                  <a:srgbClr val="C00000"/>
                </a:solidFill>
                <a:effectLst/>
                <a:latin typeface="+mj-lt"/>
                <a:ea typeface="Times New Roman" panose="02020603050405020304" pitchFamily="18" charset="0"/>
                <a:cs typeface="Times New Roman" panose="02020603050405020304" pitchFamily="18" charset="0"/>
              </a:rPr>
              <a:t>clear</a:t>
            </a:r>
            <a:r>
              <a:rPr lang="en-GB" sz="5800" dirty="0">
                <a:effectLst/>
                <a:latin typeface="+mj-lt"/>
                <a:ea typeface="Times New Roman" panose="02020603050405020304" pitchFamily="18" charset="0"/>
                <a:cs typeface="Times New Roman" panose="02020603050405020304" pitchFamily="18" charset="0"/>
              </a:rPr>
              <a:t> and </a:t>
            </a:r>
            <a:r>
              <a:rPr lang="en-GB" sz="5800" dirty="0">
                <a:solidFill>
                  <a:srgbClr val="C00000"/>
                </a:solidFill>
                <a:effectLst/>
                <a:latin typeface="+mj-lt"/>
                <a:ea typeface="Times New Roman" panose="02020603050405020304" pitchFamily="18" charset="0"/>
                <a:cs typeface="Times New Roman" panose="02020603050405020304" pitchFamily="18" charset="0"/>
              </a:rPr>
              <a:t>precise</a:t>
            </a:r>
            <a:r>
              <a:rPr lang="en-GB" sz="5800" dirty="0">
                <a:effectLst/>
                <a:latin typeface="+mj-lt"/>
                <a:ea typeface="Times New Roman" panose="02020603050405020304" pitchFamily="18" charset="0"/>
                <a:cs typeface="Times New Roman" panose="02020603050405020304" pitchFamily="18" charset="0"/>
              </a:rPr>
              <a:t> way. </a:t>
            </a:r>
          </a:p>
          <a:p>
            <a:pPr marR="0" algn="just">
              <a:spcBef>
                <a:spcPts val="0"/>
              </a:spcBef>
              <a:spcAft>
                <a:spcPts val="0"/>
              </a:spcAft>
              <a:buFont typeface="Wingdings" panose="05000000000000000000" pitchFamily="2" charset="2"/>
              <a:buChar char="Ø"/>
            </a:pPr>
            <a:endParaRPr lang="en-GB" sz="5800" dirty="0">
              <a:latin typeface="+mj-lt"/>
              <a:ea typeface="Times New Roman" panose="02020603050405020304" pitchFamily="18" charset="0"/>
              <a:cs typeface="Times New Roman" panose="02020603050405020304" pitchFamily="18" charset="0"/>
            </a:endParaRPr>
          </a:p>
          <a:p>
            <a:pPr algn="just">
              <a:spcBef>
                <a:spcPts val="0"/>
              </a:spcBef>
              <a:buFont typeface="Wingdings" panose="05000000000000000000" pitchFamily="2" charset="2"/>
              <a:buChar char="Ø"/>
            </a:pPr>
            <a:r>
              <a:rPr lang="en-GB" sz="5800" dirty="0">
                <a:latin typeface="+mj-lt"/>
                <a:ea typeface="Times New Roman" panose="02020603050405020304" pitchFamily="18" charset="0"/>
                <a:cs typeface="Times New Roman" panose="02020603050405020304" pitchFamily="18" charset="0"/>
              </a:rPr>
              <a:t>A research question is an extension of a research problem.  </a:t>
            </a:r>
          </a:p>
          <a:p>
            <a:pPr marR="0" algn="just">
              <a:spcBef>
                <a:spcPts val="0"/>
              </a:spcBef>
              <a:spcAft>
                <a:spcPts val="0"/>
              </a:spcAft>
              <a:buFont typeface="Wingdings" panose="05000000000000000000" pitchFamily="2" charset="2"/>
              <a:buChar char="Ø"/>
            </a:pP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596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5400" b="1" dirty="0"/>
              <a:t>RESEARCH QUESTIONS</a:t>
            </a:r>
            <a:endParaRPr lang="en-GB" sz="5400" b="1" dirty="0"/>
          </a:p>
        </p:txBody>
      </p:sp>
      <p:sp>
        <p:nvSpPr>
          <p:cNvPr id="3" name="Content Placeholder 2"/>
          <p:cNvSpPr>
            <a:spLocks noGrp="1"/>
          </p:cNvSpPr>
          <p:nvPr>
            <p:ph idx="1"/>
          </p:nvPr>
        </p:nvSpPr>
        <p:spPr>
          <a:xfrm>
            <a:off x="838200" y="1481558"/>
            <a:ext cx="10515600" cy="5011315"/>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GB" sz="3200" dirty="0">
                <a:effectLst/>
                <a:latin typeface="+mj-lt"/>
                <a:ea typeface="Times New Roman" panose="02020603050405020304" pitchFamily="18" charset="0"/>
                <a:cs typeface="Times New Roman" panose="02020603050405020304" pitchFamily="18" charset="0"/>
              </a:rPr>
              <a:t>The goal of a research question is to formally state what it is that the researcher wants to better understand. </a:t>
            </a:r>
          </a:p>
          <a:p>
            <a:pPr algn="just"/>
            <a:r>
              <a:rPr lang="en-US" altLang="en-GB" sz="3200" dirty="0">
                <a:effectLst/>
                <a:latin typeface="+mj-lt"/>
                <a:ea typeface="Times New Roman" panose="02020603050405020304" pitchFamily="18" charset="0"/>
                <a:cs typeface="Times New Roman" panose="02020603050405020304" pitchFamily="18" charset="0"/>
              </a:rPr>
              <a:t>They</a:t>
            </a:r>
            <a:r>
              <a:rPr lang="en-GB" sz="3200" dirty="0">
                <a:effectLst/>
                <a:latin typeface="+mj-lt"/>
                <a:ea typeface="Times New Roman" panose="02020603050405020304" pitchFamily="18" charset="0"/>
                <a:cs typeface="Times New Roman" panose="02020603050405020304" pitchFamily="18" charset="0"/>
              </a:rPr>
              <a:t> should logically derive from the Statement of the Research Problem. </a:t>
            </a:r>
          </a:p>
          <a:p>
            <a:pPr algn="just"/>
            <a:r>
              <a:rPr lang="en-GB" sz="3200" dirty="0">
                <a:effectLst/>
                <a:latin typeface="+mj-lt"/>
                <a:ea typeface="Times New Roman" panose="02020603050405020304" pitchFamily="18" charset="0"/>
                <a:cs typeface="Times New Roman" panose="02020603050405020304" pitchFamily="18" charset="0"/>
              </a:rPr>
              <a:t>The</a:t>
            </a:r>
            <a:r>
              <a:rPr lang="en-US" altLang="en-GB" sz="3200" dirty="0">
                <a:effectLst/>
                <a:latin typeface="+mj-lt"/>
                <a:ea typeface="Times New Roman" panose="02020603050405020304" pitchFamily="18" charset="0"/>
                <a:cs typeface="Times New Roman" panose="02020603050405020304" pitchFamily="18" charset="0"/>
              </a:rPr>
              <a:t>y should</a:t>
            </a:r>
            <a:r>
              <a:rPr lang="en-GB" sz="3200" dirty="0">
                <a:effectLst/>
                <a:latin typeface="+mj-lt"/>
                <a:ea typeface="Times New Roman" panose="02020603050405020304" pitchFamily="18" charset="0"/>
                <a:cs typeface="Times New Roman" panose="02020603050405020304" pitchFamily="18" charset="0"/>
              </a:rPr>
              <a:t> provide </a:t>
            </a:r>
            <a:r>
              <a:rPr lang="en-GB" sz="3200" dirty="0">
                <a:solidFill>
                  <a:srgbClr val="C00000"/>
                </a:solidFill>
                <a:effectLst/>
                <a:latin typeface="+mj-lt"/>
                <a:ea typeface="Times New Roman" panose="02020603050405020304" pitchFamily="18" charset="0"/>
                <a:cs typeface="Times New Roman" panose="02020603050405020304" pitchFamily="18" charset="0"/>
              </a:rPr>
              <a:t>yardsticks</a:t>
            </a:r>
            <a:r>
              <a:rPr lang="en-GB" sz="3200" dirty="0">
                <a:effectLst/>
                <a:latin typeface="+mj-lt"/>
                <a:ea typeface="Times New Roman" panose="02020603050405020304" pitchFamily="18" charset="0"/>
                <a:cs typeface="Times New Roman" panose="02020603050405020304" pitchFamily="18" charset="0"/>
              </a:rPr>
              <a:t> for finding out why the identified research problems exist. </a:t>
            </a:r>
          </a:p>
          <a:p>
            <a:pPr algn="just"/>
            <a:r>
              <a:rPr lang="en-GB" sz="3200" dirty="0">
                <a:effectLst/>
                <a:latin typeface="+mj-lt"/>
                <a:ea typeface="Times New Roman" panose="02020603050405020304" pitchFamily="18" charset="0"/>
                <a:cs typeface="Times New Roman" panose="02020603050405020304" pitchFamily="18" charset="0"/>
              </a:rPr>
              <a:t>They also help to provide </a:t>
            </a:r>
            <a:r>
              <a:rPr lang="en-GB" sz="3200" dirty="0">
                <a:solidFill>
                  <a:srgbClr val="C00000"/>
                </a:solidFill>
                <a:effectLst/>
                <a:latin typeface="+mj-lt"/>
                <a:ea typeface="Times New Roman" panose="02020603050405020304" pitchFamily="18" charset="0"/>
                <a:cs typeface="Times New Roman" panose="02020603050405020304" pitchFamily="18" charset="0"/>
              </a:rPr>
              <a:t>clues</a:t>
            </a:r>
            <a:r>
              <a:rPr lang="en-GB" sz="3200" dirty="0">
                <a:effectLst/>
                <a:latin typeface="+mj-lt"/>
                <a:ea typeface="Times New Roman" panose="02020603050405020304" pitchFamily="18" charset="0"/>
                <a:cs typeface="Times New Roman" panose="02020603050405020304" pitchFamily="18" charset="0"/>
              </a:rPr>
              <a:t> to the solution of the </a:t>
            </a:r>
            <a:r>
              <a:rPr lang="en-US" altLang="en-GB" sz="3200" dirty="0">
                <a:effectLst/>
                <a:latin typeface="+mj-lt"/>
                <a:ea typeface="Times New Roman" panose="02020603050405020304" pitchFamily="18" charset="0"/>
                <a:cs typeface="Times New Roman" panose="02020603050405020304" pitchFamily="18" charset="0"/>
              </a:rPr>
              <a:t>R</a:t>
            </a:r>
            <a:r>
              <a:rPr lang="en-GB" sz="3200" dirty="0">
                <a:effectLst/>
                <a:latin typeface="+mj-lt"/>
                <a:ea typeface="Times New Roman" panose="02020603050405020304" pitchFamily="18" charset="0"/>
                <a:cs typeface="Times New Roman" panose="02020603050405020304" pitchFamily="18" charset="0"/>
              </a:rPr>
              <a:t>esearch </a:t>
            </a:r>
            <a:r>
              <a:rPr lang="en-US" altLang="en-GB" sz="3200" dirty="0">
                <a:effectLst/>
                <a:latin typeface="+mj-lt"/>
                <a:ea typeface="Times New Roman" panose="02020603050405020304" pitchFamily="18" charset="0"/>
                <a:cs typeface="Times New Roman" panose="02020603050405020304" pitchFamily="18" charset="0"/>
              </a:rPr>
              <a:t>P</a:t>
            </a:r>
            <a:r>
              <a:rPr lang="en-GB" sz="3200" dirty="0">
                <a:effectLst/>
                <a:latin typeface="+mj-lt"/>
                <a:ea typeface="Times New Roman" panose="02020603050405020304" pitchFamily="18" charset="0"/>
                <a:cs typeface="Times New Roman" panose="02020603050405020304" pitchFamily="18" charset="0"/>
              </a:rPr>
              <a:t>roblem</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8090"/>
          </a:xfrm>
        </p:spPr>
        <p:style>
          <a:lnRef idx="2">
            <a:schemeClr val="accent1"/>
          </a:lnRef>
          <a:fillRef idx="1">
            <a:schemeClr val="lt1"/>
          </a:fillRef>
          <a:effectRef idx="0">
            <a:schemeClr val="accent1"/>
          </a:effectRef>
          <a:fontRef idx="minor">
            <a:schemeClr val="dk1"/>
          </a:fontRef>
        </p:style>
        <p:txBody>
          <a:bodyPr/>
          <a:lstStyle/>
          <a:p>
            <a:pPr algn="ctr"/>
            <a:r>
              <a:rPr lang="en-US" b="1" dirty="0"/>
              <a:t>AIM AND OBJECTIVES</a:t>
            </a:r>
            <a:endParaRPr lang="en-GB" b="1" dirty="0"/>
          </a:p>
        </p:txBody>
      </p:sp>
      <p:sp>
        <p:nvSpPr>
          <p:cNvPr id="3" name="Content Placeholder 2"/>
          <p:cNvSpPr>
            <a:spLocks noGrp="1"/>
          </p:cNvSpPr>
          <p:nvPr>
            <p:ph idx="1"/>
          </p:nvPr>
        </p:nvSpPr>
        <p:spPr>
          <a:xfrm>
            <a:off x="838200" y="1643605"/>
            <a:ext cx="10515600" cy="4606724"/>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a:buFont typeface="Wingdings" panose="05000000000000000000" pitchFamily="2" charset="2"/>
              <a:buChar char="Ø"/>
            </a:pP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6000" dirty="0">
                <a:latin typeface="+mj-lt"/>
                <a:ea typeface="Times New Roman" panose="02020603050405020304" pitchFamily="18" charset="0"/>
                <a:cs typeface="Times New Roman" panose="02020603050405020304" pitchFamily="18" charset="0"/>
              </a:rPr>
              <a:t>The</a:t>
            </a:r>
            <a:r>
              <a:rPr lang="en-GB" sz="6000" b="1" dirty="0">
                <a:latin typeface="+mj-lt"/>
                <a:ea typeface="Times New Roman" panose="02020603050405020304" pitchFamily="18" charset="0"/>
                <a:cs typeface="Times New Roman" panose="02020603050405020304" pitchFamily="18" charset="0"/>
              </a:rPr>
              <a:t> Aim</a:t>
            </a:r>
            <a:r>
              <a:rPr lang="en-GB" sz="6000" dirty="0">
                <a:latin typeface="+mj-lt"/>
                <a:ea typeface="Times New Roman" panose="02020603050405020304" pitchFamily="18" charset="0"/>
                <a:cs typeface="Times New Roman" panose="02020603050405020304" pitchFamily="18" charset="0"/>
              </a:rPr>
              <a:t> specifies in broad terms what the researcher’s </a:t>
            </a:r>
            <a:r>
              <a:rPr lang="en-GB" sz="6000" dirty="0">
                <a:solidFill>
                  <a:srgbClr val="C00000"/>
                </a:solidFill>
                <a:latin typeface="+mj-lt"/>
                <a:ea typeface="Times New Roman" panose="02020603050405020304" pitchFamily="18" charset="0"/>
                <a:cs typeface="Times New Roman" panose="02020603050405020304" pitchFamily="18" charset="0"/>
              </a:rPr>
              <a:t>goal</a:t>
            </a:r>
            <a:r>
              <a:rPr lang="en-GB" sz="6000" dirty="0">
                <a:latin typeface="+mj-lt"/>
                <a:ea typeface="Times New Roman" panose="02020603050405020304" pitchFamily="18" charset="0"/>
                <a:cs typeface="Times New Roman" panose="02020603050405020304" pitchFamily="18" charset="0"/>
              </a:rPr>
              <a:t> is. </a:t>
            </a:r>
          </a:p>
          <a:p>
            <a:pPr algn="just">
              <a:buFont typeface="Wingdings" panose="05000000000000000000" pitchFamily="2" charset="2"/>
              <a:buChar char="Ø"/>
            </a:pPr>
            <a:r>
              <a:rPr lang="en-GB" sz="6000" b="1" dirty="0">
                <a:latin typeface="+mj-lt"/>
                <a:ea typeface="Times New Roman" panose="02020603050405020304" pitchFamily="18" charset="0"/>
                <a:cs typeface="Times New Roman" panose="02020603050405020304" pitchFamily="18" charset="0"/>
              </a:rPr>
              <a:t>Objectives</a:t>
            </a:r>
            <a:r>
              <a:rPr lang="en-GB" sz="6000" dirty="0">
                <a:effectLst/>
                <a:latin typeface="+mj-lt"/>
                <a:ea typeface="Times New Roman" panose="02020603050405020304" pitchFamily="18" charset="0"/>
                <a:cs typeface="Times New Roman" panose="02020603050405020304" pitchFamily="18" charset="0"/>
              </a:rPr>
              <a:t> naturally also derive from the statement of the research problem. </a:t>
            </a:r>
          </a:p>
          <a:p>
            <a:pPr algn="just">
              <a:buFont typeface="Wingdings" panose="05000000000000000000" pitchFamily="2" charset="2"/>
              <a:buChar char="Ø"/>
            </a:pPr>
            <a:r>
              <a:rPr lang="en-GB" sz="6000" b="1" dirty="0">
                <a:effectLst/>
                <a:latin typeface="+mj-lt"/>
                <a:ea typeface="Times New Roman" panose="02020603050405020304" pitchFamily="18" charset="0"/>
                <a:cs typeface="Times New Roman" panose="02020603050405020304" pitchFamily="18" charset="0"/>
              </a:rPr>
              <a:t>Objectives </a:t>
            </a:r>
            <a:r>
              <a:rPr lang="en-GB" sz="6000" dirty="0">
                <a:effectLst/>
                <a:latin typeface="+mj-lt"/>
                <a:ea typeface="Times New Roman" panose="02020603050405020304" pitchFamily="18" charset="0"/>
                <a:cs typeface="Times New Roman" panose="02020603050405020304" pitchFamily="18" charset="0"/>
              </a:rPr>
              <a:t>specify exactly what the researcher expects to achieve through the conduct of the research.</a:t>
            </a:r>
          </a:p>
          <a:p>
            <a:pPr algn="just">
              <a:buFont typeface="Wingdings" panose="05000000000000000000" pitchFamily="2" charset="2"/>
              <a:buChar char="Ø"/>
            </a:pPr>
            <a:r>
              <a:rPr lang="en-GB" sz="6000" dirty="0">
                <a:effectLst/>
                <a:latin typeface="+mj-lt"/>
                <a:ea typeface="Times New Roman" panose="02020603050405020304" pitchFamily="18" charset="0"/>
                <a:cs typeface="Times New Roman" panose="02020603050405020304" pitchFamily="18" charset="0"/>
              </a:rPr>
              <a:t>The</a:t>
            </a:r>
            <a:r>
              <a:rPr lang="en-US" altLang="en-GB" sz="6000" dirty="0">
                <a:effectLst/>
                <a:latin typeface="+mj-lt"/>
                <a:ea typeface="Times New Roman" panose="02020603050405020304" pitchFamily="18" charset="0"/>
                <a:cs typeface="Times New Roman" panose="02020603050405020304" pitchFamily="18" charset="0"/>
              </a:rPr>
              <a:t>y</a:t>
            </a:r>
            <a:r>
              <a:rPr lang="en-GB" sz="6000" dirty="0">
                <a:effectLst/>
                <a:latin typeface="+mj-lt"/>
                <a:ea typeface="Times New Roman" panose="02020603050405020304" pitchFamily="18" charset="0"/>
                <a:cs typeface="Times New Roman" panose="02020603050405020304" pitchFamily="18" charset="0"/>
              </a:rPr>
              <a:t> usually are the reformulation of the research questions in sentence forms. </a:t>
            </a:r>
          </a:p>
          <a:p>
            <a:pPr algn="just">
              <a:buFont typeface="Wingdings" panose="05000000000000000000" pitchFamily="2" charset="2"/>
              <a:buChar char="Ø"/>
            </a:pPr>
            <a:r>
              <a:rPr lang="en-GB" sz="6000" dirty="0">
                <a:effectLst/>
                <a:latin typeface="+mj-lt"/>
                <a:ea typeface="Times New Roman" panose="02020603050405020304" pitchFamily="18" charset="0"/>
                <a:cs typeface="Times New Roman" panose="02020603050405020304" pitchFamily="18" charset="0"/>
              </a:rPr>
              <a:t>Objectives should correspond with the research questions and should also be </a:t>
            </a:r>
            <a:r>
              <a:rPr lang="en-GB" sz="6000" dirty="0">
                <a:latin typeface="+mj-lt"/>
                <a:ea typeface="Times New Roman" panose="02020603050405020304" pitchFamily="18" charset="0"/>
                <a:cs typeface="Times New Roman" panose="02020603050405020304" pitchFamily="18" charset="0"/>
              </a:rPr>
              <a:t>the </a:t>
            </a:r>
            <a:r>
              <a:rPr lang="en-GB" sz="6000" dirty="0">
                <a:solidFill>
                  <a:srgbClr val="FF0000"/>
                </a:solidFill>
                <a:latin typeface="+mj-lt"/>
                <a:ea typeface="Times New Roman" panose="02020603050405020304" pitchFamily="18" charset="0"/>
                <a:cs typeface="Times New Roman" panose="02020603050405020304" pitchFamily="18" charset="0"/>
              </a:rPr>
              <a:t>same number</a:t>
            </a:r>
            <a:r>
              <a:rPr lang="en-GB" sz="6000" dirty="0">
                <a:latin typeface="+mj-lt"/>
                <a:ea typeface="Times New Roman" panose="02020603050405020304" pitchFamily="18" charset="0"/>
                <a:cs typeface="Times New Roman" panose="02020603050405020304" pitchFamily="18" charset="0"/>
              </a:rPr>
              <a:t>.</a:t>
            </a:r>
            <a:endParaRPr lang="en-GB" sz="6000" dirty="0">
              <a:effectLst/>
              <a:latin typeface="+mj-lt"/>
              <a:ea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8090"/>
          </a:xfrm>
        </p:spPr>
        <p:style>
          <a:lnRef idx="2">
            <a:schemeClr val="accent1"/>
          </a:lnRef>
          <a:fillRef idx="1">
            <a:schemeClr val="lt1"/>
          </a:fillRef>
          <a:effectRef idx="0">
            <a:schemeClr val="accent1"/>
          </a:effectRef>
          <a:fontRef idx="minor">
            <a:schemeClr val="dk1"/>
          </a:fontRef>
        </p:style>
        <p:txBody>
          <a:bodyPr/>
          <a:lstStyle/>
          <a:p>
            <a:pPr algn="ctr"/>
            <a:r>
              <a:rPr lang="en-US" b="1" dirty="0"/>
              <a:t>OBJECTIVES cont’d…….</a:t>
            </a:r>
            <a:endParaRPr lang="en-GB" b="1" dirty="0"/>
          </a:p>
        </p:txBody>
      </p:sp>
      <p:sp>
        <p:nvSpPr>
          <p:cNvPr id="3" name="Content Placeholder 2"/>
          <p:cNvSpPr>
            <a:spLocks noGrp="1"/>
          </p:cNvSpPr>
          <p:nvPr>
            <p:ph idx="1"/>
          </p:nvPr>
        </p:nvSpPr>
        <p:spPr>
          <a:xfrm>
            <a:off x="838200" y="1527858"/>
            <a:ext cx="10515600" cy="4649105"/>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buFont typeface="Wingdings" panose="05000000000000000000" pitchFamily="2" charset="2"/>
              <a:buChar char="Ø"/>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500" dirty="0">
                <a:effectLst/>
                <a:latin typeface="+mj-lt"/>
                <a:ea typeface="Times New Roman" panose="02020603050405020304" pitchFamily="18" charset="0"/>
                <a:cs typeface="Times New Roman" panose="02020603050405020304" pitchFamily="18" charset="0"/>
              </a:rPr>
              <a:t>Objectives help the researcher to be focused</a:t>
            </a:r>
            <a:r>
              <a:rPr lang="en-US" altLang="en-GB" sz="3500" dirty="0">
                <a:effectLst/>
                <a:latin typeface="+mj-lt"/>
                <a:ea typeface="Times New Roman" panose="02020603050405020304" pitchFamily="18" charset="0"/>
                <a:cs typeface="Times New Roman" panose="02020603050405020304" pitchFamily="18" charset="0"/>
              </a:rPr>
              <a:t> and</a:t>
            </a:r>
            <a:r>
              <a:rPr lang="en-GB" sz="3500" dirty="0">
                <a:effectLst/>
                <a:latin typeface="+mj-lt"/>
                <a:ea typeface="Times New Roman" panose="02020603050405020304" pitchFamily="18" charset="0"/>
                <a:cs typeface="Times New Roman" panose="02020603050405020304" pitchFamily="18" charset="0"/>
              </a:rPr>
              <a:t> clear on the type of data to collect and where.</a:t>
            </a:r>
          </a:p>
          <a:p>
            <a:pPr>
              <a:buFont typeface="Wingdings" panose="05000000000000000000" pitchFamily="2" charset="2"/>
              <a:buChar char="Ø"/>
            </a:pPr>
            <a:r>
              <a:rPr lang="en-GB" sz="3600" b="1" dirty="0">
                <a:latin typeface="+mj-lt"/>
                <a:ea typeface="Times New Roman" panose="02020603050405020304" pitchFamily="18" charset="0"/>
                <a:cs typeface="Times New Roman" panose="02020603050405020304" pitchFamily="18" charset="0"/>
              </a:rPr>
              <a:t>Some considerations for writing objectives:</a:t>
            </a:r>
          </a:p>
          <a:p>
            <a:pPr lvl="1" algn="just">
              <a:buFont typeface="Wingdings" panose="05000000000000000000" pitchFamily="2" charset="2"/>
              <a:buChar char="Ø"/>
            </a:pPr>
            <a:r>
              <a:rPr lang="en-GB" sz="3400" dirty="0">
                <a:effectLst/>
                <a:latin typeface="+mj-lt"/>
                <a:ea typeface="Times New Roman" panose="02020603050405020304" pitchFamily="18" charset="0"/>
                <a:cs typeface="Times New Roman" panose="02020603050405020304" pitchFamily="18" charset="0"/>
              </a:rPr>
              <a:t>Cover</a:t>
            </a:r>
            <a:r>
              <a:rPr lang="en-GB" sz="3400" b="1" dirty="0">
                <a:effectLst/>
                <a:latin typeface="+mj-lt"/>
                <a:ea typeface="Times New Roman" panose="02020603050405020304" pitchFamily="18" charset="0"/>
                <a:cs typeface="Times New Roman" panose="02020603050405020304" pitchFamily="18" charset="0"/>
              </a:rPr>
              <a:t> </a:t>
            </a:r>
            <a:r>
              <a:rPr lang="en-GB" sz="3400" dirty="0">
                <a:effectLst/>
                <a:latin typeface="+mj-lt"/>
                <a:ea typeface="Times New Roman" panose="02020603050405020304" pitchFamily="18" charset="0"/>
                <a:cs typeface="Times New Roman" panose="02020603050405020304" pitchFamily="18" charset="0"/>
              </a:rPr>
              <a:t>the different aspects of the problem and its contributing factors;</a:t>
            </a:r>
          </a:p>
          <a:p>
            <a:pPr lvl="1" algn="just">
              <a:buFont typeface="Wingdings" panose="05000000000000000000" pitchFamily="2" charset="2"/>
              <a:buChar char="Ø"/>
            </a:pPr>
            <a:r>
              <a:rPr lang="en-GB" sz="3400" dirty="0">
                <a:latin typeface="+mj-lt"/>
                <a:ea typeface="Times New Roman" panose="02020603050405020304" pitchFamily="18" charset="0"/>
                <a:cs typeface="Times New Roman" panose="02020603050405020304" pitchFamily="18" charset="0"/>
              </a:rPr>
              <a:t>Use action verbs that are specific enough to be evaluated (</a:t>
            </a:r>
            <a:r>
              <a:rPr lang="en-GB" sz="3400" dirty="0" err="1">
                <a:latin typeface="+mj-lt"/>
                <a:ea typeface="Times New Roman" panose="02020603050405020304" pitchFamily="18" charset="0"/>
                <a:cs typeface="Times New Roman" panose="02020603050405020304" pitchFamily="18" charset="0"/>
              </a:rPr>
              <a:t>e.g</a:t>
            </a:r>
            <a:r>
              <a:rPr lang="en-GB" sz="3400" dirty="0">
                <a:latin typeface="+mj-lt"/>
                <a:ea typeface="Times New Roman" panose="02020603050405020304" pitchFamily="18" charset="0"/>
                <a:cs typeface="Times New Roman" panose="02020603050405020304" pitchFamily="18" charset="0"/>
              </a:rPr>
              <a:t> to examine, to identify, to determine, to compare, to verify, to calculate, to describe and to establish);</a:t>
            </a:r>
          </a:p>
          <a:p>
            <a:pPr lvl="1" algn="just">
              <a:buFont typeface="Wingdings" panose="05000000000000000000" pitchFamily="2" charset="2"/>
              <a:buChar char="Ø"/>
            </a:pPr>
            <a:r>
              <a:rPr lang="en-GB" sz="3400" dirty="0">
                <a:effectLst/>
                <a:latin typeface="+mj-lt"/>
                <a:ea typeface="Times New Roman" panose="02020603050405020304" pitchFamily="18" charset="0"/>
                <a:cs typeface="Times New Roman" panose="02020603050405020304" pitchFamily="18" charset="0"/>
              </a:rPr>
              <a:t>Avoid the use of vague non-action verbs (</a:t>
            </a:r>
            <a:r>
              <a:rPr lang="en-GB" sz="3400" dirty="0" err="1">
                <a:effectLst/>
                <a:latin typeface="+mj-lt"/>
                <a:ea typeface="Times New Roman" panose="02020603050405020304" pitchFamily="18" charset="0"/>
                <a:cs typeface="Times New Roman" panose="02020603050405020304" pitchFamily="18" charset="0"/>
              </a:rPr>
              <a:t>e.g</a:t>
            </a:r>
            <a:r>
              <a:rPr lang="en-GB" sz="3400" dirty="0">
                <a:effectLst/>
                <a:latin typeface="+mj-lt"/>
                <a:ea typeface="Times New Roman" panose="02020603050405020304" pitchFamily="18" charset="0"/>
                <a:cs typeface="Times New Roman" panose="02020603050405020304" pitchFamily="18" charset="0"/>
              </a:rPr>
              <a:t> to appreciate, to understand, or to study).</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4117"/>
          </a:xfrm>
        </p:spPr>
        <p:txBody>
          <a:bodyPr/>
          <a:lstStyle/>
          <a:p>
            <a:pPr algn="ctr"/>
            <a:r>
              <a:rPr lang="en-US" b="1" dirty="0">
                <a:solidFill>
                  <a:srgbClr val="FFFF00"/>
                </a:solidFill>
              </a:rPr>
              <a:t>OUTLINE OF PRESENTATION</a:t>
            </a:r>
            <a:endParaRPr lang="en-GB" b="1" dirty="0">
              <a:solidFill>
                <a:srgbClr val="FFFF00"/>
              </a:solidFill>
            </a:endParaRPr>
          </a:p>
        </p:txBody>
      </p:sp>
      <p:sp>
        <p:nvSpPr>
          <p:cNvPr id="3" name="Content Placeholder 2"/>
          <p:cNvSpPr>
            <a:spLocks noGrp="1"/>
          </p:cNvSpPr>
          <p:nvPr>
            <p:ph idx="1"/>
          </p:nvPr>
        </p:nvSpPr>
        <p:spPr>
          <a:xfrm>
            <a:off x="838200" y="1446835"/>
            <a:ext cx="5145911" cy="4838218"/>
          </a:xfrm>
        </p:spPr>
        <p:style>
          <a:lnRef idx="2">
            <a:schemeClr val="accent2"/>
          </a:lnRef>
          <a:fillRef idx="1">
            <a:schemeClr val="lt1"/>
          </a:fillRef>
          <a:effectRef idx="0">
            <a:schemeClr val="accent2"/>
          </a:effectRef>
          <a:fontRef idx="minor">
            <a:schemeClr val="dk1"/>
          </a:fontRef>
        </p:style>
        <p:txBody>
          <a:bodyPr>
            <a:noAutofit/>
          </a:bodyPr>
          <a:lstStyle/>
          <a:p>
            <a:r>
              <a:rPr lang="en-US" sz="2300" dirty="0"/>
              <a:t>Objective of the paper</a:t>
            </a:r>
          </a:p>
          <a:p>
            <a:r>
              <a:rPr lang="en-US" sz="2300" dirty="0"/>
              <a:t>What is a Research Proposal</a:t>
            </a:r>
          </a:p>
          <a:p>
            <a:r>
              <a:rPr lang="en-US" sz="2300" dirty="0"/>
              <a:t>Content of a Research Proposal</a:t>
            </a:r>
          </a:p>
          <a:p>
            <a:r>
              <a:rPr lang="en-US" sz="2300" dirty="0"/>
              <a:t>Structure of a Research Proposal</a:t>
            </a:r>
          </a:p>
          <a:p>
            <a:pPr>
              <a:buFont typeface="Wingdings" panose="05000000000000000000" pitchFamily="2" charset="2"/>
              <a:buChar char="Ø"/>
            </a:pPr>
            <a:r>
              <a:rPr lang="en-US" sz="2300" dirty="0">
                <a:solidFill>
                  <a:schemeClr val="bg1"/>
                </a:solidFill>
              </a:rPr>
              <a:t>Starting the Proposal</a:t>
            </a:r>
          </a:p>
          <a:p>
            <a:pPr>
              <a:buFont typeface="Wingdings" panose="05000000000000000000" pitchFamily="2" charset="2"/>
              <a:buChar char="Ø"/>
            </a:pPr>
            <a:r>
              <a:rPr lang="en-US" sz="2300" dirty="0">
                <a:solidFill>
                  <a:schemeClr val="bg1"/>
                </a:solidFill>
              </a:rPr>
              <a:t>Writing a Quality Research Project</a:t>
            </a:r>
          </a:p>
          <a:p>
            <a:pPr>
              <a:buFont typeface="Wingdings" panose="05000000000000000000" pitchFamily="2" charset="2"/>
              <a:buChar char="Ø"/>
            </a:pPr>
            <a:r>
              <a:rPr lang="en-GB" sz="2300" dirty="0">
                <a:solidFill>
                  <a:schemeClr val="bg1"/>
                </a:solidFill>
              </a:rPr>
              <a:t>Guidelines on Writing the Individual Research Report</a:t>
            </a:r>
          </a:p>
          <a:p>
            <a:pPr>
              <a:buFont typeface="Wingdings" panose="05000000000000000000" pitchFamily="2" charset="2"/>
              <a:buChar char="Ø"/>
            </a:pPr>
            <a:r>
              <a:rPr lang="en-GB" sz="2300" dirty="0">
                <a:solidFill>
                  <a:schemeClr val="bg1"/>
                </a:solidFill>
              </a:rPr>
              <a:t>Guidelines on Writing Chapter One</a:t>
            </a:r>
          </a:p>
        </p:txBody>
      </p:sp>
      <p:sp>
        <p:nvSpPr>
          <p:cNvPr id="4" name="Content Placeholder 2"/>
          <p:cNvSpPr txBox="1"/>
          <p:nvPr/>
        </p:nvSpPr>
        <p:spPr>
          <a:xfrm>
            <a:off x="6207891" y="1446834"/>
            <a:ext cx="5337998" cy="483821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GB" sz="2500" dirty="0">
                <a:solidFill>
                  <a:schemeClr val="bg1"/>
                </a:solidFill>
              </a:rPr>
              <a:t>Guidelines on Writing Chapter Two</a:t>
            </a:r>
          </a:p>
          <a:p>
            <a:pPr>
              <a:lnSpc>
                <a:spcPct val="100000"/>
              </a:lnSpc>
              <a:buFont typeface="Wingdings" panose="05000000000000000000" pitchFamily="2" charset="2"/>
              <a:buChar char="Ø"/>
            </a:pPr>
            <a:r>
              <a:rPr lang="en-GB" sz="2500" dirty="0">
                <a:solidFill>
                  <a:schemeClr val="bg1"/>
                </a:solidFill>
              </a:rPr>
              <a:t>Guidelines on Writing Chapter Three</a:t>
            </a:r>
          </a:p>
          <a:p>
            <a:pPr>
              <a:lnSpc>
                <a:spcPct val="100000"/>
              </a:lnSpc>
              <a:buFont typeface="Wingdings" panose="05000000000000000000" pitchFamily="2" charset="2"/>
              <a:buChar char="Ø"/>
            </a:pPr>
            <a:r>
              <a:rPr lang="en-GB" sz="2500" dirty="0">
                <a:solidFill>
                  <a:schemeClr val="bg1"/>
                </a:solidFill>
              </a:rPr>
              <a:t>Guidelines on Writing Chapter Four</a:t>
            </a:r>
          </a:p>
          <a:p>
            <a:pPr>
              <a:lnSpc>
                <a:spcPct val="100000"/>
              </a:lnSpc>
              <a:buFont typeface="Wingdings" panose="05000000000000000000" pitchFamily="2" charset="2"/>
              <a:buChar char="Ø"/>
            </a:pPr>
            <a:r>
              <a:rPr lang="en-GB" sz="2500" dirty="0">
                <a:solidFill>
                  <a:schemeClr val="bg1"/>
                </a:solidFill>
              </a:rPr>
              <a:t>Guidelines on Writing Chapter Five</a:t>
            </a:r>
          </a:p>
          <a:p>
            <a:pPr>
              <a:lnSpc>
                <a:spcPct val="100000"/>
              </a:lnSpc>
              <a:buFont typeface="Wingdings" panose="05000000000000000000" pitchFamily="2" charset="2"/>
              <a:buChar char="Ø"/>
            </a:pPr>
            <a:r>
              <a:rPr lang="en-GB" sz="2500" dirty="0">
                <a:solidFill>
                  <a:schemeClr val="bg1"/>
                </a:solidFill>
              </a:rPr>
              <a:t>Conclusion</a:t>
            </a:r>
          </a:p>
          <a:p>
            <a:pPr>
              <a:lnSpc>
                <a:spcPct val="100000"/>
              </a:lnSpc>
              <a:buFont typeface="Wingdings" panose="05000000000000000000" pitchFamily="2" charset="2"/>
              <a:buChar char="Ø"/>
            </a:pPr>
            <a:r>
              <a:rPr lang="en-GB" sz="2500" dirty="0">
                <a:solidFill>
                  <a:schemeClr val="bg1"/>
                </a:solidFill>
              </a:rPr>
              <a:t>References </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85504" cy="994117"/>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000" b="1" dirty="0"/>
              <a:t>SCOPE OF THE STUDY</a:t>
            </a:r>
            <a:endParaRPr lang="en-GB" sz="6000" b="1" dirty="0"/>
          </a:p>
        </p:txBody>
      </p:sp>
      <p:sp>
        <p:nvSpPr>
          <p:cNvPr id="3" name="Content Placeholder 2"/>
          <p:cNvSpPr>
            <a:spLocks noGrp="1"/>
          </p:cNvSpPr>
          <p:nvPr>
            <p:ph idx="1"/>
          </p:nvPr>
        </p:nvSpPr>
        <p:spPr>
          <a:xfrm>
            <a:off x="646111" y="1728827"/>
            <a:ext cx="10685504" cy="4676455"/>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GB" sz="3600" dirty="0">
                <a:effectLst/>
                <a:latin typeface="+mj-lt"/>
                <a:ea typeface="Times New Roman" panose="02020603050405020304" pitchFamily="18" charset="0"/>
                <a:cs typeface="Times New Roman" panose="02020603050405020304" pitchFamily="18" charset="0"/>
              </a:rPr>
              <a:t>Every study should have a clearly defined scope. </a:t>
            </a:r>
          </a:p>
          <a:p>
            <a:pPr algn="just"/>
            <a:r>
              <a:rPr lang="en-GB" sz="3600" dirty="0">
                <a:effectLst/>
                <a:latin typeface="+mj-lt"/>
                <a:ea typeface="Times New Roman" panose="02020603050405020304" pitchFamily="18" charset="0"/>
                <a:cs typeface="Times New Roman" panose="02020603050405020304" pitchFamily="18" charset="0"/>
              </a:rPr>
              <a:t>The scope provides the justification of the study in terms of its </a:t>
            </a:r>
            <a:r>
              <a:rPr lang="en-GB" sz="3600" dirty="0">
                <a:solidFill>
                  <a:srgbClr val="C00000"/>
                </a:solidFill>
                <a:effectLst/>
                <a:latin typeface="+mj-lt"/>
                <a:ea typeface="Times New Roman" panose="02020603050405020304" pitchFamily="18" charset="0"/>
                <a:cs typeface="Times New Roman" panose="02020603050405020304" pitchFamily="18" charset="0"/>
              </a:rPr>
              <a:t>thematic</a:t>
            </a:r>
            <a:r>
              <a:rPr lang="en-GB" sz="3600" dirty="0">
                <a:effectLst/>
                <a:latin typeface="+mj-lt"/>
                <a:ea typeface="Times New Roman" panose="02020603050405020304" pitchFamily="18" charset="0"/>
                <a:cs typeface="Times New Roman" panose="02020603050405020304" pitchFamily="18" charset="0"/>
              </a:rPr>
              <a:t> and </a:t>
            </a:r>
            <a:r>
              <a:rPr lang="en-GB" sz="3600" dirty="0">
                <a:solidFill>
                  <a:srgbClr val="C00000"/>
                </a:solidFill>
                <a:effectLst/>
                <a:latin typeface="+mj-lt"/>
                <a:ea typeface="Times New Roman" panose="02020603050405020304" pitchFamily="18" charset="0"/>
                <a:cs typeface="Times New Roman" panose="02020603050405020304" pitchFamily="18" charset="0"/>
              </a:rPr>
              <a:t>geographic</a:t>
            </a:r>
            <a:r>
              <a:rPr lang="en-GB" sz="3600" dirty="0">
                <a:effectLst/>
                <a:latin typeface="+mj-lt"/>
                <a:ea typeface="Times New Roman" panose="02020603050405020304" pitchFamily="18" charset="0"/>
                <a:cs typeface="Times New Roman" panose="02020603050405020304" pitchFamily="18" charset="0"/>
              </a:rPr>
              <a:t> </a:t>
            </a:r>
            <a:r>
              <a:rPr lang="en-GB" sz="3600" dirty="0">
                <a:solidFill>
                  <a:srgbClr val="FF0000"/>
                </a:solidFill>
                <a:effectLst/>
                <a:latin typeface="+mj-lt"/>
                <a:ea typeface="Times New Roman" panose="02020603050405020304" pitchFamily="18" charset="0"/>
                <a:cs typeface="Times New Roman" panose="02020603050405020304" pitchFamily="18" charset="0"/>
              </a:rPr>
              <a:t>coverage</a:t>
            </a:r>
            <a:r>
              <a:rPr lang="en-GB" sz="3600" dirty="0">
                <a:effectLst/>
                <a:latin typeface="+mj-lt"/>
                <a:ea typeface="Times New Roman" panose="02020603050405020304" pitchFamily="18" charset="0"/>
                <a:cs typeface="Times New Roman" panose="02020603050405020304" pitchFamily="18" charset="0"/>
              </a:rPr>
              <a:t>. </a:t>
            </a:r>
          </a:p>
          <a:p>
            <a:pPr algn="just"/>
            <a:r>
              <a:rPr lang="en-GB" sz="3600" dirty="0">
                <a:effectLst/>
                <a:latin typeface="+mj-lt"/>
                <a:ea typeface="Times New Roman" panose="02020603050405020304" pitchFamily="18" charset="0"/>
                <a:cs typeface="Times New Roman" panose="02020603050405020304" pitchFamily="18" charset="0"/>
              </a:rPr>
              <a:t>It usually also indicates the </a:t>
            </a:r>
            <a:r>
              <a:rPr lang="en-GB" sz="3600" dirty="0">
                <a:solidFill>
                  <a:srgbClr val="C00000"/>
                </a:solidFill>
                <a:effectLst/>
                <a:latin typeface="+mj-lt"/>
                <a:ea typeface="Times New Roman" panose="02020603050405020304" pitchFamily="18" charset="0"/>
                <a:cs typeface="Times New Roman" panose="02020603050405020304" pitchFamily="18" charset="0"/>
              </a:rPr>
              <a:t>period</a:t>
            </a:r>
            <a:r>
              <a:rPr lang="en-GB" sz="3600" dirty="0">
                <a:effectLst/>
                <a:latin typeface="+mj-lt"/>
                <a:ea typeface="Times New Roman" panose="02020603050405020304" pitchFamily="18" charset="0"/>
                <a:cs typeface="Times New Roman" panose="02020603050405020304" pitchFamily="18" charset="0"/>
              </a:rPr>
              <a:t> to be covered in the study. </a:t>
            </a:r>
          </a:p>
          <a:p>
            <a:pPr algn="just"/>
            <a:r>
              <a:rPr lang="en-GB" sz="3600" dirty="0">
                <a:effectLst/>
                <a:latin typeface="+mj-lt"/>
                <a:ea typeface="Times New Roman" panose="02020603050405020304" pitchFamily="18" charset="0"/>
                <a:cs typeface="Times New Roman" panose="02020603050405020304" pitchFamily="18" charset="0"/>
              </a:rPr>
              <a:t>It is important that the researcher state what he/she will </a:t>
            </a:r>
            <a:r>
              <a:rPr lang="en-GB" sz="3600" dirty="0">
                <a:solidFill>
                  <a:srgbClr val="FF0000"/>
                </a:solidFill>
                <a:effectLst/>
                <a:latin typeface="+mj-lt"/>
                <a:ea typeface="Times New Roman" panose="02020603050405020304" pitchFamily="18" charset="0"/>
                <a:cs typeface="Times New Roman" panose="02020603050405020304" pitchFamily="18" charset="0"/>
              </a:rPr>
              <a:t>not include </a:t>
            </a:r>
            <a:r>
              <a:rPr lang="en-GB" sz="3600" dirty="0">
                <a:effectLst/>
                <a:latin typeface="+mj-lt"/>
                <a:ea typeface="Times New Roman" panose="02020603050405020304" pitchFamily="18" charset="0"/>
                <a:cs typeface="Times New Roman" panose="02020603050405020304" pitchFamily="18" charset="0"/>
              </a:rPr>
              <a:t>so that the scope of the research is clearly defined.</a:t>
            </a:r>
          </a:p>
          <a:p>
            <a:endParaRPr lang="en-GB" sz="4800" dirty="0"/>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24400" cy="1040416"/>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600" b="1" dirty="0"/>
              <a:t>LIMITATIONS OF THE STUDY</a:t>
            </a:r>
            <a:endParaRPr lang="en-GB" sz="6600" b="1" dirty="0"/>
          </a:p>
        </p:txBody>
      </p:sp>
      <p:sp>
        <p:nvSpPr>
          <p:cNvPr id="3" name="Content Placeholder 2"/>
          <p:cNvSpPr>
            <a:spLocks noGrp="1"/>
          </p:cNvSpPr>
          <p:nvPr>
            <p:ph idx="1"/>
          </p:nvPr>
        </p:nvSpPr>
        <p:spPr>
          <a:xfrm>
            <a:off x="646111" y="1728826"/>
            <a:ext cx="10824400" cy="481087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gn="just"/>
            <a:endParaRPr lang="en-GB"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3000" dirty="0">
                <a:latin typeface="+mj-lt"/>
                <a:ea typeface="Times New Roman" panose="02020603050405020304" pitchFamily="18" charset="0"/>
                <a:cs typeface="Times New Roman" panose="02020603050405020304" pitchFamily="18" charset="0"/>
              </a:rPr>
              <a:t>These</a:t>
            </a:r>
            <a:r>
              <a:rPr lang="en-GB" sz="3000" dirty="0">
                <a:effectLst/>
                <a:latin typeface="+mj-lt"/>
                <a:ea typeface="Times New Roman" panose="02020603050405020304" pitchFamily="18" charset="0"/>
                <a:cs typeface="Times New Roman" panose="02020603050405020304" pitchFamily="18" charset="0"/>
              </a:rPr>
              <a:t> have to do with constraints faced or shortcomings encountered by the researcher in the course of conducting the study. </a:t>
            </a:r>
          </a:p>
          <a:p>
            <a:pPr algn="just"/>
            <a:r>
              <a:rPr lang="en-GB" sz="3000" dirty="0">
                <a:effectLst/>
                <a:latin typeface="+mj-lt"/>
                <a:ea typeface="Times New Roman" panose="02020603050405020304" pitchFamily="18" charset="0"/>
                <a:cs typeface="Times New Roman" panose="02020603050405020304" pitchFamily="18" charset="0"/>
              </a:rPr>
              <a:t>Limitations should be tied to </a:t>
            </a:r>
            <a:r>
              <a:rPr lang="en-GB" sz="3000" dirty="0">
                <a:solidFill>
                  <a:srgbClr val="FF0000"/>
                </a:solidFill>
                <a:effectLst/>
                <a:latin typeface="+mj-lt"/>
                <a:ea typeface="Times New Roman" panose="02020603050405020304" pitchFamily="18" charset="0"/>
                <a:cs typeface="Times New Roman" panose="02020603050405020304" pitchFamily="18" charset="0"/>
              </a:rPr>
              <a:t>constraints</a:t>
            </a:r>
            <a:r>
              <a:rPr lang="en-GB" sz="3000" dirty="0">
                <a:effectLst/>
                <a:latin typeface="+mj-lt"/>
                <a:ea typeface="Times New Roman" panose="02020603050405020304" pitchFamily="18" charset="0"/>
                <a:cs typeface="Times New Roman" panose="02020603050405020304" pitchFamily="18" charset="0"/>
              </a:rPr>
              <a:t> on the course of </a:t>
            </a:r>
            <a:r>
              <a:rPr lang="en-GB" sz="3000" dirty="0">
                <a:solidFill>
                  <a:srgbClr val="FF0000"/>
                </a:solidFill>
                <a:effectLst/>
                <a:latin typeface="+mj-lt"/>
                <a:ea typeface="Times New Roman" panose="02020603050405020304" pitchFamily="18" charset="0"/>
                <a:cs typeface="Times New Roman" panose="02020603050405020304" pitchFamily="18" charset="0"/>
              </a:rPr>
              <a:t>data collection.</a:t>
            </a:r>
          </a:p>
          <a:p>
            <a:pPr algn="just"/>
            <a:r>
              <a:rPr lang="en-GB" sz="3000" dirty="0">
                <a:latin typeface="+mj-lt"/>
                <a:ea typeface="Times New Roman" panose="02020603050405020304" pitchFamily="18" charset="0"/>
                <a:cs typeface="Times New Roman" panose="02020603050405020304" pitchFamily="18" charset="0"/>
              </a:rPr>
              <a:t>Despite</a:t>
            </a:r>
            <a:r>
              <a:rPr lang="en-GB" sz="3000" dirty="0">
                <a:effectLst/>
                <a:latin typeface="+mj-lt"/>
                <a:ea typeface="Times New Roman" panose="02020603050405020304" pitchFamily="18" charset="0"/>
                <a:cs typeface="Times New Roman" panose="02020603050405020304" pitchFamily="18" charset="0"/>
              </a:rPr>
              <a:t> anticipated limitations prior to conducting the research, the actual limitations would be encountered in the course of the research and should be reported at the end of the research. </a:t>
            </a:r>
          </a:p>
          <a:p>
            <a:pPr algn="just"/>
            <a:r>
              <a:rPr lang="en-GB" sz="3000" dirty="0">
                <a:effectLst/>
                <a:latin typeface="+mj-lt"/>
                <a:ea typeface="Times New Roman" panose="02020603050405020304" pitchFamily="18" charset="0"/>
                <a:cs typeface="Times New Roman" panose="02020603050405020304" pitchFamily="18" charset="0"/>
              </a:rPr>
              <a:t>The researcher should also state the </a:t>
            </a:r>
            <a:r>
              <a:rPr lang="en-GB" sz="3000" dirty="0">
                <a:solidFill>
                  <a:srgbClr val="FF0000"/>
                </a:solidFill>
                <a:effectLst/>
                <a:latin typeface="+mj-lt"/>
                <a:ea typeface="Times New Roman" panose="02020603050405020304" pitchFamily="18" charset="0"/>
                <a:cs typeface="Times New Roman" panose="02020603050405020304" pitchFamily="18" charset="0"/>
              </a:rPr>
              <a:t>extent of accomplishing the objectives</a:t>
            </a:r>
            <a:r>
              <a:rPr lang="en-GB" sz="3000" dirty="0">
                <a:effectLst/>
                <a:latin typeface="+mj-lt"/>
                <a:ea typeface="Times New Roman" panose="02020603050405020304" pitchFamily="18" charset="0"/>
                <a:cs typeface="Times New Roman" panose="02020603050405020304" pitchFamily="18" charset="0"/>
              </a:rPr>
              <a:t> of the study despite the limitations.</a:t>
            </a:r>
          </a:p>
          <a:p>
            <a:endParaRPr lang="en-GB" sz="5200" dirty="0">
              <a:latin typeface="+mj-lt"/>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54952" cy="832072"/>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GB" sz="2800" b="1" dirty="0">
                <a:effectLst/>
                <a:latin typeface="Times New Roman" panose="02020603050405020304" pitchFamily="18" charset="0"/>
              </a:rPr>
              <a:t>SIGNIFICANCE AND POLICY RELEVANCE OF THE STUDY</a:t>
            </a:r>
            <a:endParaRPr lang="en-GB" sz="6000" dirty="0"/>
          </a:p>
        </p:txBody>
      </p:sp>
      <p:sp>
        <p:nvSpPr>
          <p:cNvPr id="3" name="Content Placeholder 2"/>
          <p:cNvSpPr>
            <a:spLocks noGrp="1"/>
          </p:cNvSpPr>
          <p:nvPr>
            <p:ph idx="1"/>
          </p:nvPr>
        </p:nvSpPr>
        <p:spPr>
          <a:xfrm>
            <a:off x="646111" y="1485759"/>
            <a:ext cx="10754952" cy="4834018"/>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GB" sz="3200" dirty="0">
                <a:effectLst/>
                <a:latin typeface="+mj-lt"/>
                <a:ea typeface="Times New Roman" panose="02020603050405020304" pitchFamily="18" charset="0"/>
                <a:cs typeface="Times New Roman" panose="02020603050405020304" pitchFamily="18" charset="0"/>
              </a:rPr>
              <a:t>In the light of the mandate of the National Institute, it is important that each researcher’s effort shed light on the </a:t>
            </a:r>
            <a:r>
              <a:rPr lang="en-GB" sz="3200" dirty="0">
                <a:solidFill>
                  <a:srgbClr val="FF0000"/>
                </a:solidFill>
                <a:effectLst/>
                <a:latin typeface="+mj-lt"/>
                <a:ea typeface="Times New Roman" panose="02020603050405020304" pitchFamily="18" charset="0"/>
                <a:cs typeface="Times New Roman" panose="02020603050405020304" pitchFamily="18" charset="0"/>
              </a:rPr>
              <a:t>policy implications </a:t>
            </a:r>
            <a:r>
              <a:rPr lang="en-GB" sz="3200" dirty="0">
                <a:effectLst/>
                <a:latin typeface="+mj-lt"/>
                <a:ea typeface="Times New Roman" panose="02020603050405020304" pitchFamily="18" charset="0"/>
                <a:cs typeface="Times New Roman" panose="02020603050405020304" pitchFamily="18" charset="0"/>
              </a:rPr>
              <a:t>of the research findings.  </a:t>
            </a:r>
          </a:p>
          <a:p>
            <a:pPr algn="just"/>
            <a:r>
              <a:rPr lang="en-GB" sz="3200" dirty="0">
                <a:effectLst/>
                <a:latin typeface="+mj-lt"/>
                <a:ea typeface="Times New Roman" panose="02020603050405020304" pitchFamily="18" charset="0"/>
                <a:cs typeface="Times New Roman" panose="02020603050405020304" pitchFamily="18" charset="0"/>
              </a:rPr>
              <a:t>The section seeks to answer the question: </a:t>
            </a:r>
            <a:r>
              <a:rPr lang="en-GB" sz="3200" dirty="0">
                <a:solidFill>
                  <a:srgbClr val="FF0000"/>
                </a:solidFill>
                <a:effectLst/>
                <a:latin typeface="+mj-lt"/>
                <a:ea typeface="Times New Roman" panose="02020603050405020304" pitchFamily="18" charset="0"/>
                <a:cs typeface="Times New Roman" panose="02020603050405020304" pitchFamily="18" charset="0"/>
              </a:rPr>
              <a:t>How would the research results assist policy makers </a:t>
            </a:r>
            <a:r>
              <a:rPr lang="en-GB" sz="3200" dirty="0">
                <a:effectLst/>
                <a:latin typeface="+mj-lt"/>
                <a:ea typeface="Times New Roman" panose="02020603050405020304" pitchFamily="18" charset="0"/>
                <a:cs typeface="Times New Roman" panose="02020603050405020304" pitchFamily="18" charset="0"/>
              </a:rPr>
              <a:t>(government officials) and </a:t>
            </a:r>
            <a:r>
              <a:rPr lang="en-GB" sz="3200" dirty="0">
                <a:solidFill>
                  <a:srgbClr val="FF0000"/>
                </a:solidFill>
                <a:effectLst/>
                <a:latin typeface="+mj-lt"/>
                <a:ea typeface="Times New Roman" panose="02020603050405020304" pitchFamily="18" charset="0"/>
                <a:cs typeface="Times New Roman" panose="02020603050405020304" pitchFamily="18" charset="0"/>
              </a:rPr>
              <a:t>other stakeholders </a:t>
            </a:r>
            <a:r>
              <a:rPr lang="en-GB" sz="3200" dirty="0">
                <a:effectLst/>
                <a:latin typeface="+mj-lt"/>
                <a:ea typeface="Times New Roman" panose="02020603050405020304" pitchFamily="18" charset="0"/>
                <a:cs typeface="Times New Roman" panose="02020603050405020304" pitchFamily="18" charset="0"/>
              </a:rPr>
              <a:t>in their search towards turning Nigeria into </a:t>
            </a:r>
            <a:r>
              <a:rPr lang="en-GB" sz="3200" dirty="0">
                <a:solidFill>
                  <a:srgbClr val="FF0000"/>
                </a:solidFill>
                <a:effectLst/>
                <a:latin typeface="+mj-lt"/>
                <a:ea typeface="Times New Roman" panose="02020603050405020304" pitchFamily="18" charset="0"/>
                <a:cs typeface="Times New Roman" panose="02020603050405020304" pitchFamily="18" charset="0"/>
              </a:rPr>
              <a:t>a better society? </a:t>
            </a:r>
          </a:p>
          <a:p>
            <a:pPr algn="just"/>
            <a:endParaRPr lang="en-GB" sz="3200" dirty="0">
              <a:effectLst/>
              <a:latin typeface="+mj-lt"/>
              <a:ea typeface="Times New Roman" panose="02020603050405020304" pitchFamily="18" charset="0"/>
              <a:cs typeface="Times New Roman" panose="02020603050405020304" pitchFamily="18" charset="0"/>
            </a:endParaRPr>
          </a:p>
          <a:p>
            <a:endParaRPr lang="en-GB" sz="6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43378" cy="924669"/>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GB" sz="4000" b="1" dirty="0">
                <a:effectLst/>
                <a:latin typeface="Times New Roman" panose="02020603050405020304" pitchFamily="18" charset="0"/>
                <a:cs typeface="Times New Roman" panose="02020603050405020304" pitchFamily="18" charset="0"/>
              </a:rPr>
              <a:t>CONCEPTUAL CLARIFICATIONS</a:t>
            </a:r>
            <a:endParaRPr lang="en-GB" sz="8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636230"/>
            <a:ext cx="10743378" cy="476905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buFont typeface="Wingdings" panose="05000000000000000000" pitchFamily="2" charset="2"/>
              <a:buChar char="Ø"/>
            </a:pPr>
            <a:r>
              <a:rPr lang="en-GB" sz="3600" dirty="0">
                <a:effectLst/>
                <a:latin typeface="+mj-lt"/>
                <a:ea typeface="Times New Roman" panose="02020603050405020304" pitchFamily="18" charset="0"/>
                <a:cs typeface="Times New Roman" panose="02020603050405020304" pitchFamily="18" charset="0"/>
              </a:rPr>
              <a:t>These explain the various </a:t>
            </a:r>
            <a:r>
              <a:rPr lang="en-GB" sz="3600" dirty="0">
                <a:solidFill>
                  <a:srgbClr val="C00000"/>
                </a:solidFill>
                <a:effectLst/>
                <a:latin typeface="+mj-lt"/>
                <a:ea typeface="Times New Roman" panose="02020603050405020304" pitchFamily="18" charset="0"/>
                <a:cs typeface="Times New Roman" panose="02020603050405020304" pitchFamily="18" charset="0"/>
              </a:rPr>
              <a:t>contested</a:t>
            </a:r>
            <a:r>
              <a:rPr lang="en-GB" sz="3600" dirty="0">
                <a:effectLst/>
                <a:latin typeface="+mj-lt"/>
                <a:ea typeface="Times New Roman" panose="02020603050405020304" pitchFamily="18" charset="0"/>
                <a:cs typeface="Times New Roman" panose="02020603050405020304" pitchFamily="18" charset="0"/>
              </a:rPr>
              <a:t> </a:t>
            </a:r>
            <a:r>
              <a:rPr lang="en-GB" sz="3600" dirty="0">
                <a:solidFill>
                  <a:srgbClr val="FF0000"/>
                </a:solidFill>
                <a:effectLst/>
                <a:latin typeface="+mj-lt"/>
                <a:ea typeface="Times New Roman" panose="02020603050405020304" pitchFamily="18" charset="0"/>
                <a:cs typeface="Times New Roman" panose="02020603050405020304" pitchFamily="18" charset="0"/>
              </a:rPr>
              <a:t>meanings</a:t>
            </a:r>
            <a:r>
              <a:rPr lang="en-GB" sz="3600" dirty="0">
                <a:effectLst/>
                <a:latin typeface="+mj-lt"/>
                <a:ea typeface="Times New Roman" panose="02020603050405020304" pitchFamily="18" charset="0"/>
                <a:cs typeface="Times New Roman" panose="02020603050405020304" pitchFamily="18" charset="0"/>
              </a:rPr>
              <a:t> and </a:t>
            </a:r>
            <a:r>
              <a:rPr lang="en-GB" sz="3600" dirty="0">
                <a:solidFill>
                  <a:srgbClr val="C00000"/>
                </a:solidFill>
                <a:effectLst/>
                <a:latin typeface="+mj-lt"/>
                <a:ea typeface="Times New Roman" panose="02020603050405020304" pitchFamily="18" charset="0"/>
                <a:cs typeface="Times New Roman" panose="02020603050405020304" pitchFamily="18" charset="0"/>
              </a:rPr>
              <a:t>usages</a:t>
            </a:r>
            <a:r>
              <a:rPr lang="en-GB" sz="3600" dirty="0">
                <a:effectLst/>
                <a:latin typeface="+mj-lt"/>
                <a:ea typeface="Times New Roman" panose="02020603050405020304" pitchFamily="18" charset="0"/>
                <a:cs typeface="Times New Roman" panose="02020603050405020304" pitchFamily="18" charset="0"/>
              </a:rPr>
              <a:t> of the variables, and key concepts related to them, as used by scholars and practitioners. </a:t>
            </a:r>
          </a:p>
          <a:p>
            <a:pPr algn="just">
              <a:buFont typeface="Wingdings" panose="05000000000000000000" pitchFamily="2" charset="2"/>
              <a:buChar char="Ø"/>
            </a:pPr>
            <a:r>
              <a:rPr lang="en-GB" sz="3600" dirty="0">
                <a:effectLst/>
                <a:latin typeface="+mj-lt"/>
                <a:ea typeface="Times New Roman" panose="02020603050405020304" pitchFamily="18" charset="0"/>
                <a:cs typeface="Times New Roman" panose="02020603050405020304" pitchFamily="18" charset="0"/>
              </a:rPr>
              <a:t>It goes beyond definition of terms.</a:t>
            </a:r>
          </a:p>
          <a:p>
            <a:pPr algn="just">
              <a:buFont typeface="Wingdings" panose="05000000000000000000" pitchFamily="2" charset="2"/>
              <a:buChar char="Ø"/>
            </a:pPr>
            <a:r>
              <a:rPr lang="en-GB" sz="3600" dirty="0">
                <a:effectLst/>
                <a:latin typeface="+mj-lt"/>
                <a:ea typeface="Times New Roman" panose="02020603050405020304" pitchFamily="18" charset="0"/>
                <a:cs typeface="Times New Roman" panose="02020603050405020304" pitchFamily="18" charset="0"/>
              </a:rPr>
              <a:t>It requires the </a:t>
            </a:r>
            <a:r>
              <a:rPr lang="en-GB" sz="3600" dirty="0">
                <a:solidFill>
                  <a:srgbClr val="FF0000"/>
                </a:solidFill>
                <a:effectLst/>
                <a:latin typeface="+mj-lt"/>
                <a:ea typeface="Times New Roman" panose="02020603050405020304" pitchFamily="18" charset="0"/>
                <a:cs typeface="Times New Roman" panose="02020603050405020304" pitchFamily="18" charset="0"/>
              </a:rPr>
              <a:t>elaboration of the concepts </a:t>
            </a:r>
            <a:r>
              <a:rPr lang="en-GB" sz="3600" dirty="0">
                <a:effectLst/>
                <a:latin typeface="+mj-lt"/>
                <a:ea typeface="Times New Roman" panose="02020603050405020304" pitchFamily="18" charset="0"/>
                <a:cs typeface="Times New Roman" panose="02020603050405020304" pitchFamily="18" charset="0"/>
              </a:rPr>
              <a:t>as propounded by well-known authorities.</a:t>
            </a:r>
          </a:p>
          <a:p>
            <a:pPr algn="just">
              <a:buFont typeface="Wingdings" panose="05000000000000000000" pitchFamily="2" charset="2"/>
              <a:buChar char="Ø"/>
            </a:pPr>
            <a:r>
              <a:rPr lang="en-GB" sz="3600" dirty="0">
                <a:latin typeface="+mj-lt"/>
                <a:ea typeface="Times New Roman" panose="02020603050405020304" pitchFamily="18" charset="0"/>
                <a:cs typeface="Times New Roman" panose="02020603050405020304" pitchFamily="18" charset="0"/>
              </a:rPr>
              <a:t>Conceptual clarification should cascade from the </a:t>
            </a:r>
            <a:r>
              <a:rPr lang="en-GB" sz="3600" dirty="0">
                <a:solidFill>
                  <a:srgbClr val="FF0000"/>
                </a:solidFill>
                <a:latin typeface="+mj-lt"/>
                <a:ea typeface="Times New Roman" panose="02020603050405020304" pitchFamily="18" charset="0"/>
                <a:cs typeface="Times New Roman" panose="02020603050405020304" pitchFamily="18" charset="0"/>
              </a:rPr>
              <a:t>basic level to the secondary level </a:t>
            </a:r>
            <a:r>
              <a:rPr lang="en-GB" sz="3600" dirty="0">
                <a:latin typeface="+mj-lt"/>
                <a:ea typeface="Times New Roman" panose="02020603050405020304" pitchFamily="18" charset="0"/>
                <a:cs typeface="Times New Roman" panose="02020603050405020304" pitchFamily="18" charset="0"/>
              </a:rPr>
              <a:t>(attributes) to the indicator level.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43378" cy="913095"/>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GB" b="1" dirty="0">
                <a:effectLst/>
                <a:latin typeface="Times New Roman" panose="02020603050405020304" pitchFamily="18" charset="0"/>
              </a:rPr>
              <a:t>THEORETICAL FRAMEWORK</a:t>
            </a:r>
            <a:endParaRPr lang="en-GB" sz="8800" dirty="0"/>
          </a:p>
        </p:txBody>
      </p:sp>
      <p:sp>
        <p:nvSpPr>
          <p:cNvPr id="3" name="Content Placeholder 2"/>
          <p:cNvSpPr>
            <a:spLocks noGrp="1"/>
          </p:cNvSpPr>
          <p:nvPr>
            <p:ph idx="1"/>
          </p:nvPr>
        </p:nvSpPr>
        <p:spPr>
          <a:xfrm>
            <a:off x="646111" y="1601506"/>
            <a:ext cx="10743378" cy="4803776"/>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R="0" algn="just">
              <a:spcBef>
                <a:spcPts val="0"/>
              </a:spcBef>
              <a:spcAft>
                <a:spcPts val="0"/>
              </a:spcAft>
              <a:buFont typeface="Wingdings" panose="05000000000000000000" pitchFamily="2" charset="2"/>
              <a:buChar char="q"/>
            </a:pPr>
            <a:endParaRPr lang="en-GB" sz="2800"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GB" sz="3200" dirty="0">
                <a:latin typeface="+mj-lt"/>
                <a:ea typeface="Times New Roman" panose="02020603050405020304" pitchFamily="18" charset="0"/>
                <a:cs typeface="Times New Roman" panose="02020603050405020304" pitchFamily="18" charset="0"/>
              </a:rPr>
              <a:t>The</a:t>
            </a:r>
            <a:r>
              <a:rPr lang="en-GB" sz="3200" dirty="0">
                <a:effectLst/>
                <a:latin typeface="+mj-lt"/>
                <a:ea typeface="Times New Roman" panose="02020603050405020304" pitchFamily="18" charset="0"/>
                <a:cs typeface="Times New Roman" panose="02020603050405020304" pitchFamily="18" charset="0"/>
              </a:rPr>
              <a:t> theoretical framework demonstrates the </a:t>
            </a:r>
            <a:r>
              <a:rPr lang="en-GB" sz="3200" dirty="0">
                <a:solidFill>
                  <a:srgbClr val="FF0000"/>
                </a:solidFill>
                <a:effectLst/>
                <a:latin typeface="+mj-lt"/>
                <a:ea typeface="Times New Roman" panose="02020603050405020304" pitchFamily="18" charset="0"/>
                <a:cs typeface="Times New Roman" panose="02020603050405020304" pitchFamily="18" charset="0"/>
              </a:rPr>
              <a:t>foundation</a:t>
            </a:r>
            <a:r>
              <a:rPr lang="en-GB" sz="3200" dirty="0">
                <a:effectLst/>
                <a:latin typeface="+mj-lt"/>
                <a:ea typeface="Times New Roman" panose="02020603050405020304" pitchFamily="18" charset="0"/>
                <a:cs typeface="Times New Roman" panose="02020603050405020304" pitchFamily="18" charset="0"/>
              </a:rPr>
              <a:t> or </a:t>
            </a:r>
            <a:r>
              <a:rPr lang="en-GB" sz="3200" dirty="0">
                <a:solidFill>
                  <a:srgbClr val="FF0000"/>
                </a:solidFill>
                <a:effectLst/>
                <a:latin typeface="+mj-lt"/>
                <a:ea typeface="Times New Roman" panose="02020603050405020304" pitchFamily="18" charset="0"/>
                <a:cs typeface="Times New Roman" panose="02020603050405020304" pitchFamily="18" charset="0"/>
              </a:rPr>
              <a:t>structure</a:t>
            </a:r>
            <a:r>
              <a:rPr lang="en-GB" sz="3200" dirty="0">
                <a:effectLst/>
                <a:latin typeface="+mj-lt"/>
                <a:ea typeface="Times New Roman" panose="02020603050405020304" pitchFamily="18" charset="0"/>
                <a:cs typeface="Times New Roman" panose="02020603050405020304" pitchFamily="18" charset="0"/>
              </a:rPr>
              <a:t> upon which the study explores research questions. </a:t>
            </a:r>
          </a:p>
          <a:p>
            <a:pPr marR="0" algn="just">
              <a:spcBef>
                <a:spcPts val="0"/>
              </a:spcBef>
              <a:spcAft>
                <a:spcPts val="0"/>
              </a:spcAft>
              <a:buFont typeface="Wingdings" panose="05000000000000000000" pitchFamily="2" charset="2"/>
              <a:buChar char="q"/>
            </a:pPr>
            <a:endParaRPr lang="en-GB" sz="32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GB" sz="3200" dirty="0">
                <a:effectLst/>
                <a:latin typeface="+mj-lt"/>
                <a:ea typeface="Times New Roman" panose="02020603050405020304" pitchFamily="18" charset="0"/>
                <a:cs typeface="Times New Roman" panose="02020603050405020304" pitchFamily="18" charset="0"/>
              </a:rPr>
              <a:t>It is important to be </a:t>
            </a:r>
            <a:r>
              <a:rPr lang="en-GB" sz="3200" dirty="0">
                <a:solidFill>
                  <a:srgbClr val="C00000"/>
                </a:solidFill>
                <a:effectLst/>
                <a:latin typeface="+mj-lt"/>
                <a:ea typeface="Times New Roman" panose="02020603050405020304" pitchFamily="18" charset="0"/>
                <a:cs typeface="Times New Roman" panose="02020603050405020304" pitchFamily="18" charset="0"/>
              </a:rPr>
              <a:t>explicit</a:t>
            </a:r>
            <a:r>
              <a:rPr lang="en-GB" sz="3200" dirty="0">
                <a:effectLst/>
                <a:latin typeface="+mj-lt"/>
                <a:ea typeface="Times New Roman" panose="02020603050405020304" pitchFamily="18" charset="0"/>
                <a:cs typeface="Times New Roman" panose="02020603050405020304" pitchFamily="18" charset="0"/>
              </a:rPr>
              <a:t> on </a:t>
            </a:r>
            <a:r>
              <a:rPr lang="en-GB" sz="3200" dirty="0">
                <a:solidFill>
                  <a:srgbClr val="C00000"/>
                </a:solidFill>
                <a:effectLst/>
                <a:latin typeface="+mj-lt"/>
                <a:ea typeface="Times New Roman" panose="02020603050405020304" pitchFamily="18" charset="0"/>
                <a:cs typeface="Times New Roman" panose="02020603050405020304" pitchFamily="18" charset="0"/>
              </a:rPr>
              <a:t>who</a:t>
            </a:r>
            <a:r>
              <a:rPr lang="en-GB" sz="3200" dirty="0">
                <a:effectLst/>
                <a:latin typeface="+mj-lt"/>
                <a:ea typeface="Times New Roman" panose="02020603050405020304" pitchFamily="18" charset="0"/>
                <a:cs typeface="Times New Roman" panose="02020603050405020304" pitchFamily="18" charset="0"/>
              </a:rPr>
              <a:t> </a:t>
            </a:r>
            <a:r>
              <a:rPr lang="en-GB" sz="3200" dirty="0">
                <a:solidFill>
                  <a:srgbClr val="FF0000"/>
                </a:solidFill>
                <a:effectLst/>
                <a:latin typeface="+mj-lt"/>
                <a:ea typeface="Times New Roman" panose="02020603050405020304" pitchFamily="18" charset="0"/>
                <a:cs typeface="Times New Roman" panose="02020603050405020304" pitchFamily="18" charset="0"/>
              </a:rPr>
              <a:t>is credited </a:t>
            </a:r>
            <a:r>
              <a:rPr lang="en-GB" sz="3200" dirty="0">
                <a:effectLst/>
                <a:latin typeface="+mj-lt"/>
                <a:ea typeface="Times New Roman" panose="02020603050405020304" pitchFamily="18" charset="0"/>
                <a:cs typeface="Times New Roman" panose="02020603050405020304" pitchFamily="18" charset="0"/>
              </a:rPr>
              <a:t>with coming up with the original theory or theories (including notable people who </a:t>
            </a:r>
            <a:r>
              <a:rPr lang="en-GB" sz="3200" dirty="0">
                <a:solidFill>
                  <a:srgbClr val="FF0000"/>
                </a:solidFill>
                <a:effectLst/>
                <a:latin typeface="+mj-lt"/>
                <a:ea typeface="Times New Roman" panose="02020603050405020304" pitchFamily="18" charset="0"/>
                <a:cs typeface="Times New Roman" panose="02020603050405020304" pitchFamily="18" charset="0"/>
              </a:rPr>
              <a:t>modified</a:t>
            </a:r>
            <a:r>
              <a:rPr lang="en-GB" sz="3200" dirty="0">
                <a:effectLst/>
                <a:latin typeface="+mj-lt"/>
                <a:ea typeface="Times New Roman" panose="02020603050405020304" pitchFamily="18" charset="0"/>
                <a:cs typeface="Times New Roman" panose="02020603050405020304" pitchFamily="18" charset="0"/>
              </a:rPr>
              <a:t> or </a:t>
            </a:r>
            <a:r>
              <a:rPr lang="en-GB" sz="3200" dirty="0">
                <a:solidFill>
                  <a:srgbClr val="FF0000"/>
                </a:solidFill>
                <a:effectLst/>
                <a:latin typeface="+mj-lt"/>
                <a:ea typeface="Times New Roman" panose="02020603050405020304" pitchFamily="18" charset="0"/>
                <a:cs typeface="Times New Roman" panose="02020603050405020304" pitchFamily="18" charset="0"/>
              </a:rPr>
              <a:t>expanded</a:t>
            </a:r>
            <a:r>
              <a:rPr lang="en-GB" sz="3200" dirty="0">
                <a:effectLst/>
                <a:latin typeface="+mj-lt"/>
                <a:ea typeface="Times New Roman" panose="02020603050405020304" pitchFamily="18" charset="0"/>
                <a:cs typeface="Times New Roman" panose="02020603050405020304" pitchFamily="18" charset="0"/>
              </a:rPr>
              <a:t> </a:t>
            </a:r>
            <a:r>
              <a:rPr lang="en-GB" sz="3200" dirty="0">
                <a:solidFill>
                  <a:srgbClr val="FF0000"/>
                </a:solidFill>
                <a:effectLst/>
                <a:latin typeface="+mj-lt"/>
                <a:ea typeface="Times New Roman" panose="02020603050405020304" pitchFamily="18" charset="0"/>
                <a:cs typeface="Times New Roman" panose="02020603050405020304" pitchFamily="18" charset="0"/>
              </a:rPr>
              <a:t>on the theory</a:t>
            </a:r>
            <a:r>
              <a:rPr lang="en-GB" sz="3200" dirty="0">
                <a:effectLst/>
                <a:latin typeface="+mj-lt"/>
                <a:ea typeface="Times New Roman" panose="02020603050405020304" pitchFamily="18" charset="0"/>
                <a:cs typeface="Times New Roman" panose="02020603050405020304" pitchFamily="18" charset="0"/>
              </a:rPr>
              <a:t>).</a:t>
            </a:r>
          </a:p>
          <a:p>
            <a:pPr marR="0" algn="just">
              <a:spcBef>
                <a:spcPts val="0"/>
              </a:spcBef>
              <a:spcAft>
                <a:spcPts val="0"/>
              </a:spcAft>
              <a:buFont typeface="Wingdings" panose="05000000000000000000" pitchFamily="2" charset="2"/>
              <a:buChar char="q"/>
            </a:pPr>
            <a:endParaRPr lang="en-GB" sz="3200" dirty="0">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GB" sz="3200" dirty="0">
                <a:effectLst/>
                <a:latin typeface="+mj-lt"/>
                <a:ea typeface="Times New Roman" panose="02020603050405020304" pitchFamily="18" charset="0"/>
                <a:cs typeface="Times New Roman" panose="02020603050405020304" pitchFamily="18" charset="0"/>
              </a:rPr>
              <a:t> </a:t>
            </a:r>
            <a:r>
              <a:rPr lang="en-GB" sz="3200" dirty="0">
                <a:latin typeface="+mj-lt"/>
                <a:ea typeface="Times New Roman" panose="02020603050405020304" pitchFamily="18" charset="0"/>
                <a:cs typeface="Times New Roman" panose="02020603050405020304" pitchFamily="18" charset="0"/>
              </a:rPr>
              <a:t>Provide</a:t>
            </a:r>
            <a:r>
              <a:rPr lang="en-GB" sz="3200" dirty="0">
                <a:effectLst/>
                <a:latin typeface="+mj-lt"/>
                <a:ea typeface="Times New Roman" panose="02020603050405020304" pitchFamily="18" charset="0"/>
                <a:cs typeface="Times New Roman" panose="02020603050405020304" pitchFamily="18" charset="0"/>
              </a:rPr>
              <a:t> a clear-cut </a:t>
            </a:r>
            <a:r>
              <a:rPr lang="en-GB" sz="3200" dirty="0">
                <a:solidFill>
                  <a:srgbClr val="C00000"/>
                </a:solidFill>
                <a:effectLst/>
                <a:latin typeface="+mj-lt"/>
                <a:ea typeface="Times New Roman" panose="02020603050405020304" pitchFamily="18" charset="0"/>
                <a:cs typeface="Times New Roman" panose="02020603050405020304" pitchFamily="18" charset="0"/>
              </a:rPr>
              <a:t>connection</a:t>
            </a:r>
            <a:r>
              <a:rPr lang="en-GB" sz="3200" dirty="0">
                <a:effectLst/>
                <a:latin typeface="+mj-lt"/>
                <a:ea typeface="Times New Roman" panose="02020603050405020304" pitchFamily="18" charset="0"/>
                <a:cs typeface="Times New Roman" panose="02020603050405020304" pitchFamily="18" charset="0"/>
              </a:rPr>
              <a:t> between the </a:t>
            </a:r>
            <a:r>
              <a:rPr lang="en-GB" sz="3200" dirty="0">
                <a:solidFill>
                  <a:srgbClr val="FF0000"/>
                </a:solidFill>
                <a:effectLst/>
                <a:latin typeface="+mj-lt"/>
                <a:ea typeface="Times New Roman" panose="02020603050405020304" pitchFamily="18" charset="0"/>
                <a:cs typeface="Times New Roman" panose="02020603050405020304" pitchFamily="18" charset="0"/>
              </a:rPr>
              <a:t>theoretical framework </a:t>
            </a:r>
            <a:r>
              <a:rPr lang="en-GB" sz="3200" dirty="0">
                <a:effectLst/>
                <a:latin typeface="+mj-lt"/>
                <a:ea typeface="Times New Roman" panose="02020603050405020304" pitchFamily="18" charset="0"/>
                <a:cs typeface="Times New Roman" panose="02020603050405020304" pitchFamily="18" charset="0"/>
              </a:rPr>
              <a:t>chosen and the </a:t>
            </a:r>
            <a:r>
              <a:rPr lang="en-GB" sz="3200" dirty="0">
                <a:solidFill>
                  <a:srgbClr val="FF0000"/>
                </a:solidFill>
                <a:effectLst/>
                <a:latin typeface="+mj-lt"/>
                <a:ea typeface="Times New Roman" panose="02020603050405020304" pitchFamily="18" charset="0"/>
                <a:cs typeface="Times New Roman" panose="02020603050405020304" pitchFamily="18" charset="0"/>
              </a:rPr>
              <a:t>topic</a:t>
            </a:r>
            <a:r>
              <a:rPr lang="en-GB" sz="3200" dirty="0">
                <a:effectLst/>
                <a:latin typeface="+mj-lt"/>
                <a:ea typeface="Times New Roman" panose="02020603050405020304" pitchFamily="18" charset="0"/>
                <a:cs typeface="Times New Roman" panose="02020603050405020304" pitchFamily="18" charset="0"/>
              </a:rPr>
              <a:t> being investigated. </a:t>
            </a:r>
          </a:p>
          <a:p>
            <a:pPr>
              <a:buFont typeface="Wingdings" panose="05000000000000000000" pitchFamily="2" charset="2"/>
              <a:buChar char="q"/>
            </a:pPr>
            <a:endParaRPr lang="en-GB" sz="40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43378" cy="913095"/>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GB" b="1" dirty="0">
                <a:effectLst/>
                <a:latin typeface="Times New Roman" panose="02020603050405020304" pitchFamily="18" charset="0"/>
              </a:rPr>
              <a:t>THEORETICAL FRAMEWORK cont’d……</a:t>
            </a:r>
            <a:endParaRPr lang="en-GB" sz="8800" dirty="0"/>
          </a:p>
        </p:txBody>
      </p:sp>
      <p:sp>
        <p:nvSpPr>
          <p:cNvPr id="3" name="Content Placeholder 2"/>
          <p:cNvSpPr>
            <a:spLocks noGrp="1"/>
          </p:cNvSpPr>
          <p:nvPr>
            <p:ph idx="1"/>
          </p:nvPr>
        </p:nvSpPr>
        <p:spPr>
          <a:xfrm>
            <a:off x="646111" y="1601506"/>
            <a:ext cx="10743378" cy="4803776"/>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R="0" algn="just">
              <a:spcBef>
                <a:spcPts val="0"/>
              </a:spcBef>
              <a:spcAft>
                <a:spcPts val="0"/>
              </a:spcAft>
              <a:buFont typeface="Wingdings" panose="05000000000000000000" pitchFamily="2" charset="2"/>
              <a:buChar char="q"/>
            </a:pPr>
            <a:r>
              <a:rPr lang="en-GB" sz="3500" dirty="0">
                <a:effectLst/>
                <a:latin typeface="+mj-lt"/>
                <a:ea typeface="Times New Roman" panose="02020603050405020304" pitchFamily="18" charset="0"/>
                <a:cs typeface="Times New Roman" panose="02020603050405020304" pitchFamily="18" charset="0"/>
              </a:rPr>
              <a:t>A preliminary </a:t>
            </a:r>
            <a:r>
              <a:rPr lang="en-GB" sz="3500" dirty="0">
                <a:solidFill>
                  <a:srgbClr val="FF0000"/>
                </a:solidFill>
                <a:effectLst/>
                <a:latin typeface="+mj-lt"/>
                <a:ea typeface="Times New Roman" panose="02020603050405020304" pitchFamily="18" charset="0"/>
                <a:cs typeface="Times New Roman" panose="02020603050405020304" pitchFamily="18" charset="0"/>
              </a:rPr>
              <a:t>literature review </a:t>
            </a:r>
            <a:r>
              <a:rPr lang="en-GB" sz="3500" dirty="0">
                <a:effectLst/>
                <a:latin typeface="+mj-lt"/>
                <a:ea typeface="Times New Roman" panose="02020603050405020304" pitchFamily="18" charset="0"/>
                <a:cs typeface="Times New Roman" panose="02020603050405020304" pitchFamily="18" charset="0"/>
              </a:rPr>
              <a:t>of the study should be the basis for constructing the framework. </a:t>
            </a:r>
          </a:p>
          <a:p>
            <a:pPr marL="0" marR="0" indent="0" algn="just">
              <a:spcBef>
                <a:spcPts val="0"/>
              </a:spcBef>
              <a:spcAft>
                <a:spcPts val="0"/>
              </a:spcAft>
              <a:buNone/>
            </a:pPr>
            <a:endParaRPr lang="en-GB" sz="3500" dirty="0">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GB" sz="3500" dirty="0">
                <a:effectLst/>
                <a:latin typeface="+mj-lt"/>
                <a:ea typeface="Times New Roman" panose="02020603050405020304" pitchFamily="18" charset="0"/>
                <a:cs typeface="Times New Roman" panose="02020603050405020304" pitchFamily="18" charset="0"/>
              </a:rPr>
              <a:t>Every</a:t>
            </a:r>
            <a:r>
              <a:rPr lang="en-GB" sz="3500" dirty="0">
                <a:solidFill>
                  <a:srgbClr val="000000"/>
                </a:solidFill>
                <a:effectLst/>
                <a:latin typeface="+mj-lt"/>
                <a:ea typeface="Times New Roman" panose="02020603050405020304" pitchFamily="18" charset="0"/>
                <a:cs typeface="Times New Roman" panose="02020603050405020304" pitchFamily="18" charset="0"/>
              </a:rPr>
              <a:t> research project is supposed to </a:t>
            </a:r>
            <a:r>
              <a:rPr lang="en-GB" sz="3500" dirty="0">
                <a:solidFill>
                  <a:srgbClr val="FF0000"/>
                </a:solidFill>
                <a:effectLst/>
                <a:latin typeface="+mj-lt"/>
                <a:ea typeface="Times New Roman" panose="02020603050405020304" pitchFamily="18" charset="0"/>
                <a:cs typeface="Times New Roman" panose="02020603050405020304" pitchFamily="18" charset="0"/>
              </a:rPr>
              <a:t>build on the body of knowledge</a:t>
            </a:r>
            <a:r>
              <a:rPr lang="en-GB" sz="3500" dirty="0">
                <a:solidFill>
                  <a:srgbClr val="000000"/>
                </a:solidFill>
                <a:effectLst/>
                <a:latin typeface="+mj-lt"/>
                <a:ea typeface="Times New Roman" panose="02020603050405020304" pitchFamily="18" charset="0"/>
                <a:cs typeface="Times New Roman" panose="02020603050405020304" pitchFamily="18" charset="0"/>
              </a:rPr>
              <a:t> that has preceded it.</a:t>
            </a:r>
          </a:p>
          <a:p>
            <a:pPr marL="0" marR="0" indent="0" algn="just">
              <a:spcBef>
                <a:spcPts val="0"/>
              </a:spcBef>
              <a:spcAft>
                <a:spcPts val="0"/>
              </a:spcAft>
              <a:buNone/>
            </a:pPr>
            <a:endParaRPr lang="en-GB" sz="3500" dirty="0">
              <a:solidFill>
                <a:srgbClr val="000000"/>
              </a:solidFill>
              <a:effectLst/>
              <a:latin typeface="+mj-lt"/>
              <a:ea typeface="Times New Roman" panose="02020603050405020304" pitchFamily="18"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GB" sz="3500" dirty="0">
                <a:solidFill>
                  <a:srgbClr val="000000"/>
                </a:solidFill>
                <a:latin typeface="+mj-lt"/>
                <a:ea typeface="Times New Roman" panose="02020603050405020304" pitchFamily="18" charset="0"/>
                <a:cs typeface="Times New Roman" panose="02020603050405020304" pitchFamily="18" charset="0"/>
              </a:rPr>
              <a:t>Endeavour to </a:t>
            </a:r>
            <a:r>
              <a:rPr lang="en-GB" sz="3500" dirty="0">
                <a:solidFill>
                  <a:srgbClr val="FF0000"/>
                </a:solidFill>
                <a:latin typeface="+mj-lt"/>
                <a:ea typeface="Times New Roman" panose="02020603050405020304" pitchFamily="18" charset="0"/>
                <a:cs typeface="Times New Roman" panose="02020603050405020304" pitchFamily="18" charset="0"/>
              </a:rPr>
              <a:t>search for a theory </a:t>
            </a:r>
            <a:r>
              <a:rPr lang="en-GB" sz="3500" dirty="0">
                <a:solidFill>
                  <a:srgbClr val="000000"/>
                </a:solidFill>
                <a:latin typeface="+mj-lt"/>
                <a:ea typeface="Times New Roman" panose="02020603050405020304" pitchFamily="18" charset="0"/>
                <a:cs typeface="Times New Roman" panose="02020603050405020304" pitchFamily="18" charset="0"/>
              </a:rPr>
              <a:t>that attempts to study the </a:t>
            </a:r>
            <a:r>
              <a:rPr lang="en-GB" sz="3500" dirty="0">
                <a:solidFill>
                  <a:srgbClr val="FF0000"/>
                </a:solidFill>
                <a:latin typeface="+mj-lt"/>
                <a:ea typeface="Times New Roman" panose="02020603050405020304" pitchFamily="18" charset="0"/>
                <a:cs typeface="Times New Roman" panose="02020603050405020304" pitchFamily="18" charset="0"/>
              </a:rPr>
              <a:t>2 variables </a:t>
            </a:r>
            <a:r>
              <a:rPr lang="en-GB" sz="3500" dirty="0">
                <a:solidFill>
                  <a:srgbClr val="000000"/>
                </a:solidFill>
                <a:latin typeface="+mj-lt"/>
                <a:ea typeface="Times New Roman" panose="02020603050405020304" pitchFamily="18" charset="0"/>
                <a:cs typeface="Times New Roman" panose="02020603050405020304" pitchFamily="18" charset="0"/>
              </a:rPr>
              <a:t>under study.</a:t>
            </a:r>
            <a:r>
              <a:rPr lang="en-GB" sz="3500" dirty="0">
                <a:effectLst/>
                <a:latin typeface="+mj-lt"/>
                <a:ea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GB" sz="40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9113"/>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GB" sz="3200" b="1" dirty="0">
                <a:effectLst/>
                <a:latin typeface="Times New Roman" panose="02020603050405020304" pitchFamily="18" charset="0"/>
              </a:rPr>
              <a:t>RESEARCH METHODOLOGY </a:t>
            </a:r>
            <a:endParaRPr lang="en-GB" sz="6600" dirty="0"/>
          </a:p>
        </p:txBody>
      </p:sp>
      <p:sp>
        <p:nvSpPr>
          <p:cNvPr id="3" name="Content Placeholder 2"/>
          <p:cNvSpPr>
            <a:spLocks noGrp="1"/>
          </p:cNvSpPr>
          <p:nvPr>
            <p:ph idx="1"/>
          </p:nvPr>
        </p:nvSpPr>
        <p:spPr>
          <a:xfrm>
            <a:off x="838200" y="1536256"/>
            <a:ext cx="10515600" cy="4829819"/>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GB" sz="3200" dirty="0">
              <a:latin typeface="+mj-lt"/>
              <a:cs typeface="Times New Roman" panose="02020603050405020304" pitchFamily="18" charset="0"/>
            </a:endParaRPr>
          </a:p>
          <a:p>
            <a:pPr marL="0" indent="0">
              <a:buNone/>
            </a:pPr>
            <a:r>
              <a:rPr lang="en-GB" sz="3200" dirty="0">
                <a:latin typeface="+mj-lt"/>
                <a:cs typeface="Times New Roman" panose="02020603050405020304" pitchFamily="18" charset="0"/>
              </a:rPr>
              <a:t>Elements of Research Methodology:</a:t>
            </a:r>
          </a:p>
          <a:p>
            <a:pPr lvl="1"/>
            <a:r>
              <a:rPr lang="en-GB" sz="3200" dirty="0">
                <a:latin typeface="+mj-lt"/>
                <a:cs typeface="Times New Roman" panose="02020603050405020304" pitchFamily="18" charset="0"/>
              </a:rPr>
              <a:t>Research strategy</a:t>
            </a:r>
          </a:p>
          <a:p>
            <a:pPr lvl="1"/>
            <a:r>
              <a:rPr lang="en-GB" sz="3200" dirty="0">
                <a:latin typeface="+mj-lt"/>
                <a:cs typeface="Times New Roman" panose="02020603050405020304" pitchFamily="18" charset="0"/>
              </a:rPr>
              <a:t>Research design</a:t>
            </a:r>
          </a:p>
          <a:p>
            <a:pPr lvl="1"/>
            <a:r>
              <a:rPr lang="en-GB" sz="3200" dirty="0">
                <a:latin typeface="+mj-lt"/>
                <a:cs typeface="Times New Roman" panose="02020603050405020304" pitchFamily="18" charset="0"/>
              </a:rPr>
              <a:t>Sample population and sampling technique</a:t>
            </a:r>
          </a:p>
          <a:p>
            <a:pPr lvl="1"/>
            <a:r>
              <a:rPr lang="en-GB" sz="3200" dirty="0">
                <a:latin typeface="+mj-lt"/>
                <a:cs typeface="Times New Roman" panose="02020603050405020304" pitchFamily="18" charset="0"/>
              </a:rPr>
              <a:t>Methods of data collection</a:t>
            </a:r>
          </a:p>
          <a:p>
            <a:pPr lvl="1"/>
            <a:r>
              <a:rPr lang="en-GB" sz="3200" dirty="0">
                <a:latin typeface="+mj-lt"/>
                <a:cs typeface="Times New Roman" panose="02020603050405020304" pitchFamily="18" charset="0"/>
              </a:rPr>
              <a:t>Methods of data analysis</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82274" cy="994117"/>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5400" b="1" dirty="0"/>
              <a:t>ORGANISATION OF THE STUDY</a:t>
            </a:r>
            <a:endParaRPr lang="en-GB" sz="5400" b="1" dirty="0"/>
          </a:p>
        </p:txBody>
      </p:sp>
      <p:sp>
        <p:nvSpPr>
          <p:cNvPr id="3" name="Content Placeholder 2"/>
          <p:cNvSpPr>
            <a:spLocks noGrp="1"/>
          </p:cNvSpPr>
          <p:nvPr>
            <p:ph idx="1"/>
          </p:nvPr>
        </p:nvSpPr>
        <p:spPr>
          <a:xfrm>
            <a:off x="646111" y="1608882"/>
            <a:ext cx="10882274" cy="4884516"/>
          </a:xfrm>
        </p:spPr>
        <p:style>
          <a:lnRef idx="2">
            <a:schemeClr val="accent3"/>
          </a:lnRef>
          <a:fillRef idx="1">
            <a:schemeClr val="lt1"/>
          </a:fillRef>
          <a:effectRef idx="0">
            <a:schemeClr val="accent3"/>
          </a:effectRef>
          <a:fontRef idx="minor">
            <a:schemeClr val="dk1"/>
          </a:fontRef>
        </p:style>
        <p:txBody>
          <a:bodyPr>
            <a:normAutofit/>
          </a:bodyPr>
          <a:lstStyle/>
          <a:p>
            <a:pPr algn="just"/>
            <a:r>
              <a:rPr lang="en-US" sz="3200" dirty="0"/>
              <a:t>Chapter One	-	General Introduction</a:t>
            </a:r>
          </a:p>
          <a:p>
            <a:pPr algn="just"/>
            <a:r>
              <a:rPr lang="en-US" sz="3200" dirty="0"/>
              <a:t>Chapter Two – Literature Review</a:t>
            </a:r>
          </a:p>
          <a:p>
            <a:pPr algn="just"/>
            <a:r>
              <a:rPr lang="en-US" sz="3200" dirty="0"/>
              <a:t>Chapter Three – Historical and Policy Context of Study</a:t>
            </a:r>
          </a:p>
          <a:p>
            <a:pPr algn="just"/>
            <a:r>
              <a:rPr lang="en-US" sz="3200" dirty="0"/>
              <a:t>Chapter Four – Data Presentation and Analysis</a:t>
            </a:r>
          </a:p>
          <a:p>
            <a:pPr algn="just"/>
            <a:r>
              <a:rPr lang="en-US" sz="3200" dirty="0"/>
              <a:t>Chapter Five – Conclusion, Recommendations and Implementation Strategies</a:t>
            </a:r>
            <a:endParaRPr lang="en-GB" sz="3200" dirty="0"/>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Horizontal 2"/>
          <p:cNvSpPr/>
          <p:nvPr/>
        </p:nvSpPr>
        <p:spPr>
          <a:xfrm>
            <a:off x="1065213" y="1262063"/>
            <a:ext cx="9791700" cy="4495800"/>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dirty="0"/>
          </a:p>
        </p:txBody>
      </p:sp>
      <p:sp>
        <p:nvSpPr>
          <p:cNvPr id="8195" name="Title 1"/>
          <p:cNvSpPr>
            <a:spLocks noGrp="1" noChangeArrowheads="1"/>
          </p:cNvSpPr>
          <p:nvPr>
            <p:ph type="title"/>
          </p:nvPr>
        </p:nvSpPr>
        <p:spPr>
          <a:xfrm>
            <a:off x="1905964" y="2370020"/>
            <a:ext cx="8380071" cy="2016788"/>
          </a:xfrm>
        </p:spPr>
        <p:txBody>
          <a:bodyPr/>
          <a:lstStyle/>
          <a:p>
            <a:pPr algn="ctr"/>
            <a:r>
              <a:rPr lang="en-US" altLang="en-US" sz="4400" b="1" dirty="0">
                <a:solidFill>
                  <a:srgbClr val="FF0000"/>
                </a:solidFill>
                <a:latin typeface="Arial Black" panose="020B0A04020102020204" pitchFamily="34" charset="0"/>
              </a:rPr>
              <a:t>GUIDELINES ON WRITING THE INDIVIDUAL RESEARCH REPORT</a:t>
            </a:r>
            <a:endParaRPr lang="en-US" altLang="en-US" sz="4400" dirty="0">
              <a:solidFill>
                <a:srgbClr val="FF0000"/>
              </a:solidFill>
              <a:latin typeface="Arial Black" panose="020B0A04020102020204" pitchFamily="34" charset="0"/>
            </a:endParaRPr>
          </a:p>
        </p:txBody>
      </p:sp>
    </p:spTree>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noChangeArrowheads="1"/>
          </p:cNvSpPr>
          <p:nvPr>
            <p:ph idx="1"/>
          </p:nvPr>
        </p:nvSpPr>
        <p:spPr>
          <a:xfrm>
            <a:off x="566738" y="1493838"/>
            <a:ext cx="10579100" cy="4911725"/>
          </a:xfrm>
          <a:solidFill>
            <a:srgbClr val="00B050"/>
          </a:solidFill>
        </p:spPr>
        <p:txBody>
          <a:bodyPr/>
          <a:lstStyle/>
          <a:p>
            <a:pPr lvl="1"/>
            <a:r>
              <a:rPr lang="en-US" altLang="en-US" sz="3000"/>
              <a:t>The Sections of the Literature Review should address the perspectives on the topic of the Project and will include identifiable gap(s).</a:t>
            </a:r>
          </a:p>
          <a:p>
            <a:pPr lvl="1"/>
            <a:r>
              <a:rPr lang="en-US" altLang="en-US" sz="3000"/>
              <a:t>Research is carried out in the context of those who had earlier conducted similar or related research. </a:t>
            </a:r>
          </a:p>
          <a:p>
            <a:pPr lvl="1"/>
            <a:r>
              <a:rPr lang="en-US" altLang="en-US" sz="3000"/>
              <a:t>Understanding the previous research on the topic will inform the development of one’s own research by clarifying what one already knows about the topic and how one learned it.</a:t>
            </a:r>
          </a:p>
        </p:txBody>
      </p:sp>
      <p:sp>
        <p:nvSpPr>
          <p:cNvPr id="6" name="Title 1"/>
          <p:cNvSpPr>
            <a:spLocks noGrp="1" noChangeArrowheads="1"/>
          </p:cNvSpPr>
          <p:nvPr>
            <p:ph type="title"/>
          </p:nvPr>
        </p:nvSpPr>
        <p:spPr>
          <a:xfrm>
            <a:off x="566738" y="205553"/>
            <a:ext cx="10579100" cy="1044514"/>
          </a:xfrm>
        </p:spPr>
        <p:style>
          <a:lnRef idx="2">
            <a:schemeClr val="accent4"/>
          </a:lnRef>
          <a:fillRef idx="1">
            <a:schemeClr val="lt1"/>
          </a:fillRef>
          <a:effectRef idx="0">
            <a:schemeClr val="accent4"/>
          </a:effectRef>
          <a:fontRef idx="minor">
            <a:schemeClr val="dk1"/>
          </a:fontRef>
        </p:style>
        <p:txBody>
          <a:bodyPr/>
          <a:lstStyle/>
          <a:p>
            <a:pPr algn="ctr"/>
            <a:r>
              <a:rPr lang="en-US" altLang="en-US" sz="4400" b="1" dirty="0">
                <a:solidFill>
                  <a:srgbClr val="FF0000"/>
                </a:solidFill>
              </a:rPr>
              <a:t>CHAPTER TWO: LITERATURE REVIEW</a:t>
            </a:r>
            <a:endParaRPr lang="en-US" altLang="en-US" sz="4400" dirty="0">
              <a:solidFill>
                <a:srgbClr val="FF0000"/>
              </a:solidFill>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3167" y="1027906"/>
            <a:ext cx="5257800" cy="469707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lgn="ctr">
              <a:buNone/>
            </a:pPr>
            <a:r>
              <a:rPr lang="en-US" sz="4000" dirty="0"/>
              <a:t>To acquaint Participants with tips on writing qualitative Research Proposals and Research Projects as a very important step towards producing  excellent Individual Research Projects</a:t>
            </a:r>
            <a:endParaRPr lang="en-GB" sz="4000" dirty="0"/>
          </a:p>
        </p:txBody>
      </p:sp>
      <p:pic>
        <p:nvPicPr>
          <p:cNvPr id="4" name="Picture 3"/>
          <p:cNvPicPr>
            <a:picLocks noChangeAspect="1"/>
          </p:cNvPicPr>
          <p:nvPr/>
        </p:nvPicPr>
        <p:blipFill>
          <a:blip r:embed="rId2"/>
          <a:stretch>
            <a:fillRect/>
          </a:stretch>
        </p:blipFill>
        <p:spPr>
          <a:xfrm>
            <a:off x="420064" y="1027906"/>
            <a:ext cx="5540898" cy="4697071"/>
          </a:xfrm>
          <a:prstGeom prst="rect">
            <a:avLst/>
          </a:prstGeom>
        </p:spPr>
      </p:pic>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63" y="411163"/>
            <a:ext cx="10483850" cy="741362"/>
          </a:xfrm>
          <a:solidFill>
            <a:schemeClr val="accent1">
              <a:lumMod val="75000"/>
            </a:schemeClr>
          </a:solidFill>
        </p:spPr>
        <p:txBody>
          <a:bodyPr>
            <a:normAutofit/>
          </a:bodyPr>
          <a:lstStyle/>
          <a:p>
            <a:pPr algn="r">
              <a:defRPr/>
            </a:pPr>
            <a:r>
              <a:rPr lang="en-US" sz="3200" b="1" dirty="0">
                <a:solidFill>
                  <a:srgbClr val="FFFF00"/>
                </a:solidFill>
              </a:rPr>
              <a:t>Literature review…</a:t>
            </a:r>
            <a:endParaRPr lang="en-US" sz="3200" dirty="0">
              <a:solidFill>
                <a:srgbClr val="FFFF00"/>
              </a:solidFill>
            </a:endParaRPr>
          </a:p>
        </p:txBody>
      </p:sp>
      <p:sp>
        <p:nvSpPr>
          <p:cNvPr id="10243" name="Content Placeholder 2"/>
          <p:cNvSpPr>
            <a:spLocks noGrp="1" noChangeArrowheads="1"/>
          </p:cNvSpPr>
          <p:nvPr>
            <p:ph idx="1"/>
          </p:nvPr>
        </p:nvSpPr>
        <p:spPr>
          <a:xfrm>
            <a:off x="627063" y="1504950"/>
            <a:ext cx="10483850" cy="4941888"/>
          </a:xfrm>
          <a:solidFill>
            <a:srgbClr val="00B050"/>
          </a:solidFill>
        </p:spPr>
        <p:txBody>
          <a:bodyPr>
            <a:normAutofit lnSpcReduction="10000"/>
          </a:bodyPr>
          <a:lstStyle/>
          <a:p>
            <a:r>
              <a:rPr lang="en-US" altLang="en-US" sz="3600"/>
              <a:t>A literature review should address the following three questions:</a:t>
            </a:r>
          </a:p>
          <a:p>
            <a:pPr lvl="1"/>
            <a:r>
              <a:rPr lang="en-US" altLang="en-US" sz="2400"/>
              <a:t>What does previous research on related topics tell us about your topic?</a:t>
            </a:r>
          </a:p>
          <a:p>
            <a:pPr lvl="1"/>
            <a:r>
              <a:rPr lang="en-US" altLang="en-US" sz="2400"/>
              <a:t>How does your research project build on or depart from previous studies?</a:t>
            </a:r>
          </a:p>
          <a:p>
            <a:pPr lvl="1"/>
            <a:r>
              <a:rPr lang="en-US" altLang="en-US" sz="2400"/>
              <a:t>Why do you expect to obtain different (or similar) findings or reach different (or similar) conclusions?</a:t>
            </a:r>
          </a:p>
          <a:p>
            <a:r>
              <a:rPr lang="en-US" altLang="en-US" sz="3600"/>
              <a:t>The topics for review must address the major variables of concern to the study</a:t>
            </a:r>
            <a:endParaRPr lang="en-US" altLang="en-US" sz="4000"/>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627063" y="1458913"/>
            <a:ext cx="10901362" cy="4965700"/>
          </a:xfrm>
          <a:solidFill>
            <a:srgbClr val="00B050"/>
          </a:solidFill>
        </p:spPr>
        <p:txBody>
          <a:bodyPr/>
          <a:lstStyle/>
          <a:p>
            <a:r>
              <a:rPr lang="en-US" altLang="en-US" sz="3200"/>
              <a:t>The literature review must also contain at least three basic elements:</a:t>
            </a:r>
          </a:p>
          <a:p>
            <a:pPr lvl="1"/>
            <a:r>
              <a:rPr lang="en-US" altLang="en-US" sz="3200"/>
              <a:t>An introductory or background information (preamble)</a:t>
            </a:r>
          </a:p>
          <a:p>
            <a:pPr lvl="1"/>
            <a:r>
              <a:rPr lang="en-US" altLang="en-US" sz="3200"/>
              <a:t>The body of the review containing the discussion of sources divided into general and specific to be organised thematically.</a:t>
            </a:r>
          </a:p>
          <a:p>
            <a:pPr lvl="1"/>
            <a:r>
              <a:rPr lang="en-US" altLang="en-US" sz="3200"/>
              <a:t>Finally, a conclusion indicating gap(s) and the direction of one’s own research.</a:t>
            </a:r>
          </a:p>
        </p:txBody>
      </p:sp>
      <p:sp>
        <p:nvSpPr>
          <p:cNvPr id="5" name="Title 1"/>
          <p:cNvSpPr>
            <a:spLocks noGrp="1"/>
          </p:cNvSpPr>
          <p:nvPr>
            <p:ph type="title"/>
          </p:nvPr>
        </p:nvSpPr>
        <p:spPr>
          <a:xfrm>
            <a:off x="627063" y="433388"/>
            <a:ext cx="10901362" cy="741362"/>
          </a:xfrm>
          <a:solidFill>
            <a:schemeClr val="accent1">
              <a:lumMod val="75000"/>
            </a:schemeClr>
          </a:solidFill>
        </p:spPr>
        <p:txBody>
          <a:bodyPr>
            <a:normAutofit/>
          </a:bodyPr>
          <a:lstStyle/>
          <a:p>
            <a:pPr algn="r">
              <a:defRPr/>
            </a:pPr>
            <a:r>
              <a:rPr lang="en-US" sz="3200" b="1" dirty="0">
                <a:solidFill>
                  <a:srgbClr val="FFFF00"/>
                </a:solidFill>
              </a:rPr>
              <a:t>Literature review…</a:t>
            </a:r>
            <a:endParaRPr lang="en-US" sz="3200" dirty="0">
              <a:solidFill>
                <a:srgbClr val="FFFF00"/>
              </a:solidFill>
            </a:endParaRP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88" y="288925"/>
            <a:ext cx="10390187" cy="796925"/>
          </a:xfrm>
          <a:solidFill>
            <a:schemeClr val="accent6">
              <a:lumMod val="75000"/>
            </a:schemeClr>
          </a:solidFill>
        </p:spPr>
        <p:txBody>
          <a:bodyPr>
            <a:normAutofit/>
          </a:bodyPr>
          <a:lstStyle/>
          <a:p>
            <a:pPr algn="ctr">
              <a:defRPr/>
            </a:pPr>
            <a:r>
              <a:rPr lang="en-US" sz="3200" b="1" dirty="0">
                <a:solidFill>
                  <a:srgbClr val="FFFF00"/>
                </a:solidFill>
              </a:rPr>
              <a:t>CHAPTER THREE: POLICY CONTEXT OF THE STUDY </a:t>
            </a:r>
            <a:endParaRPr lang="en-US" sz="3200" dirty="0">
              <a:solidFill>
                <a:srgbClr val="FFFF00"/>
              </a:solidFill>
            </a:endParaRPr>
          </a:p>
        </p:txBody>
      </p:sp>
      <p:sp>
        <p:nvSpPr>
          <p:cNvPr id="13315" name="Content Placeholder 2"/>
          <p:cNvSpPr>
            <a:spLocks noGrp="1" noChangeArrowheads="1"/>
          </p:cNvSpPr>
          <p:nvPr>
            <p:ph idx="1"/>
          </p:nvPr>
        </p:nvSpPr>
        <p:spPr>
          <a:xfrm>
            <a:off x="725488" y="1282700"/>
            <a:ext cx="10390187" cy="5286375"/>
          </a:xfrm>
        </p:spPr>
        <p:style>
          <a:lnRef idx="2">
            <a:schemeClr val="accent6"/>
          </a:lnRef>
          <a:fillRef idx="1">
            <a:schemeClr val="lt1"/>
          </a:fillRef>
          <a:effectRef idx="0">
            <a:schemeClr val="accent6"/>
          </a:effectRef>
          <a:fontRef idx="minor">
            <a:schemeClr val="dk1"/>
          </a:fontRef>
        </p:style>
        <p:txBody>
          <a:bodyPr/>
          <a:lstStyle/>
          <a:p>
            <a:r>
              <a:rPr lang="en-US" altLang="en-US" sz="2800" b="1">
                <a:solidFill>
                  <a:srgbClr val="002060"/>
                </a:solidFill>
              </a:rPr>
              <a:t>The National Institute is more interested in Policy Research. </a:t>
            </a:r>
          </a:p>
          <a:p>
            <a:r>
              <a:rPr lang="en-US" altLang="en-US" sz="2800" b="1">
                <a:solidFill>
                  <a:srgbClr val="002060"/>
                </a:solidFill>
              </a:rPr>
              <a:t>Policy research helps us to establish background facts, sequences of events, and provide examples of phenomena</a:t>
            </a:r>
          </a:p>
          <a:p>
            <a:r>
              <a:rPr lang="en-US" altLang="en-US" sz="2800" b="1">
                <a:solidFill>
                  <a:srgbClr val="002060"/>
                </a:solidFill>
              </a:rPr>
              <a:t>This chapter should address the historical and policy context of the project, including the dynamics of the issues involved.</a:t>
            </a:r>
          </a:p>
          <a:p>
            <a:r>
              <a:rPr lang="en-US" altLang="en-US" sz="2800" b="1">
                <a:solidFill>
                  <a:srgbClr val="002060"/>
                </a:solidFill>
              </a:rPr>
              <a:t>The actual title of the chapter and the section will depend on the nature of the theme or subject matter of the study</a:t>
            </a: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1308100"/>
            <a:ext cx="10509250" cy="5191125"/>
          </a:xfrm>
          <a:solidFill>
            <a:schemeClr val="tx2">
              <a:lumMod val="10000"/>
            </a:schemeClr>
          </a:solidFill>
        </p:spPr>
        <p:txBody>
          <a:bodyPr>
            <a:noAutofit/>
          </a:bodyPr>
          <a:lstStyle/>
          <a:p>
            <a:pPr>
              <a:defRPr/>
            </a:pPr>
            <a:r>
              <a:rPr lang="en-US" sz="2800" dirty="0"/>
              <a:t>This chapter shall be given an appropriate title in the context of the subject of the research</a:t>
            </a:r>
          </a:p>
          <a:p>
            <a:pPr>
              <a:defRPr/>
            </a:pPr>
            <a:r>
              <a:rPr lang="en-US" sz="2800" dirty="0"/>
              <a:t>For instance, if you are doing a study on NIPSS and Efficiency in the 21</a:t>
            </a:r>
            <a:r>
              <a:rPr lang="en-US" sz="2800" baseline="30000" dirty="0"/>
              <a:t>st</a:t>
            </a:r>
            <a:r>
              <a:rPr lang="en-US" sz="2800" dirty="0"/>
              <a:t> Century, the Chapter could be titled as follows: </a:t>
            </a:r>
            <a:r>
              <a:rPr lang="en-US" sz="2800" b="1" dirty="0"/>
              <a:t>NIPSS and Efficiency: Data Presentation and Analysis</a:t>
            </a:r>
          </a:p>
          <a:p>
            <a:pPr>
              <a:defRPr/>
            </a:pPr>
            <a:r>
              <a:rPr lang="en-US" sz="2800" dirty="0"/>
              <a:t>This is the body of the study where the researcher is expected to </a:t>
            </a:r>
            <a:r>
              <a:rPr lang="en-US" sz="2800" dirty="0" err="1"/>
              <a:t>utilise</a:t>
            </a:r>
            <a:r>
              <a:rPr lang="en-US" sz="2800" dirty="0"/>
              <a:t>  the bulk of the data gathered to discuss the substantive issues of the research</a:t>
            </a:r>
          </a:p>
          <a:p>
            <a:pPr>
              <a:defRPr/>
            </a:pPr>
            <a:r>
              <a:rPr lang="en-US" sz="2800" dirty="0"/>
              <a:t>Chapter four usually focuses on two main issues: Data Presentation and Discussion (Analysis)</a:t>
            </a:r>
          </a:p>
        </p:txBody>
      </p:sp>
      <p:sp>
        <p:nvSpPr>
          <p:cNvPr id="4" name="Title 1"/>
          <p:cNvSpPr txBox="1">
            <a:spLocks noChangeArrowheads="1"/>
          </p:cNvSpPr>
          <p:nvPr/>
        </p:nvSpPr>
        <p:spPr>
          <a:xfrm>
            <a:off x="555625" y="217129"/>
            <a:ext cx="10579100" cy="859318"/>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altLang="en-US" sz="4400" b="1" dirty="0">
                <a:solidFill>
                  <a:srgbClr val="FF0000"/>
                </a:solidFill>
              </a:rPr>
              <a:t>CHAPTER FOUR</a:t>
            </a:r>
            <a:endParaRPr lang="en-US" altLang="en-US" sz="4400" dirty="0">
              <a:solidFill>
                <a:srgbClr val="FF0000"/>
              </a:solidFill>
            </a:endParaRPr>
          </a:p>
        </p:txBody>
      </p:sp>
    </p:spTree>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334963"/>
            <a:ext cx="10729912" cy="914400"/>
          </a:xfrm>
          <a:solidFill>
            <a:schemeClr val="accent1">
              <a:lumMod val="40000"/>
              <a:lumOff val="60000"/>
            </a:schemeClr>
          </a:solidFill>
        </p:spPr>
        <p:txBody>
          <a:bodyPr>
            <a:normAutofit/>
          </a:bodyPr>
          <a:lstStyle/>
          <a:p>
            <a:pPr algn="ctr">
              <a:defRPr/>
            </a:pPr>
            <a:r>
              <a:rPr lang="en-US" sz="4800" b="1" dirty="0">
                <a:solidFill>
                  <a:srgbClr val="FFFF00"/>
                </a:solidFill>
              </a:rPr>
              <a:t>DATA PRESENTATION</a:t>
            </a:r>
            <a:endParaRPr lang="en-US" sz="4800" dirty="0">
              <a:solidFill>
                <a:srgbClr val="FFFF00"/>
              </a:solidFill>
            </a:endParaRPr>
          </a:p>
        </p:txBody>
      </p:sp>
      <p:sp>
        <p:nvSpPr>
          <p:cNvPr id="3" name="Content Placeholder 2"/>
          <p:cNvSpPr>
            <a:spLocks noGrp="1"/>
          </p:cNvSpPr>
          <p:nvPr>
            <p:ph idx="1"/>
          </p:nvPr>
        </p:nvSpPr>
        <p:spPr>
          <a:xfrm>
            <a:off x="531813" y="1397000"/>
            <a:ext cx="10729912" cy="5338763"/>
          </a:xfrm>
          <a:solidFill>
            <a:schemeClr val="accent5"/>
          </a:solidFill>
        </p:spPr>
        <p:txBody>
          <a:bodyPr>
            <a:noAutofit/>
          </a:bodyPr>
          <a:lstStyle/>
          <a:p>
            <a:pPr>
              <a:defRPr/>
            </a:pPr>
            <a:r>
              <a:rPr lang="en-US" sz="3200" b="1" dirty="0">
                <a:solidFill>
                  <a:srgbClr val="FFC000"/>
                </a:solidFill>
              </a:rPr>
              <a:t>It is useful to present the results under some headings corresponding to the research questions.</a:t>
            </a:r>
          </a:p>
          <a:p>
            <a:pPr>
              <a:defRPr/>
            </a:pPr>
            <a:r>
              <a:rPr lang="en-US" sz="3200" b="1" dirty="0">
                <a:solidFill>
                  <a:srgbClr val="FFC000"/>
                </a:solidFill>
              </a:rPr>
              <a:t>That is, your discussion of the results should be systematic</a:t>
            </a:r>
          </a:p>
          <a:p>
            <a:pPr>
              <a:defRPr/>
            </a:pPr>
            <a:r>
              <a:rPr lang="en-US" sz="3200" b="1" dirty="0">
                <a:solidFill>
                  <a:srgbClr val="FFC000"/>
                </a:solidFill>
              </a:rPr>
              <a:t>It is the heart of the report and will consist of texts, tables and/or figures, depending on the nature of the project.</a:t>
            </a:r>
          </a:p>
          <a:p>
            <a:pPr>
              <a:defRPr/>
            </a:pPr>
            <a:r>
              <a:rPr lang="en-US" sz="3200" b="1" dirty="0">
                <a:solidFill>
                  <a:srgbClr val="FFC000"/>
                </a:solidFill>
              </a:rPr>
              <a:t>The way results are presented is important. For example, tables, charts, graphs and other figures should illustrate the text</a:t>
            </a:r>
          </a:p>
        </p:txBody>
      </p:sp>
    </p:spTree>
  </p:cSld>
  <p:clrMapOvr>
    <a:masterClrMapping/>
  </p:clrMapOvr>
  <p:transition spd="slow">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509588"/>
            <a:ext cx="11077575" cy="774700"/>
          </a:xfrm>
          <a:solidFill>
            <a:schemeClr val="accent1">
              <a:lumMod val="40000"/>
              <a:lumOff val="60000"/>
            </a:schemeClr>
          </a:solidFill>
        </p:spPr>
        <p:txBody>
          <a:bodyPr>
            <a:normAutofit/>
          </a:bodyPr>
          <a:lstStyle/>
          <a:p>
            <a:pPr algn="r">
              <a:defRPr/>
            </a:pPr>
            <a:r>
              <a:rPr lang="en-US" sz="3200" b="1" dirty="0">
                <a:solidFill>
                  <a:srgbClr val="FFFF00"/>
                </a:solidFill>
              </a:rPr>
              <a:t>Data presentation …</a:t>
            </a:r>
            <a:endParaRPr lang="en-US" sz="3200" dirty="0">
              <a:solidFill>
                <a:srgbClr val="FFFF00"/>
              </a:solidFill>
            </a:endParaRPr>
          </a:p>
        </p:txBody>
      </p:sp>
      <p:sp>
        <p:nvSpPr>
          <p:cNvPr id="17411" name="Content Placeholder 2"/>
          <p:cNvSpPr>
            <a:spLocks noGrp="1" noChangeArrowheads="1"/>
          </p:cNvSpPr>
          <p:nvPr>
            <p:ph idx="1"/>
          </p:nvPr>
        </p:nvSpPr>
        <p:spPr>
          <a:xfrm>
            <a:off x="457200" y="1501775"/>
            <a:ext cx="10990263" cy="4846638"/>
          </a:xfrm>
        </p:spPr>
        <p:txBody>
          <a:bodyPr/>
          <a:lstStyle/>
          <a:p>
            <a:r>
              <a:rPr lang="en-US" altLang="en-US" sz="3200"/>
              <a:t>In qualitative studies, relevant quotations from interview and/or focus group discussion transcripts and/or documents should be presented to:</a:t>
            </a:r>
          </a:p>
          <a:p>
            <a:pPr lvl="1"/>
            <a:r>
              <a:rPr lang="en-US" altLang="en-US" sz="3200"/>
              <a:t>Support the researcher’s narratives and claims before deductions are made</a:t>
            </a:r>
          </a:p>
          <a:p>
            <a:pPr lvl="1"/>
            <a:r>
              <a:rPr lang="en-US" altLang="en-US" sz="3200"/>
              <a:t>Support or contrast analysis from quantitative data presented. This is called triangulation, where more than one method or source of data is used to corroborate research findings.</a:t>
            </a:r>
          </a:p>
        </p:txBody>
      </p:sp>
    </p:spTree>
  </p:cSld>
  <p:clrMapOvr>
    <a:masterClrMapping/>
  </p:clrMapOvr>
  <p:transition spd="slow">
    <p:wheel spokes="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646113" y="452438"/>
            <a:ext cx="10731500" cy="739775"/>
          </a:xfrm>
          <a:solidFill>
            <a:srgbClr val="00B050"/>
          </a:solidFill>
        </p:spPr>
        <p:txBody>
          <a:bodyPr/>
          <a:lstStyle/>
          <a:p>
            <a:pPr algn="ctr"/>
            <a:r>
              <a:rPr lang="en-US" altLang="en-US" sz="4400" b="1">
                <a:solidFill>
                  <a:srgbClr val="FFFF00"/>
                </a:solidFill>
              </a:rPr>
              <a:t>DISCUSSION OF FINDINGS</a:t>
            </a:r>
            <a:endParaRPr lang="en-GB" altLang="en-US" sz="4400"/>
          </a:p>
        </p:txBody>
      </p:sp>
      <p:sp>
        <p:nvSpPr>
          <p:cNvPr id="18435" name="Content Placeholder 2"/>
          <p:cNvSpPr>
            <a:spLocks noGrp="1" noChangeArrowheads="1"/>
          </p:cNvSpPr>
          <p:nvPr>
            <p:ph idx="1"/>
          </p:nvPr>
        </p:nvSpPr>
        <p:spPr>
          <a:xfrm>
            <a:off x="646113" y="1439863"/>
            <a:ext cx="10731500" cy="4965700"/>
          </a:xfrm>
          <a:solidFill>
            <a:srgbClr val="7030A0"/>
          </a:solidFill>
        </p:spPr>
        <p:txBody>
          <a:bodyPr/>
          <a:lstStyle/>
          <a:p>
            <a:r>
              <a:rPr lang="en-US" altLang="en-US" sz="3000"/>
              <a:t>The main task in this section is to “justify” the findings, especially in terms of whether they support or contradict earlier findings.</a:t>
            </a:r>
          </a:p>
          <a:p>
            <a:r>
              <a:rPr lang="en-US" altLang="en-US" sz="3000"/>
              <a:t>It is best to start this section with a restatement of the problem or purpose before discussing how the results affect the existing knowledge in the area of study</a:t>
            </a:r>
          </a:p>
          <a:p>
            <a:r>
              <a:rPr lang="en-US" altLang="en-US" sz="3000"/>
              <a:t>The discussion gives the researcher the oppurtunity to cite instances and facts to buttress the results of the research</a:t>
            </a:r>
            <a:endParaRPr lang="en-GB" altLang="en-US" sz="300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347663"/>
            <a:ext cx="10709275" cy="879475"/>
          </a:xfrm>
          <a:solidFill>
            <a:schemeClr val="accent5">
              <a:lumMod val="75000"/>
            </a:schemeClr>
          </a:solidFill>
        </p:spPr>
        <p:txBody>
          <a:bodyPr>
            <a:normAutofit/>
          </a:bodyPr>
          <a:lstStyle/>
          <a:p>
            <a:pPr algn="r">
              <a:defRPr/>
            </a:pPr>
            <a:r>
              <a:rPr lang="en-US" sz="4000" b="1" dirty="0">
                <a:solidFill>
                  <a:srgbClr val="FFFF00"/>
                </a:solidFill>
              </a:rPr>
              <a:t>DISCUSSION OF FINDINGS…</a:t>
            </a:r>
            <a:endParaRPr lang="en-GB" sz="4000" dirty="0"/>
          </a:p>
        </p:txBody>
      </p:sp>
      <p:sp>
        <p:nvSpPr>
          <p:cNvPr id="19459" name="Content Placeholder 2"/>
          <p:cNvSpPr>
            <a:spLocks noGrp="1" noChangeArrowheads="1"/>
          </p:cNvSpPr>
          <p:nvPr>
            <p:ph idx="1"/>
          </p:nvPr>
        </p:nvSpPr>
        <p:spPr>
          <a:xfrm>
            <a:off x="646113" y="1450975"/>
            <a:ext cx="10709275" cy="4954588"/>
          </a:xfrm>
          <a:solidFill>
            <a:srgbClr val="002060"/>
          </a:solidFill>
        </p:spPr>
        <p:txBody>
          <a:bodyPr/>
          <a:lstStyle/>
          <a:p>
            <a:r>
              <a:rPr lang="en-US" altLang="en-US" sz="3600"/>
              <a:t>The researcher should refer back to secondary data in the literature review to indicate how his/her research findings support previous research or refute them in any way</a:t>
            </a:r>
          </a:p>
          <a:p>
            <a:r>
              <a:rPr lang="en-US" altLang="en-US" sz="3600"/>
              <a:t>In brief, the discussion is to bring all relevant data into play, and justify the reasons adduced for certain conditions</a:t>
            </a:r>
            <a:endParaRPr lang="en-GB" altLang="en-US" sz="3600"/>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646113" y="452438"/>
            <a:ext cx="10628312" cy="982662"/>
          </a:xfrm>
          <a:solidFill>
            <a:srgbClr val="C00000"/>
          </a:solidFill>
        </p:spPr>
        <p:txBody>
          <a:bodyPr/>
          <a:lstStyle/>
          <a:p>
            <a:pPr algn="ctr"/>
            <a:r>
              <a:rPr lang="en-GB" altLang="en-US" sz="5400" b="1">
                <a:solidFill>
                  <a:srgbClr val="FFFF00"/>
                </a:solidFill>
              </a:rPr>
              <a:t>SUMMARY OF KEY FINDINGS</a:t>
            </a:r>
            <a:endParaRPr lang="en-GB" altLang="en-US" sz="5400" b="1"/>
          </a:p>
        </p:txBody>
      </p:sp>
      <p:sp>
        <p:nvSpPr>
          <p:cNvPr id="20483" name="Content Placeholder 2"/>
          <p:cNvSpPr>
            <a:spLocks noGrp="1" noChangeArrowheads="1"/>
          </p:cNvSpPr>
          <p:nvPr>
            <p:ph idx="1"/>
          </p:nvPr>
        </p:nvSpPr>
        <p:spPr>
          <a:xfrm>
            <a:off x="646113" y="1682750"/>
            <a:ext cx="10628312" cy="4868863"/>
          </a:xfrm>
          <a:solidFill>
            <a:srgbClr val="0070C0"/>
          </a:solidFill>
        </p:spPr>
        <p:txBody>
          <a:bodyPr/>
          <a:lstStyle/>
          <a:p>
            <a:r>
              <a:rPr lang="en-GB" altLang="en-US" sz="2900"/>
              <a:t>This section should highlight </a:t>
            </a:r>
            <a:r>
              <a:rPr lang="en-GB" altLang="en-US" sz="2900" b="1"/>
              <a:t>and</a:t>
            </a:r>
            <a:r>
              <a:rPr lang="en-GB" altLang="en-US" sz="2900"/>
              <a:t> </a:t>
            </a:r>
            <a:r>
              <a:rPr lang="en-GB" altLang="en-US" sz="2900" b="1"/>
              <a:t>itemise</a:t>
            </a:r>
            <a:r>
              <a:rPr lang="en-GB" altLang="en-US" sz="2900"/>
              <a:t> the main findings that will form the basis for making recommendations and proffering implementation strategies.</a:t>
            </a:r>
          </a:p>
          <a:p>
            <a:r>
              <a:rPr lang="en-GB" altLang="en-US" sz="2900"/>
              <a:t>The findings should also include the implications of the findings as they relate to existing knowledge and research questions</a:t>
            </a:r>
          </a:p>
          <a:p>
            <a:r>
              <a:rPr lang="en-GB" altLang="en-US" sz="2900"/>
              <a:t>The summary should be concise, straight to the point and demonstrate critical thinking in drawing together salient aspects of the discussion. </a:t>
            </a:r>
          </a:p>
        </p:txBody>
      </p:sp>
    </p:spTree>
  </p:cSld>
  <p:clrMapOvr>
    <a:masterClrMapping/>
  </p:clrMapOvr>
  <p:transition spd="slow">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75" y="1598613"/>
            <a:ext cx="10521950" cy="4767262"/>
          </a:xfrm>
          <a:solidFill>
            <a:schemeClr val="tx2">
              <a:lumMod val="10000"/>
            </a:schemeClr>
          </a:solidFill>
        </p:spPr>
        <p:txBody>
          <a:bodyPr>
            <a:noAutofit/>
          </a:bodyPr>
          <a:lstStyle/>
          <a:p>
            <a:pPr>
              <a:defRPr/>
            </a:pPr>
            <a:r>
              <a:rPr lang="en-US" sz="2800" dirty="0"/>
              <a:t>Conclusion should </a:t>
            </a:r>
            <a:r>
              <a:rPr lang="en-US" sz="2800" dirty="0" err="1"/>
              <a:t>summarise</a:t>
            </a:r>
            <a:r>
              <a:rPr lang="en-US" sz="2800" dirty="0"/>
              <a:t> the salient points of the research. </a:t>
            </a:r>
          </a:p>
          <a:p>
            <a:pPr>
              <a:defRPr/>
            </a:pPr>
            <a:r>
              <a:rPr lang="en-US" sz="2800" dirty="0"/>
              <a:t>It should be short and clearly highlight what you believe to be the major components of the research.</a:t>
            </a:r>
          </a:p>
          <a:p>
            <a:pPr>
              <a:defRPr/>
            </a:pPr>
            <a:r>
              <a:rPr lang="en-US" sz="2800" dirty="0"/>
              <a:t>Explaining the contribution should constitute the bulk of the conclusion.</a:t>
            </a:r>
          </a:p>
          <a:p>
            <a:pPr>
              <a:defRPr/>
            </a:pPr>
            <a:r>
              <a:rPr lang="en-US" sz="2800" dirty="0"/>
              <a:t>It is often wise to consider the strengths and weaknesses of the study – acknowledge where you succeed in meeting your objectives and where you did not (no study succeeds in meeting every one of the author’s goals)</a:t>
            </a:r>
          </a:p>
        </p:txBody>
      </p:sp>
      <p:sp>
        <p:nvSpPr>
          <p:cNvPr id="6" name="Title 1"/>
          <p:cNvSpPr>
            <a:spLocks noGrp="1"/>
          </p:cNvSpPr>
          <p:nvPr>
            <p:ph type="title"/>
          </p:nvPr>
        </p:nvSpPr>
        <p:spPr>
          <a:xfrm>
            <a:off x="612775" y="314668"/>
            <a:ext cx="10626725" cy="1155318"/>
          </a:xfrm>
          <a:solidFill>
            <a:schemeClr val="accent1">
              <a:lumMod val="50000"/>
            </a:schemeClr>
          </a:solidFill>
        </p:spPr>
        <p:txBody>
          <a:bodyPr>
            <a:noAutofit/>
          </a:bodyPr>
          <a:lstStyle/>
          <a:p>
            <a:pPr algn="ctr">
              <a:defRPr/>
            </a:pPr>
            <a:r>
              <a:rPr lang="en-US" sz="3200" b="1" dirty="0"/>
              <a:t>CHAPTER FIVE: </a:t>
            </a:r>
            <a:r>
              <a:rPr lang="en-US" sz="3200" b="1" dirty="0">
                <a:solidFill>
                  <a:srgbClr val="FFFF00"/>
                </a:solidFill>
              </a:rPr>
              <a:t>CONCLUSION, RECOMMENDATIONS AND IMPLEMENTATION STRATEGIES</a:t>
            </a:r>
            <a:endParaRPr lang="en-US" sz="3200" dirty="0">
              <a:solidFill>
                <a:srgbClr val="FFFF00"/>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18" y="399327"/>
            <a:ext cx="11414710" cy="1028841"/>
          </a:xfrm>
        </p:spPr>
        <p:style>
          <a:lnRef idx="2">
            <a:schemeClr val="accent2"/>
          </a:lnRef>
          <a:fillRef idx="1">
            <a:schemeClr val="lt1"/>
          </a:fillRef>
          <a:effectRef idx="0">
            <a:schemeClr val="accent2"/>
          </a:effectRef>
          <a:fontRef idx="minor">
            <a:schemeClr val="dk1"/>
          </a:fontRef>
        </p:style>
        <p:txBody>
          <a:bodyPr>
            <a:noAutofit/>
          </a:bodyPr>
          <a:lstStyle/>
          <a:p>
            <a:pPr algn="ctr"/>
            <a:r>
              <a:rPr lang="en-US" sz="4800" b="1" dirty="0"/>
              <a:t>WHAT IS A RESEARCH PROPOSAL?</a:t>
            </a:r>
            <a:endParaRPr lang="en-GB" sz="4800" b="1" dirty="0"/>
          </a:p>
        </p:txBody>
      </p:sp>
      <p:sp>
        <p:nvSpPr>
          <p:cNvPr id="3" name="Content Placeholder 2"/>
          <p:cNvSpPr>
            <a:spLocks noGrp="1"/>
          </p:cNvSpPr>
          <p:nvPr>
            <p:ph idx="1"/>
          </p:nvPr>
        </p:nvSpPr>
        <p:spPr>
          <a:xfrm>
            <a:off x="368318" y="1601505"/>
            <a:ext cx="11414710" cy="4857168"/>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800" dirty="0"/>
              <a:t>One of the conditions for the award of the membership of the National Institute is the production of a qualitative individual Research Project by the Participants</a:t>
            </a:r>
          </a:p>
          <a:p>
            <a:r>
              <a:rPr lang="en-US" sz="2800" dirty="0"/>
              <a:t>The proposal consists of 10 – 15 pages and must be structured in the same format as Chapter One of the Individual Research Project</a:t>
            </a:r>
          </a:p>
          <a:p>
            <a:r>
              <a:rPr lang="en-US" sz="2800" dirty="0"/>
              <a:t>It is a concise </a:t>
            </a:r>
            <a:r>
              <a:rPr lang="en-US" sz="2800" dirty="0">
                <a:solidFill>
                  <a:srgbClr val="C00000"/>
                </a:solidFill>
              </a:rPr>
              <a:t>blueprint</a:t>
            </a:r>
            <a:r>
              <a:rPr lang="en-US" sz="2800" dirty="0"/>
              <a:t> that outlines the </a:t>
            </a:r>
            <a:r>
              <a:rPr lang="en-US" sz="2800" dirty="0">
                <a:solidFill>
                  <a:srgbClr val="C00000"/>
                </a:solidFill>
              </a:rPr>
              <a:t>steps</a:t>
            </a:r>
            <a:r>
              <a:rPr lang="en-US" sz="2800" dirty="0"/>
              <a:t> in undertaking the research</a:t>
            </a:r>
          </a:p>
          <a:p>
            <a:r>
              <a:rPr lang="en-US" sz="2800" dirty="0"/>
              <a:t>It specifies </a:t>
            </a:r>
            <a:r>
              <a:rPr lang="en-US" sz="2800" dirty="0">
                <a:solidFill>
                  <a:srgbClr val="C00000"/>
                </a:solidFill>
              </a:rPr>
              <a:t>what</a:t>
            </a:r>
            <a:r>
              <a:rPr lang="en-US" sz="2800" dirty="0"/>
              <a:t> should be done, </a:t>
            </a:r>
            <a:r>
              <a:rPr lang="en-US" sz="2800" dirty="0">
                <a:solidFill>
                  <a:srgbClr val="C00000"/>
                </a:solidFill>
              </a:rPr>
              <a:t>how</a:t>
            </a:r>
            <a:r>
              <a:rPr lang="en-US" sz="2800" dirty="0"/>
              <a:t> it should be done and how the results </a:t>
            </a:r>
            <a:r>
              <a:rPr lang="en-US" sz="2800" dirty="0">
                <a:solidFill>
                  <a:srgbClr val="C00000"/>
                </a:solidFill>
              </a:rPr>
              <a:t>would</a:t>
            </a:r>
            <a:r>
              <a:rPr lang="en-US" sz="2800" dirty="0"/>
              <a:t> be interpreted</a:t>
            </a:r>
          </a:p>
          <a:p>
            <a:r>
              <a:rPr lang="en-US" sz="2800" dirty="0"/>
              <a:t>It gives direction to the quality of the final research</a:t>
            </a:r>
            <a:endParaRPr lang="en-GB" sz="2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42888"/>
            <a:ext cx="11517313" cy="809625"/>
          </a:xfrm>
          <a:solidFill>
            <a:schemeClr val="accent6">
              <a:lumMod val="75000"/>
            </a:schemeClr>
          </a:solidFill>
        </p:spPr>
        <p:txBody>
          <a:bodyPr>
            <a:noAutofit/>
          </a:bodyPr>
          <a:lstStyle/>
          <a:p>
            <a:pPr algn="ctr">
              <a:defRPr/>
            </a:pPr>
            <a:r>
              <a:rPr lang="en-US" sz="3200" b="1" dirty="0">
                <a:solidFill>
                  <a:srgbClr val="FFFF00"/>
                </a:solidFill>
              </a:rPr>
              <a:t>RECOMMENDATIONS AND IMPLEMENTATION STRATEGIES </a:t>
            </a:r>
          </a:p>
        </p:txBody>
      </p:sp>
      <p:sp>
        <p:nvSpPr>
          <p:cNvPr id="23555" name="Content Placeholder 2"/>
          <p:cNvSpPr>
            <a:spLocks noGrp="1" noChangeArrowheads="1"/>
          </p:cNvSpPr>
          <p:nvPr>
            <p:ph idx="1"/>
          </p:nvPr>
        </p:nvSpPr>
        <p:spPr>
          <a:xfrm>
            <a:off x="393700" y="1389063"/>
            <a:ext cx="11517313" cy="5226050"/>
          </a:xfrm>
          <a:solidFill>
            <a:srgbClr val="00B0F0"/>
          </a:solidFill>
        </p:spPr>
        <p:txBody>
          <a:bodyPr>
            <a:normAutofit lnSpcReduction="10000"/>
          </a:bodyPr>
          <a:lstStyle/>
          <a:p>
            <a:r>
              <a:rPr lang="en-US" altLang="en-US" sz="3600"/>
              <a:t>Recommendations and Implementation Strategies are essential ingredients of policy research.</a:t>
            </a:r>
          </a:p>
          <a:p>
            <a:r>
              <a:rPr lang="en-US" altLang="en-US" sz="3600"/>
              <a:t>It is important to pay attention to the following: </a:t>
            </a:r>
          </a:p>
          <a:p>
            <a:pPr lvl="1"/>
            <a:r>
              <a:rPr lang="en-US" altLang="en-US" sz="2400"/>
              <a:t>Recommendations must be precise, innovative and usable. </a:t>
            </a:r>
          </a:p>
          <a:p>
            <a:pPr lvl="1"/>
            <a:r>
              <a:rPr lang="en-US" altLang="en-US" sz="2400"/>
              <a:t>Recommendations must derive from the research findings and not the personal views of the researcher. </a:t>
            </a:r>
          </a:p>
          <a:p>
            <a:pPr lvl="1"/>
            <a:r>
              <a:rPr lang="en-US" altLang="en-US" sz="2400"/>
              <a:t>Implementation strategies should not only indicate how the policy should be carried out, but who should carry it out.</a:t>
            </a:r>
          </a:p>
          <a:p>
            <a:pPr lvl="1"/>
            <a:r>
              <a:rPr lang="en-US" altLang="en-US" sz="2400"/>
              <a:t>Where applicable, it would be useful if a time-frame for the implementation is suggested</a:t>
            </a:r>
          </a:p>
        </p:txBody>
      </p:sp>
    </p:spTree>
  </p:cSld>
  <p:clrMapOvr>
    <a:masterClrMapping/>
  </p:clrMapOvr>
  <p:transition spd="slow">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509588"/>
            <a:ext cx="10544175" cy="803275"/>
          </a:xfrm>
          <a:solidFill>
            <a:schemeClr val="bg2">
              <a:lumMod val="75000"/>
            </a:schemeClr>
          </a:solidFill>
        </p:spPr>
        <p:txBody>
          <a:bodyPr>
            <a:normAutofit/>
          </a:bodyPr>
          <a:lstStyle/>
          <a:p>
            <a:pPr algn="ctr">
              <a:defRPr/>
            </a:pPr>
            <a:r>
              <a:rPr lang="en-US" sz="4000" b="1" dirty="0">
                <a:solidFill>
                  <a:srgbClr val="FFFF00"/>
                </a:solidFill>
              </a:rPr>
              <a:t>REFERENCES AND APPENDICES </a:t>
            </a:r>
            <a:endParaRPr lang="en-US" sz="4000" dirty="0">
              <a:solidFill>
                <a:srgbClr val="FFFF00"/>
              </a:solidFill>
            </a:endParaRPr>
          </a:p>
        </p:txBody>
      </p:sp>
      <p:sp>
        <p:nvSpPr>
          <p:cNvPr id="3" name="Content Placeholder 2"/>
          <p:cNvSpPr>
            <a:spLocks noGrp="1"/>
          </p:cNvSpPr>
          <p:nvPr>
            <p:ph idx="1"/>
          </p:nvPr>
        </p:nvSpPr>
        <p:spPr>
          <a:xfrm>
            <a:off x="714375" y="1516063"/>
            <a:ext cx="10763250" cy="4832350"/>
          </a:xfrm>
          <a:solidFill>
            <a:schemeClr val="accent1">
              <a:lumMod val="60000"/>
              <a:lumOff val="40000"/>
            </a:schemeClr>
          </a:solidFill>
        </p:spPr>
        <p:txBody>
          <a:bodyPr>
            <a:noAutofit/>
          </a:bodyPr>
          <a:lstStyle/>
          <a:p>
            <a:pPr>
              <a:defRPr/>
            </a:pPr>
            <a:r>
              <a:rPr lang="en-US" sz="3600" dirty="0"/>
              <a:t> The Style Manual provides the format for the correct listing and arrangement of references</a:t>
            </a:r>
          </a:p>
          <a:p>
            <a:pPr>
              <a:defRPr/>
            </a:pPr>
            <a:r>
              <a:rPr lang="en-US" sz="3600" dirty="0"/>
              <a:t>These should be placed at the end of the work and arranged alphabetically by surnames of authors first</a:t>
            </a:r>
          </a:p>
          <a:p>
            <a:pPr>
              <a:defRPr/>
            </a:pPr>
            <a:r>
              <a:rPr lang="en-US" sz="3600" dirty="0"/>
              <a:t>If there are Appendices, they must be reflected on a separate page(s) immediately after the References list</a:t>
            </a:r>
            <a:endParaRPr lang="en-US" sz="2800" dirty="0"/>
          </a:p>
        </p:txBody>
      </p:sp>
    </p:spTree>
  </p:cSld>
  <p:clrMapOvr>
    <a:masterClrMapping/>
  </p:clrMapOvr>
  <p:transition spd="slow">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2242"/>
            <a:ext cx="10824400" cy="1295063"/>
          </a:xfrm>
        </p:spPr>
        <p:style>
          <a:lnRef idx="2">
            <a:schemeClr val="accent1"/>
          </a:lnRef>
          <a:fillRef idx="1">
            <a:schemeClr val="lt1"/>
          </a:fillRef>
          <a:effectRef idx="0">
            <a:schemeClr val="accent1"/>
          </a:effectRef>
          <a:fontRef idx="minor">
            <a:schemeClr val="dk1"/>
          </a:fontRef>
        </p:style>
        <p:txBody>
          <a:bodyPr/>
          <a:lstStyle/>
          <a:p>
            <a:pPr algn="ctr"/>
            <a:r>
              <a:rPr lang="en-US" b="1" dirty="0"/>
              <a:t>WRITING A QUALITY RESEARCH PROPOSAL AND RESEARCH REPORT</a:t>
            </a:r>
            <a:endParaRPr lang="en-GB" b="1" dirty="0"/>
          </a:p>
        </p:txBody>
      </p:sp>
      <p:sp>
        <p:nvSpPr>
          <p:cNvPr id="3" name="Content Placeholder 2"/>
          <p:cNvSpPr>
            <a:spLocks noGrp="1"/>
          </p:cNvSpPr>
          <p:nvPr>
            <p:ph idx="1"/>
          </p:nvPr>
        </p:nvSpPr>
        <p:spPr>
          <a:xfrm>
            <a:off x="646111" y="1751976"/>
            <a:ext cx="10824400" cy="4787720"/>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3200" dirty="0"/>
              <a:t>Say what you mean to say as precision is of utmost importance</a:t>
            </a:r>
          </a:p>
          <a:p>
            <a:pPr algn="just"/>
            <a:r>
              <a:rPr lang="en-US" sz="3200" dirty="0"/>
              <a:t>Keep your primary objective in mind at all times and focus discussions accordingly</a:t>
            </a:r>
          </a:p>
          <a:p>
            <a:pPr algn="just"/>
            <a:r>
              <a:rPr lang="en-US" sz="3200" dirty="0"/>
              <a:t>Everything you say must relate directly to your research problem</a:t>
            </a:r>
          </a:p>
          <a:p>
            <a:pPr algn="just"/>
            <a:r>
              <a:rPr lang="en-US" sz="3200" dirty="0"/>
              <a:t>Provide an overview of what you will be talking about</a:t>
            </a:r>
            <a:endParaRPr lang="en-GB" sz="32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1872"/>
          </a:xfrm>
        </p:spPr>
        <p:style>
          <a:lnRef idx="2">
            <a:schemeClr val="accent1"/>
          </a:lnRef>
          <a:fillRef idx="1">
            <a:schemeClr val="lt1"/>
          </a:fillRef>
          <a:effectRef idx="0">
            <a:schemeClr val="accent1"/>
          </a:effectRef>
          <a:fontRef idx="minor">
            <a:schemeClr val="dk1"/>
          </a:fontRef>
        </p:style>
        <p:txBody>
          <a:bodyPr>
            <a:normAutofit/>
          </a:bodyPr>
          <a:lstStyle/>
          <a:p>
            <a:pPr algn="r"/>
            <a:r>
              <a:rPr lang="en-US" sz="2800" b="1" dirty="0"/>
              <a:t>WRITING A QUALITY PROPOSAL…</a:t>
            </a:r>
            <a:endParaRPr lang="en-GB" sz="2800" b="1" dirty="0"/>
          </a:p>
        </p:txBody>
      </p:sp>
      <p:sp>
        <p:nvSpPr>
          <p:cNvPr id="3" name="Content Placeholder 2"/>
          <p:cNvSpPr>
            <a:spLocks noGrp="1"/>
          </p:cNvSpPr>
          <p:nvPr>
            <p:ph idx="1"/>
          </p:nvPr>
        </p:nvSpPr>
        <p:spPr>
          <a:xfrm>
            <a:off x="838200" y="1215342"/>
            <a:ext cx="10515600" cy="527753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r>
              <a:rPr lang="en-US" sz="3200" dirty="0" err="1"/>
              <a:t>Organise</a:t>
            </a:r>
            <a:r>
              <a:rPr lang="en-US" sz="3200" dirty="0"/>
              <a:t> your ideas into general and more specific headings and use headings and sub-headings</a:t>
            </a:r>
          </a:p>
          <a:p>
            <a:pPr algn="just"/>
            <a:r>
              <a:rPr lang="en-US" sz="3200" dirty="0"/>
              <a:t>Use simple language</a:t>
            </a:r>
          </a:p>
          <a:p>
            <a:pPr algn="just"/>
            <a:r>
              <a:rPr lang="en-US" sz="3200" dirty="0"/>
              <a:t>Write to express and not to impress</a:t>
            </a:r>
          </a:p>
          <a:p>
            <a:pPr algn="just"/>
            <a:r>
              <a:rPr lang="en-US" sz="3200" dirty="0"/>
              <a:t>Provide transitional phrases, sentences or paragraphs that help your readers follow the trend of your thoughts</a:t>
            </a:r>
          </a:p>
          <a:p>
            <a:pPr algn="just"/>
            <a:r>
              <a:rPr lang="en-US" sz="3200" dirty="0"/>
              <a:t>Give concrete examples to make abstract ideas more understandable</a:t>
            </a:r>
          </a:p>
          <a:p>
            <a:pPr algn="just"/>
            <a:r>
              <a:rPr lang="en-US" sz="3200" dirty="0"/>
              <a:t>Use appropriate punctuations and help to communicate meanings</a:t>
            </a:r>
            <a:endParaRPr lang="en-GB" sz="3200"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217"/>
          </a:xfrm>
        </p:spPr>
        <p:style>
          <a:lnRef idx="2">
            <a:schemeClr val="accent1"/>
          </a:lnRef>
          <a:fillRef idx="1">
            <a:schemeClr val="lt1"/>
          </a:fillRef>
          <a:effectRef idx="0">
            <a:schemeClr val="accent1"/>
          </a:effectRef>
          <a:fontRef idx="minor">
            <a:schemeClr val="dk1"/>
          </a:fontRef>
        </p:style>
        <p:txBody>
          <a:bodyPr>
            <a:normAutofit/>
          </a:bodyPr>
          <a:lstStyle/>
          <a:p>
            <a:pPr algn="r"/>
            <a:r>
              <a:rPr lang="en-US" sz="2800" b="1" dirty="0"/>
              <a:t>WRITING QUALITATIVE PROPOSALS…</a:t>
            </a:r>
            <a:endParaRPr lang="en-GB" sz="2800" b="1" dirty="0"/>
          </a:p>
        </p:txBody>
      </p:sp>
      <p:sp>
        <p:nvSpPr>
          <p:cNvPr id="3" name="Content Placeholder 2"/>
          <p:cNvSpPr>
            <a:spLocks noGrp="1"/>
          </p:cNvSpPr>
          <p:nvPr>
            <p:ph idx="1"/>
          </p:nvPr>
        </p:nvSpPr>
        <p:spPr>
          <a:xfrm>
            <a:off x="838200" y="1520483"/>
            <a:ext cx="10515600" cy="4787720"/>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US" sz="4000" dirty="0"/>
              <a:t>Never submit your proposal or report without a final editing and proofreading</a:t>
            </a:r>
          </a:p>
          <a:p>
            <a:pPr marL="0" indent="0" algn="just">
              <a:buNone/>
            </a:pPr>
            <a:endParaRPr lang="en-US" sz="4000" dirty="0"/>
          </a:p>
          <a:p>
            <a:pPr algn="just"/>
            <a:r>
              <a:rPr lang="en-US" sz="4000" dirty="0"/>
              <a:t>State the literature you used in your work</a:t>
            </a:r>
          </a:p>
          <a:p>
            <a:pPr marL="0" indent="0" algn="just">
              <a:buNone/>
            </a:pPr>
            <a:endParaRPr lang="en-US" sz="4000" dirty="0"/>
          </a:p>
          <a:p>
            <a:pPr algn="just"/>
            <a:r>
              <a:rPr lang="en-US" sz="4000" dirty="0"/>
              <a:t>Always comply with the NIPSS Style Manual</a:t>
            </a:r>
            <a:endParaRPr lang="en-GB" sz="40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6044"/>
          </a:xfrm>
        </p:spPr>
        <p:style>
          <a:lnRef idx="2">
            <a:schemeClr val="accent1"/>
          </a:lnRef>
          <a:fillRef idx="1">
            <a:schemeClr val="lt1"/>
          </a:fillRef>
          <a:effectRef idx="0">
            <a:schemeClr val="accent1"/>
          </a:effectRef>
          <a:fontRef idx="minor">
            <a:schemeClr val="dk1"/>
          </a:fontRef>
        </p:style>
        <p:txBody>
          <a:bodyPr>
            <a:normAutofit/>
          </a:bodyPr>
          <a:lstStyle/>
          <a:p>
            <a:pPr algn="r"/>
            <a:r>
              <a:rPr lang="en-US" sz="2800" b="1" dirty="0"/>
              <a:t>WRITING A QUALITATIVE PROPOSAL…</a:t>
            </a:r>
            <a:endParaRPr lang="en-GB" sz="2800" b="1" dirty="0"/>
          </a:p>
        </p:txBody>
      </p:sp>
      <p:sp>
        <p:nvSpPr>
          <p:cNvPr id="3" name="Content Placeholder 2"/>
          <p:cNvSpPr>
            <a:spLocks noGrp="1"/>
          </p:cNvSpPr>
          <p:nvPr>
            <p:ph idx="1"/>
          </p:nvPr>
        </p:nvSpPr>
        <p:spPr>
          <a:xfrm>
            <a:off x="838200" y="1427885"/>
            <a:ext cx="10515600" cy="4972915"/>
          </a:xfrm>
        </p:spPr>
        <p:style>
          <a:lnRef idx="2">
            <a:schemeClr val="accent1"/>
          </a:lnRef>
          <a:fillRef idx="1">
            <a:schemeClr val="lt1"/>
          </a:fillRef>
          <a:effectRef idx="0">
            <a:schemeClr val="accent1"/>
          </a:effectRef>
          <a:fontRef idx="minor">
            <a:schemeClr val="dk1"/>
          </a:fontRef>
        </p:style>
        <p:txBody>
          <a:bodyPr>
            <a:normAutofit fontScale="92500"/>
          </a:bodyPr>
          <a:lstStyle/>
          <a:p>
            <a:pPr marL="0" indent="0">
              <a:buNone/>
            </a:pPr>
            <a:r>
              <a:rPr lang="en-US" sz="4400" dirty="0"/>
              <a:t>Be ready to:</a:t>
            </a:r>
          </a:p>
          <a:p>
            <a:pPr lvl="1"/>
            <a:r>
              <a:rPr lang="en-US" sz="4000" dirty="0"/>
              <a:t>Make mistakes and learn</a:t>
            </a:r>
          </a:p>
          <a:p>
            <a:pPr lvl="1"/>
            <a:r>
              <a:rPr lang="en-US" sz="4000" dirty="0"/>
              <a:t>Write and rewrite many times</a:t>
            </a:r>
          </a:p>
          <a:p>
            <a:pPr lvl="1"/>
            <a:r>
              <a:rPr lang="en-US" sz="4000" dirty="0"/>
              <a:t>Spend many hours looking for information</a:t>
            </a:r>
          </a:p>
          <a:p>
            <a:pPr lvl="1"/>
            <a:r>
              <a:rPr lang="en-US" sz="4000" dirty="0"/>
              <a:t>Have your writing </a:t>
            </a:r>
            <a:r>
              <a:rPr lang="en-US" sz="4000" dirty="0" err="1"/>
              <a:t>criticised</a:t>
            </a:r>
            <a:endParaRPr lang="en-US" sz="4000" dirty="0"/>
          </a:p>
          <a:p>
            <a:pPr lvl="1"/>
            <a:r>
              <a:rPr lang="en-US" sz="4000" dirty="0"/>
              <a:t>Feel confused and hopeless some times</a:t>
            </a:r>
            <a:endParaRPr lang="en-GB" sz="40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954"/>
            <a:ext cx="10515600" cy="91966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600" b="1" dirty="0"/>
              <a:t>CONCLUSION</a:t>
            </a:r>
            <a:endParaRPr lang="en-GB" b="1" dirty="0"/>
          </a:p>
        </p:txBody>
      </p:sp>
      <p:sp>
        <p:nvSpPr>
          <p:cNvPr id="3" name="Content Placeholder 2"/>
          <p:cNvSpPr>
            <a:spLocks noGrp="1"/>
          </p:cNvSpPr>
          <p:nvPr>
            <p:ph idx="1"/>
          </p:nvPr>
        </p:nvSpPr>
        <p:spPr>
          <a:xfrm>
            <a:off x="838200" y="1388962"/>
            <a:ext cx="10515600" cy="5046562"/>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3600" dirty="0"/>
              <a:t>You may well feel that if you need to do all these to write a good research proposal and report, then you would already have done a substantial part of the research. This is quite true.</a:t>
            </a:r>
          </a:p>
          <a:p>
            <a:pPr algn="just"/>
            <a:r>
              <a:rPr lang="en-US" sz="3600" dirty="0"/>
              <a:t>It may seem unfair, but you can write a good Proposal and Project only if you put in substantial effort</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954"/>
            <a:ext cx="10515600" cy="919664"/>
          </a:xfrm>
        </p:spPr>
        <p:style>
          <a:lnRef idx="2">
            <a:schemeClr val="accent1"/>
          </a:lnRef>
          <a:fillRef idx="1">
            <a:schemeClr val="lt1"/>
          </a:fillRef>
          <a:effectRef idx="0">
            <a:schemeClr val="accent1"/>
          </a:effectRef>
          <a:fontRef idx="minor">
            <a:schemeClr val="dk1"/>
          </a:fontRef>
        </p:style>
        <p:txBody>
          <a:bodyPr>
            <a:noAutofit/>
          </a:bodyPr>
          <a:lstStyle/>
          <a:p>
            <a:pPr algn="r"/>
            <a:r>
              <a:rPr lang="en-US" sz="4800" b="1" dirty="0"/>
              <a:t>CONCLUSION…</a:t>
            </a:r>
            <a:endParaRPr lang="en-GB" sz="3200" b="1" dirty="0"/>
          </a:p>
        </p:txBody>
      </p:sp>
      <p:sp>
        <p:nvSpPr>
          <p:cNvPr id="3" name="Content Placeholder 2"/>
          <p:cNvSpPr>
            <a:spLocks noGrp="1"/>
          </p:cNvSpPr>
          <p:nvPr>
            <p:ph idx="1"/>
          </p:nvPr>
        </p:nvSpPr>
        <p:spPr>
          <a:xfrm>
            <a:off x="838200" y="1388962"/>
            <a:ext cx="10515600" cy="5046562"/>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r>
              <a:rPr lang="en-US" sz="2800" dirty="0"/>
              <a:t>You will have to think very carefully about your methodology, about the contribution your work will make to the literature and about the potential policy implications of the proposed research, more so that some participants eventually would want to publish their works</a:t>
            </a:r>
          </a:p>
          <a:p>
            <a:pPr algn="just"/>
            <a:r>
              <a:rPr lang="en-US" sz="2800" dirty="0"/>
              <a:t>While all these may feel daunting, you should not feel intimidated</a:t>
            </a:r>
          </a:p>
          <a:p>
            <a:pPr algn="just"/>
            <a:r>
              <a:rPr lang="en-US" sz="2800" dirty="0"/>
              <a:t>Writing a good research Proposal and eventual Report may not be easy, but if you follow the Guidelines which are in line with the NIPSS Style Manual, you will substantially improve your chances of writing an excellent Individual Research Project</a:t>
            </a:r>
            <a:endParaRPr lang="en-GB" sz="280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04481" cy="1121439"/>
          </a:xfrm>
        </p:spPr>
        <p:style>
          <a:lnRef idx="2">
            <a:schemeClr val="accent1"/>
          </a:lnRef>
          <a:fillRef idx="1">
            <a:schemeClr val="lt1"/>
          </a:fillRef>
          <a:effectRef idx="0">
            <a:schemeClr val="accent1"/>
          </a:effectRef>
          <a:fontRef idx="minor">
            <a:schemeClr val="dk1"/>
          </a:fontRef>
        </p:style>
        <p:txBody>
          <a:bodyPr/>
          <a:lstStyle/>
          <a:p>
            <a:pPr algn="ctr"/>
            <a:r>
              <a:rPr lang="en-US" sz="6600" b="1" dirty="0"/>
              <a:t>REFERENCES</a:t>
            </a:r>
            <a:endParaRPr lang="en-GB" b="1" dirty="0"/>
          </a:p>
        </p:txBody>
      </p:sp>
      <p:sp>
        <p:nvSpPr>
          <p:cNvPr id="3" name="Content Placeholder 2"/>
          <p:cNvSpPr>
            <a:spLocks noGrp="1"/>
          </p:cNvSpPr>
          <p:nvPr>
            <p:ph idx="1"/>
          </p:nvPr>
        </p:nvSpPr>
        <p:spPr>
          <a:xfrm>
            <a:off x="646111" y="1832999"/>
            <a:ext cx="10604481" cy="4323102"/>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v"/>
            </a:pPr>
            <a:endParaRPr lang="en-US" sz="3200" dirty="0"/>
          </a:p>
          <a:p>
            <a:pPr>
              <a:buFont typeface="Wingdings" panose="05000000000000000000" pitchFamily="2" charset="2"/>
              <a:buChar char="v"/>
            </a:pPr>
            <a:r>
              <a:rPr lang="en-US" sz="3200" dirty="0"/>
              <a:t>NIPSS, Kuru (2021), Style Manual for Publications in the National Institute. Seventh Edition, Reprinted 2019. The National Institute Press, Kuru</a:t>
            </a:r>
          </a:p>
          <a:p>
            <a:pPr>
              <a:buFont typeface="Wingdings" panose="05000000000000000000" pitchFamily="2" charset="2"/>
              <a:buChar char="v"/>
            </a:pPr>
            <a:r>
              <a:rPr lang="en-US" sz="3200" dirty="0"/>
              <a:t>Umar, M.E. (2016), Research Proposal Writing. Paper presented to Participants of SEC 38, 2016, 3</a:t>
            </a:r>
            <a:r>
              <a:rPr lang="en-US" sz="3200" baseline="30000" dirty="0"/>
              <a:t>rd</a:t>
            </a:r>
            <a:r>
              <a:rPr lang="en-US" sz="3200" dirty="0"/>
              <a:t> March. NIPSS, Kuru</a:t>
            </a:r>
            <a:endParaRPr lang="en-GB" sz="3200" dirty="0"/>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30861" cy="1005692"/>
          </a:xfrm>
        </p:spPr>
        <p:style>
          <a:lnRef idx="2">
            <a:schemeClr val="accent1"/>
          </a:lnRef>
          <a:fillRef idx="1">
            <a:schemeClr val="lt1"/>
          </a:fillRef>
          <a:effectRef idx="0">
            <a:schemeClr val="accent1"/>
          </a:effectRef>
          <a:fontRef idx="minor">
            <a:schemeClr val="dk1"/>
          </a:fontRef>
        </p:style>
        <p:txBody>
          <a:bodyPr/>
          <a:lstStyle/>
          <a:p>
            <a:pPr algn="r"/>
            <a:r>
              <a:rPr lang="en-US" sz="4400" b="1" dirty="0"/>
              <a:t>RESEARCH PROPOSAL?...</a:t>
            </a:r>
            <a:endParaRPr lang="en-GB" dirty="0"/>
          </a:p>
        </p:txBody>
      </p:sp>
      <p:sp>
        <p:nvSpPr>
          <p:cNvPr id="3" name="Content Placeholder 2"/>
          <p:cNvSpPr>
            <a:spLocks noGrp="1"/>
          </p:cNvSpPr>
          <p:nvPr>
            <p:ph idx="1"/>
          </p:nvPr>
        </p:nvSpPr>
        <p:spPr>
          <a:xfrm>
            <a:off x="645130" y="1775126"/>
            <a:ext cx="10431842" cy="4630156"/>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3600" dirty="0"/>
              <a:t>A well articulated and logically constructed proposal gives a </a:t>
            </a:r>
            <a:r>
              <a:rPr lang="en-US" sz="3600" dirty="0">
                <a:solidFill>
                  <a:srgbClr val="C00000"/>
                </a:solidFill>
              </a:rPr>
              <a:t>solid background </a:t>
            </a:r>
            <a:r>
              <a:rPr lang="en-US" sz="3600" dirty="0"/>
              <a:t>for the final Research Project</a:t>
            </a:r>
          </a:p>
          <a:p>
            <a:r>
              <a:rPr lang="en-US" sz="3600" dirty="0"/>
              <a:t>The proposal is an indicator demonstrating to the audience the </a:t>
            </a:r>
            <a:r>
              <a:rPr lang="en-US" sz="3600" dirty="0">
                <a:solidFill>
                  <a:srgbClr val="C00000"/>
                </a:solidFill>
              </a:rPr>
              <a:t>competence</a:t>
            </a:r>
            <a:r>
              <a:rPr lang="en-US" sz="3600" dirty="0"/>
              <a:t> and </a:t>
            </a:r>
            <a:r>
              <a:rPr lang="en-US" sz="3600" dirty="0">
                <a:solidFill>
                  <a:srgbClr val="C00000"/>
                </a:solidFill>
              </a:rPr>
              <a:t>capability</a:t>
            </a:r>
            <a:r>
              <a:rPr lang="en-US" sz="3600" dirty="0"/>
              <a:t> of the researcher to proceed with the study to the end</a:t>
            </a:r>
          </a:p>
          <a:p>
            <a:r>
              <a:rPr lang="en-US" sz="3600" dirty="0"/>
              <a:t>A good research project may run the risk of rejection simply because the proposal is poorly written</a:t>
            </a:r>
            <a:endParaRPr lang="en-GB" sz="3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6607" cy="140053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b="1" dirty="0"/>
              <a:t>WHAT IS THE CONTENT OF A RESEARCH PROPOSAL?</a:t>
            </a:r>
            <a:endParaRPr lang="en-GB" b="1" dirty="0"/>
          </a:p>
        </p:txBody>
      </p:sp>
      <p:sp>
        <p:nvSpPr>
          <p:cNvPr id="3" name="Content Placeholder 2"/>
          <p:cNvSpPr>
            <a:spLocks noGrp="1"/>
          </p:cNvSpPr>
          <p:nvPr>
            <p:ph idx="1"/>
          </p:nvPr>
        </p:nvSpPr>
        <p:spPr>
          <a:xfrm>
            <a:off x="645131" y="2052918"/>
            <a:ext cx="10547587" cy="4195481"/>
          </a:xfrm>
        </p:spPr>
        <p:style>
          <a:lnRef idx="2">
            <a:schemeClr val="accent1"/>
          </a:lnRef>
          <a:fillRef idx="1">
            <a:schemeClr val="lt1"/>
          </a:fillRef>
          <a:effectRef idx="0">
            <a:schemeClr val="accent1"/>
          </a:effectRef>
          <a:fontRef idx="minor">
            <a:schemeClr val="dk1"/>
          </a:fontRef>
        </p:style>
        <p:txBody>
          <a:bodyPr>
            <a:normAutofit/>
          </a:bodyPr>
          <a:lstStyle/>
          <a:p>
            <a:r>
              <a:rPr lang="en-US" sz="4400" dirty="0"/>
              <a:t>What do you want to do?</a:t>
            </a:r>
          </a:p>
          <a:p>
            <a:r>
              <a:rPr lang="en-US" sz="4400" dirty="0"/>
              <a:t>Why do you want to do it?</a:t>
            </a:r>
          </a:p>
          <a:p>
            <a:r>
              <a:rPr lang="en-US" sz="4400" dirty="0"/>
              <a:t>Who have done similar or related works and when?</a:t>
            </a:r>
          </a:p>
          <a:p>
            <a:r>
              <a:rPr lang="en-US" sz="4400" dirty="0"/>
              <a:t>How are you going to do the work?</a:t>
            </a:r>
            <a:endParaRPr lang="en-GB" sz="44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73974" cy="140053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4800" b="1" dirty="0"/>
              <a:t>STRUCTURE OF A RESEARCH PROPOSAL</a:t>
            </a:r>
            <a:endParaRPr lang="en-GB" sz="4800" b="1" dirty="0"/>
          </a:p>
        </p:txBody>
      </p:sp>
      <p:sp>
        <p:nvSpPr>
          <p:cNvPr id="3" name="Content Placeholder 2"/>
          <p:cNvSpPr>
            <a:spLocks noGrp="1"/>
          </p:cNvSpPr>
          <p:nvPr>
            <p:ph idx="1"/>
          </p:nvPr>
        </p:nvSpPr>
        <p:spPr>
          <a:xfrm>
            <a:off x="646111" y="2053944"/>
            <a:ext cx="4605760" cy="435133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sz="2800" dirty="0"/>
              <a:t>Research topic</a:t>
            </a:r>
          </a:p>
          <a:p>
            <a:r>
              <a:rPr lang="en-US" sz="2800" dirty="0"/>
              <a:t>Background to the study</a:t>
            </a:r>
          </a:p>
          <a:p>
            <a:r>
              <a:rPr lang="en-US" sz="2800" dirty="0"/>
              <a:t>Statement of the Research Problem</a:t>
            </a:r>
          </a:p>
          <a:p>
            <a:r>
              <a:rPr lang="en-US" sz="2800" dirty="0"/>
              <a:t>Research questions</a:t>
            </a:r>
          </a:p>
          <a:p>
            <a:r>
              <a:rPr lang="en-US" sz="2800" dirty="0"/>
              <a:t>Aim and objectives of the study</a:t>
            </a:r>
          </a:p>
          <a:p>
            <a:r>
              <a:rPr lang="en-US" sz="2800" dirty="0"/>
              <a:t>Scope of the study</a:t>
            </a:r>
          </a:p>
          <a:p>
            <a:r>
              <a:rPr lang="en-US" sz="2800" dirty="0"/>
              <a:t>Limitations of the study</a:t>
            </a:r>
          </a:p>
        </p:txBody>
      </p:sp>
      <p:sp>
        <p:nvSpPr>
          <p:cNvPr id="4" name="Content Placeholder 2"/>
          <p:cNvSpPr txBox="1"/>
          <p:nvPr/>
        </p:nvSpPr>
        <p:spPr>
          <a:xfrm>
            <a:off x="6238754" y="2053944"/>
            <a:ext cx="4481331" cy="435133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Significance/policy relevance of the study</a:t>
            </a:r>
          </a:p>
          <a:p>
            <a:r>
              <a:rPr lang="en-US" dirty="0">
                <a:solidFill>
                  <a:schemeClr val="bg1"/>
                </a:solidFill>
              </a:rPr>
              <a:t>Conceptual clarifications</a:t>
            </a:r>
          </a:p>
          <a:p>
            <a:r>
              <a:rPr lang="en-US" dirty="0">
                <a:solidFill>
                  <a:schemeClr val="bg1"/>
                </a:solidFill>
              </a:rPr>
              <a:t>Theoretical framework</a:t>
            </a:r>
          </a:p>
          <a:p>
            <a:r>
              <a:rPr lang="en-US" dirty="0">
                <a:solidFill>
                  <a:schemeClr val="bg1"/>
                </a:solidFill>
              </a:rPr>
              <a:t>Research methodology</a:t>
            </a:r>
          </a:p>
          <a:p>
            <a:r>
              <a:rPr lang="en-US" dirty="0" err="1">
                <a:solidFill>
                  <a:schemeClr val="bg1"/>
                </a:solidFill>
              </a:rPr>
              <a:t>Organisation</a:t>
            </a:r>
            <a:r>
              <a:rPr lang="en-US" dirty="0">
                <a:solidFill>
                  <a:schemeClr val="bg1"/>
                </a:solidFill>
              </a:rPr>
              <a:t> of the study</a:t>
            </a:r>
          </a:p>
          <a:p>
            <a:r>
              <a:rPr lang="en-US" dirty="0">
                <a:solidFill>
                  <a:schemeClr val="bg1"/>
                </a:solidFill>
              </a:rPr>
              <a:t>References </a:t>
            </a:r>
            <a:endParaRPr lang="en-GB" dirty="0">
              <a:solidFill>
                <a:schemeClr val="bg1"/>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884" cy="107514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6000" b="1" dirty="0"/>
              <a:t>CHOOSING A RESEARCH TOPIC</a:t>
            </a:r>
            <a:endParaRPr lang="en-GB" sz="6000" b="1" dirty="0"/>
          </a:p>
        </p:txBody>
      </p:sp>
      <p:sp>
        <p:nvSpPr>
          <p:cNvPr id="3" name="Content Placeholder 2"/>
          <p:cNvSpPr>
            <a:spLocks noGrp="1"/>
          </p:cNvSpPr>
          <p:nvPr>
            <p:ph idx="1"/>
          </p:nvPr>
        </p:nvSpPr>
        <p:spPr>
          <a:xfrm>
            <a:off x="646111" y="1728827"/>
            <a:ext cx="10511884" cy="467645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en-US" sz="3600" dirty="0"/>
              <a:t>Ideally, researchers should choose a topic for their research based on:</a:t>
            </a:r>
          </a:p>
          <a:p>
            <a:pPr lvl="1"/>
            <a:r>
              <a:rPr lang="en-US" sz="3200" dirty="0"/>
              <a:t>Familiarity with existing literature</a:t>
            </a:r>
          </a:p>
          <a:p>
            <a:pPr lvl="1"/>
            <a:r>
              <a:rPr lang="en-US" sz="3200" dirty="0"/>
              <a:t>Research interest</a:t>
            </a:r>
          </a:p>
          <a:p>
            <a:pPr lvl="1"/>
            <a:r>
              <a:rPr lang="en-US" sz="3200" dirty="0"/>
              <a:t>Technical competence to devise a robust research strategy</a:t>
            </a:r>
          </a:p>
          <a:p>
            <a:pPr lvl="1"/>
            <a:r>
              <a:rPr lang="en-US" sz="3200" dirty="0"/>
              <a:t>Potential to contribute to existing knowledge</a:t>
            </a:r>
          </a:p>
          <a:p>
            <a:pPr lvl="1"/>
            <a:r>
              <a:rPr lang="en-US" sz="3200" dirty="0"/>
              <a:t> Manageability within time and resources at your disposal</a:t>
            </a:r>
          </a:p>
          <a:p>
            <a:pPr lvl="1"/>
            <a:endParaRPr lang="en-GB" sz="32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65585" cy="820497"/>
          </a:xfrm>
        </p:spPr>
        <p:style>
          <a:lnRef idx="2">
            <a:schemeClr val="accent1"/>
          </a:lnRef>
          <a:fillRef idx="1">
            <a:schemeClr val="lt1"/>
          </a:fillRef>
          <a:effectRef idx="0">
            <a:schemeClr val="accent1"/>
          </a:effectRef>
          <a:fontRef idx="minor">
            <a:schemeClr val="dk1"/>
          </a:fontRef>
        </p:style>
        <p:txBody>
          <a:bodyPr>
            <a:noAutofit/>
          </a:bodyPr>
          <a:lstStyle/>
          <a:p>
            <a:pPr algn="r"/>
            <a:r>
              <a:rPr lang="en-US" sz="3200" b="1" dirty="0"/>
              <a:t>CHOOSING A RESEARCH TOPIC…</a:t>
            </a:r>
            <a:endParaRPr lang="en-GB" sz="3200" b="1" dirty="0"/>
          </a:p>
        </p:txBody>
      </p:sp>
      <p:sp>
        <p:nvSpPr>
          <p:cNvPr id="3" name="Content Placeholder 2"/>
          <p:cNvSpPr>
            <a:spLocks noGrp="1"/>
          </p:cNvSpPr>
          <p:nvPr>
            <p:ph idx="1"/>
          </p:nvPr>
        </p:nvSpPr>
        <p:spPr>
          <a:xfrm>
            <a:off x="646111" y="1555207"/>
            <a:ext cx="10465585" cy="4850075"/>
          </a:xfrm>
        </p:spPr>
        <p:style>
          <a:lnRef idx="2">
            <a:schemeClr val="accent1"/>
          </a:lnRef>
          <a:fillRef idx="1">
            <a:schemeClr val="lt1"/>
          </a:fillRef>
          <a:effectRef idx="0">
            <a:schemeClr val="accent1"/>
          </a:effectRef>
          <a:fontRef idx="minor">
            <a:schemeClr val="dk1"/>
          </a:fontRef>
        </p:style>
        <p:txBody>
          <a:bodyPr>
            <a:noAutofit/>
          </a:bodyPr>
          <a:lstStyle/>
          <a:p>
            <a:pPr algn="just"/>
            <a:r>
              <a:rPr lang="en-US" sz="3300" dirty="0"/>
              <a:t>Proposals should be innovative, original and have good potential to add value to policy, leadership and strategy</a:t>
            </a:r>
          </a:p>
          <a:p>
            <a:pPr algn="just"/>
            <a:r>
              <a:rPr lang="en-US" sz="3300" dirty="0"/>
              <a:t>Ensure that data are readily available in the area of proposed study for all the variables to be studied</a:t>
            </a:r>
          </a:p>
          <a:p>
            <a:pPr algn="just"/>
            <a:r>
              <a:rPr lang="en-US" sz="3300" dirty="0"/>
              <a:t>Be clear on the variables </a:t>
            </a:r>
            <a:r>
              <a:rPr lang="en-US" sz="3300" dirty="0">
                <a:solidFill>
                  <a:srgbClr val="C00000"/>
                </a:solidFill>
              </a:rPr>
              <a:t>(dependent and independent)</a:t>
            </a:r>
            <a:endParaRPr lang="en-US" sz="33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2907</Words>
  <Application>Microsoft Office PowerPoint</Application>
  <PresentationFormat>Widescreen</PresentationFormat>
  <Paragraphs>266</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Black</vt:lpstr>
      <vt:lpstr>Century Gothic</vt:lpstr>
      <vt:lpstr>Footlight MT Light</vt:lpstr>
      <vt:lpstr>Times New Roman</vt:lpstr>
      <vt:lpstr>Wingdings</vt:lpstr>
      <vt:lpstr>Wingdings 3</vt:lpstr>
      <vt:lpstr>Ion</vt:lpstr>
      <vt:lpstr>WRITING A PROPOSAL AND RESEARCH REPORT</vt:lpstr>
      <vt:lpstr>OUTLINE OF PRESENTATION</vt:lpstr>
      <vt:lpstr>PowerPoint Presentation</vt:lpstr>
      <vt:lpstr>WHAT IS A RESEARCH PROPOSAL?</vt:lpstr>
      <vt:lpstr>RESEARCH PROPOSAL?...</vt:lpstr>
      <vt:lpstr>WHAT IS THE CONTENT OF A RESEARCH PROPOSAL?</vt:lpstr>
      <vt:lpstr>STRUCTURE OF A RESEARCH PROPOSAL</vt:lpstr>
      <vt:lpstr>CHOOSING A RESEARCH TOPIC</vt:lpstr>
      <vt:lpstr>CHOOSING A RESEARCH TOPIC…</vt:lpstr>
      <vt:lpstr>SKETCHING THE PROPOSAL</vt:lpstr>
      <vt:lpstr>BACKGROUND TO THE STUDY</vt:lpstr>
      <vt:lpstr>BACKGROUND cont’d…..</vt:lpstr>
      <vt:lpstr>STATEMENT OF THE RESEARCH PROBLEM</vt:lpstr>
      <vt:lpstr>STATEMENT OF THE RESEARCH PROBLEM cont’d…...</vt:lpstr>
      <vt:lpstr>STATEMENT OF THE RESEARCH PROBLEM cont’d…...</vt:lpstr>
      <vt:lpstr>STATEMENT OF THE RESEARCH PROBLEM cont’d…...</vt:lpstr>
      <vt:lpstr>RESEARCH QUESTIONS</vt:lpstr>
      <vt:lpstr>AIM AND OBJECTIVES</vt:lpstr>
      <vt:lpstr>OBJECTIVES cont’d…….</vt:lpstr>
      <vt:lpstr>SCOPE OF THE STUDY</vt:lpstr>
      <vt:lpstr>LIMITATIONS OF THE STUDY</vt:lpstr>
      <vt:lpstr>SIGNIFICANCE AND POLICY RELEVANCE OF THE STUDY</vt:lpstr>
      <vt:lpstr>CONCEPTUAL CLARIFICATIONS</vt:lpstr>
      <vt:lpstr>THEORETICAL FRAMEWORK</vt:lpstr>
      <vt:lpstr>THEORETICAL FRAMEWORK cont’d……</vt:lpstr>
      <vt:lpstr>RESEARCH METHODOLOGY </vt:lpstr>
      <vt:lpstr>ORGANISATION OF THE STUDY</vt:lpstr>
      <vt:lpstr>GUIDELINES ON WRITING THE INDIVIDUAL RESEARCH REPORT</vt:lpstr>
      <vt:lpstr>CHAPTER TWO: LITERATURE REVIEW</vt:lpstr>
      <vt:lpstr>Literature review…</vt:lpstr>
      <vt:lpstr>Literature review…</vt:lpstr>
      <vt:lpstr>CHAPTER THREE: POLICY CONTEXT OF THE STUDY </vt:lpstr>
      <vt:lpstr>PowerPoint Presentation</vt:lpstr>
      <vt:lpstr>DATA PRESENTATION</vt:lpstr>
      <vt:lpstr>Data presentation …</vt:lpstr>
      <vt:lpstr>DISCUSSION OF FINDINGS</vt:lpstr>
      <vt:lpstr>DISCUSSION OF FINDINGS…</vt:lpstr>
      <vt:lpstr>SUMMARY OF KEY FINDINGS</vt:lpstr>
      <vt:lpstr>CHAPTER FIVE: CONCLUSION, RECOMMENDATIONS AND IMPLEMENTATION STRATEGIES</vt:lpstr>
      <vt:lpstr>RECOMMENDATIONS AND IMPLEMENTATION STRATEGIES </vt:lpstr>
      <vt:lpstr>REFERENCES AND APPENDICES </vt:lpstr>
      <vt:lpstr>WRITING A QUALITY RESEARCH PROPOSAL AND RESEARCH REPORT</vt:lpstr>
      <vt:lpstr>WRITING A QUALITY PROPOSAL…</vt:lpstr>
      <vt:lpstr>WRITING QUALITATIVE PROPOSALS…</vt:lpstr>
      <vt:lpstr>WRITING A QUALITATIVE PROPOSAL…</vt:lpstr>
      <vt:lpstr>CONCLUSION</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RESEARCH PROPOSAL FOR ACADEMICS</dc:title>
  <dc:creator>Joseph Itse</dc:creator>
  <cp:lastModifiedBy>Anna Tat</cp:lastModifiedBy>
  <cp:revision>112</cp:revision>
  <cp:lastPrinted>2022-03-11T10:00:00Z</cp:lastPrinted>
  <dcterms:created xsi:type="dcterms:W3CDTF">2022-01-29T11:00:00Z</dcterms:created>
  <dcterms:modified xsi:type="dcterms:W3CDTF">2022-03-14T07:57:05Z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5366EE4FE9B74B2C9C8139915DAE76DF</vt:lpwstr>
  </property>
  <property fmtid="{D5CDD505-2E9C-101B-9397-08002B2CF9AE}" pid="3" name="KSOProductBuildVer">
    <vt:lpwstr>1033-11.2.0.11029</vt:lpwstr>
  </property>
</Properties>
</file>