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6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616EE2-0458-4BC9-8C81-9436AF8C6BC7}" type="datetimeFigureOut">
              <a:rPr lang="en-US" smtClean="0"/>
              <a:t>2/24/2022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1E87D3-AB65-4885-88CB-28CC8252BB9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3/2/2022</a:t>
            </a:r>
            <a:endParaRPr lang="en-US"/>
          </a:p>
        </p:txBody>
      </p:sp>
      <p:sp>
        <p:nvSpPr>
          <p:cNvPr id="5" name="Footer Placeholder 4"/>
          <p:cNvSpPr>
            <a:spLocks noGrp="1"/>
          </p:cNvSpPr>
          <p:nvPr>
            <p:ph type="ftr" sz="quarter" idx="11"/>
          </p:nvPr>
        </p:nvSpPr>
        <p:spPr/>
        <p:txBody>
          <a:bodyPr/>
          <a:lstStyle/>
          <a:p>
            <a:r>
              <a:rPr lang="en-US" smtClean="0"/>
              <a:t>Elites, Integration and National Question.</a:t>
            </a:r>
            <a:endParaRPr lang="en-US"/>
          </a:p>
        </p:txBody>
      </p:sp>
      <p:sp>
        <p:nvSpPr>
          <p:cNvPr id="6" name="Slide Number Placeholder 5"/>
          <p:cNvSpPr>
            <a:spLocks noGrp="1"/>
          </p:cNvSpPr>
          <p:nvPr>
            <p:ph type="sldNum" sz="quarter" idx="12"/>
          </p:nvPr>
        </p:nvSpPr>
        <p:spPr/>
        <p:txBody>
          <a:bodyPr/>
          <a:lstStyle/>
          <a:p>
            <a:fld id="{A76A5760-C86E-46E8-A4C1-DB1466F754D7}" type="slidenum">
              <a:rPr lang="en-US" smtClean="0"/>
              <a:pPr/>
              <a:t>‹#›</a:t>
            </a:fld>
            <a:endParaRPr lang="en-US"/>
          </a:p>
        </p:txBody>
      </p:sp>
    </p:spTree>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3/2/2022</a:t>
            </a:r>
            <a:endParaRPr lang="en-US"/>
          </a:p>
        </p:txBody>
      </p:sp>
      <p:sp>
        <p:nvSpPr>
          <p:cNvPr id="5" name="Footer Placeholder 4"/>
          <p:cNvSpPr>
            <a:spLocks noGrp="1"/>
          </p:cNvSpPr>
          <p:nvPr>
            <p:ph type="ftr" sz="quarter" idx="11"/>
          </p:nvPr>
        </p:nvSpPr>
        <p:spPr/>
        <p:txBody>
          <a:bodyPr/>
          <a:lstStyle/>
          <a:p>
            <a:r>
              <a:rPr lang="en-US" smtClean="0"/>
              <a:t>Elites, Integration and National Question.</a:t>
            </a:r>
            <a:endParaRPr lang="en-US"/>
          </a:p>
        </p:txBody>
      </p:sp>
      <p:sp>
        <p:nvSpPr>
          <p:cNvPr id="6" name="Slide Number Placeholder 5"/>
          <p:cNvSpPr>
            <a:spLocks noGrp="1"/>
          </p:cNvSpPr>
          <p:nvPr>
            <p:ph type="sldNum" sz="quarter" idx="12"/>
          </p:nvPr>
        </p:nvSpPr>
        <p:spPr/>
        <p:txBody>
          <a:bodyPr/>
          <a:lstStyle/>
          <a:p>
            <a:fld id="{A76A5760-C86E-46E8-A4C1-DB1466F754D7}" type="slidenum">
              <a:rPr lang="en-US" smtClean="0"/>
              <a:pPr/>
              <a:t>‹#›</a:t>
            </a:fld>
            <a:endParaRPr lang="en-US"/>
          </a:p>
        </p:txBody>
      </p:sp>
    </p:spTree>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3/2/2022</a:t>
            </a:r>
            <a:endParaRPr lang="en-US"/>
          </a:p>
        </p:txBody>
      </p:sp>
      <p:sp>
        <p:nvSpPr>
          <p:cNvPr id="5" name="Footer Placeholder 4"/>
          <p:cNvSpPr>
            <a:spLocks noGrp="1"/>
          </p:cNvSpPr>
          <p:nvPr>
            <p:ph type="ftr" sz="quarter" idx="11"/>
          </p:nvPr>
        </p:nvSpPr>
        <p:spPr/>
        <p:txBody>
          <a:bodyPr/>
          <a:lstStyle/>
          <a:p>
            <a:r>
              <a:rPr lang="en-US" smtClean="0"/>
              <a:t>Elites, Integration and National Question.</a:t>
            </a:r>
            <a:endParaRPr lang="en-US"/>
          </a:p>
        </p:txBody>
      </p:sp>
      <p:sp>
        <p:nvSpPr>
          <p:cNvPr id="6" name="Slide Number Placeholder 5"/>
          <p:cNvSpPr>
            <a:spLocks noGrp="1"/>
          </p:cNvSpPr>
          <p:nvPr>
            <p:ph type="sldNum" sz="quarter" idx="12"/>
          </p:nvPr>
        </p:nvSpPr>
        <p:spPr/>
        <p:txBody>
          <a:bodyPr/>
          <a:lstStyle/>
          <a:p>
            <a:fld id="{A76A5760-C86E-46E8-A4C1-DB1466F754D7}" type="slidenum">
              <a:rPr lang="en-US" smtClean="0"/>
              <a:pPr/>
              <a:t>‹#›</a:t>
            </a:fld>
            <a:endParaRPr lang="en-US"/>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3/2/2022</a:t>
            </a:r>
            <a:endParaRPr lang="en-US"/>
          </a:p>
        </p:txBody>
      </p:sp>
      <p:sp>
        <p:nvSpPr>
          <p:cNvPr id="5" name="Footer Placeholder 4"/>
          <p:cNvSpPr>
            <a:spLocks noGrp="1"/>
          </p:cNvSpPr>
          <p:nvPr>
            <p:ph type="ftr" sz="quarter" idx="11"/>
          </p:nvPr>
        </p:nvSpPr>
        <p:spPr/>
        <p:txBody>
          <a:bodyPr/>
          <a:lstStyle/>
          <a:p>
            <a:r>
              <a:rPr lang="en-US" smtClean="0"/>
              <a:t>Elites, Integration and National Question.</a:t>
            </a:r>
            <a:endParaRPr lang="en-US"/>
          </a:p>
        </p:txBody>
      </p:sp>
      <p:sp>
        <p:nvSpPr>
          <p:cNvPr id="6" name="Slide Number Placeholder 5"/>
          <p:cNvSpPr>
            <a:spLocks noGrp="1"/>
          </p:cNvSpPr>
          <p:nvPr>
            <p:ph type="sldNum" sz="quarter" idx="12"/>
          </p:nvPr>
        </p:nvSpPr>
        <p:spPr/>
        <p:txBody>
          <a:bodyPr/>
          <a:lstStyle/>
          <a:p>
            <a:fld id="{A76A5760-C86E-46E8-A4C1-DB1466F754D7}" type="slidenum">
              <a:rPr lang="en-US" smtClean="0"/>
              <a:pPr/>
              <a:t>‹#›</a:t>
            </a:fld>
            <a:endParaRPr lang="en-US"/>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3/2/2022</a:t>
            </a:r>
            <a:endParaRPr lang="en-US"/>
          </a:p>
        </p:txBody>
      </p:sp>
      <p:sp>
        <p:nvSpPr>
          <p:cNvPr id="5" name="Footer Placeholder 4"/>
          <p:cNvSpPr>
            <a:spLocks noGrp="1"/>
          </p:cNvSpPr>
          <p:nvPr>
            <p:ph type="ftr" sz="quarter" idx="11"/>
          </p:nvPr>
        </p:nvSpPr>
        <p:spPr/>
        <p:txBody>
          <a:bodyPr/>
          <a:lstStyle/>
          <a:p>
            <a:r>
              <a:rPr lang="en-US" smtClean="0"/>
              <a:t>Elites, Integration and National Question.</a:t>
            </a:r>
            <a:endParaRPr lang="en-US"/>
          </a:p>
        </p:txBody>
      </p:sp>
      <p:sp>
        <p:nvSpPr>
          <p:cNvPr id="6" name="Slide Number Placeholder 5"/>
          <p:cNvSpPr>
            <a:spLocks noGrp="1"/>
          </p:cNvSpPr>
          <p:nvPr>
            <p:ph type="sldNum" sz="quarter" idx="12"/>
          </p:nvPr>
        </p:nvSpPr>
        <p:spPr/>
        <p:txBody>
          <a:bodyPr/>
          <a:lstStyle/>
          <a:p>
            <a:fld id="{A76A5760-C86E-46E8-A4C1-DB1466F754D7}" type="slidenum">
              <a:rPr lang="en-US" smtClean="0"/>
              <a:pPr/>
              <a:t>‹#›</a:t>
            </a:fld>
            <a:endParaRPr lang="en-US"/>
          </a:p>
        </p:txBody>
      </p:sp>
    </p:spTree>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3/2/2022</a:t>
            </a:r>
            <a:endParaRPr lang="en-US"/>
          </a:p>
        </p:txBody>
      </p:sp>
      <p:sp>
        <p:nvSpPr>
          <p:cNvPr id="6" name="Footer Placeholder 5"/>
          <p:cNvSpPr>
            <a:spLocks noGrp="1"/>
          </p:cNvSpPr>
          <p:nvPr>
            <p:ph type="ftr" sz="quarter" idx="11"/>
          </p:nvPr>
        </p:nvSpPr>
        <p:spPr/>
        <p:txBody>
          <a:bodyPr/>
          <a:lstStyle/>
          <a:p>
            <a:r>
              <a:rPr lang="en-US" smtClean="0"/>
              <a:t>Elites, Integration and National Question.</a:t>
            </a:r>
            <a:endParaRPr lang="en-US"/>
          </a:p>
        </p:txBody>
      </p:sp>
      <p:sp>
        <p:nvSpPr>
          <p:cNvPr id="7" name="Slide Number Placeholder 6"/>
          <p:cNvSpPr>
            <a:spLocks noGrp="1"/>
          </p:cNvSpPr>
          <p:nvPr>
            <p:ph type="sldNum" sz="quarter" idx="12"/>
          </p:nvPr>
        </p:nvSpPr>
        <p:spPr/>
        <p:txBody>
          <a:bodyPr/>
          <a:lstStyle/>
          <a:p>
            <a:fld id="{A76A5760-C86E-46E8-A4C1-DB1466F754D7}" type="slidenum">
              <a:rPr lang="en-US" smtClean="0"/>
              <a:pPr/>
              <a:t>‹#›</a:t>
            </a:fld>
            <a:endParaRPr lang="en-US"/>
          </a:p>
        </p:txBody>
      </p:sp>
    </p:spTree>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3/2/2022</a:t>
            </a:r>
            <a:endParaRPr lang="en-US"/>
          </a:p>
        </p:txBody>
      </p:sp>
      <p:sp>
        <p:nvSpPr>
          <p:cNvPr id="8" name="Footer Placeholder 7"/>
          <p:cNvSpPr>
            <a:spLocks noGrp="1"/>
          </p:cNvSpPr>
          <p:nvPr>
            <p:ph type="ftr" sz="quarter" idx="11"/>
          </p:nvPr>
        </p:nvSpPr>
        <p:spPr/>
        <p:txBody>
          <a:bodyPr/>
          <a:lstStyle/>
          <a:p>
            <a:r>
              <a:rPr lang="en-US" smtClean="0"/>
              <a:t>Elites, Integration and National Question.</a:t>
            </a:r>
            <a:endParaRPr lang="en-US"/>
          </a:p>
        </p:txBody>
      </p:sp>
      <p:sp>
        <p:nvSpPr>
          <p:cNvPr id="9" name="Slide Number Placeholder 8"/>
          <p:cNvSpPr>
            <a:spLocks noGrp="1"/>
          </p:cNvSpPr>
          <p:nvPr>
            <p:ph type="sldNum" sz="quarter" idx="12"/>
          </p:nvPr>
        </p:nvSpPr>
        <p:spPr/>
        <p:txBody>
          <a:bodyPr/>
          <a:lstStyle/>
          <a:p>
            <a:fld id="{A76A5760-C86E-46E8-A4C1-DB1466F754D7}" type="slidenum">
              <a:rPr lang="en-US" smtClean="0"/>
              <a:pPr/>
              <a:t>‹#›</a:t>
            </a:fld>
            <a:endParaRPr lang="en-US"/>
          </a:p>
        </p:txBody>
      </p:sp>
    </p:spTree>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3/2/2022</a:t>
            </a:r>
            <a:endParaRPr lang="en-US"/>
          </a:p>
        </p:txBody>
      </p:sp>
      <p:sp>
        <p:nvSpPr>
          <p:cNvPr id="4" name="Footer Placeholder 3"/>
          <p:cNvSpPr>
            <a:spLocks noGrp="1"/>
          </p:cNvSpPr>
          <p:nvPr>
            <p:ph type="ftr" sz="quarter" idx="11"/>
          </p:nvPr>
        </p:nvSpPr>
        <p:spPr/>
        <p:txBody>
          <a:bodyPr/>
          <a:lstStyle/>
          <a:p>
            <a:r>
              <a:rPr lang="en-US" smtClean="0"/>
              <a:t>Elites, Integration and National Question.</a:t>
            </a:r>
            <a:endParaRPr lang="en-US"/>
          </a:p>
        </p:txBody>
      </p:sp>
      <p:sp>
        <p:nvSpPr>
          <p:cNvPr id="5" name="Slide Number Placeholder 4"/>
          <p:cNvSpPr>
            <a:spLocks noGrp="1"/>
          </p:cNvSpPr>
          <p:nvPr>
            <p:ph type="sldNum" sz="quarter" idx="12"/>
          </p:nvPr>
        </p:nvSpPr>
        <p:spPr/>
        <p:txBody>
          <a:bodyPr/>
          <a:lstStyle/>
          <a:p>
            <a:fld id="{A76A5760-C86E-46E8-A4C1-DB1466F754D7}" type="slidenum">
              <a:rPr lang="en-US" smtClean="0"/>
              <a:pPr/>
              <a:t>‹#›</a:t>
            </a:fld>
            <a:endParaRPr lang="en-US"/>
          </a:p>
        </p:txBody>
      </p:sp>
    </p:spTree>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3/2/2022</a:t>
            </a:r>
            <a:endParaRPr lang="en-US"/>
          </a:p>
        </p:txBody>
      </p:sp>
      <p:sp>
        <p:nvSpPr>
          <p:cNvPr id="3" name="Footer Placeholder 2"/>
          <p:cNvSpPr>
            <a:spLocks noGrp="1"/>
          </p:cNvSpPr>
          <p:nvPr>
            <p:ph type="ftr" sz="quarter" idx="11"/>
          </p:nvPr>
        </p:nvSpPr>
        <p:spPr/>
        <p:txBody>
          <a:bodyPr/>
          <a:lstStyle/>
          <a:p>
            <a:r>
              <a:rPr lang="en-US" smtClean="0"/>
              <a:t>Elites, Integration and National Question.</a:t>
            </a:r>
            <a:endParaRPr lang="en-US"/>
          </a:p>
        </p:txBody>
      </p:sp>
      <p:sp>
        <p:nvSpPr>
          <p:cNvPr id="4" name="Slide Number Placeholder 3"/>
          <p:cNvSpPr>
            <a:spLocks noGrp="1"/>
          </p:cNvSpPr>
          <p:nvPr>
            <p:ph type="sldNum" sz="quarter" idx="12"/>
          </p:nvPr>
        </p:nvSpPr>
        <p:spPr/>
        <p:txBody>
          <a:bodyPr/>
          <a:lstStyle/>
          <a:p>
            <a:fld id="{A76A5760-C86E-46E8-A4C1-DB1466F754D7}" type="slidenum">
              <a:rPr lang="en-US" smtClean="0"/>
              <a:pPr/>
              <a:t>‹#›</a:t>
            </a:fld>
            <a:endParaRPr lang="en-US"/>
          </a:p>
        </p:txBody>
      </p:sp>
    </p:spTree>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3/2/2022</a:t>
            </a:r>
            <a:endParaRPr lang="en-US"/>
          </a:p>
        </p:txBody>
      </p:sp>
      <p:sp>
        <p:nvSpPr>
          <p:cNvPr id="6" name="Footer Placeholder 5"/>
          <p:cNvSpPr>
            <a:spLocks noGrp="1"/>
          </p:cNvSpPr>
          <p:nvPr>
            <p:ph type="ftr" sz="quarter" idx="11"/>
          </p:nvPr>
        </p:nvSpPr>
        <p:spPr/>
        <p:txBody>
          <a:bodyPr/>
          <a:lstStyle/>
          <a:p>
            <a:r>
              <a:rPr lang="en-US" smtClean="0"/>
              <a:t>Elites, Integration and National Question.</a:t>
            </a:r>
            <a:endParaRPr lang="en-US"/>
          </a:p>
        </p:txBody>
      </p:sp>
      <p:sp>
        <p:nvSpPr>
          <p:cNvPr id="7" name="Slide Number Placeholder 6"/>
          <p:cNvSpPr>
            <a:spLocks noGrp="1"/>
          </p:cNvSpPr>
          <p:nvPr>
            <p:ph type="sldNum" sz="quarter" idx="12"/>
          </p:nvPr>
        </p:nvSpPr>
        <p:spPr/>
        <p:txBody>
          <a:bodyPr/>
          <a:lstStyle/>
          <a:p>
            <a:fld id="{A76A5760-C86E-46E8-A4C1-DB1466F754D7}" type="slidenum">
              <a:rPr lang="en-US" smtClean="0"/>
              <a:pPr/>
              <a:t>‹#›</a:t>
            </a:fld>
            <a:endParaRPr lang="en-US"/>
          </a:p>
        </p:txBody>
      </p:sp>
    </p:spTree>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3/2/2022</a:t>
            </a:r>
            <a:endParaRPr lang="en-US"/>
          </a:p>
        </p:txBody>
      </p:sp>
      <p:sp>
        <p:nvSpPr>
          <p:cNvPr id="6" name="Footer Placeholder 5"/>
          <p:cNvSpPr>
            <a:spLocks noGrp="1"/>
          </p:cNvSpPr>
          <p:nvPr>
            <p:ph type="ftr" sz="quarter" idx="11"/>
          </p:nvPr>
        </p:nvSpPr>
        <p:spPr/>
        <p:txBody>
          <a:bodyPr/>
          <a:lstStyle/>
          <a:p>
            <a:r>
              <a:rPr lang="en-US" smtClean="0"/>
              <a:t>Elites, Integration and National Question.</a:t>
            </a:r>
            <a:endParaRPr lang="en-US"/>
          </a:p>
        </p:txBody>
      </p:sp>
      <p:sp>
        <p:nvSpPr>
          <p:cNvPr id="7" name="Slide Number Placeholder 6"/>
          <p:cNvSpPr>
            <a:spLocks noGrp="1"/>
          </p:cNvSpPr>
          <p:nvPr>
            <p:ph type="sldNum" sz="quarter" idx="12"/>
          </p:nvPr>
        </p:nvSpPr>
        <p:spPr/>
        <p:txBody>
          <a:bodyPr/>
          <a:lstStyle/>
          <a:p>
            <a:fld id="{A76A5760-C86E-46E8-A4C1-DB1466F754D7}" type="slidenum">
              <a:rPr lang="en-US" smtClean="0"/>
              <a:pPr/>
              <a:t>‹#›</a:t>
            </a:fld>
            <a:endParaRPr lang="en-US"/>
          </a:p>
        </p:txBody>
      </p:sp>
    </p:spTree>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3/2/2022</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Elites, Integration and National Question.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A5760-C86E-46E8-A4C1-DB1466F754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d"/>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yodunmoyee@gmail.com" TargetMode="External"/><Relationship Id="rId2" Type="http://schemas.openxmlformats.org/officeDocument/2006/relationships/hyperlink" Target="mailto:ayodunmoye@yaho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historian.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077200" cy="685799"/>
          </a:xfrm>
        </p:spPr>
        <p:txBody>
          <a:bodyPr>
            <a:noAutofit/>
          </a:bodyPr>
          <a:lstStyle/>
          <a:p>
            <a:r>
              <a:rPr lang="en-US" sz="2800" b="1" dirty="0"/>
              <a:t>ELITES, INTEGRATION AND THE NATIONAL QUESTION</a:t>
            </a:r>
            <a:endParaRPr lang="en-US" sz="2800" dirty="0"/>
          </a:p>
        </p:txBody>
      </p:sp>
      <p:sp>
        <p:nvSpPr>
          <p:cNvPr id="3" name="Subtitle 2"/>
          <p:cNvSpPr>
            <a:spLocks noGrp="1"/>
          </p:cNvSpPr>
          <p:nvPr>
            <p:ph type="subTitle" idx="1"/>
          </p:nvPr>
        </p:nvSpPr>
        <p:spPr>
          <a:xfrm>
            <a:off x="457200" y="914400"/>
            <a:ext cx="8229600" cy="5486400"/>
          </a:xfrm>
        </p:spPr>
        <p:txBody>
          <a:bodyPr>
            <a:noAutofit/>
          </a:bodyPr>
          <a:lstStyle/>
          <a:p>
            <a:r>
              <a:rPr lang="en-US" sz="1800" b="1" dirty="0"/>
              <a:t> </a:t>
            </a:r>
            <a:endParaRPr lang="en-US" sz="1800" b="1" dirty="0" smtClean="0"/>
          </a:p>
          <a:p>
            <a:r>
              <a:rPr lang="en-US" sz="2800" b="1" dirty="0" smtClean="0">
                <a:solidFill>
                  <a:schemeClr val="tx1"/>
                </a:solidFill>
              </a:rPr>
              <a:t>PROFESSOR </a:t>
            </a:r>
            <a:r>
              <a:rPr lang="en-US" sz="2800" b="1" dirty="0">
                <a:solidFill>
                  <a:schemeClr val="tx1"/>
                </a:solidFill>
              </a:rPr>
              <a:t>R. AYO DUNMOYE</a:t>
            </a:r>
            <a:endParaRPr lang="en-US" sz="1800" b="1" dirty="0">
              <a:solidFill>
                <a:schemeClr val="tx1"/>
              </a:solidFill>
            </a:endParaRPr>
          </a:p>
          <a:p>
            <a:r>
              <a:rPr lang="en-US" sz="2400" b="1" dirty="0">
                <a:solidFill>
                  <a:schemeClr val="tx1"/>
                </a:solidFill>
              </a:rPr>
              <a:t>Department of Political Science,</a:t>
            </a:r>
            <a:endParaRPr lang="en-US" sz="2400" dirty="0">
              <a:solidFill>
                <a:schemeClr val="tx1"/>
              </a:solidFill>
            </a:endParaRPr>
          </a:p>
          <a:p>
            <a:r>
              <a:rPr lang="en-US" sz="2400" b="1" dirty="0">
                <a:solidFill>
                  <a:schemeClr val="tx1"/>
                </a:solidFill>
              </a:rPr>
              <a:t>Federal University, </a:t>
            </a:r>
            <a:r>
              <a:rPr lang="en-US" sz="2400" b="1" dirty="0" err="1">
                <a:solidFill>
                  <a:schemeClr val="tx1"/>
                </a:solidFill>
              </a:rPr>
              <a:t>Gusau</a:t>
            </a:r>
            <a:r>
              <a:rPr lang="en-US" sz="2400" b="1" dirty="0">
                <a:solidFill>
                  <a:schemeClr val="tx1"/>
                </a:solidFill>
              </a:rPr>
              <a:t>, </a:t>
            </a:r>
            <a:r>
              <a:rPr lang="en-US" sz="2400" b="1" dirty="0" err="1">
                <a:solidFill>
                  <a:schemeClr val="tx1"/>
                </a:solidFill>
              </a:rPr>
              <a:t>Zamfara</a:t>
            </a:r>
            <a:r>
              <a:rPr lang="en-US" sz="2400" b="1" dirty="0">
                <a:solidFill>
                  <a:schemeClr val="tx1"/>
                </a:solidFill>
              </a:rPr>
              <a:t> State, Nigeria</a:t>
            </a:r>
            <a:endParaRPr lang="en-US" sz="1800" dirty="0">
              <a:solidFill>
                <a:schemeClr val="tx1"/>
              </a:solidFill>
            </a:endParaRPr>
          </a:p>
          <a:p>
            <a:endParaRPr lang="en-US" sz="1800" b="1" dirty="0" smtClean="0">
              <a:solidFill>
                <a:schemeClr val="tx1"/>
              </a:solidFill>
            </a:endParaRPr>
          </a:p>
          <a:p>
            <a:r>
              <a:rPr lang="en-US" sz="1800" b="1" i="1" dirty="0" smtClean="0">
                <a:solidFill>
                  <a:schemeClr val="tx1"/>
                </a:solidFill>
              </a:rPr>
              <a:t>(</a:t>
            </a:r>
            <a:r>
              <a:rPr lang="en-US" sz="1800" b="1" i="1" dirty="0">
                <a:solidFill>
                  <a:schemeClr val="tx1"/>
                </a:solidFill>
              </a:rPr>
              <a:t>Formerly with the Department of Political Science and International Studies,</a:t>
            </a:r>
            <a:endParaRPr lang="en-US" sz="1800" i="1" dirty="0">
              <a:solidFill>
                <a:schemeClr val="tx1"/>
              </a:solidFill>
            </a:endParaRPr>
          </a:p>
          <a:p>
            <a:r>
              <a:rPr lang="en-US" sz="1800" b="1" i="1" dirty="0" err="1">
                <a:solidFill>
                  <a:schemeClr val="tx1"/>
                </a:solidFill>
              </a:rPr>
              <a:t>Ahmadu</a:t>
            </a:r>
            <a:r>
              <a:rPr lang="en-US" sz="1800" b="1" i="1" dirty="0">
                <a:solidFill>
                  <a:schemeClr val="tx1"/>
                </a:solidFill>
              </a:rPr>
              <a:t> Bello University, Zaria, Kaduna State, Nigeria)</a:t>
            </a:r>
            <a:endParaRPr lang="en-US" sz="1800" i="1" dirty="0">
              <a:solidFill>
                <a:schemeClr val="tx1"/>
              </a:solidFill>
            </a:endParaRPr>
          </a:p>
          <a:p>
            <a:r>
              <a:rPr lang="en-US" sz="1800" b="1" i="1" dirty="0">
                <a:solidFill>
                  <a:schemeClr val="tx1"/>
                </a:solidFill>
              </a:rPr>
              <a:t>E-mail: </a:t>
            </a:r>
            <a:r>
              <a:rPr lang="en-US" sz="1800" b="1" i="1" dirty="0">
                <a:solidFill>
                  <a:schemeClr val="tx1"/>
                </a:solidFill>
                <a:hlinkClick r:id="rId2"/>
              </a:rPr>
              <a:t>ayodunmoye@yahoo.com</a:t>
            </a:r>
            <a:endParaRPr lang="en-US" sz="1800" i="1" dirty="0">
              <a:solidFill>
                <a:schemeClr val="tx1"/>
              </a:solidFill>
            </a:endParaRPr>
          </a:p>
          <a:p>
            <a:r>
              <a:rPr lang="en-US" sz="1800" b="1" i="1" dirty="0">
                <a:solidFill>
                  <a:schemeClr val="tx1"/>
                </a:solidFill>
                <a:hlinkClick r:id="rId3"/>
              </a:rPr>
              <a:t>ayodunmoyee@gmail.com</a:t>
            </a:r>
            <a:endParaRPr lang="en-US" sz="1800" i="1" dirty="0">
              <a:solidFill>
                <a:schemeClr val="tx1"/>
              </a:solidFill>
            </a:endParaRPr>
          </a:p>
          <a:p>
            <a:r>
              <a:rPr lang="en-US" sz="1800" b="1" dirty="0">
                <a:solidFill>
                  <a:schemeClr val="tx1"/>
                </a:solidFill>
              </a:rPr>
              <a:t> </a:t>
            </a:r>
            <a:endParaRPr lang="en-US" sz="1800" dirty="0">
              <a:solidFill>
                <a:schemeClr val="tx1"/>
              </a:solidFill>
            </a:endParaRPr>
          </a:p>
          <a:p>
            <a:r>
              <a:rPr lang="en-US" sz="1800" b="1" dirty="0">
                <a:solidFill>
                  <a:schemeClr val="tx1"/>
                </a:solidFill>
              </a:rPr>
              <a:t> </a:t>
            </a:r>
            <a:endParaRPr lang="en-US" sz="1800" b="1" dirty="0" smtClean="0">
              <a:solidFill>
                <a:schemeClr val="tx1"/>
              </a:solidFill>
            </a:endParaRPr>
          </a:p>
          <a:p>
            <a:r>
              <a:rPr lang="en-US" sz="2200" b="1" dirty="0" smtClean="0">
                <a:solidFill>
                  <a:schemeClr val="tx1"/>
                </a:solidFill>
              </a:rPr>
              <a:t>Being </a:t>
            </a:r>
            <a:r>
              <a:rPr lang="en-US" sz="2200" b="1" dirty="0">
                <a:solidFill>
                  <a:schemeClr val="tx1"/>
                </a:solidFill>
              </a:rPr>
              <a:t>text of a Lecture prepared for Participants of Senior Executive Course 44, 2022 at the National Institute for Policy and Strategic Studies, </a:t>
            </a:r>
            <a:r>
              <a:rPr lang="en-US" sz="2200" b="1" dirty="0" err="1" smtClean="0">
                <a:solidFill>
                  <a:schemeClr val="tx1"/>
                </a:solidFill>
              </a:rPr>
              <a:t>Kuru</a:t>
            </a:r>
            <a:r>
              <a:rPr lang="en-US" sz="2200" b="1" dirty="0">
                <a:solidFill>
                  <a:schemeClr val="tx1"/>
                </a:solidFill>
              </a:rPr>
              <a:t>, </a:t>
            </a:r>
            <a:r>
              <a:rPr lang="en-US" sz="2200" b="1" dirty="0" err="1">
                <a:solidFill>
                  <a:schemeClr val="tx1"/>
                </a:solidFill>
              </a:rPr>
              <a:t>Jos</a:t>
            </a:r>
            <a:r>
              <a:rPr lang="en-US" sz="2200" b="1" dirty="0">
                <a:solidFill>
                  <a:schemeClr val="tx1"/>
                </a:solidFill>
              </a:rPr>
              <a:t> Nigeria on 2</a:t>
            </a:r>
            <a:r>
              <a:rPr lang="en-US" sz="2200" b="1" baseline="30000" dirty="0">
                <a:solidFill>
                  <a:schemeClr val="tx1"/>
                </a:solidFill>
              </a:rPr>
              <a:t>nd</a:t>
            </a:r>
            <a:r>
              <a:rPr lang="en-US" sz="2200" b="1" dirty="0">
                <a:solidFill>
                  <a:schemeClr val="tx1"/>
                </a:solidFill>
              </a:rPr>
              <a:t> March </a:t>
            </a:r>
            <a:r>
              <a:rPr lang="en-US" sz="2200" b="1" dirty="0" smtClean="0">
                <a:solidFill>
                  <a:schemeClr val="tx1"/>
                </a:solidFill>
              </a:rPr>
              <a:t>2022</a:t>
            </a:r>
            <a:endParaRPr lang="en-US" sz="2200" dirty="0"/>
          </a:p>
        </p:txBody>
      </p:sp>
      <p:sp>
        <p:nvSpPr>
          <p:cNvPr id="5" name="Date Placeholder 4"/>
          <p:cNvSpPr>
            <a:spLocks noGrp="1"/>
          </p:cNvSpPr>
          <p:nvPr>
            <p:ph type="dt" sz="half" idx="10"/>
          </p:nvPr>
        </p:nvSpPr>
        <p:spPr/>
        <p:txBody>
          <a:bodyPr/>
          <a:lstStyle/>
          <a:p>
            <a:r>
              <a:rPr lang="en-US" smtClean="0"/>
              <a:t>3/2/2022</a:t>
            </a:r>
            <a:endParaRPr lang="en-US"/>
          </a:p>
        </p:txBody>
      </p:sp>
      <p:sp>
        <p:nvSpPr>
          <p:cNvPr id="6" name="Footer Placeholder 5"/>
          <p:cNvSpPr>
            <a:spLocks noGrp="1"/>
          </p:cNvSpPr>
          <p:nvPr>
            <p:ph type="ftr" sz="quarter" idx="11"/>
          </p:nvPr>
        </p:nvSpPr>
        <p:spPr/>
        <p:txBody>
          <a:bodyPr/>
          <a:lstStyle/>
          <a:p>
            <a:r>
              <a:rPr lang="en-US" smtClean="0"/>
              <a:t>Elites, Integration and National Question.</a:t>
            </a:r>
            <a:endParaRPr lang="en-US"/>
          </a:p>
        </p:txBody>
      </p:sp>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Autofit/>
          </a:bodyPr>
          <a:lstStyle/>
          <a:p>
            <a:pPr algn="l"/>
            <a:r>
              <a:rPr lang="en-US" sz="2800" b="1" dirty="0" smtClean="0"/>
              <a:t>b) Institutional Strategies</a:t>
            </a:r>
            <a:endParaRPr lang="en-US" sz="2800" b="1" dirty="0"/>
          </a:p>
        </p:txBody>
      </p:sp>
      <p:graphicFrame>
        <p:nvGraphicFramePr>
          <p:cNvPr id="4" name="Table 3"/>
          <p:cNvGraphicFramePr>
            <a:graphicFrameLocks noGrp="1"/>
          </p:cNvGraphicFramePr>
          <p:nvPr/>
        </p:nvGraphicFramePr>
        <p:xfrm>
          <a:off x="533401" y="838200"/>
          <a:ext cx="7924798" cy="5181600"/>
        </p:xfrm>
        <a:graphic>
          <a:graphicData uri="http://schemas.openxmlformats.org/drawingml/2006/table">
            <a:tbl>
              <a:tblPr/>
              <a:tblGrid>
                <a:gridCol w="533399"/>
                <a:gridCol w="3751752"/>
                <a:gridCol w="3639647"/>
              </a:tblGrid>
              <a:tr h="280943">
                <a:tc>
                  <a:txBody>
                    <a:bodyPr/>
                    <a:lstStyle/>
                    <a:p>
                      <a:pPr marL="0" marR="0" algn="just">
                        <a:spcBef>
                          <a:spcPts val="0"/>
                        </a:spcBef>
                        <a:spcAft>
                          <a:spcPts val="0"/>
                        </a:spcAft>
                      </a:pPr>
                      <a:r>
                        <a:rPr lang="en-US" sz="2000" b="1" dirty="0">
                          <a:latin typeface="Times New Roman"/>
                          <a:ea typeface="Calibri"/>
                          <a:cs typeface="Times New Roman"/>
                        </a:rPr>
                        <a:t>S/N</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b="1">
                          <a:latin typeface="Times New Roman"/>
                          <a:ea typeface="Calibri"/>
                          <a:cs typeface="Times New Roman"/>
                        </a:rPr>
                        <a:t>Types</a:t>
                      </a:r>
                      <a:r>
                        <a:rPr lang="en-US" sz="2000" b="1" u="sng">
                          <a:latin typeface="Times New Roman"/>
                          <a:ea typeface="Calibri"/>
                          <a:cs typeface="Times New Roman"/>
                        </a:rPr>
                        <a:t> </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b="1">
                          <a:latin typeface="Times New Roman"/>
                          <a:ea typeface="Calibri"/>
                          <a:cs typeface="Times New Roman"/>
                        </a:rPr>
                        <a:t>Actors</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657">
                <a:tc>
                  <a:txBody>
                    <a:bodyPr/>
                    <a:lstStyle/>
                    <a:p>
                      <a:pPr marL="0" marR="0" algn="just">
                        <a:spcBef>
                          <a:spcPts val="0"/>
                        </a:spcBef>
                        <a:spcAft>
                          <a:spcPts val="0"/>
                        </a:spcAft>
                      </a:pPr>
                      <a:r>
                        <a:rPr lang="en-US" sz="2000" dirty="0">
                          <a:latin typeface="Times New Roman"/>
                          <a:ea typeface="Calibri"/>
                          <a:cs typeface="Times New Roman"/>
                        </a:rPr>
                        <a:t>1</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a:latin typeface="Times New Roman"/>
                          <a:ea typeface="Calibri"/>
                          <a:cs typeface="Times New Roman"/>
                        </a:rPr>
                        <a:t>Solving problematique of National Question by enforcing accountability and compliance by states and Federal Government. </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a:latin typeface="Times New Roman"/>
                          <a:ea typeface="Calibri"/>
                          <a:cs typeface="Times New Roman"/>
                        </a:rPr>
                        <a:t>Political elites, ethnic and religious leaders, mass media and Civil Society.</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750">
                <a:tc>
                  <a:txBody>
                    <a:bodyPr/>
                    <a:lstStyle/>
                    <a:p>
                      <a:pPr marL="0" marR="0" algn="just">
                        <a:spcBef>
                          <a:spcPts val="0"/>
                        </a:spcBef>
                        <a:spcAft>
                          <a:spcPts val="0"/>
                        </a:spcAft>
                      </a:pPr>
                      <a:r>
                        <a:rPr lang="en-US" sz="2000">
                          <a:latin typeface="Times New Roman"/>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Calibri"/>
                          <a:cs typeface="Times New Roman"/>
                        </a:rPr>
                        <a:t>Integration through good governance. (Democracy and </a:t>
                      </a:r>
                      <a:r>
                        <a:rPr lang="en-US" sz="2000" dirty="0" smtClean="0">
                          <a:latin typeface="Times New Roman"/>
                          <a:ea typeface="Calibri"/>
                          <a:cs typeface="Times New Roman"/>
                        </a:rPr>
                        <a:t>effective </a:t>
                      </a:r>
                      <a:r>
                        <a:rPr lang="en-US" sz="2000" dirty="0">
                          <a:latin typeface="Times New Roman"/>
                          <a:ea typeface="Calibri"/>
                          <a:cs typeface="Times New Roman"/>
                        </a:rPr>
                        <a:t>legislature.  </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a:latin typeface="Times New Roman"/>
                          <a:ea typeface="Calibri"/>
                          <a:cs typeface="Times New Roman"/>
                        </a:rPr>
                        <a:t>Political elites, NASS, State Assembles, Executive. NGO</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850">
                <a:tc>
                  <a:txBody>
                    <a:bodyPr/>
                    <a:lstStyle/>
                    <a:p>
                      <a:pPr marL="0" marR="0" algn="just">
                        <a:spcBef>
                          <a:spcPts val="0"/>
                        </a:spcBef>
                        <a:spcAft>
                          <a:spcPts val="0"/>
                        </a:spcAft>
                      </a:pPr>
                      <a:r>
                        <a:rPr lang="en-US" sz="2000">
                          <a:latin typeface="Times New Roman"/>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a:latin typeface="Times New Roman"/>
                          <a:ea typeface="Calibri"/>
                          <a:cs typeface="Times New Roman"/>
                        </a:rPr>
                        <a:t>Conflict Management procedure – Early warning signals, control of Arms proliferation.</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a:latin typeface="Times New Roman"/>
                          <a:ea typeface="Calibri"/>
                          <a:cs typeface="Times New Roman"/>
                        </a:rPr>
                        <a:t>Security Agencies, NASS, Executive, Traditional Institution.</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750">
                <a:tc>
                  <a:txBody>
                    <a:bodyPr/>
                    <a:lstStyle/>
                    <a:p>
                      <a:pPr marL="0" marR="0" algn="just">
                        <a:spcBef>
                          <a:spcPts val="0"/>
                        </a:spcBef>
                        <a:spcAft>
                          <a:spcPts val="0"/>
                        </a:spcAft>
                      </a:pPr>
                      <a:r>
                        <a:rPr lang="en-US" sz="2000">
                          <a:latin typeface="Times New Roman"/>
                          <a:ea typeface="Calibri"/>
                          <a:cs typeface="Times New Roman"/>
                        </a:rPr>
                        <a:t>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Calibri"/>
                          <a:cs typeface="Times New Roman"/>
                        </a:rPr>
                        <a:t>Mitigating poverty and differential access to economic resources.</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a:latin typeface="Times New Roman"/>
                          <a:ea typeface="Calibri"/>
                          <a:cs typeface="Times New Roman"/>
                        </a:rPr>
                        <a:t>NASS, State legislatures, Political elites.</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0250">
                <a:tc>
                  <a:txBody>
                    <a:bodyPr/>
                    <a:lstStyle/>
                    <a:p>
                      <a:pPr marL="0" marR="0" algn="just">
                        <a:spcBef>
                          <a:spcPts val="0"/>
                        </a:spcBef>
                        <a:spcAft>
                          <a:spcPts val="0"/>
                        </a:spcAft>
                      </a:pPr>
                      <a:r>
                        <a:rPr lang="en-US" sz="2000">
                          <a:latin typeface="Times New Roman"/>
                          <a:ea typeface="Calibri"/>
                          <a:cs typeface="Times New Roman"/>
                        </a:rPr>
                        <a:t>5</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a:latin typeface="Times New Roman"/>
                          <a:ea typeface="Calibri"/>
                          <a:cs typeface="Times New Roman"/>
                        </a:rPr>
                        <a:t>Enhancing integration through youth and gender programmes, (NYSC, Federal School, NCWS, etc.</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Calibri"/>
                          <a:cs typeface="Times New Roman"/>
                        </a:rPr>
                        <a:t>Women </a:t>
                      </a:r>
                      <a:r>
                        <a:rPr lang="en-US" sz="2000" dirty="0" err="1">
                          <a:latin typeface="Times New Roman"/>
                          <a:ea typeface="Calibri"/>
                          <a:cs typeface="Times New Roman"/>
                        </a:rPr>
                        <a:t>Organisations</a:t>
                      </a:r>
                      <a:r>
                        <a:rPr lang="en-US" sz="2000" dirty="0">
                          <a:latin typeface="Times New Roman"/>
                          <a:ea typeface="Calibri"/>
                          <a:cs typeface="Times New Roman"/>
                        </a:rPr>
                        <a:t>, Youth </a:t>
                      </a:r>
                      <a:r>
                        <a:rPr lang="en-US" sz="2000" dirty="0" err="1">
                          <a:latin typeface="Times New Roman"/>
                          <a:ea typeface="Calibri"/>
                          <a:cs typeface="Times New Roman"/>
                        </a:rPr>
                        <a:t>Organisations</a:t>
                      </a:r>
                      <a:r>
                        <a:rPr lang="en-US" sz="2000" dirty="0">
                          <a:latin typeface="Times New Roman"/>
                          <a:ea typeface="Calibri"/>
                          <a:cs typeface="Times New Roman"/>
                        </a:rPr>
                        <a:t>, Political parties. </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Date Placeholder 5"/>
          <p:cNvSpPr>
            <a:spLocks noGrp="1"/>
          </p:cNvSpPr>
          <p:nvPr>
            <p:ph type="dt" sz="half" idx="10"/>
          </p:nvPr>
        </p:nvSpPr>
        <p:spPr/>
        <p:txBody>
          <a:bodyPr/>
          <a:lstStyle/>
          <a:p>
            <a:r>
              <a:rPr lang="en-US" smtClean="0"/>
              <a:t>3/2/2022</a:t>
            </a:r>
            <a:endParaRPr lang="en-US"/>
          </a:p>
        </p:txBody>
      </p:sp>
      <p:sp>
        <p:nvSpPr>
          <p:cNvPr id="7" name="Footer Placeholder 6"/>
          <p:cNvSpPr>
            <a:spLocks noGrp="1"/>
          </p:cNvSpPr>
          <p:nvPr>
            <p:ph type="ftr" sz="quarter" idx="11"/>
          </p:nvPr>
        </p:nvSpPr>
        <p:spPr/>
        <p:txBody>
          <a:bodyPr/>
          <a:lstStyle/>
          <a:p>
            <a:r>
              <a:rPr lang="en-US" smtClean="0"/>
              <a:t>Elites, Integration and National Question.</a:t>
            </a:r>
            <a:endParaRPr lang="en-US"/>
          </a:p>
        </p:txBody>
      </p:sp>
      <p:sp>
        <p:nvSpPr>
          <p:cNvPr id="8" name="Slide Number Placeholder 7"/>
          <p:cNvSpPr>
            <a:spLocks noGrp="1"/>
          </p:cNvSpPr>
          <p:nvPr>
            <p:ph type="sldNum" sz="quarter" idx="12"/>
          </p:nvPr>
        </p:nvSpPr>
        <p:spPr/>
        <p:txBody>
          <a:bodyPr/>
          <a:lstStyle/>
          <a:p>
            <a:r>
              <a:rPr lang="en-US" dirty="0" smtClean="0"/>
              <a:t>9</a:t>
            </a:r>
            <a:endParaRPr lang="en-US" dirty="0"/>
          </a:p>
        </p:txBody>
      </p:sp>
    </p:spTree>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458200" cy="457200"/>
          </a:xfrm>
        </p:spPr>
        <p:txBody>
          <a:bodyPr>
            <a:noAutofit/>
          </a:bodyPr>
          <a:lstStyle/>
          <a:p>
            <a:pPr algn="l"/>
            <a:r>
              <a:rPr lang="en-US" sz="2800" b="1" dirty="0" smtClean="0"/>
              <a:t>c) Attitudinal Strategies </a:t>
            </a:r>
            <a:endParaRPr lang="en-US" sz="2800" b="1" dirty="0"/>
          </a:p>
        </p:txBody>
      </p:sp>
      <p:graphicFrame>
        <p:nvGraphicFramePr>
          <p:cNvPr id="4" name="Table 3"/>
          <p:cNvGraphicFramePr>
            <a:graphicFrameLocks noGrp="1"/>
          </p:cNvGraphicFramePr>
          <p:nvPr/>
        </p:nvGraphicFramePr>
        <p:xfrm>
          <a:off x="533400" y="914400"/>
          <a:ext cx="8077200" cy="2743200"/>
        </p:xfrm>
        <a:graphic>
          <a:graphicData uri="http://schemas.openxmlformats.org/drawingml/2006/table">
            <a:tbl>
              <a:tblPr/>
              <a:tblGrid>
                <a:gridCol w="533400"/>
                <a:gridCol w="3834159"/>
                <a:gridCol w="3709641"/>
              </a:tblGrid>
              <a:tr h="121920">
                <a:tc>
                  <a:txBody>
                    <a:bodyPr/>
                    <a:lstStyle/>
                    <a:p>
                      <a:pPr marL="0" marR="0" algn="just">
                        <a:spcBef>
                          <a:spcPts val="0"/>
                        </a:spcBef>
                        <a:spcAft>
                          <a:spcPts val="0"/>
                        </a:spcAft>
                      </a:pPr>
                      <a:r>
                        <a:rPr lang="en-US" sz="2000" b="1" dirty="0">
                          <a:latin typeface="Times New Roman"/>
                          <a:ea typeface="Calibri"/>
                          <a:cs typeface="Times New Roman"/>
                        </a:rPr>
                        <a:t>S/N</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b="1" dirty="0">
                          <a:latin typeface="Times New Roman"/>
                          <a:ea typeface="Calibri"/>
                          <a:cs typeface="Times New Roman"/>
                        </a:rPr>
                        <a:t>Types</a:t>
                      </a:r>
                      <a:r>
                        <a:rPr lang="en-US" sz="2000" b="1" u="sng" dirty="0">
                          <a:latin typeface="Times New Roman"/>
                          <a:ea typeface="Calibri"/>
                          <a:cs typeface="Times New Roman"/>
                        </a:rPr>
                        <a:t> </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b="1">
                          <a:latin typeface="Times New Roman"/>
                          <a:ea typeface="Calibri"/>
                          <a:cs typeface="Times New Roman"/>
                        </a:rPr>
                        <a:t>Actors</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7245">
                <a:tc>
                  <a:txBody>
                    <a:bodyPr/>
                    <a:lstStyle/>
                    <a:p>
                      <a:pPr marL="0" marR="0" algn="just">
                        <a:spcBef>
                          <a:spcPts val="0"/>
                        </a:spcBef>
                        <a:spcAft>
                          <a:spcPts val="0"/>
                        </a:spcAft>
                      </a:pPr>
                      <a:r>
                        <a:rPr lang="en-US" sz="2000">
                          <a:latin typeface="Times New Roman"/>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Calibri"/>
                          <a:cs typeface="Times New Roman"/>
                        </a:rPr>
                        <a:t>Integration through education, culture or peace by cross cultural and religious communication.</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a:latin typeface="Times New Roman"/>
                          <a:ea typeface="Calibri"/>
                          <a:cs typeface="Times New Roman"/>
                        </a:rPr>
                        <a:t>Civil society NGO, Religious leaders, Traditional elites Political parties, Mass Media.  </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4830">
                <a:tc>
                  <a:txBody>
                    <a:bodyPr/>
                    <a:lstStyle/>
                    <a:p>
                      <a:pPr marL="0" marR="0" algn="just">
                        <a:spcBef>
                          <a:spcPts val="0"/>
                        </a:spcBef>
                        <a:spcAft>
                          <a:spcPts val="0"/>
                        </a:spcAft>
                      </a:pPr>
                      <a:r>
                        <a:rPr lang="en-US" sz="2000">
                          <a:latin typeface="Times New Roman"/>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Calibri"/>
                          <a:cs typeface="Times New Roman"/>
                        </a:rPr>
                        <a:t>Integration through Constructive dialogue, Advisory council for religious Tolerance. </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Calibri"/>
                          <a:cs typeface="Times New Roman"/>
                        </a:rPr>
                        <a:t>NGOS, Civil Society, </a:t>
                      </a:r>
                      <a:r>
                        <a:rPr lang="en-US" sz="2000" dirty="0" err="1">
                          <a:latin typeface="Times New Roman"/>
                          <a:ea typeface="Calibri"/>
                          <a:cs typeface="Times New Roman"/>
                        </a:rPr>
                        <a:t>Labour</a:t>
                      </a:r>
                      <a:r>
                        <a:rPr lang="en-US" sz="2000" dirty="0">
                          <a:latin typeface="Times New Roman"/>
                          <a:ea typeface="Calibri"/>
                          <a:cs typeface="Times New Roman"/>
                        </a:rPr>
                        <a:t> Movements, Political parties Religious leaders. </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4830">
                <a:tc>
                  <a:txBody>
                    <a:bodyPr/>
                    <a:lstStyle/>
                    <a:p>
                      <a:pPr marL="0" marR="0" algn="just">
                        <a:spcBef>
                          <a:spcPts val="0"/>
                        </a:spcBef>
                        <a:spcAft>
                          <a:spcPts val="0"/>
                        </a:spcAft>
                      </a:pPr>
                      <a:r>
                        <a:rPr lang="en-US" sz="2000">
                          <a:latin typeface="Times New Roman"/>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a:latin typeface="Times New Roman"/>
                          <a:ea typeface="Calibri"/>
                          <a:cs typeface="Times New Roman"/>
                        </a:rPr>
                        <a:t>Integration through traditional experience of conflict management </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Calibri"/>
                          <a:cs typeface="Times New Roman"/>
                        </a:rPr>
                        <a:t>Traditional elites, communal leaders.</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Date Placeholder 5"/>
          <p:cNvSpPr>
            <a:spLocks noGrp="1"/>
          </p:cNvSpPr>
          <p:nvPr>
            <p:ph type="dt" sz="half" idx="10"/>
          </p:nvPr>
        </p:nvSpPr>
        <p:spPr/>
        <p:txBody>
          <a:bodyPr/>
          <a:lstStyle/>
          <a:p>
            <a:r>
              <a:rPr lang="en-US" smtClean="0"/>
              <a:t>3/2/2022</a:t>
            </a:r>
            <a:endParaRPr lang="en-US"/>
          </a:p>
        </p:txBody>
      </p:sp>
      <p:sp>
        <p:nvSpPr>
          <p:cNvPr id="7" name="Footer Placeholder 6"/>
          <p:cNvSpPr>
            <a:spLocks noGrp="1"/>
          </p:cNvSpPr>
          <p:nvPr>
            <p:ph type="ftr" sz="quarter" idx="11"/>
          </p:nvPr>
        </p:nvSpPr>
        <p:spPr/>
        <p:txBody>
          <a:bodyPr/>
          <a:lstStyle/>
          <a:p>
            <a:r>
              <a:rPr lang="en-US" smtClean="0"/>
              <a:t>Elites, Integration and National Question.</a:t>
            </a:r>
            <a:endParaRPr lang="en-US"/>
          </a:p>
        </p:txBody>
      </p:sp>
      <p:sp>
        <p:nvSpPr>
          <p:cNvPr id="8" name="Slide Number Placeholder 7"/>
          <p:cNvSpPr>
            <a:spLocks noGrp="1"/>
          </p:cNvSpPr>
          <p:nvPr>
            <p:ph type="sldNum" sz="quarter" idx="12"/>
          </p:nvPr>
        </p:nvSpPr>
        <p:spPr/>
        <p:txBody>
          <a:bodyPr/>
          <a:lstStyle/>
          <a:p>
            <a:r>
              <a:rPr lang="en-US" dirty="0" smtClean="0"/>
              <a:t>10</a:t>
            </a:r>
            <a:endParaRPr lang="en-US" dirty="0"/>
          </a:p>
        </p:txBody>
      </p:sp>
    </p:spTree>
  </p:cSld>
  <p:clrMapOvr>
    <a:masterClrMapping/>
  </p:clrMapOvr>
  <p:transition>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pPr algn="l"/>
            <a:r>
              <a:rPr lang="en-US" sz="3600" b="1" dirty="0" smtClean="0"/>
              <a:t>Conclusion</a:t>
            </a:r>
            <a:endParaRPr lang="en-US" sz="3200" b="1" dirty="0"/>
          </a:p>
        </p:txBody>
      </p:sp>
      <p:sp>
        <p:nvSpPr>
          <p:cNvPr id="4" name="Content Placeholder 2"/>
          <p:cNvSpPr>
            <a:spLocks noGrp="1"/>
          </p:cNvSpPr>
          <p:nvPr>
            <p:ph idx="1"/>
          </p:nvPr>
        </p:nvSpPr>
        <p:spPr>
          <a:xfrm>
            <a:off x="457200" y="838200"/>
            <a:ext cx="8229600" cy="5638800"/>
          </a:xfrm>
        </p:spPr>
        <p:txBody>
          <a:bodyPr>
            <a:normAutofit/>
          </a:bodyPr>
          <a:lstStyle/>
          <a:p>
            <a:pPr algn="just"/>
            <a:r>
              <a:rPr lang="en-US" sz="2800" dirty="0"/>
              <a:t>We have explicated the theoretical foundation to relate the role of the elites in promoting or de-escalating integration and solving the issues that constitute the National Question</a:t>
            </a:r>
            <a:r>
              <a:rPr lang="en-US" sz="2800" dirty="0" smtClean="0"/>
              <a:t>.</a:t>
            </a:r>
            <a:endParaRPr lang="en-US" sz="2800" dirty="0"/>
          </a:p>
          <a:p>
            <a:pPr algn="just"/>
            <a:r>
              <a:rPr lang="en-US" sz="2800" dirty="0"/>
              <a:t>However, there is the necessity to examine the current system of government, if the National Question is to be confronted constitutionally</a:t>
            </a:r>
            <a:r>
              <a:rPr lang="en-US" sz="2800" dirty="0" smtClean="0"/>
              <a:t>.</a:t>
            </a:r>
          </a:p>
          <a:p>
            <a:pPr algn="just"/>
            <a:endParaRPr lang="en-US" sz="2800" dirty="0"/>
          </a:p>
          <a:p>
            <a:pPr algn="just"/>
            <a:r>
              <a:rPr lang="en-US" sz="2800" dirty="0" smtClean="0"/>
              <a:t>What is to be done?</a:t>
            </a:r>
            <a:endParaRPr lang="en-US" sz="2800" dirty="0"/>
          </a:p>
        </p:txBody>
      </p:sp>
      <p:sp>
        <p:nvSpPr>
          <p:cNvPr id="6" name="Date Placeholder 5"/>
          <p:cNvSpPr>
            <a:spLocks noGrp="1"/>
          </p:cNvSpPr>
          <p:nvPr>
            <p:ph type="dt" sz="half" idx="10"/>
          </p:nvPr>
        </p:nvSpPr>
        <p:spPr/>
        <p:txBody>
          <a:bodyPr/>
          <a:lstStyle/>
          <a:p>
            <a:r>
              <a:rPr lang="en-US" smtClean="0"/>
              <a:t>3/2/2022</a:t>
            </a:r>
            <a:endParaRPr lang="en-US"/>
          </a:p>
        </p:txBody>
      </p:sp>
      <p:sp>
        <p:nvSpPr>
          <p:cNvPr id="7" name="Footer Placeholder 6"/>
          <p:cNvSpPr>
            <a:spLocks noGrp="1"/>
          </p:cNvSpPr>
          <p:nvPr>
            <p:ph type="ftr" sz="quarter" idx="11"/>
          </p:nvPr>
        </p:nvSpPr>
        <p:spPr/>
        <p:txBody>
          <a:bodyPr/>
          <a:lstStyle/>
          <a:p>
            <a:r>
              <a:rPr lang="en-US" smtClean="0"/>
              <a:t>Elites, Integration and National Question.</a:t>
            </a:r>
            <a:endParaRPr lang="en-US"/>
          </a:p>
        </p:txBody>
      </p:sp>
      <p:sp>
        <p:nvSpPr>
          <p:cNvPr id="8" name="Slide Number Placeholder 7"/>
          <p:cNvSpPr>
            <a:spLocks noGrp="1"/>
          </p:cNvSpPr>
          <p:nvPr>
            <p:ph type="sldNum" sz="quarter" idx="12"/>
          </p:nvPr>
        </p:nvSpPr>
        <p:spPr/>
        <p:txBody>
          <a:bodyPr/>
          <a:lstStyle/>
          <a:p>
            <a:r>
              <a:rPr lang="en-US" dirty="0" smtClean="0"/>
              <a:t>11</a:t>
            </a:r>
            <a:endParaRPr lang="en-US" dirty="0"/>
          </a:p>
        </p:txBody>
      </p:sp>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US" sz="3100" b="1" dirty="0" smtClean="0"/>
              <a:t>Introduction</a:t>
            </a:r>
            <a:endParaRPr lang="en-US" b="1" dirty="0"/>
          </a:p>
        </p:txBody>
      </p:sp>
      <p:sp>
        <p:nvSpPr>
          <p:cNvPr id="3" name="Content Placeholder 2"/>
          <p:cNvSpPr>
            <a:spLocks noGrp="1"/>
          </p:cNvSpPr>
          <p:nvPr>
            <p:ph idx="1"/>
          </p:nvPr>
        </p:nvSpPr>
        <p:spPr>
          <a:xfrm>
            <a:off x="457200" y="914400"/>
            <a:ext cx="8229600" cy="5486400"/>
          </a:xfrm>
        </p:spPr>
        <p:txBody>
          <a:bodyPr>
            <a:normAutofit fontScale="70000" lnSpcReduction="20000"/>
          </a:bodyPr>
          <a:lstStyle/>
          <a:p>
            <a:pPr algn="just"/>
            <a:r>
              <a:rPr lang="en-US" sz="3400" dirty="0"/>
              <a:t>The title of this lecture should be extrapolated with the approved theme, which is “Strengthening Local Governance in Nigeria: Challenges, Options and Opportunities”. It is assumed </a:t>
            </a:r>
            <a:r>
              <a:rPr lang="en-US" sz="3400" i="1" dirty="0"/>
              <a:t>a priori</a:t>
            </a:r>
            <a:r>
              <a:rPr lang="en-US" sz="3400" dirty="0"/>
              <a:t> that there is a nexus between the role of elites and the quest for national integration in Nigeria. Thus, by logical deduction, elites can either be facilitators or obstacles to strengthening local governance in Nigeria, just as they are the key players and stakeholders in resolving the </a:t>
            </a:r>
            <a:r>
              <a:rPr lang="en-US" sz="3400" dirty="0" err="1"/>
              <a:t>problematique</a:t>
            </a:r>
            <a:r>
              <a:rPr lang="en-US" sz="3400" dirty="0"/>
              <a:t> of National Question and the quest for National Integration. </a:t>
            </a:r>
            <a:endParaRPr lang="en-US" dirty="0" smtClean="0"/>
          </a:p>
          <a:p>
            <a:pPr>
              <a:buNone/>
            </a:pPr>
            <a:endParaRPr lang="en-US" dirty="0"/>
          </a:p>
          <a:p>
            <a:pPr algn="just"/>
            <a:r>
              <a:rPr lang="en-US" sz="3400" dirty="0"/>
              <a:t>From the onset, I wish to submit that the problem with contemporary Nigeria is traceable to deficit of good governance. Preponderant percentage of Nigerians are getting exasperated and demoralized by the inability of the Nigerian State and political leadership to provide sustainable remedy to the myriad of socio-economic and political threats bedeviling the country. </a:t>
            </a:r>
          </a:p>
        </p:txBody>
      </p:sp>
      <p:sp>
        <p:nvSpPr>
          <p:cNvPr id="5" name="Date Placeholder 4"/>
          <p:cNvSpPr>
            <a:spLocks noGrp="1"/>
          </p:cNvSpPr>
          <p:nvPr>
            <p:ph type="dt" sz="half" idx="10"/>
          </p:nvPr>
        </p:nvSpPr>
        <p:spPr/>
        <p:txBody>
          <a:bodyPr/>
          <a:lstStyle/>
          <a:p>
            <a:r>
              <a:rPr lang="en-US" smtClean="0"/>
              <a:t>3/2/2022</a:t>
            </a:r>
            <a:endParaRPr lang="en-US"/>
          </a:p>
        </p:txBody>
      </p:sp>
      <p:sp>
        <p:nvSpPr>
          <p:cNvPr id="6" name="Footer Placeholder 5"/>
          <p:cNvSpPr>
            <a:spLocks noGrp="1"/>
          </p:cNvSpPr>
          <p:nvPr>
            <p:ph type="ftr" sz="quarter" idx="11"/>
          </p:nvPr>
        </p:nvSpPr>
        <p:spPr/>
        <p:txBody>
          <a:bodyPr/>
          <a:lstStyle/>
          <a:p>
            <a:r>
              <a:rPr lang="en-US" smtClean="0"/>
              <a:t>Elites, Integration and National Question.</a:t>
            </a:r>
            <a:endParaRPr lang="en-US"/>
          </a:p>
        </p:txBody>
      </p:sp>
      <p:sp>
        <p:nvSpPr>
          <p:cNvPr id="7" name="Slide Number Placeholder 6"/>
          <p:cNvSpPr>
            <a:spLocks noGrp="1"/>
          </p:cNvSpPr>
          <p:nvPr>
            <p:ph type="sldNum" sz="quarter" idx="12"/>
          </p:nvPr>
        </p:nvSpPr>
        <p:spPr/>
        <p:txBody>
          <a:bodyPr/>
          <a:lstStyle/>
          <a:p>
            <a:r>
              <a:rPr lang="en-US" dirty="0" smtClean="0"/>
              <a:t>1</a:t>
            </a:r>
            <a:endParaRPr lang="en-US" dirty="0"/>
          </a:p>
        </p:txBody>
      </p:sp>
    </p:spTree>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Autofit/>
          </a:bodyPr>
          <a:lstStyle/>
          <a:p>
            <a:pPr algn="l"/>
            <a:r>
              <a:rPr lang="en-US" sz="2800" b="1" dirty="0" smtClean="0"/>
              <a:t>Political Economy of Nigeria</a:t>
            </a:r>
            <a:endParaRPr lang="en-US" sz="2800" b="1" dirty="0"/>
          </a:p>
        </p:txBody>
      </p:sp>
      <p:sp>
        <p:nvSpPr>
          <p:cNvPr id="3" name="Content Placeholder 2"/>
          <p:cNvSpPr>
            <a:spLocks noGrp="1"/>
          </p:cNvSpPr>
          <p:nvPr>
            <p:ph idx="1"/>
          </p:nvPr>
        </p:nvSpPr>
        <p:spPr>
          <a:xfrm>
            <a:off x="381000" y="762000"/>
            <a:ext cx="8458200" cy="5867400"/>
          </a:xfrm>
        </p:spPr>
        <p:txBody>
          <a:bodyPr>
            <a:noAutofit/>
          </a:bodyPr>
          <a:lstStyle/>
          <a:p>
            <a:pPr algn="just"/>
            <a:r>
              <a:rPr lang="en-US" sz="1500" dirty="0" smtClean="0"/>
              <a:t>The </a:t>
            </a:r>
            <a:r>
              <a:rPr lang="en-US" sz="1500" dirty="0"/>
              <a:t>vestiges of Nigeria’s pre-colonial social and cultural formations and the incorporation of the country into the circuit of capital, through colonial imperialism.</a:t>
            </a:r>
          </a:p>
          <a:p>
            <a:pPr algn="just"/>
            <a:r>
              <a:rPr lang="en-US" sz="1500" dirty="0" smtClean="0"/>
              <a:t>Manipulation </a:t>
            </a:r>
            <a:r>
              <a:rPr lang="en-US" sz="1500" dirty="0"/>
              <a:t>and politicization of secondary contradictions (ethno-religious cleavages) by the elites for economic and political leverages.</a:t>
            </a:r>
          </a:p>
          <a:p>
            <a:pPr algn="just"/>
            <a:r>
              <a:rPr lang="en-US" sz="1500" dirty="0" smtClean="0"/>
              <a:t>The </a:t>
            </a:r>
            <a:r>
              <a:rPr lang="en-US" sz="1500" dirty="0"/>
              <a:t>determination of public policy exemplified by competition for sectional advantages in policy formulation and implementation politics in Nigeria is not about public service, but contestation over control of nation’s resources.</a:t>
            </a:r>
          </a:p>
          <a:p>
            <a:pPr algn="just"/>
            <a:r>
              <a:rPr lang="en-US" sz="1500" dirty="0" smtClean="0"/>
              <a:t>The </a:t>
            </a:r>
            <a:r>
              <a:rPr lang="en-US" sz="1500" dirty="0"/>
              <a:t>critical role of the state and its institutions in the socio-political and economic processes.</a:t>
            </a:r>
          </a:p>
          <a:p>
            <a:pPr algn="just"/>
            <a:r>
              <a:rPr lang="en-US" sz="1500" dirty="0" smtClean="0"/>
              <a:t>The </a:t>
            </a:r>
            <a:r>
              <a:rPr lang="en-US" sz="1500" dirty="0"/>
              <a:t>military factor in Nigerian Politics. The military ruled Nigeria for 29 years before 1999. Two Presidents (</a:t>
            </a:r>
            <a:r>
              <a:rPr lang="en-US" sz="1500" dirty="0" err="1"/>
              <a:t>Obasanjo</a:t>
            </a:r>
            <a:r>
              <a:rPr lang="en-US" sz="1500" dirty="0"/>
              <a:t> and </a:t>
            </a:r>
            <a:r>
              <a:rPr lang="en-US" sz="1500" dirty="0" err="1"/>
              <a:t>Buhari</a:t>
            </a:r>
            <a:r>
              <a:rPr lang="en-US" sz="1500" dirty="0"/>
              <a:t>) had been military Heads of States before their elections as President of the Country.</a:t>
            </a:r>
          </a:p>
          <a:p>
            <a:pPr algn="just"/>
            <a:r>
              <a:rPr lang="en-US" sz="1500" dirty="0" smtClean="0"/>
              <a:t>Security </a:t>
            </a:r>
            <a:r>
              <a:rPr lang="en-US" sz="1500" dirty="0"/>
              <a:t>threats, through the activities of bandits, kidnappers, ethnic militants, terrorists and insurgents, that have challenged the primacy of the State as the sole institution with monopoly of instruments of coercion.</a:t>
            </a:r>
          </a:p>
          <a:p>
            <a:pPr algn="just"/>
            <a:r>
              <a:rPr lang="en-US" sz="1500" dirty="0" smtClean="0"/>
              <a:t>The </a:t>
            </a:r>
            <a:r>
              <a:rPr lang="en-US" sz="1500" dirty="0"/>
              <a:t>fissiparous tendencies epitomized by agitation of ethnic groups for separate nationhood or </a:t>
            </a:r>
            <a:r>
              <a:rPr lang="en-US" sz="1500" dirty="0" err="1"/>
              <a:t>seccession</a:t>
            </a:r>
            <a:r>
              <a:rPr lang="en-US" sz="1500" dirty="0"/>
              <a:t>. This is part of the National Question linked also to the agitation on Restructuring.</a:t>
            </a:r>
          </a:p>
          <a:p>
            <a:pPr algn="just"/>
            <a:r>
              <a:rPr lang="en-US" sz="1500" dirty="0" smtClean="0"/>
              <a:t>The </a:t>
            </a:r>
            <a:r>
              <a:rPr lang="en-US" sz="1500" dirty="0"/>
              <a:t>feeble quest for sustainable democracy through periodic but highly controversial elections.</a:t>
            </a:r>
          </a:p>
          <a:p>
            <a:pPr algn="just"/>
            <a:r>
              <a:rPr lang="en-US" sz="1500" dirty="0" smtClean="0"/>
              <a:t>Endemic </a:t>
            </a:r>
            <a:r>
              <a:rPr lang="en-US" sz="1500" dirty="0"/>
              <a:t>corruption and official brigandage.</a:t>
            </a:r>
          </a:p>
          <a:p>
            <a:pPr algn="just"/>
            <a:r>
              <a:rPr lang="en-US" sz="1500" dirty="0" smtClean="0"/>
              <a:t>Debilitating </a:t>
            </a:r>
            <a:r>
              <a:rPr lang="en-US" sz="1500" dirty="0"/>
              <a:t>poverty, and non inclusive economic growth, with attendant socio-economic inequality.</a:t>
            </a:r>
          </a:p>
          <a:p>
            <a:pPr algn="just"/>
            <a:r>
              <a:rPr lang="en-US" sz="1500" dirty="0" smtClean="0"/>
              <a:t>An </a:t>
            </a:r>
            <a:r>
              <a:rPr lang="en-US" sz="1500" dirty="0"/>
              <a:t>imperfect Federal system with preponderant powers to the centre with 68 items on the Exclusive List, while the States and Local Governments depend on the centre for financial resources.</a:t>
            </a:r>
          </a:p>
          <a:p>
            <a:pPr algn="just"/>
            <a:r>
              <a:rPr lang="en-US" sz="1500" dirty="0" smtClean="0"/>
              <a:t>Lastly</a:t>
            </a:r>
            <a:r>
              <a:rPr lang="en-US" sz="1500" dirty="0"/>
              <a:t>, the incapacity of the state to tackle social, economic and political malaise through pro-active and effective policies</a:t>
            </a:r>
            <a:r>
              <a:rPr lang="en-US" sz="1500" dirty="0" smtClean="0"/>
              <a:t>.</a:t>
            </a:r>
            <a:endParaRPr lang="en-US" sz="1500" dirty="0"/>
          </a:p>
        </p:txBody>
      </p:sp>
      <p:sp>
        <p:nvSpPr>
          <p:cNvPr id="5" name="Date Placeholder 4"/>
          <p:cNvSpPr>
            <a:spLocks noGrp="1"/>
          </p:cNvSpPr>
          <p:nvPr>
            <p:ph type="dt" sz="half" idx="10"/>
          </p:nvPr>
        </p:nvSpPr>
        <p:spPr/>
        <p:txBody>
          <a:bodyPr/>
          <a:lstStyle/>
          <a:p>
            <a:r>
              <a:rPr lang="en-US" smtClean="0"/>
              <a:t>3/2/2022</a:t>
            </a:r>
            <a:endParaRPr lang="en-US"/>
          </a:p>
        </p:txBody>
      </p:sp>
      <p:sp>
        <p:nvSpPr>
          <p:cNvPr id="6" name="Footer Placeholder 5"/>
          <p:cNvSpPr>
            <a:spLocks noGrp="1"/>
          </p:cNvSpPr>
          <p:nvPr>
            <p:ph type="ftr" sz="quarter" idx="11"/>
          </p:nvPr>
        </p:nvSpPr>
        <p:spPr/>
        <p:txBody>
          <a:bodyPr/>
          <a:lstStyle/>
          <a:p>
            <a:r>
              <a:rPr lang="en-US" smtClean="0"/>
              <a:t>Elites, Integration and National Question.</a:t>
            </a:r>
            <a:endParaRPr lang="en-US"/>
          </a:p>
        </p:txBody>
      </p:sp>
      <p:sp>
        <p:nvSpPr>
          <p:cNvPr id="7" name="Slide Number Placeholder 6"/>
          <p:cNvSpPr>
            <a:spLocks noGrp="1"/>
          </p:cNvSpPr>
          <p:nvPr>
            <p:ph type="sldNum" sz="quarter" idx="12"/>
          </p:nvPr>
        </p:nvSpPr>
        <p:spPr/>
        <p:txBody>
          <a:bodyPr/>
          <a:lstStyle/>
          <a:p>
            <a:r>
              <a:rPr lang="en-US" dirty="0" smtClean="0"/>
              <a:t>2</a:t>
            </a:r>
            <a:endParaRPr lang="en-US" dirty="0"/>
          </a:p>
        </p:txBody>
      </p:sp>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Autofit/>
          </a:bodyPr>
          <a:lstStyle/>
          <a:p>
            <a:pPr algn="l"/>
            <a:r>
              <a:rPr lang="en-US" sz="2800" b="1" dirty="0" smtClean="0"/>
              <a:t>Conceptual Clarification </a:t>
            </a:r>
            <a:endParaRPr lang="en-US" sz="2800" b="1" dirty="0"/>
          </a:p>
        </p:txBody>
      </p:sp>
      <p:sp>
        <p:nvSpPr>
          <p:cNvPr id="3" name="Content Placeholder 2"/>
          <p:cNvSpPr>
            <a:spLocks noGrp="1"/>
          </p:cNvSpPr>
          <p:nvPr>
            <p:ph idx="1"/>
          </p:nvPr>
        </p:nvSpPr>
        <p:spPr>
          <a:xfrm>
            <a:off x="457200" y="914400"/>
            <a:ext cx="8229600" cy="5715000"/>
          </a:xfrm>
        </p:spPr>
        <p:txBody>
          <a:bodyPr>
            <a:normAutofit fontScale="92500" lnSpcReduction="10000"/>
          </a:bodyPr>
          <a:lstStyle/>
          <a:p>
            <a:pPr>
              <a:buNone/>
            </a:pPr>
            <a:r>
              <a:rPr lang="en-US" sz="2600" b="1" dirty="0" smtClean="0"/>
              <a:t>a)	</a:t>
            </a:r>
            <a:r>
              <a:rPr lang="en-US" sz="2600" b="1" u="sng" dirty="0" smtClean="0"/>
              <a:t>Elites</a:t>
            </a:r>
          </a:p>
          <a:p>
            <a:pPr marL="344488" indent="-344488" algn="just"/>
            <a:r>
              <a:rPr lang="en-US" sz="2800" dirty="0" smtClean="0"/>
              <a:t>Literally, is means that which has been chosen, and generally referring to a group of persons within a society who are in a position to view themselves as being chosen either by others, or by nature; to govern (</a:t>
            </a:r>
            <a:r>
              <a:rPr lang="en-US" sz="2800" dirty="0" err="1" smtClean="0"/>
              <a:t>Structon</a:t>
            </a:r>
            <a:r>
              <a:rPr lang="en-US" sz="2800" dirty="0" smtClean="0"/>
              <a:t> 1982:143-144) in classical political philosophy, the concepts of elite featured indirectly in the works of Plato and Aristotle (</a:t>
            </a:r>
            <a:r>
              <a:rPr lang="en-US" sz="2800" dirty="0" err="1" smtClean="0"/>
              <a:t>Mukharjee</a:t>
            </a:r>
            <a:r>
              <a:rPr lang="en-US" sz="2800" dirty="0" smtClean="0"/>
              <a:t> and </a:t>
            </a:r>
            <a:r>
              <a:rPr lang="en-US" sz="2800" dirty="0" err="1" smtClean="0"/>
              <a:t>Ramaswamy</a:t>
            </a:r>
            <a:r>
              <a:rPr lang="en-US" sz="2800" dirty="0" smtClean="0"/>
              <a:t> 2007) like Plato.</a:t>
            </a:r>
            <a:endParaRPr lang="en-US" sz="2400" dirty="0" smtClean="0"/>
          </a:p>
          <a:p>
            <a:pPr marL="344488" indent="-344488" algn="just"/>
            <a:r>
              <a:rPr lang="en-US" sz="2800" dirty="0"/>
              <a:t>The Elites are a small of powerful people who hold a disproportionate amount of wealth, privilege, political power or skill in society. The </a:t>
            </a:r>
            <a:r>
              <a:rPr lang="en-US" sz="2800" i="1" dirty="0"/>
              <a:t>power</a:t>
            </a:r>
            <a:r>
              <a:rPr lang="en-US" sz="2800" dirty="0"/>
              <a:t> </a:t>
            </a:r>
            <a:r>
              <a:rPr lang="en-US" sz="2800" i="1" dirty="0"/>
              <a:t>elite</a:t>
            </a:r>
            <a:r>
              <a:rPr lang="en-US" sz="2800" dirty="0"/>
              <a:t> is a term used by Mills (1956) to describe a relatively small, loosely connected groups of individuals who dominate policy making.</a:t>
            </a:r>
          </a:p>
        </p:txBody>
      </p:sp>
      <p:sp>
        <p:nvSpPr>
          <p:cNvPr id="5" name="Date Placeholder 4"/>
          <p:cNvSpPr>
            <a:spLocks noGrp="1"/>
          </p:cNvSpPr>
          <p:nvPr>
            <p:ph type="dt" sz="half" idx="10"/>
          </p:nvPr>
        </p:nvSpPr>
        <p:spPr/>
        <p:txBody>
          <a:bodyPr/>
          <a:lstStyle/>
          <a:p>
            <a:r>
              <a:rPr lang="en-US" smtClean="0"/>
              <a:t>3/2/2022</a:t>
            </a:r>
            <a:endParaRPr lang="en-US"/>
          </a:p>
        </p:txBody>
      </p:sp>
      <p:sp>
        <p:nvSpPr>
          <p:cNvPr id="6" name="Footer Placeholder 5"/>
          <p:cNvSpPr>
            <a:spLocks noGrp="1"/>
          </p:cNvSpPr>
          <p:nvPr>
            <p:ph type="ftr" sz="quarter" idx="11"/>
          </p:nvPr>
        </p:nvSpPr>
        <p:spPr/>
        <p:txBody>
          <a:bodyPr/>
          <a:lstStyle/>
          <a:p>
            <a:r>
              <a:rPr lang="en-US" smtClean="0"/>
              <a:t>Elites, Integration and National Question.</a:t>
            </a:r>
            <a:endParaRPr lang="en-US"/>
          </a:p>
        </p:txBody>
      </p:sp>
      <p:sp>
        <p:nvSpPr>
          <p:cNvPr id="7" name="Slide Number Placeholder 6"/>
          <p:cNvSpPr>
            <a:spLocks noGrp="1"/>
          </p:cNvSpPr>
          <p:nvPr>
            <p:ph type="sldNum" sz="quarter" idx="12"/>
          </p:nvPr>
        </p:nvSpPr>
        <p:spPr/>
        <p:txBody>
          <a:bodyPr/>
          <a:lstStyle/>
          <a:p>
            <a:r>
              <a:rPr lang="en-US" dirty="0" smtClean="0"/>
              <a:t>3</a:t>
            </a:r>
            <a:endParaRPr lang="en-US" dirty="0"/>
          </a:p>
        </p:txBody>
      </p:sp>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487362"/>
          </a:xfrm>
        </p:spPr>
        <p:txBody>
          <a:bodyPr>
            <a:noAutofit/>
          </a:bodyPr>
          <a:lstStyle/>
          <a:p>
            <a:pPr algn="l"/>
            <a:r>
              <a:rPr lang="en-US" sz="2400" b="1" dirty="0" smtClean="0"/>
              <a:t>Conceptual Clarification cont’d…</a:t>
            </a:r>
            <a:endParaRPr lang="en-US" sz="2400" b="1" dirty="0"/>
          </a:p>
        </p:txBody>
      </p:sp>
      <p:sp>
        <p:nvSpPr>
          <p:cNvPr id="3" name="Content Placeholder 2"/>
          <p:cNvSpPr>
            <a:spLocks noGrp="1"/>
          </p:cNvSpPr>
          <p:nvPr>
            <p:ph idx="1"/>
          </p:nvPr>
        </p:nvSpPr>
        <p:spPr>
          <a:xfrm>
            <a:off x="457200" y="838200"/>
            <a:ext cx="8229600" cy="5791200"/>
          </a:xfrm>
        </p:spPr>
        <p:txBody>
          <a:bodyPr>
            <a:normAutofit fontScale="62500" lnSpcReduction="20000"/>
          </a:bodyPr>
          <a:lstStyle/>
          <a:p>
            <a:pPr marL="465138" indent="-465138" algn="just">
              <a:buNone/>
              <a:tabLst>
                <a:tab pos="509588" algn="l"/>
              </a:tabLst>
            </a:pPr>
            <a:r>
              <a:rPr lang="en-US" sz="4000" b="1" dirty="0" smtClean="0"/>
              <a:t>b)	</a:t>
            </a:r>
            <a:r>
              <a:rPr lang="en-US" sz="4000" b="1" u="sng" dirty="0" smtClean="0"/>
              <a:t>Integration</a:t>
            </a:r>
            <a:endParaRPr lang="en-US" sz="4000" b="1" dirty="0"/>
          </a:p>
          <a:p>
            <a:pPr marL="465138" indent="-465138" algn="just"/>
            <a:r>
              <a:rPr lang="en-US" sz="4000" dirty="0" smtClean="0"/>
              <a:t>Integration </a:t>
            </a:r>
            <a:r>
              <a:rPr lang="en-US" sz="4000" dirty="0"/>
              <a:t>is an act or instance of combining into an integral or united whole a racial, ethnic or religious group. In Social Sciences, integration is a movement of ensuring all disparage cultural groups, particularly marginalized minorities into the mainstream of a society or political system</a:t>
            </a:r>
            <a:r>
              <a:rPr lang="en-US" sz="4000" dirty="0" smtClean="0"/>
              <a:t>.</a:t>
            </a:r>
          </a:p>
          <a:p>
            <a:pPr marL="465138" indent="-465138" algn="just">
              <a:buNone/>
            </a:pPr>
            <a:endParaRPr lang="en-US" sz="1400" dirty="0" smtClean="0"/>
          </a:p>
          <a:p>
            <a:pPr marL="514350" indent="-514350" algn="just">
              <a:buAutoNum type="alphaLcParenR" startAt="3"/>
            </a:pPr>
            <a:r>
              <a:rPr lang="en-US" sz="4000" b="1" u="sng" dirty="0" smtClean="0"/>
              <a:t>National Question</a:t>
            </a:r>
            <a:endParaRPr lang="en-US" sz="4100" b="1" u="sng" dirty="0" smtClean="0"/>
          </a:p>
          <a:p>
            <a:pPr marL="514350" indent="-514350" algn="just"/>
            <a:r>
              <a:rPr lang="en-US" sz="4000" dirty="0"/>
              <a:t>National Question is concerned with the problems that arise when a heterogeneous country, such as Nigeria is grappling with the seeming lopsidedness in the allocation of economic resources and political representation. This unequal allocation may either be horizontal or vertical. Hence the need to solve these problems find an equitable basis for the peaceful and harmonies co-existence of these diverse groups.</a:t>
            </a:r>
            <a:endParaRPr lang="en-US" sz="3100" dirty="0"/>
          </a:p>
          <a:p>
            <a:pPr marL="514350" indent="-514350" algn="just">
              <a:buNone/>
            </a:pPr>
            <a:endParaRPr lang="en-US" sz="2800" b="1" u="sng" dirty="0"/>
          </a:p>
        </p:txBody>
      </p:sp>
      <p:sp>
        <p:nvSpPr>
          <p:cNvPr id="5" name="Date Placeholder 4"/>
          <p:cNvSpPr>
            <a:spLocks noGrp="1"/>
          </p:cNvSpPr>
          <p:nvPr>
            <p:ph type="dt" sz="half" idx="10"/>
          </p:nvPr>
        </p:nvSpPr>
        <p:spPr/>
        <p:txBody>
          <a:bodyPr/>
          <a:lstStyle/>
          <a:p>
            <a:r>
              <a:rPr lang="en-US" smtClean="0"/>
              <a:t>3/2/2022</a:t>
            </a:r>
            <a:endParaRPr lang="en-US"/>
          </a:p>
        </p:txBody>
      </p:sp>
      <p:sp>
        <p:nvSpPr>
          <p:cNvPr id="6" name="Footer Placeholder 5"/>
          <p:cNvSpPr>
            <a:spLocks noGrp="1"/>
          </p:cNvSpPr>
          <p:nvPr>
            <p:ph type="ftr" sz="quarter" idx="11"/>
          </p:nvPr>
        </p:nvSpPr>
        <p:spPr/>
        <p:txBody>
          <a:bodyPr/>
          <a:lstStyle/>
          <a:p>
            <a:r>
              <a:rPr lang="en-US" smtClean="0"/>
              <a:t>Elites, Integration and National Question.</a:t>
            </a:r>
            <a:endParaRPr lang="en-US"/>
          </a:p>
        </p:txBody>
      </p:sp>
      <p:sp>
        <p:nvSpPr>
          <p:cNvPr id="7" name="Slide Number Placeholder 6"/>
          <p:cNvSpPr>
            <a:spLocks noGrp="1"/>
          </p:cNvSpPr>
          <p:nvPr>
            <p:ph type="sldNum" sz="quarter" idx="12"/>
          </p:nvPr>
        </p:nvSpPr>
        <p:spPr/>
        <p:txBody>
          <a:bodyPr/>
          <a:lstStyle/>
          <a:p>
            <a:r>
              <a:rPr lang="en-US" dirty="0" smtClean="0"/>
              <a:t>4</a:t>
            </a:r>
            <a:endParaRPr lang="en-US" dirty="0"/>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563562"/>
          </a:xfrm>
        </p:spPr>
        <p:txBody>
          <a:bodyPr>
            <a:normAutofit/>
          </a:bodyPr>
          <a:lstStyle/>
          <a:p>
            <a:pPr algn="l"/>
            <a:r>
              <a:rPr lang="en-US" sz="2800" b="1" dirty="0" smtClean="0"/>
              <a:t>Group cum Pluralist Theory</a:t>
            </a:r>
            <a:endParaRPr lang="en-US" sz="3600" b="1" dirty="0"/>
          </a:p>
        </p:txBody>
      </p:sp>
      <p:sp>
        <p:nvSpPr>
          <p:cNvPr id="3" name="Content Placeholder 2"/>
          <p:cNvSpPr>
            <a:spLocks noGrp="1"/>
          </p:cNvSpPr>
          <p:nvPr>
            <p:ph idx="1"/>
          </p:nvPr>
        </p:nvSpPr>
        <p:spPr>
          <a:xfrm>
            <a:off x="304800" y="685800"/>
            <a:ext cx="8458200" cy="5943600"/>
          </a:xfrm>
        </p:spPr>
        <p:txBody>
          <a:bodyPr>
            <a:normAutofit/>
          </a:bodyPr>
          <a:lstStyle/>
          <a:p>
            <a:pPr marL="344488" indent="-344488" algn="just"/>
            <a:r>
              <a:rPr lang="en-US" sz="2400" dirty="0"/>
              <a:t>Group theory and perspective were developed within the context of the pluralist paradigm of politics; the theory assumes that interaction and struggle among social groups is at the centre of political life. Individuals are important in politics only when they act as part of or on behalf of group interests</a:t>
            </a:r>
            <a:r>
              <a:rPr lang="en-US" sz="2400" dirty="0" smtClean="0"/>
              <a:t>.</a:t>
            </a:r>
          </a:p>
          <a:p>
            <a:pPr marL="344488" indent="-344488" algn="just">
              <a:buNone/>
            </a:pPr>
            <a:endParaRPr lang="en-US" sz="1200" b="1" u="sng" dirty="0" smtClean="0"/>
          </a:p>
          <a:p>
            <a:pPr marL="344488" indent="-344488" algn="just">
              <a:buNone/>
            </a:pPr>
            <a:r>
              <a:rPr lang="en-US" sz="2400" b="1" u="sng" dirty="0" smtClean="0"/>
              <a:t>Major Assumptions of the Theory</a:t>
            </a:r>
          </a:p>
          <a:p>
            <a:pPr>
              <a:buNone/>
            </a:pPr>
            <a:r>
              <a:rPr lang="en-US" sz="2000" dirty="0" err="1" smtClean="0"/>
              <a:t>i</a:t>
            </a:r>
            <a:r>
              <a:rPr lang="en-US" sz="2000" dirty="0" smtClean="0"/>
              <a:t>.	There </a:t>
            </a:r>
            <a:r>
              <a:rPr lang="en-US" sz="2000" dirty="0"/>
              <a:t>exists diverse social groups on society (State)</a:t>
            </a:r>
          </a:p>
          <a:p>
            <a:pPr>
              <a:buNone/>
            </a:pPr>
            <a:r>
              <a:rPr lang="en-US" sz="2000" dirty="0" smtClean="0"/>
              <a:t>ii.	These </a:t>
            </a:r>
            <a:r>
              <a:rPr lang="en-US" sz="2000" dirty="0"/>
              <a:t>groups strive towards influencing the policies of the government in </a:t>
            </a:r>
            <a:r>
              <a:rPr lang="en-US" sz="2000" dirty="0" err="1"/>
              <a:t>favour</a:t>
            </a:r>
            <a:r>
              <a:rPr lang="en-US" sz="2000" dirty="0"/>
              <a:t> of their group.</a:t>
            </a:r>
          </a:p>
          <a:p>
            <a:pPr>
              <a:buNone/>
            </a:pPr>
            <a:r>
              <a:rPr lang="en-US" sz="2000" dirty="0" smtClean="0"/>
              <a:t>iii.</a:t>
            </a:r>
            <a:r>
              <a:rPr lang="en-US" sz="2000" dirty="0"/>
              <a:t>	In the political process, the role of the individual is not important, there is emphasis on the groups.</a:t>
            </a:r>
          </a:p>
          <a:p>
            <a:pPr>
              <a:buNone/>
            </a:pPr>
            <a:r>
              <a:rPr lang="en-US" sz="2000" dirty="0"/>
              <a:t>iv.	Activities of the groups and individuals should be seen as national and self-interested.</a:t>
            </a:r>
          </a:p>
          <a:p>
            <a:pPr>
              <a:buNone/>
            </a:pPr>
            <a:r>
              <a:rPr lang="en-US" sz="2000" dirty="0"/>
              <a:t>v.	The role of the state is to establish and enforce compromise between various conflicting groups.</a:t>
            </a:r>
          </a:p>
          <a:p>
            <a:pPr marL="344488" indent="-344488" algn="just">
              <a:buNone/>
            </a:pPr>
            <a:endParaRPr lang="en-US" sz="2000" dirty="0"/>
          </a:p>
        </p:txBody>
      </p:sp>
      <p:sp>
        <p:nvSpPr>
          <p:cNvPr id="5" name="Date Placeholder 4"/>
          <p:cNvSpPr>
            <a:spLocks noGrp="1"/>
          </p:cNvSpPr>
          <p:nvPr>
            <p:ph type="dt" sz="half" idx="10"/>
          </p:nvPr>
        </p:nvSpPr>
        <p:spPr/>
        <p:txBody>
          <a:bodyPr/>
          <a:lstStyle/>
          <a:p>
            <a:r>
              <a:rPr lang="en-US" smtClean="0"/>
              <a:t>3/2/2022</a:t>
            </a:r>
            <a:endParaRPr lang="en-US"/>
          </a:p>
        </p:txBody>
      </p:sp>
      <p:sp>
        <p:nvSpPr>
          <p:cNvPr id="6" name="Footer Placeholder 5"/>
          <p:cNvSpPr>
            <a:spLocks noGrp="1"/>
          </p:cNvSpPr>
          <p:nvPr>
            <p:ph type="ftr" sz="quarter" idx="11"/>
          </p:nvPr>
        </p:nvSpPr>
        <p:spPr/>
        <p:txBody>
          <a:bodyPr/>
          <a:lstStyle/>
          <a:p>
            <a:r>
              <a:rPr lang="en-US" smtClean="0"/>
              <a:t>Elites, Integration and National Question.</a:t>
            </a:r>
            <a:endParaRPr lang="en-US"/>
          </a:p>
        </p:txBody>
      </p:sp>
      <p:sp>
        <p:nvSpPr>
          <p:cNvPr id="7" name="Slide Number Placeholder 6"/>
          <p:cNvSpPr>
            <a:spLocks noGrp="1"/>
          </p:cNvSpPr>
          <p:nvPr>
            <p:ph type="sldNum" sz="quarter" idx="12"/>
          </p:nvPr>
        </p:nvSpPr>
        <p:spPr/>
        <p:txBody>
          <a:bodyPr/>
          <a:lstStyle/>
          <a:p>
            <a:r>
              <a:rPr lang="en-US" dirty="0" smtClean="0"/>
              <a:t>5</a:t>
            </a:r>
            <a:endParaRPr lang="en-US" dirty="0"/>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457200"/>
          </a:xfrm>
        </p:spPr>
        <p:txBody>
          <a:bodyPr>
            <a:noAutofit/>
          </a:bodyPr>
          <a:lstStyle/>
          <a:p>
            <a:pPr algn="l"/>
            <a:r>
              <a:rPr lang="en-US" sz="2800" b="1" dirty="0" smtClean="0"/>
              <a:t>The Elite and National Question in Nigeria</a:t>
            </a:r>
            <a:endParaRPr lang="en-US" sz="2800" b="1" dirty="0"/>
          </a:p>
        </p:txBody>
      </p:sp>
      <p:sp>
        <p:nvSpPr>
          <p:cNvPr id="3" name="Content Placeholder 2"/>
          <p:cNvSpPr>
            <a:spLocks noGrp="1"/>
          </p:cNvSpPr>
          <p:nvPr>
            <p:ph idx="1"/>
          </p:nvPr>
        </p:nvSpPr>
        <p:spPr>
          <a:xfrm>
            <a:off x="381000" y="685800"/>
            <a:ext cx="8382000" cy="5867400"/>
          </a:xfrm>
        </p:spPr>
        <p:txBody>
          <a:bodyPr>
            <a:normAutofit/>
          </a:bodyPr>
          <a:lstStyle/>
          <a:p>
            <a:pPr marL="344488" indent="-344488" algn="just"/>
            <a:r>
              <a:rPr lang="en-US" sz="2600" dirty="0"/>
              <a:t>In terms of pluralism, Nigeria is one of the most complex countries in Africa. As a creation of colonialism, Nigeria is a heterogeneous state trying to create a nation-state (integration) based on unity in diversity (Federalism). Nigeria has about 250 to 300 ethnic groups as measured by self-identification or the presence of different languages, (</a:t>
            </a:r>
            <a:r>
              <a:rPr lang="en-US" sz="2600" u="sng" dirty="0">
                <a:hlinkClick r:id="rId2"/>
              </a:rPr>
              <a:t>https://www.historian.org</a:t>
            </a:r>
            <a:r>
              <a:rPr lang="en-US" sz="2600" dirty="0"/>
              <a:t>). The major ethnic groups are Hausa, Yoruba, Ibo, Fulani, Kanuri, </a:t>
            </a:r>
            <a:r>
              <a:rPr lang="en-US" sz="2600" dirty="0" err="1"/>
              <a:t>Ijaw</a:t>
            </a:r>
            <a:r>
              <a:rPr lang="en-US" sz="2600" dirty="0"/>
              <a:t>, Edo, Ibibio, </a:t>
            </a:r>
            <a:r>
              <a:rPr lang="en-US" sz="2600" dirty="0" err="1"/>
              <a:t>Tiv</a:t>
            </a:r>
            <a:r>
              <a:rPr lang="en-US" sz="2600" dirty="0"/>
              <a:t>, </a:t>
            </a:r>
            <a:r>
              <a:rPr lang="en-US" sz="2600" dirty="0" err="1"/>
              <a:t>Urhobo</a:t>
            </a:r>
            <a:r>
              <a:rPr lang="en-US" sz="2600" dirty="0"/>
              <a:t>, </a:t>
            </a:r>
            <a:r>
              <a:rPr lang="en-US" sz="2600" dirty="0" err="1"/>
              <a:t>Igala</a:t>
            </a:r>
            <a:r>
              <a:rPr lang="en-US" sz="2600" dirty="0"/>
              <a:t>, </a:t>
            </a:r>
            <a:r>
              <a:rPr lang="en-US" sz="2600" dirty="0" err="1"/>
              <a:t>Ebira</a:t>
            </a:r>
            <a:r>
              <a:rPr lang="en-US" sz="2600" dirty="0"/>
              <a:t>, </a:t>
            </a:r>
            <a:r>
              <a:rPr lang="en-US" sz="2600" dirty="0" err="1"/>
              <a:t>Nupe</a:t>
            </a:r>
            <a:r>
              <a:rPr lang="en-US" sz="2600" dirty="0"/>
              <a:t> and </a:t>
            </a:r>
            <a:r>
              <a:rPr lang="en-US" sz="2600" dirty="0" err="1"/>
              <a:t>Birom</a:t>
            </a:r>
            <a:r>
              <a:rPr lang="en-US" sz="2600" dirty="0" smtClean="0"/>
              <a:t>.</a:t>
            </a:r>
            <a:endParaRPr lang="en-US" sz="2000" dirty="0" smtClean="0"/>
          </a:p>
          <a:p>
            <a:pPr marL="344488" indent="-344488" algn="just">
              <a:buNone/>
            </a:pPr>
            <a:endParaRPr lang="en-US" sz="1200" dirty="0" smtClean="0"/>
          </a:p>
          <a:p>
            <a:pPr marL="344488" indent="-344488" algn="just">
              <a:buNone/>
            </a:pPr>
            <a:r>
              <a:rPr lang="en-US" sz="2800" b="1" u="sng" dirty="0" smtClean="0"/>
              <a:t>Role of Colonialism</a:t>
            </a:r>
          </a:p>
          <a:p>
            <a:pPr marL="344488" indent="-344488" algn="just"/>
            <a:r>
              <a:rPr lang="en-US" sz="2600" dirty="0" smtClean="0"/>
              <a:t>Through </a:t>
            </a:r>
            <a:r>
              <a:rPr lang="en-US" sz="2600" dirty="0"/>
              <a:t>the policy of “Divide and Rule” the British discouraged national integration in the country</a:t>
            </a:r>
            <a:r>
              <a:rPr lang="en-US" sz="2600" dirty="0" smtClean="0"/>
              <a:t>.</a:t>
            </a:r>
            <a:endParaRPr lang="en-US" sz="2200" dirty="0" smtClean="0"/>
          </a:p>
        </p:txBody>
      </p:sp>
      <p:sp>
        <p:nvSpPr>
          <p:cNvPr id="5" name="Date Placeholder 4"/>
          <p:cNvSpPr>
            <a:spLocks noGrp="1"/>
          </p:cNvSpPr>
          <p:nvPr>
            <p:ph type="dt" sz="half" idx="10"/>
          </p:nvPr>
        </p:nvSpPr>
        <p:spPr/>
        <p:txBody>
          <a:bodyPr/>
          <a:lstStyle/>
          <a:p>
            <a:r>
              <a:rPr lang="en-US" smtClean="0"/>
              <a:t>3/2/2022</a:t>
            </a:r>
            <a:endParaRPr lang="en-US"/>
          </a:p>
        </p:txBody>
      </p:sp>
      <p:sp>
        <p:nvSpPr>
          <p:cNvPr id="6" name="Footer Placeholder 5"/>
          <p:cNvSpPr>
            <a:spLocks noGrp="1"/>
          </p:cNvSpPr>
          <p:nvPr>
            <p:ph type="ftr" sz="quarter" idx="11"/>
          </p:nvPr>
        </p:nvSpPr>
        <p:spPr/>
        <p:txBody>
          <a:bodyPr/>
          <a:lstStyle/>
          <a:p>
            <a:r>
              <a:rPr lang="en-US" smtClean="0"/>
              <a:t>Elites, Integration and National Question.</a:t>
            </a:r>
            <a:endParaRPr lang="en-US"/>
          </a:p>
        </p:txBody>
      </p:sp>
      <p:sp>
        <p:nvSpPr>
          <p:cNvPr id="7" name="Slide Number Placeholder 6"/>
          <p:cNvSpPr>
            <a:spLocks noGrp="1"/>
          </p:cNvSpPr>
          <p:nvPr>
            <p:ph type="sldNum" sz="quarter" idx="12"/>
          </p:nvPr>
        </p:nvSpPr>
        <p:spPr/>
        <p:txBody>
          <a:bodyPr/>
          <a:lstStyle/>
          <a:p>
            <a:r>
              <a:rPr lang="en-US" dirty="0" smtClean="0"/>
              <a:t>6</a:t>
            </a:r>
            <a:endParaRPr lang="en-US" dirty="0"/>
          </a:p>
        </p:txBody>
      </p:sp>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41638"/>
            <a:ext cx="8382000" cy="487362"/>
          </a:xfrm>
        </p:spPr>
        <p:txBody>
          <a:bodyPr>
            <a:noAutofit/>
          </a:bodyPr>
          <a:lstStyle/>
          <a:p>
            <a:pPr algn="l"/>
            <a:r>
              <a:rPr lang="en-US" sz="2800" b="1" dirty="0" smtClean="0"/>
              <a:t>National Question and Agitation for restructuring</a:t>
            </a:r>
            <a:endParaRPr lang="en-US" sz="2800" b="1" dirty="0"/>
          </a:p>
        </p:txBody>
      </p:sp>
      <p:sp>
        <p:nvSpPr>
          <p:cNvPr id="3" name="Content Placeholder 2"/>
          <p:cNvSpPr>
            <a:spLocks noGrp="1"/>
          </p:cNvSpPr>
          <p:nvPr>
            <p:ph idx="1"/>
          </p:nvPr>
        </p:nvSpPr>
        <p:spPr>
          <a:xfrm>
            <a:off x="381000" y="3429000"/>
            <a:ext cx="8382000" cy="3276600"/>
          </a:xfrm>
        </p:spPr>
        <p:txBody>
          <a:bodyPr>
            <a:normAutofit lnSpcReduction="10000"/>
          </a:bodyPr>
          <a:lstStyle/>
          <a:p>
            <a:pPr algn="just"/>
            <a:r>
              <a:rPr lang="en-US" sz="2400" dirty="0"/>
              <a:t>Six interest groups that are involved in the restructure debate are as follows:</a:t>
            </a:r>
          </a:p>
          <a:p>
            <a:pPr algn="just">
              <a:buNone/>
            </a:pPr>
            <a:r>
              <a:rPr lang="en-US" sz="2400" dirty="0" err="1"/>
              <a:t>i</a:t>
            </a:r>
            <a:r>
              <a:rPr lang="en-US" sz="2400" dirty="0"/>
              <a:t>.	Ethnic Champions – </a:t>
            </a:r>
            <a:r>
              <a:rPr lang="en-US" sz="2400" dirty="0" err="1"/>
              <a:t>Ohaneze</a:t>
            </a:r>
            <a:r>
              <a:rPr lang="en-US" sz="2400" dirty="0"/>
              <a:t>, </a:t>
            </a:r>
            <a:r>
              <a:rPr lang="en-US" sz="2400" dirty="0" err="1"/>
              <a:t>Afenifere</a:t>
            </a:r>
            <a:r>
              <a:rPr lang="en-US" sz="2400" dirty="0"/>
              <a:t>.</a:t>
            </a:r>
          </a:p>
          <a:p>
            <a:pPr marL="344488" indent="-344488" algn="just">
              <a:buAutoNum type="romanLcPeriod" startAt="2"/>
            </a:pPr>
            <a:r>
              <a:rPr lang="en-US" sz="2400" dirty="0" smtClean="0"/>
              <a:t>Economic </a:t>
            </a:r>
            <a:r>
              <a:rPr lang="en-US" sz="2400" dirty="0"/>
              <a:t>restructurers – those who look at the issue from the economic health of the nation – including those demanding for resource </a:t>
            </a:r>
            <a:r>
              <a:rPr lang="en-US" sz="2400" dirty="0" smtClean="0"/>
              <a:t>control.</a:t>
            </a:r>
          </a:p>
          <a:p>
            <a:pPr marL="344488" indent="-344488" algn="just">
              <a:buAutoNum type="romanLcPeriod" startAt="2"/>
            </a:pPr>
            <a:r>
              <a:rPr lang="en-US" sz="2400" dirty="0" smtClean="0"/>
              <a:t>Gradualists </a:t>
            </a:r>
            <a:r>
              <a:rPr lang="en-US" sz="2400" dirty="0"/>
              <a:t>– those who want a gradualist approach to restructuring as a political agenda to </a:t>
            </a:r>
            <a:r>
              <a:rPr lang="en-US" sz="2400" dirty="0" err="1"/>
              <a:t>mobilise</a:t>
            </a:r>
            <a:r>
              <a:rPr lang="en-US" sz="2400" dirty="0"/>
              <a:t> support from their ethnic or sectional base</a:t>
            </a:r>
            <a:r>
              <a:rPr lang="en-US" sz="2400" dirty="0" smtClean="0"/>
              <a:t>.</a:t>
            </a:r>
          </a:p>
          <a:p>
            <a:pPr marL="344488" indent="-344488" algn="just">
              <a:buNone/>
            </a:pPr>
            <a:endParaRPr lang="en-US" sz="2400" dirty="0"/>
          </a:p>
          <a:p>
            <a:pPr algn="just"/>
            <a:endParaRPr lang="en-US" sz="2400" dirty="0"/>
          </a:p>
        </p:txBody>
      </p:sp>
      <p:sp>
        <p:nvSpPr>
          <p:cNvPr id="4" name="Title 1"/>
          <p:cNvSpPr txBox="1">
            <a:spLocks/>
          </p:cNvSpPr>
          <p:nvPr/>
        </p:nvSpPr>
        <p:spPr>
          <a:xfrm>
            <a:off x="381000" y="122238"/>
            <a:ext cx="8382000" cy="48736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Role of Elites</a:t>
            </a:r>
          </a:p>
        </p:txBody>
      </p:sp>
      <p:sp>
        <p:nvSpPr>
          <p:cNvPr id="5" name="Content Placeholder 2"/>
          <p:cNvSpPr txBox="1">
            <a:spLocks/>
          </p:cNvSpPr>
          <p:nvPr/>
        </p:nvSpPr>
        <p:spPr>
          <a:xfrm>
            <a:off x="228600" y="533400"/>
            <a:ext cx="8382000" cy="2209800"/>
          </a:xfrm>
          <a:prstGeom prst="rect">
            <a:avLst/>
          </a:prstGeom>
        </p:spPr>
        <p:txBody>
          <a:bodyPr vert="horz" lIns="91440" tIns="45720" rIns="91440" bIns="45720" rtlCol="0">
            <a:noAutofit/>
          </a:bodyPr>
          <a:lstStyle/>
          <a:p>
            <a:pPr marL="342900" lvl="0" indent="-342900" algn="just">
              <a:spcBef>
                <a:spcPct val="20000"/>
              </a:spcBef>
              <a:buFont typeface="Arial" pitchFamily="34" charset="0"/>
              <a:buChar char="•"/>
            </a:pPr>
            <a:r>
              <a:rPr lang="en-US" sz="2400" dirty="0"/>
              <a:t>In my view, the political elites in Nigeria from the pre-independence days have been the major players and determinants of the process of integration in a rather negative manner which has thrown up the </a:t>
            </a:r>
            <a:r>
              <a:rPr lang="en-US" sz="2400" dirty="0" err="1"/>
              <a:t>problematique</a:t>
            </a:r>
            <a:r>
              <a:rPr lang="en-US" sz="2400" dirty="0"/>
              <a:t> of National Question in contemporary Nigeria. These are their contributions.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Date Placeholder 6"/>
          <p:cNvSpPr>
            <a:spLocks noGrp="1"/>
          </p:cNvSpPr>
          <p:nvPr>
            <p:ph type="dt" sz="half" idx="10"/>
          </p:nvPr>
        </p:nvSpPr>
        <p:spPr/>
        <p:txBody>
          <a:bodyPr/>
          <a:lstStyle/>
          <a:p>
            <a:r>
              <a:rPr lang="en-US" smtClean="0"/>
              <a:t>3/2/2022</a:t>
            </a:r>
            <a:endParaRPr lang="en-US"/>
          </a:p>
        </p:txBody>
      </p:sp>
      <p:sp>
        <p:nvSpPr>
          <p:cNvPr id="8" name="Footer Placeholder 7"/>
          <p:cNvSpPr>
            <a:spLocks noGrp="1"/>
          </p:cNvSpPr>
          <p:nvPr>
            <p:ph type="ftr" sz="quarter" idx="11"/>
          </p:nvPr>
        </p:nvSpPr>
        <p:spPr/>
        <p:txBody>
          <a:bodyPr/>
          <a:lstStyle/>
          <a:p>
            <a:r>
              <a:rPr lang="en-US" smtClean="0"/>
              <a:t>Elites, Integration and National Question.</a:t>
            </a:r>
            <a:endParaRPr lang="en-US"/>
          </a:p>
        </p:txBody>
      </p:sp>
      <p:sp>
        <p:nvSpPr>
          <p:cNvPr id="9" name="Slide Number Placeholder 8"/>
          <p:cNvSpPr>
            <a:spLocks noGrp="1"/>
          </p:cNvSpPr>
          <p:nvPr>
            <p:ph type="sldNum" sz="quarter" idx="12"/>
          </p:nvPr>
        </p:nvSpPr>
        <p:spPr/>
        <p:txBody>
          <a:bodyPr/>
          <a:lstStyle/>
          <a:p>
            <a:r>
              <a:rPr lang="en-US" dirty="0" smtClean="0"/>
              <a:t>7</a:t>
            </a:r>
            <a:endParaRPr lang="en-US" dirty="0"/>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Autofit/>
          </a:bodyPr>
          <a:lstStyle/>
          <a:p>
            <a:pPr algn="l"/>
            <a:r>
              <a:rPr lang="en-US" sz="2800" b="1" dirty="0" smtClean="0"/>
              <a:t>Strategies to Enhancing Integration</a:t>
            </a:r>
            <a:endParaRPr lang="en-US" sz="2800" b="1" dirty="0"/>
          </a:p>
        </p:txBody>
      </p:sp>
      <p:sp>
        <p:nvSpPr>
          <p:cNvPr id="3" name="Content Placeholder 2"/>
          <p:cNvSpPr>
            <a:spLocks noGrp="1"/>
          </p:cNvSpPr>
          <p:nvPr>
            <p:ph idx="1"/>
          </p:nvPr>
        </p:nvSpPr>
        <p:spPr>
          <a:xfrm>
            <a:off x="457200" y="685800"/>
            <a:ext cx="8229600" cy="1066800"/>
          </a:xfrm>
        </p:spPr>
        <p:txBody>
          <a:bodyPr>
            <a:normAutofit/>
          </a:bodyPr>
          <a:lstStyle/>
          <a:p>
            <a:pPr algn="just"/>
            <a:r>
              <a:rPr lang="en-US" sz="2000" dirty="0"/>
              <a:t>There are three strategies in which national integration can be enhanced, with emphasis on the role of the elites. These are Structural, Institutional and Attitudinal Strategies.</a:t>
            </a:r>
          </a:p>
          <a:p>
            <a:pPr>
              <a:buNone/>
            </a:pPr>
            <a:endParaRPr lang="en-US" sz="2000" dirty="0"/>
          </a:p>
        </p:txBody>
      </p:sp>
      <p:graphicFrame>
        <p:nvGraphicFramePr>
          <p:cNvPr id="4" name="Table 3"/>
          <p:cNvGraphicFramePr>
            <a:graphicFrameLocks noGrp="1"/>
          </p:cNvGraphicFramePr>
          <p:nvPr/>
        </p:nvGraphicFramePr>
        <p:xfrm>
          <a:off x="762000" y="2362200"/>
          <a:ext cx="7772400" cy="3729382"/>
        </p:xfrm>
        <a:graphic>
          <a:graphicData uri="http://schemas.openxmlformats.org/drawingml/2006/table">
            <a:tbl>
              <a:tblPr/>
              <a:tblGrid>
                <a:gridCol w="457200"/>
                <a:gridCol w="3745545"/>
                <a:gridCol w="3569655"/>
              </a:tblGrid>
              <a:tr h="284577">
                <a:tc>
                  <a:txBody>
                    <a:bodyPr/>
                    <a:lstStyle/>
                    <a:p>
                      <a:pPr marL="0" marR="0" algn="just">
                        <a:spcBef>
                          <a:spcPts val="0"/>
                        </a:spcBef>
                        <a:spcAft>
                          <a:spcPts val="0"/>
                        </a:spcAft>
                      </a:pPr>
                      <a:r>
                        <a:rPr lang="en-US" sz="1600" b="1" dirty="0">
                          <a:latin typeface="Times New Roman"/>
                          <a:ea typeface="Calibri"/>
                          <a:cs typeface="Times New Roman"/>
                        </a:rPr>
                        <a:t>S/N</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b="1" dirty="0">
                          <a:latin typeface="Times New Roman"/>
                          <a:ea typeface="Calibri"/>
                          <a:cs typeface="Times New Roman"/>
                        </a:rPr>
                        <a:t>Types</a:t>
                      </a:r>
                      <a:r>
                        <a:rPr lang="en-US" sz="1600" b="1" u="sng" dirty="0">
                          <a:latin typeface="Times New Roman"/>
                          <a:ea typeface="Calibri"/>
                          <a:cs typeface="Times New Roman"/>
                        </a:rPr>
                        <a:t> </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b="1">
                          <a:latin typeface="Times New Roman"/>
                          <a:ea typeface="Calibri"/>
                          <a:cs typeface="Times New Roman"/>
                        </a:rPr>
                        <a:t>Actors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885">
                <a:tc>
                  <a:txBody>
                    <a:bodyPr/>
                    <a:lstStyle/>
                    <a:p>
                      <a:pPr marL="0" marR="0" algn="just">
                        <a:spcBef>
                          <a:spcPts val="0"/>
                        </a:spcBef>
                        <a:spcAft>
                          <a:spcPts val="0"/>
                        </a:spcAft>
                      </a:pPr>
                      <a:r>
                        <a:rPr lang="en-US" sz="1600">
                          <a:latin typeface="Times New Roman"/>
                          <a:ea typeface="Calibri"/>
                          <a:cs typeface="Times New Roman"/>
                        </a:rPr>
                        <a:t>1</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Calibri"/>
                          <a:cs typeface="Times New Roman"/>
                        </a:rPr>
                        <a:t>Interethnic/Interreligious cooperation.</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Calibri"/>
                          <a:cs typeface="Times New Roman"/>
                        </a:rPr>
                        <a:t>Ethnic and Religious leader/elites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7338">
                <a:tc>
                  <a:txBody>
                    <a:bodyPr/>
                    <a:lstStyle/>
                    <a:p>
                      <a:pPr marL="0" marR="0" algn="just">
                        <a:spcBef>
                          <a:spcPts val="0"/>
                        </a:spcBef>
                        <a:spcAft>
                          <a:spcPts val="0"/>
                        </a:spcAft>
                      </a:pPr>
                      <a:r>
                        <a:rPr lang="en-US" sz="1600">
                          <a:latin typeface="Times New Roman"/>
                          <a:ea typeface="Calibri"/>
                          <a:cs typeface="Times New Roman"/>
                        </a:rPr>
                        <a:t>2</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Calibri"/>
                          <a:cs typeface="Times New Roman"/>
                        </a:rPr>
                        <a:t>Enhancing national integration through the granting of rights of self determination and free association.</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Calibri"/>
                          <a:cs typeface="Times New Roman"/>
                        </a:rPr>
                        <a:t>Leaders of ethnic nationalities, Members of NASS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0883">
                <a:tc>
                  <a:txBody>
                    <a:bodyPr/>
                    <a:lstStyle/>
                    <a:p>
                      <a:pPr marL="0" marR="0" algn="just">
                        <a:spcBef>
                          <a:spcPts val="0"/>
                        </a:spcBef>
                        <a:spcAft>
                          <a:spcPts val="0"/>
                        </a:spcAft>
                      </a:pPr>
                      <a:r>
                        <a:rPr lang="en-US" sz="1600">
                          <a:latin typeface="Times New Roman"/>
                          <a:ea typeface="Calibri"/>
                          <a:cs typeface="Times New Roman"/>
                        </a:rPr>
                        <a:t>3</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Calibri"/>
                          <a:cs typeface="Times New Roman"/>
                        </a:rPr>
                        <a:t>Power sharing through Quota System, Federal Character Commission, Affirmative Action.</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Calibri"/>
                          <a:cs typeface="Times New Roman"/>
                        </a:rPr>
                        <a:t>National Assembly through Legislation Federal Civil Service.</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080">
                <a:tc>
                  <a:txBody>
                    <a:bodyPr/>
                    <a:lstStyle/>
                    <a:p>
                      <a:pPr marL="0" marR="0" algn="just">
                        <a:spcBef>
                          <a:spcPts val="0"/>
                        </a:spcBef>
                        <a:spcAft>
                          <a:spcPts val="0"/>
                        </a:spcAft>
                      </a:pPr>
                      <a:r>
                        <a:rPr lang="en-US" sz="1600">
                          <a:latin typeface="Times New Roman"/>
                          <a:ea typeface="Calibri"/>
                          <a:cs typeface="Times New Roman"/>
                        </a:rPr>
                        <a:t>4</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Calibri"/>
                          <a:cs typeface="Times New Roman"/>
                        </a:rPr>
                        <a:t>Ensuring National Integration by structural prevention of destructive social, religious and political interactions.</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Calibri"/>
                          <a:cs typeface="Times New Roman"/>
                        </a:rPr>
                        <a:t>Non-Governmental Organisation (NGOs) Civil Society. Communal leaders, International Organisation.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9948">
                <a:tc>
                  <a:txBody>
                    <a:bodyPr/>
                    <a:lstStyle/>
                    <a:p>
                      <a:pPr marL="0" marR="0" algn="just">
                        <a:spcBef>
                          <a:spcPts val="0"/>
                        </a:spcBef>
                        <a:spcAft>
                          <a:spcPts val="0"/>
                        </a:spcAft>
                      </a:pPr>
                      <a:r>
                        <a:rPr lang="en-US" sz="1600">
                          <a:latin typeface="Times New Roman"/>
                          <a:ea typeface="Calibri"/>
                          <a:cs typeface="Times New Roman"/>
                        </a:rPr>
                        <a:t>5</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latin typeface="Times New Roman"/>
                          <a:ea typeface="Calibri"/>
                          <a:cs typeface="Times New Roman"/>
                        </a:rPr>
                        <a:t>Integration can be enhanced through the reduction of the legislative powers of the Federal Government – and increasing those of States and Local Governments. </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latin typeface="Times New Roman"/>
                          <a:ea typeface="Calibri"/>
                          <a:cs typeface="Times New Roman"/>
                        </a:rPr>
                        <a:t>The National Assembly, political elites, the Executive. </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609600" y="1798638"/>
            <a:ext cx="5791200" cy="48736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a)</a:t>
            </a:r>
            <a:r>
              <a:rPr kumimoji="0" lang="en-US" sz="2400" b="1" i="0" u="none" strike="noStrike" kern="1200" cap="none" spc="0" normalizeH="0" noProof="0" dirty="0" smtClean="0">
                <a:ln>
                  <a:noFill/>
                </a:ln>
                <a:solidFill>
                  <a:schemeClr val="tx1"/>
                </a:solidFill>
                <a:effectLst/>
                <a:uLnTx/>
                <a:uFillTx/>
                <a:latin typeface="+mj-lt"/>
                <a:ea typeface="+mj-ea"/>
                <a:cs typeface="+mj-cs"/>
              </a:rPr>
              <a:t> Structural Strategies</a:t>
            </a:r>
            <a:endParaRPr kumimoji="0" lang="en-US" sz="2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Date Placeholder 6"/>
          <p:cNvSpPr>
            <a:spLocks noGrp="1"/>
          </p:cNvSpPr>
          <p:nvPr>
            <p:ph type="dt" sz="half" idx="10"/>
          </p:nvPr>
        </p:nvSpPr>
        <p:spPr/>
        <p:txBody>
          <a:bodyPr/>
          <a:lstStyle/>
          <a:p>
            <a:r>
              <a:rPr lang="en-US" smtClean="0"/>
              <a:t>3/2/2022</a:t>
            </a:r>
            <a:endParaRPr lang="en-US"/>
          </a:p>
        </p:txBody>
      </p:sp>
      <p:sp>
        <p:nvSpPr>
          <p:cNvPr id="8" name="Footer Placeholder 7"/>
          <p:cNvSpPr>
            <a:spLocks noGrp="1"/>
          </p:cNvSpPr>
          <p:nvPr>
            <p:ph type="ftr" sz="quarter" idx="11"/>
          </p:nvPr>
        </p:nvSpPr>
        <p:spPr/>
        <p:txBody>
          <a:bodyPr/>
          <a:lstStyle/>
          <a:p>
            <a:r>
              <a:rPr lang="en-US" smtClean="0"/>
              <a:t>Elites, Integration and National Question.</a:t>
            </a:r>
            <a:endParaRPr lang="en-US"/>
          </a:p>
        </p:txBody>
      </p:sp>
      <p:sp>
        <p:nvSpPr>
          <p:cNvPr id="9" name="Slide Number Placeholder 8"/>
          <p:cNvSpPr>
            <a:spLocks noGrp="1"/>
          </p:cNvSpPr>
          <p:nvPr>
            <p:ph type="sldNum" sz="quarter" idx="12"/>
          </p:nvPr>
        </p:nvSpPr>
        <p:spPr/>
        <p:txBody>
          <a:bodyPr/>
          <a:lstStyle/>
          <a:p>
            <a:r>
              <a:rPr lang="en-US" dirty="0" smtClean="0"/>
              <a:t>8</a:t>
            </a:r>
            <a:endParaRPr lang="en-US" dirty="0"/>
          </a:p>
        </p:txBody>
      </p:sp>
    </p:spTree>
  </p:cSld>
  <p:clrMapOvr>
    <a:masterClrMapping/>
  </p:clrMapOvr>
  <p:transition>
    <p:pull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1258</Words>
  <Application>Microsoft Office PowerPoint</Application>
  <PresentationFormat>On-screen Show (4:3)</PresentationFormat>
  <Paragraphs>154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ELITES, INTEGRATION AND THE NATIONAL QUESTION</vt:lpstr>
      <vt:lpstr>Introduction</vt:lpstr>
      <vt:lpstr>Political Economy of Nigeria</vt:lpstr>
      <vt:lpstr>Conceptual Clarification </vt:lpstr>
      <vt:lpstr>Conceptual Clarification cont’d…</vt:lpstr>
      <vt:lpstr>Group cum Pluralist Theory</vt:lpstr>
      <vt:lpstr>The Elite and National Question in Nigeria</vt:lpstr>
      <vt:lpstr>National Question and Agitation for restructuring</vt:lpstr>
      <vt:lpstr>Strategies to Enhancing Integration</vt:lpstr>
      <vt:lpstr>b) Institutional Strategies</vt:lpstr>
      <vt:lpstr>c) Attitudinal Strategies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ELITES, INTEGRATION AND THE NATIONAL QUESTION</dc:title>
  <dc:creator>user</dc:creator>
  <cp:lastModifiedBy>user</cp:lastModifiedBy>
  <cp:revision>16</cp:revision>
  <dcterms:created xsi:type="dcterms:W3CDTF">2022-02-23T14:02:31Z</dcterms:created>
  <dcterms:modified xsi:type="dcterms:W3CDTF">2022-02-24T08:12:07Z</dcterms:modified>
</cp:coreProperties>
</file>