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64" r:id="rId4"/>
    <p:sldId id="263" r:id="rId5"/>
    <p:sldId id="258" r:id="rId6"/>
    <p:sldId id="265" r:id="rId7"/>
    <p:sldId id="276" r:id="rId8"/>
    <p:sldId id="266" r:id="rId9"/>
    <p:sldId id="271" r:id="rId10"/>
    <p:sldId id="259" r:id="rId11"/>
    <p:sldId id="267" r:id="rId12"/>
    <p:sldId id="268" r:id="rId13"/>
    <p:sldId id="269" r:id="rId14"/>
    <p:sldId id="270" r:id="rId15"/>
    <p:sldId id="261" r:id="rId16"/>
    <p:sldId id="262" r:id="rId17"/>
    <p:sldId id="272" r:id="rId18"/>
    <p:sldId id="274" r:id="rId19"/>
    <p:sldId id="275" r:id="rId20"/>
    <p:sldId id="27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B3C6B353-CF1F-4341-86C0-2FE5BD003202}">
          <p14:sldIdLst>
            <p14:sldId id="256"/>
          </p14:sldIdLst>
        </p14:section>
        <p14:section name="MongoDB" id="{6D987720-B07B-45A8-BF15-BCD8B41013C6}">
          <p14:sldIdLst>
            <p14:sldId id="257"/>
            <p14:sldId id="264"/>
            <p14:sldId id="263"/>
            <p14:sldId id="258"/>
            <p14:sldId id="265"/>
            <p14:sldId id="276"/>
            <p14:sldId id="266"/>
            <p14:sldId id="271"/>
          </p14:sldIdLst>
        </p14:section>
        <p14:section name="REST API" id="{65BF2051-5A65-477F-9649-811818804E8E}">
          <p14:sldIdLst>
            <p14:sldId id="259"/>
            <p14:sldId id="267"/>
            <p14:sldId id="268"/>
            <p14:sldId id="269"/>
            <p14:sldId id="270"/>
          </p14:sldIdLst>
        </p14:section>
        <p14:section name="Szyfrowanie" id="{A3BA46A2-1D24-4190-9015-400FE65603BE}">
          <p14:sldIdLst>
            <p14:sldId id="261"/>
            <p14:sldId id="262"/>
            <p14:sldId id="272"/>
            <p14:sldId id="274"/>
            <p14:sldId id="275"/>
            <p14:sldId id="27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Twardosz" initials="AT" lastIdx="1" clrIdx="0">
    <p:extLst>
      <p:ext uri="{19B8F6BF-5375-455C-9EA6-DF929625EA0E}">
        <p15:presenceInfo xmlns:p15="http://schemas.microsoft.com/office/powerpoint/2012/main" userId="daed7298ab6d7d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20:30:54.65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7CF9-A103-48EE-8E26-4F5B70A8263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29AC2-13D1-4235-9ED4-7F395A07C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3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286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2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E62B74-73DA-4C60-B981-2E8EDCC8E6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7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.palletsprojects.com/en/1.1.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albialecki.com/2018/03/16/relational-vs-non-relational-database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D86F16-498F-45A4-A7BF-713C20AD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dirty="0"/>
              <a:t>Menadżer haseł,</a:t>
            </a:r>
            <a:br>
              <a:rPr lang="pl-PL" dirty="0"/>
            </a:br>
            <a:r>
              <a:rPr lang="pl-PL" dirty="0"/>
              <a:t>część</a:t>
            </a:r>
            <a:br>
              <a:rPr lang="pl-PL" dirty="0"/>
            </a:br>
            <a:r>
              <a:rPr lang="pl-PL" dirty="0" err="1"/>
              <a:t>PYTHONowa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5D64A5-E573-4EFE-8DDA-96FBF4888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808133"/>
            <a:ext cx="9440034" cy="1049867"/>
          </a:xfrm>
        </p:spPr>
        <p:txBody>
          <a:bodyPr/>
          <a:lstStyle/>
          <a:p>
            <a:r>
              <a:rPr lang="pl-PL" dirty="0"/>
              <a:t>Kawa Patryk, Twardosz 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8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8B66F35-43AA-4040-8867-1186D496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REST_API</a:t>
            </a:r>
            <a:endParaRPr lang="en-US" sz="54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37BEBD1-BBB9-451D-B277-3FBB41E3D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000" dirty="0" err="1"/>
              <a:t>Flask</a:t>
            </a:r>
            <a:r>
              <a:rPr lang="pl-PL" sz="2000" dirty="0"/>
              <a:t> i </a:t>
            </a:r>
            <a:r>
              <a:rPr lang="pl-PL" sz="2000" dirty="0" err="1"/>
              <a:t>Flask-RESTful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23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EA38A-E783-4E73-A0C4-BD882F78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Flask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CC254C-8D6B-4ECD-85F1-2EFF536B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effectLst/>
              </a:rPr>
              <a:t>Flask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is</a:t>
            </a:r>
            <a:r>
              <a:rPr lang="pl-PL" dirty="0">
                <a:effectLst/>
              </a:rPr>
              <a:t> a </a:t>
            </a:r>
            <a:r>
              <a:rPr lang="en-US" dirty="0">
                <a:effectLst/>
              </a:rPr>
              <a:t>micro web framework written in Python</a:t>
            </a:r>
            <a:r>
              <a:rPr lang="pl-PL" dirty="0">
                <a:effectLst/>
              </a:rPr>
              <a:t>.</a:t>
            </a:r>
          </a:p>
          <a:p>
            <a:r>
              <a:rPr lang="pl-PL" dirty="0">
                <a:effectLst/>
              </a:rPr>
              <a:t>It </a:t>
            </a:r>
            <a:r>
              <a:rPr lang="pl-PL" dirty="0" err="1">
                <a:effectLst/>
              </a:rPr>
              <a:t>uses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two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lower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level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frameworks</a:t>
            </a:r>
            <a:r>
              <a:rPr lang="pl-PL" dirty="0">
                <a:effectLst/>
              </a:rPr>
              <a:t>: </a:t>
            </a:r>
            <a:r>
              <a:rPr lang="pl-PL" dirty="0" err="1">
                <a:effectLst/>
              </a:rPr>
              <a:t>Werkzeug</a:t>
            </a:r>
            <a:r>
              <a:rPr lang="pl-PL" dirty="0">
                <a:effectLst/>
              </a:rPr>
              <a:t> and </a:t>
            </a:r>
            <a:r>
              <a:rPr lang="pl-PL" dirty="0" err="1">
                <a:effectLst/>
              </a:rPr>
              <a:t>Jinja</a:t>
            </a:r>
            <a:endParaRPr lang="pl-PL" dirty="0">
              <a:effectLst/>
            </a:endParaRPr>
          </a:p>
          <a:p>
            <a:r>
              <a:rPr lang="pl-PL" dirty="0">
                <a:effectLst/>
              </a:rPr>
              <a:t>It </a:t>
            </a:r>
            <a:r>
              <a:rPr lang="pl-PL" dirty="0" err="1">
                <a:effectLst/>
              </a:rPr>
              <a:t>provides</a:t>
            </a:r>
            <a:r>
              <a:rPr lang="pl-PL" dirty="0">
                <a:effectLst/>
              </a:rPr>
              <a:t> a lot of </a:t>
            </a:r>
            <a:r>
              <a:rPr lang="pl-PL" dirty="0" err="1">
                <a:effectLst/>
              </a:rPr>
              <a:t>functionality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without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additional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modules</a:t>
            </a:r>
            <a:endParaRPr lang="pl-PL" dirty="0">
              <a:effectLst/>
            </a:endParaRPr>
          </a:p>
          <a:p>
            <a:r>
              <a:rPr lang="pl-PL" dirty="0" err="1">
                <a:effectLst/>
              </a:rPr>
              <a:t>However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it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has</a:t>
            </a:r>
            <a:r>
              <a:rPr lang="pl-PL" dirty="0">
                <a:effectLst/>
              </a:rPr>
              <a:t> a </a:t>
            </a:r>
            <a:r>
              <a:rPr lang="pl-PL" dirty="0" err="1">
                <a:effectLst/>
              </a:rPr>
              <a:t>great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support</a:t>
            </a:r>
            <a:r>
              <a:rPr lang="pl-PL" dirty="0">
                <a:effectLst/>
              </a:rPr>
              <a:t> of </a:t>
            </a:r>
            <a:r>
              <a:rPr lang="pl-PL" dirty="0" err="1">
                <a:effectLst/>
              </a:rPr>
              <a:t>extensions</a:t>
            </a:r>
            <a:endParaRPr lang="pl-PL" dirty="0">
              <a:effectLst/>
            </a:endParaRPr>
          </a:p>
          <a:p>
            <a:r>
              <a:rPr lang="pl-PL" dirty="0">
                <a:effectLst/>
              </a:rPr>
              <a:t>It </a:t>
            </a:r>
            <a:r>
              <a:rPr lang="pl-PL" dirty="0" err="1">
                <a:effectLst/>
              </a:rPr>
              <a:t>has</a:t>
            </a:r>
            <a:r>
              <a:rPr lang="pl-PL" dirty="0">
                <a:effectLst/>
              </a:rPr>
              <a:t> no </a:t>
            </a:r>
            <a:r>
              <a:rPr lang="pl-PL" dirty="0" err="1">
                <a:effectLst/>
              </a:rPr>
              <a:t>database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abstraction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layer</a:t>
            </a:r>
            <a:r>
              <a:rPr lang="pl-PL" dirty="0">
                <a:effectLst/>
              </a:rPr>
              <a:t> and form </a:t>
            </a:r>
            <a:r>
              <a:rPr lang="pl-PL" dirty="0" err="1">
                <a:effectLst/>
              </a:rPr>
              <a:t>validation</a:t>
            </a:r>
            <a:endParaRPr lang="pl-PL" dirty="0">
              <a:effectLst/>
            </a:endParaRPr>
          </a:p>
          <a:p>
            <a:r>
              <a:rPr lang="pl-PL" dirty="0" err="1">
                <a:effectLst/>
              </a:rPr>
              <a:t>It’s</a:t>
            </a:r>
            <a:r>
              <a:rPr lang="pl-PL" dirty="0">
                <a:effectLst/>
              </a:rPr>
              <a:t> the most popular </a:t>
            </a:r>
            <a:r>
              <a:rPr lang="pl-PL" dirty="0" err="1">
                <a:effectLst/>
              </a:rPr>
              <a:t>framework</a:t>
            </a:r>
            <a:r>
              <a:rPr lang="pl-PL" dirty="0">
                <a:effectLst/>
              </a:rPr>
              <a:t> in </a:t>
            </a:r>
            <a:r>
              <a:rPr lang="pl-PL" dirty="0" err="1">
                <a:effectLst/>
              </a:rPr>
              <a:t>Python</a:t>
            </a:r>
            <a:endParaRPr lang="pl-PL" dirty="0">
              <a:effectLst/>
            </a:endParaRPr>
          </a:p>
          <a:p>
            <a:endParaRPr lang="pl-PL" dirty="0">
              <a:effectLst/>
            </a:endParaRPr>
          </a:p>
          <a:p>
            <a:r>
              <a:rPr lang="pl-PL" dirty="0">
                <a:effectLst/>
              </a:rPr>
              <a:t>In </a:t>
            </a:r>
            <a:r>
              <a:rPr lang="pl-PL" dirty="0" err="1">
                <a:effectLst/>
              </a:rPr>
              <a:t>our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orject</a:t>
            </a:r>
            <a:r>
              <a:rPr lang="pl-PL" dirty="0">
                <a:effectLst/>
              </a:rPr>
              <a:t> we </a:t>
            </a:r>
            <a:r>
              <a:rPr lang="pl-PL" dirty="0" err="1">
                <a:effectLst/>
              </a:rPr>
              <a:t>just</a:t>
            </a:r>
            <a:r>
              <a:rPr lang="pl-PL" dirty="0">
                <a:effectLst/>
              </a:rPr>
              <a:t> a </a:t>
            </a:r>
            <a:r>
              <a:rPr lang="pl-PL" dirty="0" err="1">
                <a:effectLst/>
              </a:rPr>
              <a:t>tiny</a:t>
            </a:r>
            <a:r>
              <a:rPr lang="pl-PL" dirty="0">
                <a:effectLst/>
              </a:rPr>
              <a:t> bit of the </a:t>
            </a:r>
            <a:r>
              <a:rPr lang="pl-PL" dirty="0" err="1">
                <a:effectLst/>
              </a:rPr>
              <a:t>Flask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framework</a:t>
            </a:r>
            <a:r>
              <a:rPr lang="pl-PL" dirty="0">
                <a:effectLst/>
              </a:rPr>
              <a:t>, </a:t>
            </a:r>
            <a:r>
              <a:rPr lang="pl-PL" dirty="0" err="1">
                <a:effectLst/>
              </a:rPr>
              <a:t>which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is</a:t>
            </a:r>
            <a:r>
              <a:rPr lang="pl-PL" dirty="0">
                <a:effectLst/>
              </a:rPr>
              <a:t> a </a:t>
            </a:r>
            <a:r>
              <a:rPr lang="pl-PL" dirty="0" err="1">
                <a:effectLst/>
              </a:rPr>
              <a:t>possibility</a:t>
            </a:r>
            <a:r>
              <a:rPr lang="pl-PL" dirty="0">
                <a:effectLst/>
              </a:rPr>
              <a:t> to </a:t>
            </a:r>
            <a:r>
              <a:rPr lang="pl-PL" dirty="0" err="1">
                <a:effectLst/>
              </a:rPr>
              <a:t>create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RESTful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endpoints</a:t>
            </a:r>
            <a:endParaRPr lang="pl-PL" dirty="0">
              <a:effectLst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FABEB0D-ECE7-47FD-B01B-5253567DDC77}"/>
              </a:ext>
            </a:extLst>
          </p:cNvPr>
          <p:cNvSpPr txBox="1"/>
          <p:nvPr/>
        </p:nvSpPr>
        <p:spPr>
          <a:xfrm>
            <a:off x="7764826" y="6488668"/>
            <a:ext cx="442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https://flask.palletsprojects.com/en/1.1.x/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7A6C63-2FB0-46EC-83C7-7BAA0EE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Flask</a:t>
            </a:r>
            <a:r>
              <a:rPr lang="pl-PL" dirty="0"/>
              <a:t> - </a:t>
            </a:r>
            <a:r>
              <a:rPr lang="pl-PL" dirty="0" err="1"/>
              <a:t>example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53F516-E322-4C9E-A56D-62F45F0E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9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E796B4-61B0-4D62-AFDE-340345EE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Flask</a:t>
            </a:r>
            <a:r>
              <a:rPr lang="pl-PL" dirty="0"/>
              <a:t> </a:t>
            </a:r>
            <a:r>
              <a:rPr lang="pl-PL" dirty="0" err="1"/>
              <a:t>RESTful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726B53-864D-49E3-84BF-3D039C95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Flask-RESTful</a:t>
            </a:r>
            <a:r>
              <a:rPr lang="en-US" dirty="0">
                <a:effectLst/>
              </a:rPr>
              <a:t> is an extension for Flask that adds support for quickly building REST APIs. It is a lightweight abstraction that works with your existing ORM/libraries. Flask-RESTful encourages best practices with minimal setup. If you are familiar with Flask, Flask-RESTful should be easy to pick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3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EC275E-C022-40A0-82AC-DCD453E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Flask</a:t>
            </a:r>
            <a:r>
              <a:rPr lang="pl-PL" dirty="0"/>
              <a:t> </a:t>
            </a:r>
            <a:r>
              <a:rPr lang="pl-PL" dirty="0" err="1"/>
              <a:t>RESTful</a:t>
            </a:r>
            <a:r>
              <a:rPr lang="pl-PL" dirty="0"/>
              <a:t> - </a:t>
            </a:r>
            <a:r>
              <a:rPr lang="pl-PL" dirty="0" err="1"/>
              <a:t>example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80C82D-5B7F-44CB-8E6D-45EB6DA3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9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A132A31-2D70-4A81-8864-CF4073D3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Szyfrowanie plików </a:t>
            </a:r>
            <a:br>
              <a:rPr lang="pl-PL" sz="5400" dirty="0"/>
            </a:br>
            <a:r>
              <a:rPr lang="pl-PL" sz="5400" dirty="0"/>
              <a:t>i dokumentów w bazie</a:t>
            </a:r>
            <a:endParaRPr lang="en-US" sz="5400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2DF58DD-0B20-4442-BDEF-D0A30662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000" dirty="0" err="1"/>
              <a:t>Pycryptodome</a:t>
            </a:r>
            <a:r>
              <a:rPr lang="pl-PL" sz="2000" dirty="0"/>
              <a:t> i AES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814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1ADAF94-468A-468B-B766-844B6E51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AES</a:t>
            </a:r>
            <a:endParaRPr lang="en-US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6323B66-9628-4D34-A82D-351C1913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symetric</a:t>
            </a:r>
            <a:r>
              <a:rPr lang="pl-PL" dirty="0"/>
              <a:t> </a:t>
            </a:r>
            <a:r>
              <a:rPr lang="pl-PL" dirty="0" err="1"/>
              <a:t>block</a:t>
            </a:r>
            <a:r>
              <a:rPr lang="pl-PL" dirty="0"/>
              <a:t> </a:t>
            </a:r>
            <a:r>
              <a:rPr lang="pl-PL" dirty="0" err="1"/>
              <a:t>cipher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to </a:t>
            </a:r>
            <a:r>
              <a:rPr lang="pl-PL" dirty="0" err="1"/>
              <a:t>encrypt</a:t>
            </a:r>
            <a:r>
              <a:rPr lang="pl-PL" dirty="0"/>
              <a:t> data.</a:t>
            </a:r>
          </a:p>
          <a:p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block</a:t>
            </a:r>
            <a:r>
              <a:rPr lang="pl-PL" dirty="0"/>
              <a:t> </a:t>
            </a:r>
            <a:r>
              <a:rPr lang="pl-PL" dirty="0" err="1"/>
              <a:t>consists</a:t>
            </a:r>
            <a:r>
              <a:rPr lang="pl-PL" dirty="0"/>
              <a:t> of 16 </a:t>
            </a:r>
            <a:r>
              <a:rPr lang="pl-PL" dirty="0" err="1"/>
              <a:t>bytes</a:t>
            </a:r>
            <a:endParaRPr lang="pl-PL" dirty="0"/>
          </a:p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modes</a:t>
            </a:r>
            <a:r>
              <a:rPr lang="pl-PL" dirty="0"/>
              <a:t> of AES </a:t>
            </a:r>
            <a:r>
              <a:rPr lang="pl-PL" dirty="0" err="1"/>
              <a:t>cipher</a:t>
            </a:r>
            <a:r>
              <a:rPr lang="pl-PL" dirty="0"/>
              <a:t>, but 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we </a:t>
            </a:r>
            <a:r>
              <a:rPr lang="pl-PL" dirty="0" err="1"/>
              <a:t>use</a:t>
            </a:r>
            <a:r>
              <a:rPr lang="pl-PL" dirty="0"/>
              <a:t> CBC </a:t>
            </a:r>
            <a:r>
              <a:rPr lang="pl-PL" dirty="0" err="1"/>
              <a:t>mode</a:t>
            </a:r>
            <a:endParaRPr lang="pl-PL" dirty="0"/>
          </a:p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want to be </a:t>
            </a:r>
            <a:r>
              <a:rPr lang="pl-PL" dirty="0" err="1"/>
              <a:t>encrypted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be </a:t>
            </a:r>
            <a:r>
              <a:rPr lang="pl-PL" dirty="0" err="1"/>
              <a:t>multiplication</a:t>
            </a:r>
            <a:r>
              <a:rPr lang="pl-PL" dirty="0"/>
              <a:t> of 16 </a:t>
            </a:r>
            <a:r>
              <a:rPr lang="pl-PL" dirty="0" err="1"/>
              <a:t>bytes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less, we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padding</a:t>
            </a:r>
            <a:endParaRPr lang="pl-PL" dirty="0"/>
          </a:p>
          <a:p>
            <a:r>
              <a:rPr lang="pl-PL" dirty="0"/>
              <a:t>At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sequence</a:t>
            </a:r>
            <a:r>
              <a:rPr lang="pl-PL" dirty="0"/>
              <a:t> CBC </a:t>
            </a:r>
            <a:r>
              <a:rPr lang="pl-PL" dirty="0" err="1"/>
              <a:t>mode</a:t>
            </a:r>
            <a:r>
              <a:rPr lang="pl-PL" dirty="0"/>
              <a:t> </a:t>
            </a:r>
            <a:r>
              <a:rPr lang="pl-PL" dirty="0" err="1"/>
              <a:t>requires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Vector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encrypted</a:t>
            </a:r>
            <a:r>
              <a:rPr lang="pl-PL" dirty="0"/>
              <a:t> </a:t>
            </a:r>
            <a:r>
              <a:rPr lang="pl-PL" dirty="0" err="1"/>
              <a:t>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5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7F5B50-8A5B-4EA1-971C-F9451126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pycryptodome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D994A7-208D-4558-A20E-36455ECB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It </a:t>
            </a:r>
            <a:r>
              <a:rPr lang="pl-PL" dirty="0" err="1"/>
              <a:t>is</a:t>
            </a:r>
            <a:r>
              <a:rPr lang="pl-PL" dirty="0"/>
              <a:t> a module in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cryptography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replaced</a:t>
            </a:r>
            <a:r>
              <a:rPr lang="pl-PL" dirty="0"/>
              <a:t> </a:t>
            </a:r>
            <a:r>
              <a:rPr lang="pl-PL" dirty="0" err="1"/>
              <a:t>PyCrypto</a:t>
            </a:r>
            <a:r>
              <a:rPr lang="pl-PL" dirty="0"/>
              <a:t> module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unmaintained</a:t>
            </a:r>
            <a:r>
              <a:rPr lang="pl-PL" dirty="0"/>
              <a:t> </a:t>
            </a:r>
            <a:r>
              <a:rPr lang="pl-PL" dirty="0" err="1"/>
              <a:t>since</a:t>
            </a:r>
            <a:r>
              <a:rPr lang="pl-PL" dirty="0"/>
              <a:t> 2014</a:t>
            </a:r>
          </a:p>
          <a:p>
            <a:r>
              <a:rPr lang="pl-PL" dirty="0" err="1"/>
              <a:t>We’ll</a:t>
            </a:r>
            <a:r>
              <a:rPr lang="pl-PL" dirty="0"/>
              <a:t> be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parts</a:t>
            </a:r>
            <a:r>
              <a:rPr lang="pl-PL" dirty="0"/>
              <a:t> of the module </a:t>
            </a:r>
            <a:r>
              <a:rPr lang="pl-PL" dirty="0" err="1"/>
              <a:t>connected</a:t>
            </a:r>
            <a:r>
              <a:rPr lang="pl-PL" dirty="0"/>
              <a:t> with AES and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generation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6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A7DA4D-C935-4C7E-87A4-C6EB51F0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Pycryptodome</a:t>
            </a:r>
            <a:r>
              <a:rPr lang="pl-PL" dirty="0"/>
              <a:t> AES </a:t>
            </a:r>
            <a:r>
              <a:rPr lang="pl-PL" dirty="0" err="1"/>
              <a:t>example</a:t>
            </a:r>
            <a:r>
              <a:rPr lang="pl-PL" dirty="0"/>
              <a:t> –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generation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ways</a:t>
            </a:r>
            <a:endParaRPr lang="en-US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67F2DC3-2DB6-4DCE-8465-FB8167109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6D9DCA5-DE41-4AF4-9BF2-E937DB3B4B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B123E9-30A5-4BE5-8EEA-C527F2ED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Pycryptodome</a:t>
            </a:r>
            <a:r>
              <a:rPr lang="pl-PL" dirty="0"/>
              <a:t> AES </a:t>
            </a:r>
            <a:r>
              <a:rPr lang="pl-PL" dirty="0" err="1"/>
              <a:t>example</a:t>
            </a:r>
            <a:r>
              <a:rPr lang="pl-PL" dirty="0"/>
              <a:t> – </a:t>
            </a:r>
            <a:r>
              <a:rPr lang="pl-PL" dirty="0" err="1"/>
              <a:t>encryption</a:t>
            </a:r>
            <a:endParaRPr lang="en-US" dirty="0"/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240E0AB7-0DE1-4322-A5AC-07D51F68606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788551" y="2717189"/>
            <a:ext cx="8604250" cy="20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D58D51E-51AC-4D2C-98A3-0FEAC61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 err="1"/>
              <a:t>MongoDB</a:t>
            </a:r>
            <a:endParaRPr lang="en-US" sz="5400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159BA9D-3DDB-45D5-AC50-AFC4C0BD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Podstawy i konsola bazy danych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803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2C2A9F-A019-47C0-BCA4-4E3B2407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Pycryptodome</a:t>
            </a:r>
            <a:r>
              <a:rPr lang="pl-PL" dirty="0"/>
              <a:t> AES </a:t>
            </a:r>
            <a:r>
              <a:rPr lang="pl-PL" dirty="0" err="1"/>
              <a:t>example</a:t>
            </a:r>
            <a:r>
              <a:rPr lang="pl-PL" dirty="0"/>
              <a:t> – </a:t>
            </a:r>
            <a:r>
              <a:rPr lang="pl-PL" dirty="0" err="1"/>
              <a:t>decryption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14DB426-AC8E-4384-8281-7D124515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79" y="2713160"/>
            <a:ext cx="7313241" cy="21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5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89EF98-B825-4D08-B8FE-BD9640CB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Digression</a:t>
            </a:r>
            <a:r>
              <a:rPr lang="pl-PL" dirty="0"/>
              <a:t>: ~lambda </a:t>
            </a:r>
            <a:r>
              <a:rPr lang="pl-PL" dirty="0" err="1"/>
              <a:t>expressions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084C53-E432-418C-9B4F-A59D23C0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6266"/>
            <a:ext cx="10353762" cy="2259258"/>
          </a:xfrm>
        </p:spPr>
        <p:txBody>
          <a:bodyPr/>
          <a:lstStyle/>
          <a:p>
            <a:r>
              <a:rPr lang="pl-PL" dirty="0"/>
              <a:t>Lambda </a:t>
            </a:r>
            <a:r>
              <a:rPr lang="pl-PL" dirty="0" err="1"/>
              <a:t>Expressions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u="sng" dirty="0" err="1"/>
              <a:t>inline</a:t>
            </a:r>
            <a:r>
              <a:rPr lang="pl-PL" u="sng" dirty="0"/>
              <a:t> </a:t>
            </a:r>
            <a:r>
              <a:rPr lang="pl-PL" u="sng" dirty="0" err="1"/>
              <a:t>function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concise</a:t>
            </a:r>
            <a:r>
              <a:rPr lang="pl-PL" dirty="0"/>
              <a:t>.</a:t>
            </a:r>
          </a:p>
          <a:p>
            <a:r>
              <a:rPr lang="pl-PL" dirty="0"/>
              <a:t>Lambda </a:t>
            </a:r>
            <a:r>
              <a:rPr lang="pl-PL" dirty="0" err="1"/>
              <a:t>expressions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: </a:t>
            </a:r>
          </a:p>
          <a:p>
            <a:pPr marL="36900" indent="0">
              <a:buNone/>
            </a:pPr>
            <a:r>
              <a:rPr lang="pl-PL" i="1" dirty="0"/>
              <a:t>					lambda </a:t>
            </a:r>
            <a:r>
              <a:rPr lang="pl-PL" i="1" dirty="0" err="1"/>
              <a:t>arguments</a:t>
            </a:r>
            <a:r>
              <a:rPr lang="pl-PL" i="1" dirty="0"/>
              <a:t>: </a:t>
            </a:r>
            <a:r>
              <a:rPr lang="pl-PL" i="1" dirty="0" err="1"/>
              <a:t>expression</a:t>
            </a:r>
            <a:endParaRPr lang="pl-PL" i="1" dirty="0"/>
          </a:p>
          <a:p>
            <a:pPr marL="36900" indent="0">
              <a:buNone/>
            </a:pPr>
            <a:endParaRPr lang="pl-PL" i="1" dirty="0"/>
          </a:p>
          <a:p>
            <a:pPr marL="36900" indent="0">
              <a:buNone/>
            </a:pPr>
            <a:r>
              <a:rPr lang="pl-PL" i="1" dirty="0" err="1"/>
              <a:t>These</a:t>
            </a:r>
            <a:r>
              <a:rPr lang="pl-PL" i="1" dirty="0"/>
              <a:t> </a:t>
            </a:r>
            <a:r>
              <a:rPr lang="pl-PL" i="1" dirty="0" err="1"/>
              <a:t>are</a:t>
            </a:r>
            <a:r>
              <a:rPr lang="pl-PL" i="1" dirty="0"/>
              <a:t> </a:t>
            </a:r>
            <a:r>
              <a:rPr lang="pl-PL" i="1" dirty="0" err="1"/>
              <a:t>examples</a:t>
            </a:r>
            <a:r>
              <a:rPr lang="pl-PL" i="1" dirty="0"/>
              <a:t> of </a:t>
            </a:r>
            <a:r>
              <a:rPr lang="pl-PL" i="1" dirty="0" err="1"/>
              <a:t>using</a:t>
            </a:r>
            <a:r>
              <a:rPr lang="pl-PL" i="1" dirty="0"/>
              <a:t> </a:t>
            </a:r>
            <a:r>
              <a:rPr lang="pl-PL" i="1" dirty="0" err="1"/>
              <a:t>lamdas</a:t>
            </a:r>
            <a:r>
              <a:rPr lang="pl-PL" i="1" dirty="0"/>
              <a:t>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915408C-4542-406E-8D8B-80BE7CA3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026877"/>
            <a:ext cx="2684992" cy="36048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A14D28C-5F56-4A3B-93FF-6F1EC86E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8" y="5057409"/>
            <a:ext cx="10172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4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877E3DF-1777-45C4-B537-098E61EED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36"/>
            <a:ext cx="12192000" cy="649730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E61D95A-22EA-4E1D-8FE4-530FE4E5D69B}"/>
              </a:ext>
            </a:extLst>
          </p:cNvPr>
          <p:cNvSpPr txBox="1"/>
          <p:nvPr/>
        </p:nvSpPr>
        <p:spPr>
          <a:xfrm>
            <a:off x="2877591" y="6488668"/>
            <a:ext cx="93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3"/>
              </a:rPr>
              <a:t>Source: </a:t>
            </a:r>
            <a:r>
              <a:rPr lang="en-US" dirty="0">
                <a:hlinkClick r:id="rId3"/>
              </a:rPr>
              <a:t>http://www.michalbialecki.com/2018/03/16/relational-vs-non-relational-databases/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4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DA338F3-6B0E-4933-8A93-D4C3FAC9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1575"/>
            <a:ext cx="10353762" cy="970450"/>
          </a:xfrm>
        </p:spPr>
        <p:txBody>
          <a:bodyPr/>
          <a:lstStyle/>
          <a:p>
            <a:r>
              <a:rPr lang="pl-PL" dirty="0" err="1"/>
              <a:t>Relational</a:t>
            </a:r>
            <a:r>
              <a:rPr lang="pl-PL" dirty="0"/>
              <a:t> vs Non-</a:t>
            </a:r>
            <a:r>
              <a:rPr lang="pl-PL" dirty="0" err="1"/>
              <a:t>Relational</a:t>
            </a:r>
            <a:r>
              <a:rPr lang="pl-PL" dirty="0"/>
              <a:t> Databases</a:t>
            </a:r>
            <a:endParaRPr lang="en-US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F05B47E-96C5-41B3-A7F3-F5696E576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Relational</a:t>
            </a:r>
            <a:r>
              <a:rPr lang="pl-PL" dirty="0"/>
              <a:t>	</a:t>
            </a:r>
            <a:r>
              <a:rPr lang="pl-PL" dirty="0" err="1"/>
              <a:t>DBs</a:t>
            </a:r>
            <a:endParaRPr lang="en-US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4C23AD7-74B5-40F3-A81B-C91749ABA8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Strict schema, data is stores in tables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Structured Query Language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Vertical - you can scale by adding more power to an existing machine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Oracle, MySQL, MSSQL, IBM DB2, PostgreSQL</a:t>
            </a:r>
            <a:endParaRPr lang="en-US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E9CF901-C9E0-4A20-BC47-587F2407B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Non-</a:t>
            </a:r>
            <a:r>
              <a:rPr lang="pl-PL" dirty="0" err="1"/>
              <a:t>Relational</a:t>
            </a:r>
            <a:r>
              <a:rPr lang="pl-PL" dirty="0"/>
              <a:t> </a:t>
            </a:r>
            <a:r>
              <a:rPr lang="pl-PL" dirty="0" err="1"/>
              <a:t>DBs</a:t>
            </a:r>
            <a:endParaRPr lang="en-US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E034BFF9-2031-47A2-BF27-0B9D79AE35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Schemaless</a:t>
            </a:r>
            <a:r>
              <a:rPr lang="en-US" dirty="0">
                <a:effectLst/>
              </a:rPr>
              <a:t>, data is kept in key-value pairs, columns, documents or graphs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Unstructured, simple language that supports any kind of schema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Horizontal - you can scale be adding more machines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Mongo DB, Couch DB, Raven DB, Redis,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6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5A89C49-F73B-4F6F-9BE2-9C26F0BC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MongoDB</a:t>
            </a:r>
            <a:r>
              <a:rPr lang="pl-PL" dirty="0"/>
              <a:t> </a:t>
            </a:r>
            <a:r>
              <a:rPr lang="pl-PL" dirty="0" err="1"/>
              <a:t>Introduction</a:t>
            </a: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A348CE5-E202-4242-B7E6-127982882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10866313" cy="40587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err="1"/>
              <a:t>Is</a:t>
            </a:r>
            <a:r>
              <a:rPr lang="pl-PL" dirty="0"/>
              <a:t> a Non-</a:t>
            </a:r>
            <a:r>
              <a:rPr lang="pl-PL" dirty="0" err="1"/>
              <a:t>Relational</a:t>
            </a:r>
            <a:r>
              <a:rPr lang="pl-PL" dirty="0"/>
              <a:t> Database</a:t>
            </a:r>
          </a:p>
          <a:p>
            <a:pPr>
              <a:buFontTx/>
              <a:buChar char="-"/>
            </a:pP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 of </a:t>
            </a:r>
            <a:r>
              <a:rPr lang="pl-PL" dirty="0" err="1"/>
              <a:t>collections</a:t>
            </a:r>
            <a:r>
              <a:rPr lang="pl-PL" dirty="0"/>
              <a:t>, and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collection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 of </a:t>
            </a:r>
            <a:r>
              <a:rPr lang="pl-PL" dirty="0" err="1"/>
              <a:t>documents</a:t>
            </a:r>
            <a:endParaRPr lang="pl-PL" dirty="0"/>
          </a:p>
          <a:p>
            <a:pPr>
              <a:buFontTx/>
              <a:buChar char="-"/>
            </a:pP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document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vary</a:t>
            </a:r>
            <a:r>
              <a:rPr lang="pl-PL" dirty="0"/>
              <a:t> in </a:t>
            </a:r>
            <a:r>
              <a:rPr lang="pl-PL" dirty="0" err="1"/>
              <a:t>content</a:t>
            </a:r>
            <a:endParaRPr lang="pl-PL" dirty="0"/>
          </a:p>
          <a:p>
            <a:pPr>
              <a:buFontTx/>
              <a:buChar char="-"/>
            </a:pPr>
            <a:r>
              <a:rPr lang="en-US" dirty="0">
                <a:effectLst/>
              </a:rPr>
              <a:t>The document structure is more in line with how developers construct their classes and objects in their respective programming languages</a:t>
            </a:r>
            <a:endParaRPr lang="pl-PL" dirty="0">
              <a:effectLst/>
            </a:endParaRPr>
          </a:p>
          <a:p>
            <a:pPr>
              <a:buFontTx/>
              <a:buChar char="-"/>
            </a:pPr>
            <a:r>
              <a:rPr lang="en-US" dirty="0">
                <a:effectLst/>
              </a:rPr>
              <a:t>T</a:t>
            </a:r>
            <a:r>
              <a:rPr lang="pl-PL" dirty="0">
                <a:effectLst/>
              </a:rPr>
              <a:t>he</a:t>
            </a:r>
            <a:r>
              <a:rPr lang="en-US" dirty="0">
                <a:effectLst/>
              </a:rPr>
              <a:t> document doesn't need to have a schema defined beforehand</a:t>
            </a:r>
            <a:r>
              <a:rPr lang="pl-PL" dirty="0">
                <a:effectLst/>
              </a:rPr>
              <a:t>. F</a:t>
            </a:r>
            <a:r>
              <a:rPr lang="en-US" dirty="0" err="1">
                <a:effectLst/>
              </a:rPr>
              <a:t>ields</a:t>
            </a:r>
            <a:r>
              <a:rPr lang="en-US" dirty="0">
                <a:effectLst/>
              </a:rPr>
              <a:t> can be created on the fly.</a:t>
            </a:r>
            <a:endParaRPr lang="pl-PL" dirty="0">
              <a:effectLst/>
            </a:endParaRPr>
          </a:p>
          <a:p>
            <a:pPr>
              <a:buFontTx/>
              <a:buChar char="-"/>
            </a:pPr>
            <a:r>
              <a:rPr lang="en-US" dirty="0">
                <a:effectLst/>
              </a:rPr>
              <a:t>The data model available within MongoDB allows you to represent hierarchical relationships, to store arrays, and other more complex structures more easily.</a:t>
            </a:r>
          </a:p>
          <a:p>
            <a:pPr>
              <a:buFontTx/>
              <a:buChar char="-"/>
            </a:pPr>
            <a:r>
              <a:rPr lang="pl-PL" dirty="0"/>
              <a:t>The </a:t>
            </a: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binary</a:t>
            </a:r>
            <a:r>
              <a:rPr lang="pl-PL" dirty="0"/>
              <a:t> form of </a:t>
            </a:r>
            <a:r>
              <a:rPr lang="pl-PL" dirty="0" err="1"/>
              <a:t>JSONs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162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04ECE95D-671E-43CA-AD0D-49169674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Useful</a:t>
            </a:r>
            <a:r>
              <a:rPr lang="pl-PL" dirty="0"/>
              <a:t> Shell </a:t>
            </a:r>
            <a:r>
              <a:rPr lang="pl-PL" dirty="0" err="1"/>
              <a:t>Commands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E10CA08-5DAD-4D57-ABF3-8C0686A22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42" y="1449932"/>
            <a:ext cx="7070528" cy="50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D8CC7E-9930-4BFD-9A31-4329CCC5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Useful</a:t>
            </a:r>
            <a:r>
              <a:rPr lang="pl-PL" dirty="0"/>
              <a:t> Shell </a:t>
            </a:r>
            <a:r>
              <a:rPr lang="pl-PL" dirty="0" err="1"/>
              <a:t>Commands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486D7CB-B217-4ECD-8A65-F80372144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44" y="1754271"/>
            <a:ext cx="9324648" cy="46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2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C86142-1EE9-48D1-BF19-C8CA5767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we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b="1" dirty="0" err="1"/>
              <a:t>pymongo</a:t>
            </a:r>
            <a:r>
              <a:rPr lang="pl-PL" b="1" dirty="0"/>
              <a:t> </a:t>
            </a:r>
            <a:r>
              <a:rPr lang="pl-PL" dirty="0"/>
              <a:t>– </a:t>
            </a:r>
            <a:br>
              <a:rPr lang="pl-PL" dirty="0"/>
            </a:br>
            <a:r>
              <a:rPr lang="pl-PL" dirty="0" err="1"/>
              <a:t>MongoDB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driver</a:t>
            </a:r>
            <a:endParaRPr lang="en-US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FF0D72-1866-431D-B2EA-0DBE3A37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800" dirty="0"/>
              <a:t> - </a:t>
            </a:r>
            <a:r>
              <a:rPr lang="pl-PL" sz="2800" dirty="0" err="1"/>
              <a:t>Easy</a:t>
            </a:r>
            <a:r>
              <a:rPr lang="pl-PL" sz="2800" dirty="0"/>
              <a:t> to </a:t>
            </a:r>
            <a:r>
              <a:rPr lang="pl-PL" sz="2800" dirty="0" err="1"/>
              <a:t>use</a:t>
            </a:r>
            <a:r>
              <a:rPr lang="pl-PL" sz="2800" dirty="0"/>
              <a:t>, </a:t>
            </a:r>
            <a:r>
              <a:rPr lang="pl-PL" sz="2800" dirty="0" err="1"/>
              <a:t>because</a:t>
            </a:r>
            <a:r>
              <a:rPr lang="pl-PL" sz="2800" dirty="0"/>
              <a:t> </a:t>
            </a:r>
            <a:r>
              <a:rPr lang="pl-PL" sz="2800" dirty="0" err="1"/>
              <a:t>it’s</a:t>
            </a:r>
            <a:r>
              <a:rPr lang="pl-PL" sz="2800" dirty="0"/>
              <a:t> </a:t>
            </a:r>
            <a:r>
              <a:rPr lang="pl-PL" sz="2800" dirty="0" err="1"/>
              <a:t>Python</a:t>
            </a:r>
            <a:endParaRPr lang="pl-PL" sz="2800" dirty="0"/>
          </a:p>
          <a:p>
            <a:pPr marL="36900" indent="0">
              <a:buNone/>
            </a:pPr>
            <a:r>
              <a:rPr lang="pl-PL" sz="2800" dirty="0"/>
              <a:t> - </a:t>
            </a:r>
            <a:r>
              <a:rPr lang="pl-PL" sz="2800" dirty="0" err="1"/>
              <a:t>All</a:t>
            </a:r>
            <a:r>
              <a:rPr lang="pl-PL" sz="2800" dirty="0"/>
              <a:t> data </a:t>
            </a:r>
            <a:r>
              <a:rPr lang="pl-PL" sz="2800" dirty="0" err="1"/>
              <a:t>converts</a:t>
            </a:r>
            <a:r>
              <a:rPr lang="pl-PL" sz="2800" dirty="0"/>
              <a:t> to </a:t>
            </a:r>
            <a:r>
              <a:rPr lang="pl-PL" sz="2800" dirty="0" err="1"/>
              <a:t>dictionary</a:t>
            </a:r>
            <a:r>
              <a:rPr lang="pl-PL" sz="2800" dirty="0"/>
              <a:t>:</a:t>
            </a:r>
            <a:br>
              <a:rPr lang="pl-PL" sz="2800" dirty="0"/>
            </a:br>
            <a:r>
              <a:rPr lang="pl-PL" sz="2800" dirty="0"/>
              <a:t>	- </a:t>
            </a:r>
            <a:r>
              <a:rPr lang="pl-PL" sz="2800" dirty="0" err="1"/>
              <a:t>document</a:t>
            </a:r>
            <a:r>
              <a:rPr lang="pl-PL" sz="2800" dirty="0"/>
              <a:t> -&gt; </a:t>
            </a:r>
            <a:r>
              <a:rPr lang="pl-PL" sz="2800" dirty="0" err="1"/>
              <a:t>dictionary</a:t>
            </a:r>
            <a:br>
              <a:rPr lang="pl-PL" sz="2800" dirty="0"/>
            </a:br>
            <a:r>
              <a:rPr lang="pl-PL" sz="2800" dirty="0"/>
              <a:t>	- </a:t>
            </a:r>
            <a:r>
              <a:rPr lang="pl-PL" sz="2800" dirty="0" err="1"/>
              <a:t>collection</a:t>
            </a:r>
            <a:r>
              <a:rPr lang="pl-PL" sz="2800" dirty="0"/>
              <a:t> -&gt; list of </a:t>
            </a:r>
            <a:r>
              <a:rPr lang="pl-PL" sz="2800" dirty="0" err="1"/>
              <a:t>dictionaries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4918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F77DE0-2C9B-41B7-9DBF-3BDB3734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Simple </a:t>
            </a:r>
            <a:r>
              <a:rPr lang="pl-PL" dirty="0" err="1"/>
              <a:t>pymongo</a:t>
            </a:r>
            <a:r>
              <a:rPr lang="pl-PL" dirty="0"/>
              <a:t> </a:t>
            </a:r>
            <a:r>
              <a:rPr lang="pl-PL" dirty="0" err="1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69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2214</TotalTime>
  <Words>611</Words>
  <Application>Microsoft Office PowerPoint</Application>
  <PresentationFormat>Panoramiczny</PresentationFormat>
  <Paragraphs>67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Calibri</vt:lpstr>
      <vt:lpstr>Calisto MT</vt:lpstr>
      <vt:lpstr>Wingdings 2</vt:lpstr>
      <vt:lpstr>Łupek</vt:lpstr>
      <vt:lpstr>Menadżer haseł, część PYTHONowa</vt:lpstr>
      <vt:lpstr>MongoDB</vt:lpstr>
      <vt:lpstr>Prezentacja programu PowerPoint</vt:lpstr>
      <vt:lpstr>Relational vs Non-Relational Databases</vt:lpstr>
      <vt:lpstr>MongoDB Introduction</vt:lpstr>
      <vt:lpstr>Useful Shell Commands</vt:lpstr>
      <vt:lpstr>Useful Shell Commands</vt:lpstr>
      <vt:lpstr>In our project we use pymongo –  MongoDB Python driver</vt:lpstr>
      <vt:lpstr>Simple pymongo queries</vt:lpstr>
      <vt:lpstr>REST_API</vt:lpstr>
      <vt:lpstr>Flask</vt:lpstr>
      <vt:lpstr>Flask - example</vt:lpstr>
      <vt:lpstr>Flask RESTful</vt:lpstr>
      <vt:lpstr>Flask RESTful - example</vt:lpstr>
      <vt:lpstr>Szyfrowanie plików  i dokumentów w bazie</vt:lpstr>
      <vt:lpstr>AES</vt:lpstr>
      <vt:lpstr>pycryptodome</vt:lpstr>
      <vt:lpstr>Pycryptodome AES example – private key generation two ways</vt:lpstr>
      <vt:lpstr>Pycryptodome AES example – encryption</vt:lpstr>
      <vt:lpstr>Pycryptodome AES example – decryption</vt:lpstr>
      <vt:lpstr>Digression: ~lambda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Menadżer haseł część PYTHONowa</dc:title>
  <dc:creator>Adam Twardosz</dc:creator>
  <cp:lastModifiedBy>Adam Twardosz</cp:lastModifiedBy>
  <cp:revision>42</cp:revision>
  <dcterms:created xsi:type="dcterms:W3CDTF">2020-05-18T08:41:00Z</dcterms:created>
  <dcterms:modified xsi:type="dcterms:W3CDTF">2020-05-20T05:56:37Z</dcterms:modified>
</cp:coreProperties>
</file>