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64" r:id="rId4"/>
    <p:sldId id="263" r:id="rId5"/>
    <p:sldId id="258" r:id="rId6"/>
    <p:sldId id="265" r:id="rId7"/>
    <p:sldId id="276" r:id="rId8"/>
    <p:sldId id="266" r:id="rId9"/>
    <p:sldId id="271" r:id="rId10"/>
    <p:sldId id="278" r:id="rId11"/>
    <p:sldId id="259" r:id="rId12"/>
    <p:sldId id="267" r:id="rId13"/>
    <p:sldId id="268" r:id="rId14"/>
    <p:sldId id="279" r:id="rId15"/>
    <p:sldId id="269" r:id="rId16"/>
    <p:sldId id="270" r:id="rId17"/>
    <p:sldId id="280" r:id="rId18"/>
    <p:sldId id="261" r:id="rId19"/>
    <p:sldId id="262" r:id="rId20"/>
    <p:sldId id="272" r:id="rId21"/>
    <p:sldId id="274" r:id="rId22"/>
    <p:sldId id="275" r:id="rId23"/>
    <p:sldId id="277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B3C6B353-CF1F-4341-86C0-2FE5BD003202}">
          <p14:sldIdLst>
            <p14:sldId id="256"/>
          </p14:sldIdLst>
        </p14:section>
        <p14:section name="MongoDB" id="{6D987720-B07B-45A8-BF15-BCD8B41013C6}">
          <p14:sldIdLst>
            <p14:sldId id="257"/>
            <p14:sldId id="264"/>
            <p14:sldId id="263"/>
            <p14:sldId id="258"/>
            <p14:sldId id="265"/>
            <p14:sldId id="276"/>
            <p14:sldId id="266"/>
            <p14:sldId id="271"/>
            <p14:sldId id="278"/>
          </p14:sldIdLst>
        </p14:section>
        <p14:section name="REST API" id="{65BF2051-5A65-477F-9649-811818804E8E}">
          <p14:sldIdLst>
            <p14:sldId id="259"/>
            <p14:sldId id="267"/>
            <p14:sldId id="268"/>
            <p14:sldId id="279"/>
            <p14:sldId id="269"/>
            <p14:sldId id="270"/>
            <p14:sldId id="280"/>
          </p14:sldIdLst>
        </p14:section>
        <p14:section name="Szyfrowanie" id="{A3BA46A2-1D24-4190-9015-400FE65603BE}">
          <p14:sldIdLst>
            <p14:sldId id="261"/>
            <p14:sldId id="262"/>
            <p14:sldId id="272"/>
            <p14:sldId id="274"/>
            <p14:sldId id="275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Twardosz" initials="AT" lastIdx="1" clrIdx="0">
    <p:extLst>
      <p:ext uri="{19B8F6BF-5375-455C-9EA6-DF929625EA0E}">
        <p15:presenceInfo xmlns:p15="http://schemas.microsoft.com/office/powerpoint/2012/main" userId="daed7298ab6d7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30:54.65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5-20T09:49:48.0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7 62 0,'3'-2'67'0,"-3"2"10"0,5-2-1 16,1 0-7-16,-6 2-8 16,2 0-7-16,-2 0-4 15,6 0-4-15,-4 0-2 16,-2 2 0-16,6 0 2 15,-6-2 4-15,0 2 5 16,0 1 6-16,0-3 7 0,0 3 6 16,0 1 9-16,0 2 10 15,0-1 14-15,-6 5 18 16,6 2 27-16,0 1 30 16,-8 3 39-16,8-1 37 15,-2 3 34-15,-9 0 20 16,8 1-2-16,-2-1-23 15,-1-1-43-15,-2-2-41 16,8 1-38-16,-2-4-22 0,-4-3-24 16,1-1-8-16,5-2-12 15,0-2-16-15,-3-2 4 16,3 2-14-16,0-4-5 16,3 2-7-16,2-2-3 15,3 0 1-15,0 0-3 16,3-2 1-16,3 2 6 0,2-2 6 15,0 0-4 1,5-2 1-16,6 2-3 0,0-2 12 16,2 0 5-16,1 0-2 15,5 2 11-15,0-2 3 16,5 4-10-16,-3 0 65 16,-2 3 22-16,8 0 36 15,-3 1 0-15,-2 0-1 16,2-4 17-16,-2 0-51 15,-3 0-33-15,5-4-7 0,-5 3-2 16,-1-4 10-16,-1 4-22 16,2-2-9-16,-3 0-2 15,3 1-31-15,-6-2-74 16,6 2 0-16,-11 0 0 16,3-2 0-16,-6-2 0 15,6 2 0-15,-3 0 0 0,0 1 0 16,-2-1 0-16,-1 0 0 15,-5 0 0-15,6 0 0 16,-3-2 0-16,-3 2 0 16,2 1 0-16,-1 1 0 15,-1-3 0-15,2 4 0 16,-1-2 0-16,-4 0 0 16,0 0 0-16,-5 1 0 0,6 1 0 15,-6 1 0-15,3-2 0 16,-3 1 0-16,-6 1 0 15,9 0 0-15,-3 0 0 16,5 0 0-16,-10 0 0 16,11 0 0-16,-6 0 0 15,2 0 0-15,-7 0 0 16,5 0 0-16,3 0 0 16,-9 0 0-16,-2 0 0 0,9 0 0 15,-4 1 0-15,0 1 0 16,-2-2 0-16,5 1 0 15,-3 1 0-15,3-2 0 16,-2 0 0-16,-1 0 0 16,-2 0 0-16,2 0 0 15,-2 0 0-15,-3 0 0 16,0-2 0-16,5 1 0 0,-5 1 0 16,0-2 0-16,0 1 0 15,-5-2 0-15,5 0 0 16,0 0 0-16,0 0 0 15,0-1 0-15,-3-1 0 16,3 1 0-16,0-1 0 16,-5 1 0-16,5 0 0 15,0 2 0-15,0-2 0 16,0 2 0-16,0-1 0 0,5-1 0 16,-5-1 0-16,3 0 0 15,-3-1 0-15,5 2 0 16,1 0 0-16,-6 0 0 15,0 2 0-15,0 0 0 16,2 1 0-16,-2-2 0 16,0 1 0-16,0 2 0 15,0 2 0-15,0 1 0 0,0-2 0 16,0-1 0-16,-2 2 0 16,2 0 0-16,0 0 0 15,0 0 0-15,0 2 0 16,0 0 0-16,0 2 0 15,0-1 0-15,0 0 0 16,0-1 0-16,0 3 0 16,0-1 0-16,-6-2 0 0,6 0 0 15,-5-1 0-15,5-3 0 16,0 3 0-16,0-3 0 16,0-3 0-16,0 0 0 15,0-3 0-15,0 2 0 16,0-4 0-16,0 1 0 15,0 2 0-15,0 2 0 16,0-1 0-16,0 4 0 0,0 2 0 16,0 2 0-16,-3 2 0 15,-2 1 0-15,5 3 0 16,-3 0 0-16,3-3 0 16,0 1 0-16,-5-3 0 15,5 1 0-15,0-5 0 16,0-1 0-16,5-1 0 15,-5-5 0-15,0-3 0 0,3-1 0 16,-3-1 0-16,8-2 0 16,-8-3 0-16,5 2 0 15,-5 2 0-15,6 1 0 16,-6 1 0-16,0 4 0 16,0 1 0-16,0 2 0 15,0 3 0-15,0 3 0 16,-6 2 0-16,6 1 0 0,-5 2 0 15,5 1 0-15,-3 0 0 16,3-4 0-16,-5 1 0 16,5-2 0-16,0-2 0 15,0-2 0-15,0-2 0 16,0-4 0-16,0 0 0 16,0-3 0-16,5-3 0 15,-5 3 0-15,3 0 0 16,-3 3 0-16,0 2 0 0,0 4 0 15,0 4 0-15,-3 6 0 16,-2 4 0-16,5 5 0 16,-3 1 0-16,3 1 0 15,-5-2 0-15,-1 0 0 16,6-4 0-16,-2-1 0 16,2-7 0-16,0-1 0 15,0-4 0-15,0-4 0 0,2-2 0 16,-2-2 0-16,6-1 0 15,-6-6 0-15,0 2-566 16,-6 0-3831-16,-2 1 2933 16,-5 6 813-16,-3 8 245 15,-11 6 107-15,11 6 79 16,-6 3 97-16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5-20T09:49:53.9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48 0 63 0,'-13'0'75'0,"5"0"9"15,-3 0 10-15,3 0-15 0,5 0-14 16,3 0-12-16,-5 0-7 16,5 2-4-16,5-2-3 15,-2 4-2-15,3 2-1 0,7 0 3 16,0 0 8-16,9 1 8 16,2 3 10-16,16 1 11 15,6 1 14-15,15 4 13 16,12 0 12-16,18 1 8 15,6 2 9-15,10 1-2 0,11-3-7 16,2 1-16-16,7-5-18 16,-4-4-16-16,0-6-27 15,-2-3-17-15,-14-3-10 16,-2-6-7-16,-14 2-7 16,-5-3-3-16,-14-1-7 0,-10 2-15 15,-11 0-28-15,-8 1-44 16,-8 2-54-16,-14-2-61 15,-8 2-38-15,-7 3-57 16,-6 3 26-16,-11-2 38 16,8 4 31-16,3-2 32 15,0 0 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5-20T09:57:50.8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7CF9-A103-48EE-8E26-4F5B70A8263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29AC2-13D1-4235-9ED4-7F395A07C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28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E62B74-73DA-4C60-B981-2E8EDCC8E6F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9BE947-61BE-4DC8-B88E-2A4E587A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7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10" Type="http://schemas.openxmlformats.org/officeDocument/2006/relationships/image" Target="../media/image16.emf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ful.readthedocs.io/en/late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cryptodome.org/en/late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lbialecki.com/2018/03/16/relational-vs-non-relational-database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mongo.readthedocs.io/en/stab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86F16-498F-45A4-A7BF-713C20AD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dirty="0"/>
              <a:t>Menadżer haseł,</a:t>
            </a:r>
            <a:br>
              <a:rPr lang="pl-PL" dirty="0"/>
            </a:br>
            <a:r>
              <a:rPr lang="pl-PL" dirty="0"/>
              <a:t>część</a:t>
            </a:r>
            <a:br>
              <a:rPr lang="pl-PL" dirty="0"/>
            </a:br>
            <a:r>
              <a:rPr lang="pl-PL" dirty="0" err="1"/>
              <a:t>PYTHONowa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5D64A5-E573-4EFE-8DDA-96FBF488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808133"/>
            <a:ext cx="9440034" cy="1049867"/>
          </a:xfrm>
        </p:spPr>
        <p:txBody>
          <a:bodyPr/>
          <a:lstStyle/>
          <a:p>
            <a:r>
              <a:rPr lang="pl-PL" dirty="0"/>
              <a:t>Kawa Patryk, Twardosz 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9BC3E-76BE-4DF4-A2F5-1B693AA4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318" y="625431"/>
            <a:ext cx="4432562" cy="970450"/>
          </a:xfrm>
        </p:spPr>
        <p:txBody>
          <a:bodyPr>
            <a:normAutofit fontScale="90000"/>
          </a:bodyPr>
          <a:lstStyle/>
          <a:p>
            <a:r>
              <a:rPr lang="pl-PL" dirty="0"/>
              <a:t>Simple </a:t>
            </a:r>
            <a:r>
              <a:rPr lang="pl-PL" dirty="0" err="1"/>
              <a:t>pymongo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queries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FA23CE5-4920-4534-954B-01862095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3" y="737474"/>
            <a:ext cx="6118492" cy="265696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66C476C-1146-4860-A6AD-190F4A4F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43" y="2975334"/>
            <a:ext cx="514350" cy="4191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8ECBEE6-DD61-47D2-BED4-9EA8A8C9F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578" y="3527983"/>
            <a:ext cx="6459726" cy="3004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0E187F2D-9379-46B3-824E-C032850A0C32}"/>
                  </a:ext>
                </a:extLst>
              </p14:cNvPr>
              <p14:cNvContentPartPr/>
              <p14:nvPr/>
            </p14:nvContentPartPr>
            <p14:xfrm>
              <a:off x="1232841" y="3204315"/>
              <a:ext cx="552600" cy="9468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0E187F2D-9379-46B3-824E-C032850A0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721" y="3198195"/>
                <a:ext cx="564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A81B48FF-3609-4CDF-AD60-1727FD14A3B7}"/>
                  </a:ext>
                </a:extLst>
              </p14:cNvPr>
              <p14:cNvContentPartPr/>
              <p14:nvPr/>
            </p14:nvContentPartPr>
            <p14:xfrm>
              <a:off x="2376921" y="2801835"/>
              <a:ext cx="724320" cy="76680"/>
            </p14:xfrm>
          </p:contentPart>
        </mc:Choice>
        <mc:Fallback xmlns=""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A81B48FF-3609-4CDF-AD60-1727FD14A3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0801" y="2795715"/>
                <a:ext cx="7365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8D37BB9D-C9A0-4B27-A5DA-6987E962BEBA}"/>
                  </a:ext>
                </a:extLst>
              </p14:cNvPr>
              <p14:cNvContentPartPr/>
              <p14:nvPr/>
            </p14:nvContentPartPr>
            <p14:xfrm>
              <a:off x="955641" y="4547115"/>
              <a:ext cx="360" cy="36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8D37BB9D-C9A0-4B27-A5DA-6987E962BE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9521" y="454099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77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8B66F35-43AA-4040-8867-1186D496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REST_API</a:t>
            </a:r>
            <a:endParaRPr lang="en-US" sz="54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37BEBD1-BBB9-451D-B277-3FBB41E3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 err="1"/>
              <a:t>Flask</a:t>
            </a:r>
            <a:r>
              <a:rPr lang="pl-PL" sz="2000" dirty="0"/>
              <a:t> i </a:t>
            </a:r>
            <a:r>
              <a:rPr lang="pl-PL" sz="2000" dirty="0" err="1"/>
              <a:t>Flask-RESTful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23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EA38A-E783-4E73-A0C4-BD882F78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CC254C-8D6B-4ECD-85F1-2EFF536B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effectLst/>
              </a:rPr>
              <a:t>Flask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is</a:t>
            </a:r>
            <a:r>
              <a:rPr lang="pl-PL" dirty="0">
                <a:effectLst/>
              </a:rPr>
              <a:t> a </a:t>
            </a:r>
            <a:r>
              <a:rPr lang="en-US" dirty="0">
                <a:effectLst/>
              </a:rPr>
              <a:t>micro web framework written in Python</a:t>
            </a:r>
            <a:r>
              <a:rPr lang="pl-PL" dirty="0">
                <a:effectLst/>
              </a:rPr>
              <a:t>.</a:t>
            </a:r>
          </a:p>
          <a:p>
            <a:r>
              <a:rPr lang="pl-PL" dirty="0">
                <a:effectLst/>
              </a:rPr>
              <a:t>It </a:t>
            </a:r>
            <a:r>
              <a:rPr lang="pl-PL" dirty="0" err="1">
                <a:effectLst/>
              </a:rPr>
              <a:t>uses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two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lower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level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frameworks</a:t>
            </a:r>
            <a:r>
              <a:rPr lang="pl-PL" dirty="0">
                <a:effectLst/>
              </a:rPr>
              <a:t>: </a:t>
            </a:r>
            <a:r>
              <a:rPr lang="pl-PL" dirty="0" err="1">
                <a:effectLst/>
              </a:rPr>
              <a:t>Werkzeug</a:t>
            </a:r>
            <a:r>
              <a:rPr lang="pl-PL" dirty="0">
                <a:effectLst/>
              </a:rPr>
              <a:t> and </a:t>
            </a:r>
            <a:r>
              <a:rPr lang="pl-PL" dirty="0" err="1">
                <a:effectLst/>
              </a:rPr>
              <a:t>Jinja</a:t>
            </a:r>
            <a:endParaRPr lang="pl-PL" dirty="0">
              <a:effectLst/>
            </a:endParaRPr>
          </a:p>
          <a:p>
            <a:r>
              <a:rPr lang="pl-PL" dirty="0">
                <a:effectLst/>
              </a:rPr>
              <a:t>It </a:t>
            </a:r>
            <a:r>
              <a:rPr lang="pl-PL" dirty="0" err="1">
                <a:effectLst/>
              </a:rPr>
              <a:t>provides</a:t>
            </a:r>
            <a:r>
              <a:rPr lang="pl-PL" dirty="0">
                <a:effectLst/>
              </a:rPr>
              <a:t> a lot of </a:t>
            </a:r>
            <a:r>
              <a:rPr lang="pl-PL" dirty="0" err="1">
                <a:effectLst/>
              </a:rPr>
              <a:t>functionality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without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additional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modules</a:t>
            </a:r>
            <a:endParaRPr lang="pl-PL" dirty="0">
              <a:effectLst/>
            </a:endParaRPr>
          </a:p>
          <a:p>
            <a:r>
              <a:rPr lang="pl-PL" dirty="0" err="1">
                <a:effectLst/>
              </a:rPr>
              <a:t>However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has</a:t>
            </a:r>
            <a:r>
              <a:rPr lang="pl-PL" dirty="0">
                <a:effectLst/>
              </a:rPr>
              <a:t> a </a:t>
            </a:r>
            <a:r>
              <a:rPr lang="pl-PL" dirty="0" err="1">
                <a:effectLst/>
              </a:rPr>
              <a:t>great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support</a:t>
            </a:r>
            <a:r>
              <a:rPr lang="pl-PL" dirty="0">
                <a:effectLst/>
              </a:rPr>
              <a:t> of </a:t>
            </a:r>
            <a:r>
              <a:rPr lang="pl-PL" dirty="0" err="1">
                <a:effectLst/>
              </a:rPr>
              <a:t>extensions</a:t>
            </a:r>
            <a:endParaRPr lang="pl-PL" dirty="0">
              <a:effectLst/>
            </a:endParaRPr>
          </a:p>
          <a:p>
            <a:r>
              <a:rPr lang="pl-PL" dirty="0">
                <a:effectLst/>
              </a:rPr>
              <a:t>It </a:t>
            </a:r>
            <a:r>
              <a:rPr lang="pl-PL" dirty="0" err="1">
                <a:effectLst/>
              </a:rPr>
              <a:t>has</a:t>
            </a:r>
            <a:r>
              <a:rPr lang="pl-PL" dirty="0">
                <a:effectLst/>
              </a:rPr>
              <a:t> no </a:t>
            </a:r>
            <a:r>
              <a:rPr lang="pl-PL" dirty="0" err="1">
                <a:effectLst/>
              </a:rPr>
              <a:t>database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abstraction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layer</a:t>
            </a:r>
            <a:r>
              <a:rPr lang="pl-PL" dirty="0">
                <a:effectLst/>
              </a:rPr>
              <a:t> and form </a:t>
            </a:r>
            <a:r>
              <a:rPr lang="pl-PL" dirty="0" err="1">
                <a:effectLst/>
              </a:rPr>
              <a:t>validation</a:t>
            </a:r>
            <a:endParaRPr lang="pl-PL" dirty="0">
              <a:effectLst/>
            </a:endParaRPr>
          </a:p>
          <a:p>
            <a:r>
              <a:rPr lang="pl-PL" dirty="0" err="1">
                <a:effectLst/>
              </a:rPr>
              <a:t>It’s</a:t>
            </a:r>
            <a:r>
              <a:rPr lang="pl-PL" dirty="0">
                <a:effectLst/>
              </a:rPr>
              <a:t> the most popular </a:t>
            </a:r>
            <a:r>
              <a:rPr lang="pl-PL" dirty="0" err="1">
                <a:effectLst/>
              </a:rPr>
              <a:t>framework</a:t>
            </a:r>
            <a:r>
              <a:rPr lang="pl-PL" dirty="0">
                <a:effectLst/>
              </a:rPr>
              <a:t> in </a:t>
            </a:r>
            <a:r>
              <a:rPr lang="pl-PL" dirty="0" err="1">
                <a:effectLst/>
              </a:rPr>
              <a:t>Python</a:t>
            </a:r>
            <a:endParaRPr lang="pl-PL" dirty="0">
              <a:effectLst/>
            </a:endParaRPr>
          </a:p>
          <a:p>
            <a:endParaRPr lang="pl-PL" dirty="0">
              <a:effectLst/>
            </a:endParaRPr>
          </a:p>
          <a:p>
            <a:r>
              <a:rPr lang="pl-PL" dirty="0">
                <a:effectLst/>
              </a:rPr>
              <a:t>In </a:t>
            </a:r>
            <a:r>
              <a:rPr lang="pl-PL" dirty="0" err="1">
                <a:effectLst/>
              </a:rPr>
              <a:t>our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orject</a:t>
            </a:r>
            <a:r>
              <a:rPr lang="pl-PL" dirty="0">
                <a:effectLst/>
              </a:rPr>
              <a:t> we </a:t>
            </a:r>
            <a:r>
              <a:rPr lang="pl-PL" dirty="0" err="1">
                <a:effectLst/>
              </a:rPr>
              <a:t>just</a:t>
            </a:r>
            <a:r>
              <a:rPr lang="pl-PL" dirty="0">
                <a:effectLst/>
              </a:rPr>
              <a:t> a </a:t>
            </a:r>
            <a:r>
              <a:rPr lang="pl-PL" dirty="0" err="1">
                <a:effectLst/>
              </a:rPr>
              <a:t>tiny</a:t>
            </a:r>
            <a:r>
              <a:rPr lang="pl-PL" dirty="0">
                <a:effectLst/>
              </a:rPr>
              <a:t> bit of the </a:t>
            </a:r>
            <a:r>
              <a:rPr lang="pl-PL" dirty="0" err="1">
                <a:effectLst/>
              </a:rPr>
              <a:t>Flask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framework</a:t>
            </a:r>
            <a:r>
              <a:rPr lang="pl-PL" dirty="0">
                <a:effectLst/>
              </a:rPr>
              <a:t>, </a:t>
            </a:r>
            <a:r>
              <a:rPr lang="pl-PL" dirty="0" err="1">
                <a:effectLst/>
              </a:rPr>
              <a:t>which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is</a:t>
            </a:r>
            <a:r>
              <a:rPr lang="pl-PL" dirty="0">
                <a:effectLst/>
              </a:rPr>
              <a:t> a </a:t>
            </a:r>
            <a:r>
              <a:rPr lang="pl-PL" dirty="0" err="1">
                <a:effectLst/>
              </a:rPr>
              <a:t>possibility</a:t>
            </a:r>
            <a:r>
              <a:rPr lang="pl-PL" dirty="0">
                <a:effectLst/>
              </a:rPr>
              <a:t> to </a:t>
            </a:r>
            <a:r>
              <a:rPr lang="pl-PL" dirty="0" err="1">
                <a:effectLst/>
              </a:rPr>
              <a:t>create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RESTful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endpoints</a:t>
            </a:r>
            <a:endParaRPr lang="pl-PL" dirty="0">
              <a:effectLst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FABEB0D-ECE7-47FD-B01B-5253567DDC77}"/>
              </a:ext>
            </a:extLst>
          </p:cNvPr>
          <p:cNvSpPr txBox="1"/>
          <p:nvPr/>
        </p:nvSpPr>
        <p:spPr>
          <a:xfrm>
            <a:off x="7764826" y="6488668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https://flask.palletsprojects.com/en/1.1.x/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A6C63-2FB0-46EC-83C7-7BAA0EE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09A79C-66E2-401A-9D27-A4AC44F1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46" y="1580050"/>
            <a:ext cx="4544059" cy="248637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BFA1715-951B-411E-807B-60D0756B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54" y="4156190"/>
            <a:ext cx="7468642" cy="819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E66E831-A056-4123-B5E3-B7F4BC34D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40" y="5144803"/>
            <a:ext cx="389626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DAC27-070C-49A2-AE7E-D9229111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395" y="897467"/>
            <a:ext cx="6302551" cy="970450"/>
          </a:xfrm>
        </p:spPr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6A8637-CDCB-4D04-8AEC-7F3F6CBB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3" y="328180"/>
            <a:ext cx="577295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796B4-61B0-4D62-AFDE-340345EE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</a:t>
            </a:r>
            <a:r>
              <a:rPr lang="pl-PL" dirty="0" err="1"/>
              <a:t>RESTful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726B53-864D-49E3-84BF-3D039C9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Flask-RESTful</a:t>
            </a:r>
            <a:r>
              <a:rPr lang="en-US" dirty="0">
                <a:effectLst/>
              </a:rPr>
              <a:t> is an extension for Flask that adds support for quickly building REST APIs. It is a lightweight abstraction that works with your existing ORM/libraries. Flask-RESTful encourages best practices with minimal setup. If you are familiar with Flask, Flask-RESTful should be easy to pick up.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715E344-ACA3-4F55-89C0-0F56B7731ACD}"/>
              </a:ext>
            </a:extLst>
          </p:cNvPr>
          <p:cNvSpPr/>
          <p:nvPr/>
        </p:nvSpPr>
        <p:spPr>
          <a:xfrm>
            <a:off x="7513155" y="6488668"/>
            <a:ext cx="4678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https://flask-restful.readthedocs.io/en/latest/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3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C275E-C022-40A0-82AC-DCD453E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</a:t>
            </a:r>
            <a:r>
              <a:rPr lang="pl-PL" dirty="0" err="1"/>
              <a:t>RESTful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1B05B6-8FBB-4091-A058-362EC0DDD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72" y="1580050"/>
            <a:ext cx="4706007" cy="320084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1FF5A6D-D430-4651-A80D-0FDE292EA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82" y="5398873"/>
            <a:ext cx="437258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EC275E-C022-40A0-82AC-DCD453EB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077" y="177879"/>
            <a:ext cx="5660000" cy="970450"/>
          </a:xfrm>
        </p:spPr>
        <p:txBody>
          <a:bodyPr/>
          <a:lstStyle/>
          <a:p>
            <a:r>
              <a:rPr lang="pl-PL" dirty="0" err="1"/>
              <a:t>Flask</a:t>
            </a:r>
            <a:r>
              <a:rPr lang="pl-PL" dirty="0"/>
              <a:t> </a:t>
            </a:r>
            <a:r>
              <a:rPr lang="pl-PL" dirty="0" err="1"/>
              <a:t>RESTful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911448-A0E2-42F8-AC1E-BA100EF3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87" y="1874103"/>
            <a:ext cx="6663181" cy="63655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9005C9D-3AD3-4E72-992E-A4EE51676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397326"/>
            <a:ext cx="4856725" cy="567821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3DD8810-684A-4516-AE38-FB9130397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5" y="3236434"/>
            <a:ext cx="395342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4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132A31-2D70-4A81-8864-CF4073D3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Szyfrowanie plików </a:t>
            </a:r>
            <a:br>
              <a:rPr lang="pl-PL" sz="5400" dirty="0"/>
            </a:br>
            <a:r>
              <a:rPr lang="pl-PL" sz="5400" dirty="0"/>
              <a:t>i dokumentów w bazie</a:t>
            </a:r>
            <a:endParaRPr lang="en-US" sz="5400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DF58DD-0B20-4442-BDEF-D0A30662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 err="1"/>
              <a:t>Pycryptodome</a:t>
            </a:r>
            <a:r>
              <a:rPr lang="pl-PL" sz="2000" dirty="0"/>
              <a:t> i AES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14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1ADAF94-468A-468B-B766-844B6E51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AES</a:t>
            </a:r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6323B66-9628-4D34-A82D-351C1913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symetric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cipher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to </a:t>
            </a:r>
            <a:r>
              <a:rPr lang="pl-PL" dirty="0" err="1"/>
              <a:t>encrypt</a:t>
            </a:r>
            <a:r>
              <a:rPr lang="pl-PL" dirty="0"/>
              <a:t> data.</a:t>
            </a:r>
          </a:p>
          <a:p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consists</a:t>
            </a:r>
            <a:r>
              <a:rPr lang="pl-PL" dirty="0"/>
              <a:t> of 16 </a:t>
            </a:r>
            <a:r>
              <a:rPr lang="pl-PL" dirty="0" err="1"/>
              <a:t>bytes</a:t>
            </a:r>
            <a:endParaRPr lang="pl-PL" dirty="0"/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modes</a:t>
            </a:r>
            <a:r>
              <a:rPr lang="pl-PL" dirty="0"/>
              <a:t> of AES </a:t>
            </a:r>
            <a:r>
              <a:rPr lang="pl-PL" dirty="0" err="1"/>
              <a:t>cipher</a:t>
            </a:r>
            <a:r>
              <a:rPr lang="pl-PL" dirty="0"/>
              <a:t>, but 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CBC </a:t>
            </a:r>
            <a:r>
              <a:rPr lang="pl-PL" dirty="0" err="1"/>
              <a:t>mode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want to be </a:t>
            </a:r>
            <a:r>
              <a:rPr lang="pl-PL" dirty="0" err="1"/>
              <a:t>encrypted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be </a:t>
            </a:r>
            <a:r>
              <a:rPr lang="pl-PL" dirty="0" err="1"/>
              <a:t>multiplication</a:t>
            </a:r>
            <a:r>
              <a:rPr lang="pl-PL" dirty="0"/>
              <a:t> of 16 </a:t>
            </a:r>
            <a:r>
              <a:rPr lang="pl-PL" dirty="0" err="1"/>
              <a:t>bytes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less,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padding</a:t>
            </a:r>
            <a:endParaRPr lang="pl-PL" dirty="0"/>
          </a:p>
          <a:p>
            <a:r>
              <a:rPr lang="pl-PL" dirty="0"/>
              <a:t>At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sequence</a:t>
            </a:r>
            <a:r>
              <a:rPr lang="pl-PL" dirty="0"/>
              <a:t> CBC </a:t>
            </a:r>
            <a:r>
              <a:rPr lang="pl-PL" dirty="0" err="1"/>
              <a:t>mode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encrypted</a:t>
            </a:r>
            <a:r>
              <a:rPr lang="pl-PL" dirty="0"/>
              <a:t> </a:t>
            </a:r>
            <a:r>
              <a:rPr lang="pl-PL" dirty="0" err="1"/>
              <a:t>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D58D51E-51AC-4D2C-98A3-0FEAC61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 err="1"/>
              <a:t>MongoDB</a:t>
            </a:r>
            <a:endParaRPr lang="en-US" sz="5400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59BA9D-3DDB-45D5-AC50-AFC4C0B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Podstawy i konsola bazy danych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03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F5B50-8A5B-4EA1-971C-F9451126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pycryptodome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D994A7-208D-4558-A20E-36455ECB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a module in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cryptography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replaced</a:t>
            </a:r>
            <a:r>
              <a:rPr lang="pl-PL" dirty="0"/>
              <a:t> </a:t>
            </a:r>
            <a:r>
              <a:rPr lang="pl-PL" dirty="0" err="1"/>
              <a:t>PyCrypto</a:t>
            </a:r>
            <a:r>
              <a:rPr lang="pl-PL" dirty="0"/>
              <a:t> module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unmaintained</a:t>
            </a:r>
            <a:r>
              <a:rPr lang="pl-PL" dirty="0"/>
              <a:t> </a:t>
            </a:r>
            <a:r>
              <a:rPr lang="pl-PL" dirty="0" err="1"/>
              <a:t>since</a:t>
            </a:r>
            <a:r>
              <a:rPr lang="pl-PL" dirty="0"/>
              <a:t> 2014</a:t>
            </a:r>
          </a:p>
          <a:p>
            <a:r>
              <a:rPr lang="pl-PL" dirty="0" err="1"/>
              <a:t>We’ll</a:t>
            </a:r>
            <a:r>
              <a:rPr lang="pl-PL" dirty="0"/>
              <a:t> be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 of the module </a:t>
            </a:r>
            <a:r>
              <a:rPr lang="pl-PL" dirty="0" err="1"/>
              <a:t>connected</a:t>
            </a:r>
            <a:r>
              <a:rPr lang="pl-PL" dirty="0"/>
              <a:t> with AES and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generation</a:t>
            </a:r>
            <a:endParaRPr lang="pl-PL" dirty="0"/>
          </a:p>
          <a:p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AFCA095-50B9-4822-8C4E-8F5AC879EB4A}"/>
              </a:ext>
            </a:extLst>
          </p:cNvPr>
          <p:cNvSpPr/>
          <p:nvPr/>
        </p:nvSpPr>
        <p:spPr>
          <a:xfrm>
            <a:off x="7783357" y="6488668"/>
            <a:ext cx="440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https://www.pycryptodome.org/en/latest/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A7DA4D-C935-4C7E-87A4-C6EB51F0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Pycryptodome</a:t>
            </a:r>
            <a:r>
              <a:rPr lang="pl-PL" dirty="0"/>
              <a:t> AES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generation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ways</a:t>
            </a:r>
            <a:endParaRPr lang="en-US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9A9BF82-6FE8-4EEA-9315-EB3D1B020D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56" y="3466265"/>
            <a:ext cx="3419952" cy="590632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9D95E8A-0A3E-4040-9FF1-C4FCE05A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50" y="3218580"/>
            <a:ext cx="414395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B123E9-30A5-4BE5-8EEA-C527F2ED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Pycryptodome</a:t>
            </a:r>
            <a:r>
              <a:rPr lang="pl-PL" dirty="0"/>
              <a:t> AES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encryption</a:t>
            </a:r>
            <a:endParaRPr lang="en-US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240E0AB7-0DE1-4322-A5AC-07D51F68606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88551" y="2717189"/>
            <a:ext cx="8604250" cy="20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6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C2A9F-A019-47C0-BCA4-4E3B2407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Pycryptodome</a:t>
            </a:r>
            <a:r>
              <a:rPr lang="pl-PL" dirty="0"/>
              <a:t> AES </a:t>
            </a:r>
            <a:r>
              <a:rPr lang="pl-PL" dirty="0" err="1"/>
              <a:t>example</a:t>
            </a:r>
            <a:r>
              <a:rPr lang="pl-PL" dirty="0"/>
              <a:t> – </a:t>
            </a:r>
            <a:r>
              <a:rPr lang="pl-PL" dirty="0" err="1"/>
              <a:t>decryption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4DB426-AC8E-4384-8281-7D124515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79" y="2713160"/>
            <a:ext cx="7313241" cy="21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5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89EF98-B825-4D08-B8FE-BD9640C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Digression</a:t>
            </a:r>
            <a:r>
              <a:rPr lang="pl-PL" dirty="0"/>
              <a:t>: ~lambda </a:t>
            </a:r>
            <a:r>
              <a:rPr lang="pl-PL" dirty="0" err="1"/>
              <a:t>expressions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084C53-E432-418C-9B4F-A59D23C0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6266"/>
            <a:ext cx="10353762" cy="2259258"/>
          </a:xfrm>
        </p:spPr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Expressions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u="sng" dirty="0" err="1"/>
              <a:t>inline</a:t>
            </a:r>
            <a:r>
              <a:rPr lang="pl-PL" u="sng" dirty="0"/>
              <a:t> </a:t>
            </a:r>
            <a:r>
              <a:rPr lang="pl-PL" u="sng" dirty="0" err="1"/>
              <a:t>function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concise</a:t>
            </a:r>
            <a:r>
              <a:rPr lang="pl-PL" dirty="0"/>
              <a:t>.</a:t>
            </a:r>
          </a:p>
          <a:p>
            <a:r>
              <a:rPr lang="pl-PL" dirty="0"/>
              <a:t>Lambda </a:t>
            </a:r>
            <a:r>
              <a:rPr lang="pl-PL" dirty="0" err="1"/>
              <a:t>expressions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: </a:t>
            </a:r>
          </a:p>
          <a:p>
            <a:pPr marL="36900" indent="0">
              <a:buNone/>
            </a:pPr>
            <a:r>
              <a:rPr lang="pl-PL" i="1" dirty="0"/>
              <a:t>					lambda </a:t>
            </a:r>
            <a:r>
              <a:rPr lang="pl-PL" i="1" dirty="0" err="1"/>
              <a:t>arguments</a:t>
            </a:r>
            <a:r>
              <a:rPr lang="pl-PL" i="1" dirty="0"/>
              <a:t>: </a:t>
            </a:r>
            <a:r>
              <a:rPr lang="pl-PL" i="1" dirty="0" err="1"/>
              <a:t>expression</a:t>
            </a:r>
            <a:endParaRPr lang="pl-PL" i="1" dirty="0"/>
          </a:p>
          <a:p>
            <a:pPr marL="36900" indent="0">
              <a:buNone/>
            </a:pPr>
            <a:endParaRPr lang="pl-PL" i="1" dirty="0"/>
          </a:p>
          <a:p>
            <a:pPr marL="36900" indent="0">
              <a:buNone/>
            </a:pPr>
            <a:r>
              <a:rPr lang="pl-PL" i="1" dirty="0" err="1"/>
              <a:t>These</a:t>
            </a:r>
            <a:r>
              <a:rPr lang="pl-PL" i="1" dirty="0"/>
              <a:t> </a:t>
            </a:r>
            <a:r>
              <a:rPr lang="pl-PL" i="1" dirty="0" err="1"/>
              <a:t>are</a:t>
            </a:r>
            <a:r>
              <a:rPr lang="pl-PL" i="1" dirty="0"/>
              <a:t> </a:t>
            </a:r>
            <a:r>
              <a:rPr lang="pl-PL" i="1" dirty="0" err="1"/>
              <a:t>examples</a:t>
            </a:r>
            <a:r>
              <a:rPr lang="pl-PL" i="1" dirty="0"/>
              <a:t> of </a:t>
            </a:r>
            <a:r>
              <a:rPr lang="pl-PL" i="1" dirty="0" err="1"/>
              <a:t>using</a:t>
            </a:r>
            <a:r>
              <a:rPr lang="pl-PL" i="1" dirty="0"/>
              <a:t> </a:t>
            </a:r>
            <a:r>
              <a:rPr lang="pl-PL" i="1" dirty="0" err="1"/>
              <a:t>lamdas</a:t>
            </a:r>
            <a:r>
              <a:rPr lang="pl-PL" i="1" dirty="0"/>
              <a:t>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915408C-4542-406E-8D8B-80BE7CA3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026877"/>
            <a:ext cx="2684992" cy="36048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A14D28C-5F56-4A3B-93FF-6F1EC86E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8" y="5057409"/>
            <a:ext cx="10172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877E3DF-1777-45C4-B537-098E61EE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36"/>
            <a:ext cx="12192000" cy="649730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61D95A-22EA-4E1D-8FE4-530FE4E5D69B}"/>
              </a:ext>
            </a:extLst>
          </p:cNvPr>
          <p:cNvSpPr txBox="1"/>
          <p:nvPr/>
        </p:nvSpPr>
        <p:spPr>
          <a:xfrm>
            <a:off x="2877591" y="6488668"/>
            <a:ext cx="93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3"/>
              </a:rPr>
              <a:t>Source: </a:t>
            </a:r>
            <a:r>
              <a:rPr lang="en-US" dirty="0">
                <a:hlinkClick r:id="rId3"/>
              </a:rPr>
              <a:t>http://www.michalbialecki.com/2018/03/16/relational-vs-non-relational-databases/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DA338F3-6B0E-4933-8A93-D4C3FAC9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/>
          <a:lstStyle/>
          <a:p>
            <a:r>
              <a:rPr lang="pl-PL" dirty="0" err="1"/>
              <a:t>Relational</a:t>
            </a:r>
            <a:r>
              <a:rPr lang="pl-PL" dirty="0"/>
              <a:t> vs Non-</a:t>
            </a:r>
            <a:r>
              <a:rPr lang="pl-PL" dirty="0" err="1"/>
              <a:t>Relational</a:t>
            </a:r>
            <a:r>
              <a:rPr lang="pl-PL" dirty="0"/>
              <a:t> Databases</a:t>
            </a:r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F05B47E-96C5-41B3-A7F3-F5696E576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Relational</a:t>
            </a:r>
            <a:r>
              <a:rPr lang="pl-PL" dirty="0"/>
              <a:t>	</a:t>
            </a:r>
            <a:r>
              <a:rPr lang="pl-PL" dirty="0" err="1"/>
              <a:t>DBs</a:t>
            </a:r>
            <a:endParaRPr lang="en-US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4C23AD7-74B5-40F3-A81B-C91749ABA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Strict schema, data is stores in tables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Structured Query Language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Vertical - you can scale by adding more power to an existing machine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Oracle, MySQL, MSSQL, IBM DB2, PostgreSQL</a:t>
            </a: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E9CF901-C9E0-4A20-BC47-587F2407B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Non-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DBs</a:t>
            </a:r>
            <a:endParaRPr lang="en-US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34BFF9-2031-47A2-BF27-0B9D79AE35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Schemaless</a:t>
            </a:r>
            <a:r>
              <a:rPr lang="en-US" dirty="0">
                <a:effectLst/>
              </a:rPr>
              <a:t>, data is kept in key-value pairs, columns, documents or graphs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Unstructured, simple language that supports any kind of schema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Horizontal - you can scale be adding more machines</a:t>
            </a:r>
            <a:endParaRPr lang="pl-PL" dirty="0">
              <a:effectLst/>
            </a:endParaRPr>
          </a:p>
          <a:p>
            <a:r>
              <a:rPr lang="en-US" dirty="0">
                <a:effectLst/>
              </a:rPr>
              <a:t>Mongo DB, Couch DB, Raven DB, Redis,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5A89C49-F73B-4F6F-9BE2-9C26F0BC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MongoDB</a:t>
            </a:r>
            <a:r>
              <a:rPr lang="pl-PL" dirty="0"/>
              <a:t>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A348CE5-E202-4242-B7E6-127982882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10866313" cy="40587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err="1"/>
              <a:t>Is</a:t>
            </a:r>
            <a:r>
              <a:rPr lang="pl-PL" dirty="0"/>
              <a:t> a Non-</a:t>
            </a:r>
            <a:r>
              <a:rPr lang="pl-PL" dirty="0" err="1"/>
              <a:t>Relational</a:t>
            </a:r>
            <a:r>
              <a:rPr lang="pl-PL" dirty="0"/>
              <a:t> Database</a:t>
            </a:r>
          </a:p>
          <a:p>
            <a:pPr>
              <a:buFontTx/>
              <a:buChar char="-"/>
            </a:pP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of </a:t>
            </a:r>
            <a:r>
              <a:rPr lang="pl-PL" dirty="0" err="1"/>
              <a:t>collections</a:t>
            </a:r>
            <a:r>
              <a:rPr lang="pl-PL" dirty="0"/>
              <a:t>, and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collection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of </a:t>
            </a:r>
            <a:r>
              <a:rPr lang="pl-PL" dirty="0" err="1"/>
              <a:t>documents</a:t>
            </a:r>
            <a:endParaRPr lang="pl-PL" dirty="0"/>
          </a:p>
          <a:p>
            <a:pPr>
              <a:buFontTx/>
              <a:buChar char="-"/>
            </a:pP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vary</a:t>
            </a:r>
            <a:r>
              <a:rPr lang="pl-PL" dirty="0"/>
              <a:t> in </a:t>
            </a:r>
            <a:r>
              <a:rPr lang="pl-PL" dirty="0" err="1"/>
              <a:t>content</a:t>
            </a:r>
            <a:endParaRPr lang="pl-PL" dirty="0"/>
          </a:p>
          <a:p>
            <a:pPr>
              <a:buFontTx/>
              <a:buChar char="-"/>
            </a:pPr>
            <a:r>
              <a:rPr lang="en-US" dirty="0">
                <a:effectLst/>
              </a:rPr>
              <a:t>The document structure is more in line with how developers construct their classes and objects in their respective programming languages</a:t>
            </a:r>
            <a:endParaRPr lang="pl-PL" dirty="0">
              <a:effectLst/>
            </a:endParaRPr>
          </a:p>
          <a:p>
            <a:pPr>
              <a:buFontTx/>
              <a:buChar char="-"/>
            </a:pPr>
            <a:r>
              <a:rPr lang="en-US" dirty="0">
                <a:effectLst/>
              </a:rPr>
              <a:t>T</a:t>
            </a:r>
            <a:r>
              <a:rPr lang="pl-PL" dirty="0">
                <a:effectLst/>
              </a:rPr>
              <a:t>he</a:t>
            </a:r>
            <a:r>
              <a:rPr lang="en-US" dirty="0">
                <a:effectLst/>
              </a:rPr>
              <a:t> document doesn't need to have a schema defined beforehand</a:t>
            </a:r>
            <a:r>
              <a:rPr lang="pl-PL" dirty="0">
                <a:effectLst/>
              </a:rPr>
              <a:t>. F</a:t>
            </a:r>
            <a:r>
              <a:rPr lang="en-US" dirty="0" err="1">
                <a:effectLst/>
              </a:rPr>
              <a:t>ields</a:t>
            </a:r>
            <a:r>
              <a:rPr lang="en-US" dirty="0">
                <a:effectLst/>
              </a:rPr>
              <a:t> can be created on the fly.</a:t>
            </a:r>
            <a:endParaRPr lang="pl-PL" dirty="0">
              <a:effectLst/>
            </a:endParaRPr>
          </a:p>
          <a:p>
            <a:pPr>
              <a:buFontTx/>
              <a:buChar char="-"/>
            </a:pPr>
            <a:r>
              <a:rPr lang="en-US" dirty="0">
                <a:effectLst/>
              </a:rPr>
              <a:t>The data model available within MongoDB allows you to represent hierarchical relationships, to store arrays, and other more complex structures more easily.</a:t>
            </a:r>
          </a:p>
          <a:p>
            <a:pPr>
              <a:buFontTx/>
              <a:buChar char="-"/>
            </a:pPr>
            <a:r>
              <a:rPr lang="pl-PL" dirty="0"/>
              <a:t>The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binary</a:t>
            </a:r>
            <a:r>
              <a:rPr lang="pl-PL" dirty="0"/>
              <a:t> form of </a:t>
            </a:r>
            <a:r>
              <a:rPr lang="pl-PL" dirty="0" err="1"/>
              <a:t>JSONs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16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4ECE95D-671E-43CA-AD0D-49169674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Useful</a:t>
            </a:r>
            <a:r>
              <a:rPr lang="pl-PL" dirty="0"/>
              <a:t> Shell </a:t>
            </a:r>
            <a:r>
              <a:rPr lang="pl-PL" dirty="0" err="1"/>
              <a:t>Commands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E10CA08-5DAD-4D57-ABF3-8C0686A2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42" y="1449932"/>
            <a:ext cx="7070528" cy="50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D8CC7E-9930-4BFD-9A31-4329CCC5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Useful</a:t>
            </a:r>
            <a:r>
              <a:rPr lang="pl-PL" dirty="0"/>
              <a:t> Shell </a:t>
            </a:r>
            <a:r>
              <a:rPr lang="pl-PL" dirty="0" err="1"/>
              <a:t>Commands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486D7CB-B217-4ECD-8A65-F8037214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44" y="1754271"/>
            <a:ext cx="9324648" cy="46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C86142-1EE9-48D1-BF19-C8CA5767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pymongo</a:t>
            </a:r>
            <a:r>
              <a:rPr lang="pl-PL" b="1" dirty="0"/>
              <a:t> </a:t>
            </a:r>
            <a:r>
              <a:rPr lang="pl-PL" dirty="0"/>
              <a:t>– </a:t>
            </a:r>
            <a:br>
              <a:rPr lang="pl-PL" dirty="0"/>
            </a:br>
            <a:r>
              <a:rPr lang="pl-PL" dirty="0" err="1"/>
              <a:t>MongoDB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driver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F0D72-1866-431D-B2EA-0DBE3A37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800" dirty="0"/>
              <a:t> - </a:t>
            </a:r>
            <a:r>
              <a:rPr lang="pl-PL" sz="2800" dirty="0" err="1"/>
              <a:t>Easy</a:t>
            </a:r>
            <a:r>
              <a:rPr lang="pl-PL" sz="2800" dirty="0"/>
              <a:t> to </a:t>
            </a:r>
            <a:r>
              <a:rPr lang="pl-PL" sz="2800" dirty="0" err="1"/>
              <a:t>use</a:t>
            </a:r>
            <a:r>
              <a:rPr lang="pl-PL" sz="2800" dirty="0"/>
              <a:t>, </a:t>
            </a:r>
            <a:r>
              <a:rPr lang="pl-PL" sz="2800" dirty="0" err="1"/>
              <a:t>because</a:t>
            </a:r>
            <a:r>
              <a:rPr lang="pl-PL" sz="2800" dirty="0"/>
              <a:t> </a:t>
            </a:r>
            <a:r>
              <a:rPr lang="pl-PL" sz="2800" dirty="0" err="1"/>
              <a:t>it’s</a:t>
            </a:r>
            <a:r>
              <a:rPr lang="pl-PL" sz="2800" dirty="0"/>
              <a:t> </a:t>
            </a:r>
            <a:r>
              <a:rPr lang="pl-PL" sz="2800" dirty="0" err="1"/>
              <a:t>Python</a:t>
            </a:r>
            <a:endParaRPr lang="pl-PL" sz="2800" dirty="0"/>
          </a:p>
          <a:p>
            <a:pPr marL="36900" indent="0">
              <a:buNone/>
            </a:pPr>
            <a:r>
              <a:rPr lang="pl-PL" sz="2800" dirty="0"/>
              <a:t> - </a:t>
            </a:r>
            <a:r>
              <a:rPr lang="pl-PL" sz="2800" dirty="0" err="1"/>
              <a:t>All</a:t>
            </a:r>
            <a:r>
              <a:rPr lang="pl-PL" sz="2800" dirty="0"/>
              <a:t> data </a:t>
            </a:r>
            <a:r>
              <a:rPr lang="pl-PL" sz="2800" dirty="0" err="1"/>
              <a:t>converts</a:t>
            </a:r>
            <a:r>
              <a:rPr lang="pl-PL" sz="2800" dirty="0"/>
              <a:t> to </a:t>
            </a:r>
            <a:r>
              <a:rPr lang="pl-PL" sz="2800" dirty="0" err="1"/>
              <a:t>dictionary</a:t>
            </a:r>
            <a:r>
              <a:rPr lang="pl-PL" sz="2800" dirty="0"/>
              <a:t>:</a:t>
            </a:r>
            <a:br>
              <a:rPr lang="pl-PL" sz="2800" dirty="0"/>
            </a:br>
            <a:r>
              <a:rPr lang="pl-PL" sz="2800" dirty="0"/>
              <a:t>	- </a:t>
            </a:r>
            <a:r>
              <a:rPr lang="pl-PL" sz="2800" dirty="0" err="1"/>
              <a:t>document</a:t>
            </a:r>
            <a:r>
              <a:rPr lang="pl-PL" sz="2800" dirty="0"/>
              <a:t> -&gt; </a:t>
            </a:r>
            <a:r>
              <a:rPr lang="pl-PL" sz="2800" dirty="0" err="1"/>
              <a:t>dictionary</a:t>
            </a:r>
            <a:br>
              <a:rPr lang="pl-PL" sz="2800" dirty="0"/>
            </a:br>
            <a:r>
              <a:rPr lang="pl-PL" sz="2800" dirty="0"/>
              <a:t>	- </a:t>
            </a:r>
            <a:r>
              <a:rPr lang="pl-PL" sz="2800" dirty="0" err="1"/>
              <a:t>collection</a:t>
            </a:r>
            <a:r>
              <a:rPr lang="pl-PL" sz="2800" dirty="0"/>
              <a:t> -&gt; list of </a:t>
            </a:r>
            <a:r>
              <a:rPr lang="pl-PL" sz="2800" dirty="0" err="1"/>
              <a:t>dictionaries</a:t>
            </a:r>
            <a:endParaRPr lang="pl-PL" sz="2800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79395C2-2A63-4939-B5AA-8F9ADADE618D}"/>
              </a:ext>
            </a:extLst>
          </p:cNvPr>
          <p:cNvSpPr/>
          <p:nvPr/>
        </p:nvSpPr>
        <p:spPr>
          <a:xfrm>
            <a:off x="7678264" y="6488668"/>
            <a:ext cx="451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https://pymongo.readthedocs.io/en/stable/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77DE0-2C9B-41B7-9DBF-3BDB3734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Simple </a:t>
            </a:r>
            <a:r>
              <a:rPr lang="pl-PL" dirty="0" err="1"/>
              <a:t>pymongo</a:t>
            </a:r>
            <a:r>
              <a:rPr lang="pl-PL" dirty="0"/>
              <a:t> </a:t>
            </a:r>
            <a:r>
              <a:rPr lang="pl-PL" dirty="0" err="1"/>
              <a:t>queries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47372E-5F86-4E32-B778-694AA5C2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4" y="1580050"/>
            <a:ext cx="3713562" cy="505751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33EAFD9-D2F9-4CD5-975E-F0651A52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2" y="2055980"/>
            <a:ext cx="7099086" cy="38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6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2315</TotalTime>
  <Words>658</Words>
  <Application>Microsoft Office PowerPoint</Application>
  <PresentationFormat>Panoramiczny</PresentationFormat>
  <Paragraphs>73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Calibri</vt:lpstr>
      <vt:lpstr>Calisto MT</vt:lpstr>
      <vt:lpstr>Wingdings 2</vt:lpstr>
      <vt:lpstr>Łupek</vt:lpstr>
      <vt:lpstr>Menadżer haseł, część PYTHONowa</vt:lpstr>
      <vt:lpstr>MongoDB</vt:lpstr>
      <vt:lpstr>Prezentacja programu PowerPoint</vt:lpstr>
      <vt:lpstr>Relational vs Non-Relational Databases</vt:lpstr>
      <vt:lpstr>MongoDB Introduction</vt:lpstr>
      <vt:lpstr>Useful Shell Commands</vt:lpstr>
      <vt:lpstr>Useful Shell Commands</vt:lpstr>
      <vt:lpstr>In our project we use pymongo –  MongoDB Python driver</vt:lpstr>
      <vt:lpstr>Simple pymongo queries</vt:lpstr>
      <vt:lpstr>Simple pymongo  queries</vt:lpstr>
      <vt:lpstr>REST_API</vt:lpstr>
      <vt:lpstr>Flask</vt:lpstr>
      <vt:lpstr>Flask - example</vt:lpstr>
      <vt:lpstr>Flask - example</vt:lpstr>
      <vt:lpstr>Flask RESTful</vt:lpstr>
      <vt:lpstr>Flask RESTful - example</vt:lpstr>
      <vt:lpstr>Flask RESTful - example</vt:lpstr>
      <vt:lpstr>Szyfrowanie plików  i dokumentów w bazie</vt:lpstr>
      <vt:lpstr>AES</vt:lpstr>
      <vt:lpstr>pycryptodome</vt:lpstr>
      <vt:lpstr>Pycryptodome AES example – private key generation two ways</vt:lpstr>
      <vt:lpstr>Pycryptodome AES example – encryption</vt:lpstr>
      <vt:lpstr>Pycryptodome AES example – decryption</vt:lpstr>
      <vt:lpstr>Digression: ~lambda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Menadżer haseł część PYTHONowa</dc:title>
  <dc:creator>Adam Twardosz</dc:creator>
  <cp:lastModifiedBy>Adam Twardosz</cp:lastModifiedBy>
  <cp:revision>50</cp:revision>
  <dcterms:created xsi:type="dcterms:W3CDTF">2020-05-18T08:41:00Z</dcterms:created>
  <dcterms:modified xsi:type="dcterms:W3CDTF">2020-05-25T17:37:51Z</dcterms:modified>
</cp:coreProperties>
</file>