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0"/>
  </p:notesMasterIdLst>
  <p:sldIdLst>
    <p:sldId id="256" r:id="rId5"/>
    <p:sldId id="257" r:id="rId6"/>
    <p:sldId id="258" r:id="rId7"/>
    <p:sldId id="259" r:id="rId8"/>
    <p:sldId id="260" r:id="rId9"/>
    <p:sldId id="261" r:id="rId10"/>
    <p:sldId id="262" r:id="rId11"/>
    <p:sldId id="263" r:id="rId12"/>
    <p:sldId id="270" r:id="rId13"/>
    <p:sldId id="264" r:id="rId14"/>
    <p:sldId id="265" r:id="rId15"/>
    <p:sldId id="266" r:id="rId16"/>
    <p:sldId id="267" r:id="rId17"/>
    <p:sldId id="268" r:id="rId18"/>
    <p:sldId id="269" r:id="rId19"/>
  </p:sldIdLst>
  <p:sldSz cx="12192000" cy="6858000"/>
  <p:notesSz cx="6858000" cy="9144000"/>
  <p:embeddedFontLst>
    <p:embeddedFont>
      <p:font typeface="Century Gothic" panose="020B0502020202020204" pitchFamily="34" charset="0"/>
      <p:regular r:id="rId21"/>
      <p:bold r:id="rId22"/>
      <p:italic r:id="rId23"/>
      <p:boldItalic r:id="rId24"/>
    </p:embeddedFont>
    <p:embeddedFont>
      <p:font typeface="Consolas" panose="020B0609020204030204" pitchFamily="49" charset="0"/>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2D3274-872F-A8E4-E0FC-F0135D0BFE59}" v="222" dt="2025-03-02T21:31:43.108"/>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908" autoAdjust="0"/>
  </p:normalViewPr>
  <p:slideViewPr>
    <p:cSldViewPr snapToGrid="0">
      <p:cViewPr varScale="1">
        <p:scale>
          <a:sx n="47" d="100"/>
          <a:sy n="47" d="100"/>
        </p:scale>
        <p:origin x="86"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customschemas.google.com/relationships/presentationmetadata" Target="metadata"/><Relationship Id="rId35" Type="http://schemas.microsoft.com/office/2015/10/relationships/revisionInfo" Target="revisionInfo.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sz="1800" b="0" i="0" dirty="0">
                <a:solidFill>
                  <a:srgbClr val="000000"/>
                </a:solidFill>
                <a:effectLst/>
                <a:latin typeface="Calibri" panose="020F0502020204030204" pitchFamily="34" charset="0"/>
              </a:rPr>
              <a:t>Greetings Green Pace Team, I am Quinlin MacKenzie, and I will be going over our updated and new Security Policy. We are going to outline our overall policy as well as dive deeper into what principles are most important when considering security threats, what our coding standards and encryption policies are, as well as a deep dive into other testing and tools that will help us stay compliant and safe. </a:t>
            </a: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sz="1800" b="0" i="0" dirty="0">
                <a:solidFill>
                  <a:srgbClr val="000000"/>
                </a:solidFill>
                <a:effectLst/>
                <a:latin typeface="Calibri" panose="020F0502020204030204" pitchFamily="34" charset="0"/>
              </a:rPr>
              <a:t>The </a:t>
            </a:r>
            <a:r>
              <a:rPr lang="en-US" sz="1800" b="0" i="0" dirty="0" err="1">
                <a:solidFill>
                  <a:srgbClr val="000000"/>
                </a:solidFill>
                <a:effectLst/>
                <a:latin typeface="Calibri" panose="020F0502020204030204" pitchFamily="34" charset="0"/>
              </a:rPr>
              <a:t>DevSecOps</a:t>
            </a:r>
            <a:r>
              <a:rPr lang="en-US" sz="1800" b="0" i="0" dirty="0">
                <a:solidFill>
                  <a:srgbClr val="000000"/>
                </a:solidFill>
                <a:effectLst/>
                <a:latin typeface="Calibri" panose="020F0502020204030204" pitchFamily="34" charset="0"/>
              </a:rPr>
              <a:t> automation flow is represented by a figure-eight or infinity symbol, illustrating the continuous cycle of development. This process starts with Assessing and Planning, where tools are used to identify potential security risks. As development progresses to Designing and Building, tools like SonarQube and </a:t>
            </a:r>
            <a:r>
              <a:rPr lang="en-US" sz="1800" b="0" i="0" dirty="0" err="1">
                <a:solidFill>
                  <a:srgbClr val="000000"/>
                </a:solidFill>
                <a:effectLst/>
                <a:latin typeface="Calibri" panose="020F0502020204030204" pitchFamily="34" charset="0"/>
              </a:rPr>
              <a:t>Cppcheck</a:t>
            </a:r>
            <a:r>
              <a:rPr lang="en-US" sz="1800" b="0" i="0" dirty="0">
                <a:solidFill>
                  <a:srgbClr val="000000"/>
                </a:solidFill>
                <a:effectLst/>
                <a:latin typeface="Calibri" panose="020F0502020204030204" pitchFamily="34" charset="0"/>
              </a:rPr>
              <a:t> scan code for vulnerabilities. During the Maintaining System Integrity phase, tools like OWASP ZAP and Clang Static Analyzer perform dynamic and static analysis. Throughout the cycle, continuous integration and testing ensure security policies are enforced, and ongoing adjustments improve security in every phase of the development lifecycle. </a:t>
            </a:r>
            <a:endParaRPr lang="en-US" dirty="0"/>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sz="1800" b="0" i="0" dirty="0">
                <a:solidFill>
                  <a:srgbClr val="000000"/>
                </a:solidFill>
                <a:effectLst/>
                <a:latin typeface="Calibri" panose="020F0502020204030204" pitchFamily="34" charset="0"/>
              </a:rPr>
              <a:t>The </a:t>
            </a:r>
            <a:r>
              <a:rPr lang="en-US" sz="1800" b="0" i="0" dirty="0" err="1">
                <a:solidFill>
                  <a:srgbClr val="000000"/>
                </a:solidFill>
                <a:effectLst/>
                <a:latin typeface="Calibri" panose="020F0502020204030204" pitchFamily="34" charset="0"/>
              </a:rPr>
              <a:t>DevSecOps</a:t>
            </a:r>
            <a:r>
              <a:rPr lang="en-US" sz="1800" b="0" i="0" dirty="0">
                <a:solidFill>
                  <a:srgbClr val="000000"/>
                </a:solidFill>
                <a:effectLst/>
                <a:latin typeface="Calibri" panose="020F0502020204030204" pitchFamily="34" charset="0"/>
              </a:rPr>
              <a:t> pipeline integrates security throughout the CI/CD process, ensuring security checks are continuously applied as code is developed, tested, and deployed. External tools, such as static analysis tools (e.g., SonarQube, </a:t>
            </a:r>
            <a:r>
              <a:rPr lang="en-US" sz="1800" b="0" i="0" dirty="0" err="1">
                <a:solidFill>
                  <a:srgbClr val="000000"/>
                </a:solidFill>
                <a:effectLst/>
                <a:latin typeface="Calibri" panose="020F0502020204030204" pitchFamily="34" charset="0"/>
              </a:rPr>
              <a:t>Cppcheck</a:t>
            </a:r>
            <a:r>
              <a:rPr lang="en-US" sz="1800" b="0" i="0" dirty="0">
                <a:solidFill>
                  <a:srgbClr val="000000"/>
                </a:solidFill>
                <a:effectLst/>
                <a:latin typeface="Calibri" panose="020F0502020204030204" pitchFamily="34" charset="0"/>
              </a:rPr>
              <a:t>) run early to catch vulnerabilities, while vulnerability scanners (e.g., OWASP ZAP) operate during testing to identify security issues before deployment. Monitoring tools are employed post-deployment to detect real-time threats, ensuring ongoing security assurance. This approach embeds security into the development workflow, making it an integral part of the process. </a:t>
            </a:r>
            <a:endParaRPr lang="en-US" dirty="0"/>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1100"/>
              <a:buNone/>
            </a:pPr>
            <a:r>
              <a:rPr lang="en-US" sz="1800" b="0" i="0" dirty="0">
                <a:solidFill>
                  <a:srgbClr val="000000"/>
                </a:solidFill>
                <a:effectLst/>
                <a:latin typeface="Calibri" panose="020F0502020204030204" pitchFamily="34" charset="0"/>
              </a:rPr>
              <a:t>There are several key challenges when it comes to ensuring the security of systems throughout their development lifecycle. Without proper security measures, vulnerabilities can be introduced at any stage—during design, coding, or deployment. These issues can lead to data breaches, legal consequences, and significant costs if not addressed proactively.</a:t>
            </a: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r>
              <a:rPr lang="en-US" sz="1800" b="0" i="0" dirty="0">
                <a:solidFill>
                  <a:srgbClr val="000000"/>
                </a:solidFill>
                <a:effectLst/>
                <a:latin typeface="Calibri" panose="020F0502020204030204" pitchFamily="34" charset="0"/>
              </a:rPr>
              <a:t>The solution to this problem lies in implementing a </a:t>
            </a:r>
            <a:r>
              <a:rPr lang="en-US" sz="1800" b="0" i="0" dirty="0" err="1">
                <a:solidFill>
                  <a:srgbClr val="000000"/>
                </a:solidFill>
                <a:effectLst/>
                <a:latin typeface="Calibri" panose="020F0502020204030204" pitchFamily="34" charset="0"/>
              </a:rPr>
              <a:t>DevSecOps</a:t>
            </a:r>
            <a:r>
              <a:rPr lang="en-US" sz="1800" b="0" i="0" dirty="0">
                <a:solidFill>
                  <a:srgbClr val="000000"/>
                </a:solidFill>
                <a:effectLst/>
                <a:latin typeface="Calibri" panose="020F0502020204030204" pitchFamily="34" charset="0"/>
              </a:rPr>
              <a:t> strategy, where security is embedded into every phase of development. This involves integrating security checks into the CI/CD pipeline, using tools like static analysis and vulnerability scanners that continuously monitor for vulnerabilities. This proactive approach allows teams to address security issues as soon as they arise, rather than waiting for post-deployment testing.</a:t>
            </a: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r>
              <a:rPr lang="en-US" sz="1800" b="0" i="0" dirty="0">
                <a:solidFill>
                  <a:srgbClr val="000000"/>
                </a:solidFill>
                <a:effectLst/>
                <a:latin typeface="Calibri" panose="020F0502020204030204" pitchFamily="34" charset="0"/>
              </a:rPr>
              <a:t>When it comes to timing, acting now has clear benefits. By integrating security early and continuously, you reduce the risk of costly breaches and vulnerabilities being discovered after deployment. On the other hand, delaying the integration of security practices could result in greater risks, such as system vulnerabilities going undetected or increasing costs for remediation later on.</a:t>
            </a: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r>
              <a:rPr lang="en-US" sz="1800" b="0" i="0" dirty="0">
                <a:solidFill>
                  <a:srgbClr val="000000"/>
                </a:solidFill>
                <a:effectLst/>
                <a:latin typeface="Calibri" panose="020F0502020204030204" pitchFamily="34" charset="0"/>
              </a:rPr>
              <a:t>However, there are still gaps in many security strategies. The integration of security during the planning phase is often overlooked, and post-deployment monitoring can be inadequate. Without these aspects, there’s a risk of new threats emerging after the system is live.</a:t>
            </a: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r>
              <a:rPr lang="en-US" sz="1800" b="0" i="0" dirty="0">
                <a:solidFill>
                  <a:srgbClr val="000000"/>
                </a:solidFill>
                <a:effectLst/>
                <a:latin typeface="Calibri" panose="020F0502020204030204" pitchFamily="34" charset="0"/>
              </a:rPr>
              <a:t>There are also some potential risks with this strategy. Resource allocation may be challenging, and security testing could delay the overall development timeline. In addition, relying too heavily on automated security tools without human oversight can lead to missed vulnerabilities.</a:t>
            </a: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r>
              <a:rPr lang="en-US" sz="1800" b="0" i="0" dirty="0">
                <a:solidFill>
                  <a:srgbClr val="000000"/>
                </a:solidFill>
                <a:effectLst/>
                <a:latin typeface="Calibri" panose="020F0502020204030204" pitchFamily="34" charset="0"/>
              </a:rPr>
              <a:t>To address these gaps, it’s essential to integrate security early in the development process, ensure continuous post-deployment monitoring, and invest in training teams to use security tools effectively. Taking these steps will help mitigate risks and improve system security. </a:t>
            </a:r>
            <a:endParaRPr dirty="0"/>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1100"/>
              <a:buNone/>
            </a:pPr>
            <a:r>
              <a:rPr lang="en-US" sz="1800" b="0" i="0" dirty="0">
                <a:solidFill>
                  <a:srgbClr val="000000"/>
                </a:solidFill>
                <a:effectLst/>
                <a:latin typeface="Calibri" panose="020F0502020204030204" pitchFamily="34" charset="0"/>
              </a:rPr>
              <a:t>As we evaluate the current security policy, several gaps have become evident. One of the key areas lacking attention is the planning phase, where security integration is often an afterthought rather than a foundational consideration. Additionally, there is a lack of comprehensive monitoring post-deployment, which is essential for identifying new and emerging threats. Another significant gap is the insufficient security training for development teams, which can lead to poor security practices and missed vulnerabilities.</a:t>
            </a: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r>
              <a:rPr lang="en-US" sz="1800" b="0" i="0" dirty="0">
                <a:solidFill>
                  <a:srgbClr val="000000"/>
                </a:solidFill>
                <a:effectLst/>
                <a:latin typeface="Calibri" panose="020F0502020204030204" pitchFamily="34" charset="0"/>
              </a:rPr>
              <a:t>To address these gaps, I recommend a few strategic actions. First, integrating security from the beginning of the development process—during planning and design—will create a stronger foundation for secure code. By embedding security into every phase, teams can anticipate and mitigate potential vulnerabilities early on.</a:t>
            </a: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r>
              <a:rPr lang="en-US" sz="1800" b="0" i="0" dirty="0">
                <a:solidFill>
                  <a:srgbClr val="000000"/>
                </a:solidFill>
                <a:effectLst/>
                <a:latin typeface="Calibri" panose="020F0502020204030204" pitchFamily="34" charset="0"/>
              </a:rPr>
              <a:t>Secondly, there needs to be enhanced monitoring once the system is deployed. Real-time monitoring and logging can provide valuable insights into system activity and alert teams to security threats before they escalate.</a:t>
            </a: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r>
              <a:rPr lang="en-US" sz="1800" b="0" i="0" dirty="0">
                <a:solidFill>
                  <a:srgbClr val="000000"/>
                </a:solidFill>
                <a:effectLst/>
                <a:latin typeface="Calibri" panose="020F0502020204030204" pitchFamily="34" charset="0"/>
              </a:rPr>
              <a:t>Finally, training and educating the development teams on security best practices is critical. This will not only improve the quality of the code produced but also foster a culture of security within the organization.</a:t>
            </a: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r>
              <a:rPr lang="en-US" sz="1800" b="0" i="0" dirty="0">
                <a:solidFill>
                  <a:srgbClr val="000000"/>
                </a:solidFill>
                <a:effectLst/>
                <a:latin typeface="Calibri" panose="020F0502020204030204" pitchFamily="34" charset="0"/>
              </a:rPr>
              <a:t>Looking ahead, it’s important to continuously evaluate and update the security policy. Cyber threats evolve quickly, and staying ahead of potential risks means ensuring that our policies remain up to date with emerging threats and industry standards.</a:t>
            </a: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r>
              <a:rPr lang="en-US" sz="1800" b="0" i="0" dirty="0">
                <a:solidFill>
                  <a:srgbClr val="000000"/>
                </a:solidFill>
                <a:effectLst/>
                <a:latin typeface="Calibri" panose="020F0502020204030204" pitchFamily="34" charset="0"/>
              </a:rPr>
              <a:t>By addressing these gaps now, we can build a more resilient and secure system for the future. </a:t>
            </a:r>
            <a:endParaRPr dirty="0"/>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sz="1800" b="0" i="0" dirty="0">
                <a:solidFill>
                  <a:srgbClr val="000000"/>
                </a:solidFill>
                <a:effectLst/>
                <a:latin typeface="Calibri" panose="020F0502020204030204" pitchFamily="34" charset="0"/>
              </a:rPr>
              <a:t>To prevent future problems and strengthen the security of our systems, it is essential to adopt a set of core standards that will provide robust protection throughout the development lifecycle. First, encryption should be universally applied, especially for data in transit and at rest, ensuring that sensitive information remains protected at all stages. Implementing strong secure coding practices is also critical—focusing on standards like buffer overflow prevention and SQL injection prevention will help mitigate common vulnerabilities in our code.</a:t>
            </a: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r>
              <a:rPr lang="en-US" sz="1800" b="0" i="0" dirty="0">
                <a:solidFill>
                  <a:srgbClr val="000000"/>
                </a:solidFill>
                <a:effectLst/>
                <a:latin typeface="Calibri" panose="020F0502020204030204" pitchFamily="34" charset="0"/>
              </a:rPr>
              <a:t>Another priority is the ongoing monitoring of our systems after deployment. Continuous monitoring tools, such as vulnerability scanners and real-time threat detection, should be integrated into the </a:t>
            </a:r>
            <a:r>
              <a:rPr lang="en-US" sz="1800" b="0" i="0" dirty="0" err="1">
                <a:solidFill>
                  <a:srgbClr val="000000"/>
                </a:solidFill>
                <a:effectLst/>
                <a:latin typeface="Calibri" panose="020F0502020204030204" pitchFamily="34" charset="0"/>
              </a:rPr>
              <a:t>DevSecOps</a:t>
            </a:r>
            <a:r>
              <a:rPr lang="en-US" sz="1800" b="0" i="0" dirty="0">
                <a:solidFill>
                  <a:srgbClr val="000000"/>
                </a:solidFill>
                <a:effectLst/>
                <a:latin typeface="Calibri" panose="020F0502020204030204" pitchFamily="34" charset="0"/>
              </a:rPr>
              <a:t> pipeline to proactively address security risks as they arise.</a:t>
            </a: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r>
              <a:rPr lang="en-US" sz="1800" b="0" i="0" dirty="0">
                <a:solidFill>
                  <a:srgbClr val="000000"/>
                </a:solidFill>
                <a:effectLst/>
                <a:latin typeface="Calibri" panose="020F0502020204030204" pitchFamily="34" charset="0"/>
              </a:rPr>
              <a:t>Looking forward, we must remain vigilant and adaptable. The cybersecurity landscape is constantly changing, so our standards must evolve to stay ahead of emerging threats. Regular reviews and updates to security policies will help us ensure that we’re always operating with the most up-to-date and comprehensive standards available.</a:t>
            </a: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r>
              <a:rPr lang="en-US" sz="1800" b="0" i="0" dirty="0">
                <a:solidFill>
                  <a:srgbClr val="000000"/>
                </a:solidFill>
                <a:effectLst/>
                <a:latin typeface="Calibri" panose="020F0502020204030204" pitchFamily="34" charset="0"/>
              </a:rPr>
              <a:t>By adopting these standards now, we are not only securing our systems today but also positioning ourselves to address future challenges in a rapidly evolving digital environment. </a:t>
            </a:r>
            <a:endParaRPr dirty="0"/>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b="0" i="0" dirty="0">
                <a:solidFill>
                  <a:srgbClr val="000000"/>
                </a:solidFill>
                <a:effectLst/>
                <a:latin typeface="Calibri" panose="020F0502020204030204" pitchFamily="34" charset="0"/>
              </a:rPr>
              <a:t>Overall, our security policy establishes coding standards to enhance software security and reliability. It supports defense-in-depth by preventing vulnerabilities, enforcing secure coding practices, and automating security checks. </a:t>
            </a: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sz="1800" b="0" i="0" dirty="0">
                <a:solidFill>
                  <a:srgbClr val="000000"/>
                </a:solidFill>
                <a:effectLst/>
                <a:latin typeface="Calibri" panose="020F0502020204030204" pitchFamily="34" charset="0"/>
              </a:rPr>
              <a:t>The Threats Matrix categorizes security risks based on their likelihood and priority. Critical threats like SQL Injection and Buffer Overflow are both likely and high priority due to their potential for data manipulation and system compromise. Denial of Service and Privilege Escalation are unlikely but still high priority, as they could cause significant disruption or unauthorized access. Incorrect Data Types and Minor Input Validation Issues are likely but low priority, often leading to system errors rather than direct security breaches. Dangling Pointers and Unused Resource Leaks are unlikely and low priority, posing minimal security risk but requiring attention to maintain system stability. </a:t>
            </a:r>
            <a:endParaRPr lang="en-US"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sz="1800" b="0" i="0" dirty="0">
                <a:solidFill>
                  <a:srgbClr val="000000"/>
                </a:solidFill>
                <a:effectLst/>
                <a:latin typeface="Calibri" panose="020F0502020204030204" pitchFamily="34" charset="0"/>
              </a:rPr>
              <a:t>These ten security principles form the foundation of our secure coding approach. By validating input data and sanitizing outputs, we mitigate risks like injection attacks. Compiler warnings and quality assurance techniques help identify potential vulnerabilities early. Security should be part of the design phase, with a focus on simplicity, least privilege, and defense in depth to reduce attack surfaces. The principle of default deny ensures only necessary access is granted, reinforcing secure system behavior. Lastly, following a secure coding standard helps maintain consistency and reduces security gaps across development teams. </a:t>
            </a:r>
            <a:endParaRPr lang="en-US"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sz="1800" b="0" i="0" dirty="0">
                <a:solidFill>
                  <a:srgbClr val="000000"/>
                </a:solidFill>
                <a:effectLst/>
                <a:latin typeface="Calibri" panose="020F0502020204030204" pitchFamily="34" charset="0"/>
              </a:rPr>
              <a:t>The ranking of these coding standards is based on a combination of exploitability, impact severity, and ease of detection. Memory-related issues, such as buffer overflows (STD-009-CPP), pointer safety (STD-008-CPP), and memory protection (STD-005-CPP), are ranked highest due to their potential for remote code execution and system compromise. Input validation (STD-002-CPP) and SQL injection prevention (STD-004-CPP) also rank high as they are common attack vectors. String correctness (STD-003-CPP) follows due to encoding and buffer manipulation risks. Lower-ranked standards, like assertions (STD-006-CPP) and exceptions (STD-007-CPP), are critical for maintaining stability but have less direct security impact. Resource cleanup (STD-010-CPP) is important for preventing leaks and ensuring proper system function over time. </a:t>
            </a:r>
            <a:endParaRPr lang="en-US"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sz="1800" b="0" i="0" dirty="0">
                <a:solidFill>
                  <a:srgbClr val="000000"/>
                </a:solidFill>
                <a:effectLst/>
                <a:latin typeface="Calibri" panose="020F0502020204030204" pitchFamily="34" charset="0"/>
              </a:rPr>
              <a:t>To protect data at all stages, we enforce encryption policies that align with industry standards. Encryption in flight utilizes TLS 1.3 to secure data traveling over networks, preventing interception and tampering. Encryption at rest ensures stored data remains protected using AES-256, guarding against unauthorized access even if physical storage is compromised. Encryption in use is implemented through memory encryption and secure enclaves, reducing exposure to attacks targeting active data. Together, these measures provide a layered defense against unauthorized access and data breaches. </a:t>
            </a:r>
            <a:endParaRPr lang="en-US"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sz="1800" b="0" i="0" dirty="0">
                <a:solidFill>
                  <a:srgbClr val="000000"/>
                </a:solidFill>
                <a:effectLst/>
                <a:latin typeface="Calibri" panose="020F0502020204030204" pitchFamily="34" charset="0"/>
              </a:rPr>
              <a:t>Our security policies ensure robust authentication, authorization, and accounting (AAA) to protect systems and data. Authentication requires strong passwords and multi-factor authentication (MFA) to verify user identities. Authorization follows the principle of least privilege, using role-based access control (RBAC) to limit access to only what is necessary. Accounting is maintained through audit logs and real-time monitoring, tracking all user activities to detect and respond to security incidents effectively. Together, these policies establish a comprehensive security framework for access control and compliance. </a:t>
            </a:r>
            <a:endParaRPr lang="en-US"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sz="1800" b="0" i="0" dirty="0">
                <a:solidFill>
                  <a:srgbClr val="000000"/>
                </a:solidFill>
                <a:effectLst/>
                <a:latin typeface="Calibri" panose="020F0502020204030204" pitchFamily="34" charset="0"/>
              </a:rPr>
              <a:t>Unit tests are essential for ensuring that edge cases in our code do not cause unexpected behavior. In this test, we focus on testing the </a:t>
            </a:r>
            <a:r>
              <a:rPr lang="en-US" sz="1800" b="0" i="0" dirty="0">
                <a:solidFill>
                  <a:srgbClr val="000000"/>
                </a:solidFill>
                <a:effectLst/>
                <a:latin typeface="Consolas" panose="020B0609020204030204" pitchFamily="49" charset="0"/>
              </a:rPr>
              <a:t>reserve()</a:t>
            </a:r>
            <a:r>
              <a:rPr lang="en-US" sz="1800" b="0" i="0" dirty="0">
                <a:solidFill>
                  <a:srgbClr val="000000"/>
                </a:solidFill>
                <a:effectLst/>
                <a:latin typeface="Calibri" panose="020F0502020204030204" pitchFamily="34" charset="0"/>
              </a:rPr>
              <a:t> method of </a:t>
            </a:r>
            <a:r>
              <a:rPr lang="en-US" sz="1800" b="0" i="0" dirty="0">
                <a:solidFill>
                  <a:srgbClr val="000000"/>
                </a:solidFill>
                <a:effectLst/>
                <a:latin typeface="Consolas" panose="020B0609020204030204" pitchFamily="49" charset="0"/>
              </a:rPr>
              <a:t>std::vector</a:t>
            </a:r>
            <a:r>
              <a:rPr lang="en-US" sz="1800" b="0" i="0" dirty="0">
                <a:solidFill>
                  <a:srgbClr val="000000"/>
                </a:solidFill>
                <a:effectLst/>
                <a:latin typeface="Calibri" panose="020F0502020204030204" pitchFamily="34" charset="0"/>
              </a:rPr>
              <a:t> to ensure it behaves correctly when attempting to reserve more capacity than the vector’s </a:t>
            </a:r>
            <a:r>
              <a:rPr lang="en-US" sz="1800" b="0" i="0" dirty="0" err="1">
                <a:solidFill>
                  <a:srgbClr val="000000"/>
                </a:solidFill>
                <a:effectLst/>
                <a:latin typeface="Consolas" panose="020B0609020204030204" pitchFamily="49" charset="0"/>
              </a:rPr>
              <a:t>max_size</a:t>
            </a:r>
            <a:r>
              <a:rPr lang="en-US" sz="1800" b="0" i="0" dirty="0">
                <a:solidFill>
                  <a:srgbClr val="000000"/>
                </a:solidFill>
                <a:effectLst/>
                <a:latin typeface="Consolas" panose="020B0609020204030204" pitchFamily="49" charset="0"/>
              </a:rPr>
              <a:t>()</a:t>
            </a:r>
            <a:r>
              <a:rPr lang="en-US" sz="1800" b="0" i="0" dirty="0">
                <a:solidFill>
                  <a:srgbClr val="000000"/>
                </a:solidFill>
                <a:effectLst/>
                <a:latin typeface="Calibri" panose="020F0502020204030204" pitchFamily="34" charset="0"/>
              </a:rPr>
              <a:t>. This kind of test is important to prevent exceeding system limits and ensuring that the application behaves gracefully when memory boundaries are hit.</a:t>
            </a: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r>
              <a:rPr lang="en-US" sz="1800" b="0" i="0" dirty="0">
                <a:solidFill>
                  <a:srgbClr val="000000"/>
                </a:solidFill>
                <a:effectLst/>
                <a:latin typeface="Calibri" panose="020F0502020204030204" pitchFamily="34" charset="0"/>
              </a:rPr>
              <a:t>This code shows the </a:t>
            </a:r>
            <a:r>
              <a:rPr lang="en-US" sz="1800" b="0" i="0" dirty="0" err="1">
                <a:solidFill>
                  <a:srgbClr val="000000"/>
                </a:solidFill>
                <a:effectLst/>
                <a:latin typeface="Consolas" panose="020B0609020204030204" pitchFamily="49" charset="0"/>
              </a:rPr>
              <a:t>ReserveThrowsLengthErrorWhenExceedingMaxSize</a:t>
            </a:r>
            <a:r>
              <a:rPr lang="en-US" sz="1800" b="0" i="0" dirty="0">
                <a:solidFill>
                  <a:srgbClr val="000000"/>
                </a:solidFill>
                <a:effectLst/>
                <a:latin typeface="Calibri" panose="020F0502020204030204" pitchFamily="34" charset="0"/>
              </a:rPr>
              <a:t> test case. The test first retrieves the </a:t>
            </a:r>
            <a:r>
              <a:rPr lang="en-US" sz="1800" b="0" i="0" dirty="0" err="1">
                <a:solidFill>
                  <a:srgbClr val="000000"/>
                </a:solidFill>
                <a:effectLst/>
                <a:latin typeface="Consolas" panose="020B0609020204030204" pitchFamily="49" charset="0"/>
              </a:rPr>
              <a:t>max_size</a:t>
            </a:r>
            <a:r>
              <a:rPr lang="en-US" sz="1800" b="0" i="0" dirty="0">
                <a:solidFill>
                  <a:srgbClr val="000000"/>
                </a:solidFill>
                <a:effectLst/>
                <a:latin typeface="Consolas" panose="020B0609020204030204" pitchFamily="49" charset="0"/>
              </a:rPr>
              <a:t>()</a:t>
            </a:r>
            <a:r>
              <a:rPr lang="en-US" sz="1800" b="0" i="0" dirty="0">
                <a:solidFill>
                  <a:srgbClr val="000000"/>
                </a:solidFill>
                <a:effectLst/>
                <a:latin typeface="Calibri" panose="020F0502020204030204" pitchFamily="34" charset="0"/>
              </a:rPr>
              <a:t> of the vector, which is the maximum number of elements that can be stored in the vector without causing overflow. Next, we check to ensure that </a:t>
            </a:r>
            <a:r>
              <a:rPr lang="en-US" sz="1800" b="0" i="0" dirty="0" err="1">
                <a:solidFill>
                  <a:srgbClr val="000000"/>
                </a:solidFill>
                <a:effectLst/>
                <a:latin typeface="Consolas" panose="020B0609020204030204" pitchFamily="49" charset="0"/>
              </a:rPr>
              <a:t>max_size</a:t>
            </a:r>
            <a:r>
              <a:rPr lang="en-US" sz="1800" b="0" i="0" dirty="0">
                <a:solidFill>
                  <a:srgbClr val="000000"/>
                </a:solidFill>
                <a:effectLst/>
                <a:latin typeface="Consolas" panose="020B0609020204030204" pitchFamily="49" charset="0"/>
              </a:rPr>
              <a:t>()</a:t>
            </a:r>
            <a:r>
              <a:rPr lang="en-US" sz="1800" b="0" i="0" dirty="0">
                <a:solidFill>
                  <a:srgbClr val="000000"/>
                </a:solidFill>
                <a:effectLst/>
                <a:latin typeface="Calibri" panose="020F0502020204030204" pitchFamily="34" charset="0"/>
              </a:rPr>
              <a:t> is not equal to the maximum possible value of </a:t>
            </a:r>
            <a:r>
              <a:rPr lang="en-US" sz="1800" b="0" i="0" dirty="0" err="1">
                <a:solidFill>
                  <a:srgbClr val="000000"/>
                </a:solidFill>
                <a:effectLst/>
                <a:latin typeface="Consolas" panose="020B0609020204030204" pitchFamily="49" charset="0"/>
              </a:rPr>
              <a:t>size_t</a:t>
            </a:r>
            <a:r>
              <a:rPr lang="en-US" sz="1800" b="0" i="0" dirty="0">
                <a:solidFill>
                  <a:srgbClr val="000000"/>
                </a:solidFill>
                <a:effectLst/>
                <a:latin typeface="Calibri" panose="020F0502020204030204" pitchFamily="34" charset="0"/>
              </a:rPr>
              <a:t>, which could cause issues due to unsigned integer wrap-around.</a:t>
            </a: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r>
              <a:rPr lang="en-US" sz="1800" b="0" i="0" dirty="0">
                <a:solidFill>
                  <a:srgbClr val="000000"/>
                </a:solidFill>
                <a:effectLst/>
                <a:latin typeface="Calibri" panose="020F0502020204030204" pitchFamily="34" charset="0"/>
              </a:rPr>
              <a:t>The test then attempts to call </a:t>
            </a:r>
            <a:r>
              <a:rPr lang="en-US" sz="1800" b="0" i="0" dirty="0">
                <a:solidFill>
                  <a:srgbClr val="000000"/>
                </a:solidFill>
                <a:effectLst/>
                <a:latin typeface="Consolas" panose="020B0609020204030204" pitchFamily="49" charset="0"/>
              </a:rPr>
              <a:t>reserve()</a:t>
            </a:r>
            <a:r>
              <a:rPr lang="en-US" sz="1800" b="0" i="0" dirty="0">
                <a:solidFill>
                  <a:srgbClr val="000000"/>
                </a:solidFill>
                <a:effectLst/>
                <a:latin typeface="Calibri" panose="020F0502020204030204" pitchFamily="34" charset="0"/>
              </a:rPr>
              <a:t> with a value that exceeds </a:t>
            </a:r>
            <a:r>
              <a:rPr lang="en-US" sz="1800" b="0" i="0" dirty="0" err="1">
                <a:solidFill>
                  <a:srgbClr val="000000"/>
                </a:solidFill>
                <a:effectLst/>
                <a:latin typeface="Consolas" panose="020B0609020204030204" pitchFamily="49" charset="0"/>
              </a:rPr>
              <a:t>max_size</a:t>
            </a:r>
            <a:r>
              <a:rPr lang="en-US" sz="1800" b="0" i="0" dirty="0">
                <a:solidFill>
                  <a:srgbClr val="000000"/>
                </a:solidFill>
                <a:effectLst/>
                <a:latin typeface="Consolas" panose="020B0609020204030204" pitchFamily="49" charset="0"/>
              </a:rPr>
              <a:t>()</a:t>
            </a:r>
            <a:r>
              <a:rPr lang="en-US" sz="1800" b="0" i="0" dirty="0">
                <a:solidFill>
                  <a:srgbClr val="000000"/>
                </a:solidFill>
                <a:effectLst/>
                <a:latin typeface="Calibri" panose="020F0502020204030204" pitchFamily="34" charset="0"/>
              </a:rPr>
              <a:t> by 1. We expect this action to throw a </a:t>
            </a:r>
            <a:r>
              <a:rPr lang="en-US" sz="1800" b="0" i="0" dirty="0">
                <a:solidFill>
                  <a:srgbClr val="000000"/>
                </a:solidFill>
                <a:effectLst/>
                <a:latin typeface="Consolas" panose="020B0609020204030204" pitchFamily="49" charset="0"/>
              </a:rPr>
              <a:t>std::</a:t>
            </a:r>
            <a:r>
              <a:rPr lang="en-US" sz="1800" b="0" i="0" dirty="0" err="1">
                <a:solidFill>
                  <a:srgbClr val="000000"/>
                </a:solidFill>
                <a:effectLst/>
                <a:latin typeface="Consolas" panose="020B0609020204030204" pitchFamily="49" charset="0"/>
              </a:rPr>
              <a:t>length_error</a:t>
            </a:r>
            <a:r>
              <a:rPr lang="en-US" sz="1800" b="0" i="0" dirty="0">
                <a:solidFill>
                  <a:srgbClr val="000000"/>
                </a:solidFill>
                <a:effectLst/>
                <a:latin typeface="Calibri" panose="020F0502020204030204" pitchFamily="34" charset="0"/>
              </a:rPr>
              <a:t> exception, so we use the </a:t>
            </a:r>
            <a:r>
              <a:rPr lang="en-US" sz="1800" b="0" i="0" dirty="0">
                <a:solidFill>
                  <a:srgbClr val="000000"/>
                </a:solidFill>
                <a:effectLst/>
                <a:latin typeface="Consolas" panose="020B0609020204030204" pitchFamily="49" charset="0"/>
              </a:rPr>
              <a:t>ASSERT_THROW</a:t>
            </a:r>
            <a:r>
              <a:rPr lang="en-US" sz="1800" b="0" i="0" dirty="0">
                <a:solidFill>
                  <a:srgbClr val="000000"/>
                </a:solidFill>
                <a:effectLst/>
                <a:latin typeface="Calibri" panose="020F0502020204030204" pitchFamily="34" charset="0"/>
              </a:rPr>
              <a:t> macro to validate that this exception is indeed thrown when the </a:t>
            </a:r>
            <a:r>
              <a:rPr lang="en-US" sz="1800" b="0" i="0" dirty="0">
                <a:solidFill>
                  <a:srgbClr val="000000"/>
                </a:solidFill>
                <a:effectLst/>
                <a:latin typeface="Consolas" panose="020B0609020204030204" pitchFamily="49" charset="0"/>
              </a:rPr>
              <a:t>reserve()</a:t>
            </a:r>
            <a:r>
              <a:rPr lang="en-US" sz="1800" b="0" i="0" dirty="0">
                <a:solidFill>
                  <a:srgbClr val="000000"/>
                </a:solidFill>
                <a:effectLst/>
                <a:latin typeface="Calibri" panose="020F0502020204030204" pitchFamily="34" charset="0"/>
              </a:rPr>
              <a:t> call is made.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sz="1800" b="0" i="0" dirty="0">
                <a:solidFill>
                  <a:srgbClr val="000000"/>
                </a:solidFill>
                <a:effectLst/>
                <a:latin typeface="Calibri" panose="020F0502020204030204" pitchFamily="34" charset="0"/>
              </a:rPr>
              <a:t>This image shows the result of running the test. In the case of a successful test, we see the test marked as passed, confirming that reserving beyond </a:t>
            </a:r>
            <a:r>
              <a:rPr lang="en-US" sz="1800" b="0" i="0" dirty="0" err="1">
                <a:solidFill>
                  <a:srgbClr val="000000"/>
                </a:solidFill>
                <a:effectLst/>
                <a:latin typeface="Consolas" panose="020B0609020204030204" pitchFamily="49" charset="0"/>
              </a:rPr>
              <a:t>max_size</a:t>
            </a:r>
            <a:r>
              <a:rPr lang="en-US" sz="1800" b="0" i="0" dirty="0">
                <a:solidFill>
                  <a:srgbClr val="000000"/>
                </a:solidFill>
                <a:effectLst/>
                <a:latin typeface="Consolas" panose="020B0609020204030204" pitchFamily="49" charset="0"/>
              </a:rPr>
              <a:t>()</a:t>
            </a:r>
            <a:r>
              <a:rPr lang="en-US" sz="1800" b="0" i="0" dirty="0">
                <a:solidFill>
                  <a:srgbClr val="000000"/>
                </a:solidFill>
                <a:effectLst/>
                <a:latin typeface="Calibri" panose="020F0502020204030204" pitchFamily="34" charset="0"/>
              </a:rPr>
              <a:t> correctly throws a </a:t>
            </a:r>
            <a:r>
              <a:rPr lang="en-US" sz="1800" b="0" i="0" dirty="0">
                <a:solidFill>
                  <a:srgbClr val="000000"/>
                </a:solidFill>
                <a:effectLst/>
                <a:latin typeface="Consolas" panose="020B0609020204030204" pitchFamily="49" charset="0"/>
              </a:rPr>
              <a:t>std::</a:t>
            </a:r>
            <a:r>
              <a:rPr lang="en-US" sz="1800" b="0" i="0" dirty="0" err="1">
                <a:solidFill>
                  <a:srgbClr val="000000"/>
                </a:solidFill>
                <a:effectLst/>
                <a:latin typeface="Consolas" panose="020B0609020204030204" pitchFamily="49" charset="0"/>
              </a:rPr>
              <a:t>length_error</a:t>
            </a:r>
            <a:r>
              <a:rPr lang="en-US" sz="1800" b="0" i="0" dirty="0">
                <a:solidFill>
                  <a:srgbClr val="000000"/>
                </a:solidFill>
                <a:effectLst/>
                <a:latin typeface="Calibri" panose="020F0502020204030204" pitchFamily="34" charset="0"/>
              </a:rPr>
              <a:t>. If the test failed, the Google Test Runner would indicate a failure, such as with our Fail-always test in this series, prompting further investigation to ensure that the </a:t>
            </a:r>
            <a:r>
              <a:rPr lang="en-US" sz="1800" b="0" i="0" dirty="0">
                <a:solidFill>
                  <a:srgbClr val="000000"/>
                </a:solidFill>
                <a:effectLst/>
                <a:latin typeface="Consolas" panose="020B0609020204030204" pitchFamily="49" charset="0"/>
              </a:rPr>
              <a:t>std::</a:t>
            </a:r>
            <a:r>
              <a:rPr lang="en-US" sz="1800" b="0" i="0" dirty="0" err="1">
                <a:solidFill>
                  <a:srgbClr val="000000"/>
                </a:solidFill>
                <a:effectLst/>
                <a:latin typeface="Consolas" panose="020B0609020204030204" pitchFamily="49" charset="0"/>
              </a:rPr>
              <a:t>length_error</a:t>
            </a:r>
            <a:r>
              <a:rPr lang="en-US" sz="1800" b="0" i="0" dirty="0">
                <a:solidFill>
                  <a:srgbClr val="000000"/>
                </a:solidFill>
                <a:effectLst/>
                <a:latin typeface="Calibri" panose="020F0502020204030204" pitchFamily="34" charset="0"/>
              </a:rPr>
              <a:t> exception was properly thrown in the test.</a:t>
            </a: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r>
              <a:rPr lang="en-US" sz="1800" b="0" i="0" dirty="0">
                <a:solidFill>
                  <a:srgbClr val="000000"/>
                </a:solidFill>
                <a:effectLst/>
                <a:latin typeface="Calibri" panose="020F0502020204030204" pitchFamily="34" charset="0"/>
              </a:rPr>
              <a:t>Unit testing in general is an important skill to develop, and series of tests such as can be seen here need to be implemented to make sure that errors are planned for and caught before becoming a larger, more expensive, and dangerous issue. </a:t>
            </a:r>
            <a:endParaRPr lang="en-US" dirty="0">
              <a:latin typeface="Calibri"/>
              <a:ea typeface="Calibri"/>
              <a:cs typeface="Calibri"/>
            </a:endParaRPr>
          </a:p>
        </p:txBody>
      </p:sp>
    </p:spTree>
    <p:extLst>
      <p:ext uri="{BB962C8B-B14F-4D97-AF65-F5344CB8AC3E}">
        <p14:creationId xmlns:p14="http://schemas.microsoft.com/office/powerpoint/2010/main" val="1436579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6.sv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indent="0">
              <a:lnSpc>
                <a:spcPct val="70000"/>
              </a:lnSpc>
              <a:buSzPts val="1850"/>
            </a:pPr>
            <a:r>
              <a:rPr lang="en-US" sz="1850" dirty="0"/>
              <a:t>Developer: Quinlin </a:t>
            </a:r>
            <a:r>
              <a:rPr lang="en-US" sz="1850" dirty="0" err="1"/>
              <a:t>MacKenzie</a:t>
            </a:r>
            <a:endParaRPr lang="en-US" sz="1850" i="1" dirty="0" err="1"/>
          </a:p>
          <a:p>
            <a:pPr marL="0" lvl="0" indent="0" algn="l" rtl="0">
              <a:lnSpc>
                <a:spcPct val="70000"/>
              </a:lnSpc>
              <a:spcBef>
                <a:spcPts val="1000"/>
              </a:spcBef>
              <a:spcAft>
                <a:spcPts val="0"/>
              </a:spcAft>
              <a:buClr>
                <a:schemeClr val="lt1"/>
              </a:buClr>
              <a:buSzPts val="1850"/>
              <a:buNone/>
            </a:pPr>
            <a:endParaRPr sz="1850" i="1"/>
          </a:p>
          <a:p>
            <a:pPr marL="0" lvl="0" indent="0" algn="l" rtl="0">
              <a:lnSpc>
                <a:spcPct val="70000"/>
              </a:lnSpc>
              <a:spcBef>
                <a:spcPts val="1000"/>
              </a:spcBef>
              <a:spcAft>
                <a:spcPts val="0"/>
              </a:spcAft>
              <a:buSzPts val="1850"/>
              <a:buNone/>
            </a:pPr>
            <a:endParaRPr lang="en-US"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082"/>
    </mc:Choice>
    <mc:Fallback>
      <p:transition spd="slow" advTm="10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a:spcBef>
                <a:spcPts val="500"/>
              </a:spcBef>
              <a:buSzPts val="2000"/>
            </a:pPr>
            <a:r>
              <a:rPr lang="en-US" b="1" dirty="0" err="1"/>
              <a:t>DevSecOps</a:t>
            </a:r>
            <a:r>
              <a:rPr lang="en-US" b="1" dirty="0"/>
              <a:t> Pipeline:</a:t>
            </a:r>
            <a:r>
              <a:rPr lang="en-US" dirty="0"/>
              <a:t> Integration of security at every stage of the CI/CD pipeline.</a:t>
            </a:r>
            <a:endParaRPr lang="en-US" sz="1600" dirty="0"/>
          </a:p>
          <a:p>
            <a:pPr lvl="1">
              <a:buSzPts val="2000"/>
            </a:pPr>
            <a:r>
              <a:rPr lang="en-US" b="1" dirty="0"/>
              <a:t>External Tools:</a:t>
            </a:r>
            <a:r>
              <a:rPr lang="en-US" dirty="0"/>
              <a:t> Used for code scanning, testing, and monitoring at various stages of development.</a:t>
            </a:r>
          </a:p>
          <a:p>
            <a:pPr marL="685800" lvl="1" indent="-228600" algn="l">
              <a:lnSpc>
                <a:spcPct val="90000"/>
              </a:lnSpc>
              <a:spcBef>
                <a:spcPts val="0"/>
              </a:spcBef>
              <a:spcAft>
                <a:spcPts val="0"/>
              </a:spcAft>
              <a:buClr>
                <a:schemeClr val="lt1"/>
              </a:buClr>
              <a:buSzPts val="2000"/>
              <a:buChar char="•"/>
            </a:pPr>
            <a:endParaRPr lang="en-US"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buSzPts val="2000"/>
            </a:pPr>
            <a:r>
              <a:rPr lang="en-US" sz="2000" b="1" dirty="0"/>
              <a:t>Problems:</a:t>
            </a:r>
            <a:r>
              <a:rPr lang="en-US" sz="2000" dirty="0"/>
              <a:t> Security vulnerabilities in the development lifecycle can lead to breaches and compliance issues.</a:t>
            </a:r>
            <a:endParaRPr lang="en-US" dirty="0"/>
          </a:p>
          <a:p>
            <a:pPr>
              <a:buSzPts val="2000"/>
            </a:pPr>
            <a:r>
              <a:rPr lang="en-US" sz="2000" b="1" dirty="0"/>
              <a:t>Solutions:</a:t>
            </a:r>
            <a:r>
              <a:rPr lang="en-US" sz="2000" dirty="0"/>
              <a:t> Implementing </a:t>
            </a:r>
            <a:r>
              <a:rPr lang="en-US" sz="2000" dirty="0" err="1"/>
              <a:t>DevSecOps</a:t>
            </a:r>
            <a:r>
              <a:rPr lang="en-US" sz="2000" dirty="0"/>
              <a:t> and integrating security throughout the CI/CD pipeline.</a:t>
            </a:r>
            <a:endParaRPr lang="en-US" dirty="0"/>
          </a:p>
          <a:p>
            <a:pPr>
              <a:buSzPts val="2000"/>
            </a:pPr>
            <a:r>
              <a:rPr lang="en-US" sz="2000" b="1" dirty="0"/>
              <a:t>Act Now vs. Wait:</a:t>
            </a:r>
            <a:r>
              <a:rPr lang="en-US" sz="2000" dirty="0"/>
              <a:t> Acting now reduces risks and costs, while waiting could increase system vulnerabilities and costs.</a:t>
            </a:r>
            <a:endParaRPr lang="en-US" dirty="0"/>
          </a:p>
          <a:p>
            <a:pPr>
              <a:buSzPts val="2000"/>
            </a:pPr>
            <a:r>
              <a:rPr lang="en-US" sz="2000" b="1" dirty="0"/>
              <a:t>Strategy Gaps:</a:t>
            </a:r>
            <a:r>
              <a:rPr lang="en-US" sz="2000" dirty="0"/>
              <a:t> Early-stage security integration and post-deployment monitoring.</a:t>
            </a:r>
            <a:endParaRPr lang="en-US" dirty="0"/>
          </a:p>
          <a:p>
            <a:pPr>
              <a:buSzPts val="2000"/>
            </a:pPr>
            <a:r>
              <a:rPr lang="en-US" sz="2000" b="1" dirty="0"/>
              <a:t>Risks of the Strategy:</a:t>
            </a:r>
            <a:r>
              <a:rPr lang="en-US" sz="2000" dirty="0"/>
              <a:t> Potential delays, resource allocation challenges, and over-reliance on automation.</a:t>
            </a:r>
            <a:endParaRPr lang="en-US" dirty="0"/>
          </a:p>
          <a:p>
            <a:pPr>
              <a:buSzPts val="2000"/>
            </a:pPr>
            <a:r>
              <a:rPr lang="en-US" sz="2000" b="1" dirty="0"/>
              <a:t>Steps to Take:</a:t>
            </a:r>
            <a:r>
              <a:rPr lang="en-US" sz="2000" dirty="0"/>
              <a:t> Early security integration, continuous monitoring, and team training.</a:t>
            </a:r>
            <a:endParaRPr lang="en-US"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371600">
              <a:spcBef>
                <a:spcPts val="500"/>
              </a:spcBef>
            </a:pPr>
            <a:r>
              <a:rPr lang="en-US" sz="1800" b="1" dirty="0"/>
              <a:t>Gaps Identified:</a:t>
            </a:r>
            <a:r>
              <a:rPr lang="en-US" sz="1800" dirty="0"/>
              <a:t> Insufficient security during planning, lack of real-time monitoring, and inadequate employee training.</a:t>
            </a:r>
            <a:endParaRPr lang="en-US" sz="1400" dirty="0"/>
          </a:p>
          <a:p>
            <a:pPr lvl="2"/>
            <a:r>
              <a:rPr lang="en-US" b="1" dirty="0"/>
              <a:t>Actions to Address Gaps:</a:t>
            </a:r>
            <a:r>
              <a:rPr lang="en-US" dirty="0"/>
              <a:t> Integrate security from the planning phase, enhance monitoring after deployment, and improve security training for teams.</a:t>
            </a:r>
          </a:p>
          <a:p>
            <a:pPr lvl="2"/>
            <a:r>
              <a:rPr lang="en-US" b="1" dirty="0"/>
              <a:t>Future Focus:</a:t>
            </a:r>
            <a:r>
              <a:rPr lang="en-US" dirty="0"/>
              <a:t> Continuous evaluation and updates to the security policy to stay ahead of evolving threats.</a:t>
            </a:r>
          </a:p>
          <a:p>
            <a:pPr lvl="2"/>
            <a:r>
              <a:rPr lang="en-US" b="1" dirty="0"/>
              <a:t>Key Recommendations:</a:t>
            </a:r>
            <a:r>
              <a:rPr lang="en-US" dirty="0"/>
              <a:t> Strengthen early-stage security, ensure comprehensive monitoring, and train teams on security best practices.</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buSzPts val="2200"/>
            </a:pPr>
            <a:r>
              <a:rPr lang="en-US" b="1" dirty="0"/>
              <a:t>Adopted Standards:</a:t>
            </a:r>
            <a:r>
              <a:rPr lang="en-US" dirty="0"/>
              <a:t> Emphasize </a:t>
            </a:r>
            <a:r>
              <a:rPr lang="en-US" b="1" dirty="0"/>
              <a:t>encryption</a:t>
            </a:r>
            <a:r>
              <a:rPr lang="en-US" dirty="0"/>
              <a:t>, </a:t>
            </a:r>
            <a:r>
              <a:rPr lang="en-US" b="1" dirty="0"/>
              <a:t>secure coding practices</a:t>
            </a:r>
            <a:r>
              <a:rPr lang="en-US" dirty="0"/>
              <a:t>, and </a:t>
            </a:r>
            <a:r>
              <a:rPr lang="en-US" b="1" dirty="0"/>
              <a:t>continuous monitoring</a:t>
            </a:r>
            <a:r>
              <a:rPr lang="en-US" dirty="0"/>
              <a:t>.</a:t>
            </a:r>
            <a:endParaRPr lang="en-US" sz="1800" dirty="0"/>
          </a:p>
          <a:p>
            <a:pPr>
              <a:buSzPts val="2200"/>
            </a:pPr>
            <a:r>
              <a:rPr lang="en-US" b="1" dirty="0"/>
              <a:t>Key Focus Areas:</a:t>
            </a:r>
            <a:r>
              <a:rPr lang="en-US" dirty="0"/>
              <a:t> Implement </a:t>
            </a:r>
            <a:r>
              <a:rPr lang="en-US" b="1" dirty="0"/>
              <a:t>secure coding guidelines</a:t>
            </a:r>
            <a:r>
              <a:rPr lang="en-US" dirty="0"/>
              <a:t> such as </a:t>
            </a:r>
            <a:r>
              <a:rPr lang="en-US" b="1" dirty="0"/>
              <a:t>buffer overflow prevention</a:t>
            </a:r>
            <a:r>
              <a:rPr lang="en-US" dirty="0"/>
              <a:t> and </a:t>
            </a:r>
            <a:r>
              <a:rPr lang="en-US" b="1" dirty="0"/>
              <a:t>SQL injection prevention</a:t>
            </a:r>
            <a:r>
              <a:rPr lang="en-US" dirty="0"/>
              <a:t>.</a:t>
            </a:r>
          </a:p>
          <a:p>
            <a:pPr>
              <a:buSzPts val="2200"/>
            </a:pPr>
            <a:r>
              <a:rPr lang="en-US" b="1" dirty="0"/>
              <a:t>Future Direction:</a:t>
            </a:r>
            <a:r>
              <a:rPr lang="en-US" dirty="0"/>
              <a:t> Regular updates and adaptations to standards to keep pace with emerging threats.</a:t>
            </a:r>
          </a:p>
          <a:p>
            <a:pPr marL="228600" lvl="0" indent="-88900" algn="l">
              <a:lnSpc>
                <a:spcPct val="90000"/>
              </a:lnSpc>
              <a:spcAft>
                <a:spcPts val="0"/>
              </a:spcAft>
              <a:buClr>
                <a:schemeClr val="lt1"/>
              </a:buClr>
              <a:buSzPts val="2200"/>
              <a:buNone/>
            </a:pPr>
            <a:endParaRPr lang="en-US"/>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Schneider, F. B. (2004). </a:t>
            </a:r>
            <a:r>
              <a:rPr lang="en-US" i="1" dirty="0"/>
              <a:t>Secure coding in C and C++</a:t>
            </a:r>
            <a:r>
              <a:rPr lang="en-US" dirty="0"/>
              <a:t>. </a:t>
            </a:r>
            <a:r>
              <a:rPr lang="en-US" b="0" i="0" u="sng" dirty="0">
                <a:solidFill>
                  <a:srgbClr val="004F7F"/>
                </a:solidFill>
                <a:effectLst/>
                <a:latin typeface="Lucida Grande"/>
              </a:rPr>
              <a:t>Addison-Wesley Professional.</a:t>
            </a:r>
          </a:p>
          <a:p>
            <a:pPr marL="0" lvl="0" indent="0" algn="l" rtl="0">
              <a:lnSpc>
                <a:spcPct val="90000"/>
              </a:lnSpc>
              <a:spcBef>
                <a:spcPts val="0"/>
              </a:spcBef>
              <a:spcAft>
                <a:spcPts val="0"/>
              </a:spcAft>
              <a:buClr>
                <a:schemeClr val="lt1"/>
              </a:buClr>
              <a:buSzPts val="2200"/>
              <a:buNone/>
            </a:pPr>
            <a:endParaRPr lang="en-US" dirty="0"/>
          </a:p>
          <a:p>
            <a:pPr marL="228600" lvl="0" indent="-228600" algn="l" rtl="0">
              <a:lnSpc>
                <a:spcPct val="90000"/>
              </a:lnSpc>
              <a:spcBef>
                <a:spcPts val="0"/>
              </a:spcBef>
              <a:spcAft>
                <a:spcPts val="0"/>
              </a:spcAft>
              <a:buClr>
                <a:schemeClr val="lt1"/>
              </a:buClr>
              <a:buSzPts val="2200"/>
              <a:buChar char="•"/>
            </a:pPr>
            <a:r>
              <a:rPr lang="en-US" dirty="0" err="1"/>
              <a:t>Seacord</a:t>
            </a:r>
            <a:r>
              <a:rPr lang="en-US" dirty="0"/>
              <a:t>, R. C. (2005). </a:t>
            </a:r>
            <a:r>
              <a:rPr lang="en-US" i="1" dirty="0"/>
              <a:t>SEI CERT C++ coding standard</a:t>
            </a:r>
            <a:r>
              <a:rPr lang="en-US" dirty="0"/>
              <a:t>. Addison-Wesley Professional.</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indent="0">
              <a:spcBef>
                <a:spcPts val="0"/>
              </a:spcBef>
              <a:buNone/>
            </a:pPr>
            <a:r>
              <a:rPr lang="en-US" dirty="0"/>
              <a:t>Our security policy establishes coding standards to enhance software security and reliability. It supports </a:t>
            </a:r>
            <a:r>
              <a:rPr lang="en-US" b="1" dirty="0"/>
              <a:t>defense-in-depth</a:t>
            </a:r>
            <a:r>
              <a:rPr lang="en-US" dirty="0"/>
              <a:t> by preventing vulnerabilities, enforcing secure coding practices, and automating security checks.</a:t>
            </a:r>
          </a:p>
          <a:p>
            <a:pPr marL="0" lvl="0" indent="0" algn="l" rtl="0">
              <a:lnSpc>
                <a:spcPct val="90000"/>
              </a:lnSpc>
              <a:spcBef>
                <a:spcPts val="1000"/>
              </a:spcBef>
              <a:spcAft>
                <a:spcPts val="0"/>
              </a:spcAft>
              <a:buClr>
                <a:schemeClr val="lt1"/>
              </a:buClr>
              <a:buSzPts val="2200"/>
              <a:buNone/>
            </a:pP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610589" y="3523062"/>
            <a:ext cx="4965224" cy="3071611"/>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pic>
        <p:nvPicPr>
          <p:cNvPr id="4" name="Graphic 3">
            <a:extLst>
              <a:ext uri="{FF2B5EF4-FFF2-40B4-BE49-F238E27FC236}">
                <a16:creationId xmlns:a16="http://schemas.microsoft.com/office/drawing/2014/main" id="{CBCBCDFC-6478-0EBE-BECA-43F604F1F226}"/>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10052304" y="4718304"/>
            <a:ext cx="2057400" cy="2057400"/>
          </a:xfrm>
          <a:prstGeom prst="ellipse">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939885491"/>
              </p:ext>
            </p:extLst>
          </p:nvPr>
        </p:nvGraphicFramePr>
        <p:xfrm>
          <a:off x="1258956" y="1987826"/>
          <a:ext cx="9671648" cy="3780975"/>
        </p:xfrm>
        <a:graphic>
          <a:graphicData uri="http://schemas.openxmlformats.org/drawingml/2006/table">
            <a:tbl>
              <a:tblPr firstRow="1" firstCol="1">
                <a:noFill/>
                <a:tableStyleId>{802198C4-3087-4945-87E3-76CBB3509B7E}</a:tableStyleId>
              </a:tblPr>
              <a:tblGrid>
                <a:gridCol w="4817717">
                  <a:extLst>
                    <a:ext uri="{9D8B030D-6E8A-4147-A177-3AD203B41FA5}">
                      <a16:colId xmlns:a16="http://schemas.microsoft.com/office/drawing/2014/main" val="20000"/>
                    </a:ext>
                  </a:extLst>
                </a:gridCol>
                <a:gridCol w="4853931">
                  <a:extLst>
                    <a:ext uri="{9D8B030D-6E8A-4147-A177-3AD203B41FA5}">
                      <a16:colId xmlns:a16="http://schemas.microsoft.com/office/drawing/2014/main" val="20001"/>
                    </a:ext>
                  </a:extLst>
                </a:gridCol>
              </a:tblGrid>
              <a:tr h="1769325">
                <a:tc>
                  <a:txBody>
                    <a:bodyPr/>
                    <a:lstStyle/>
                    <a:p>
                      <a:pPr marL="0" marR="0" lvl="0" indent="0" algn="ctr">
                        <a:lnSpc>
                          <a:spcPct val="100000"/>
                        </a:lnSpc>
                        <a:spcBef>
                          <a:spcPts val="0"/>
                        </a:spcBef>
                        <a:spcAft>
                          <a:spcPts val="0"/>
                        </a:spcAft>
                        <a:buNone/>
                      </a:pPr>
                      <a:r>
                        <a:rPr lang="en-US" sz="3600" u="none" strike="noStrike" cap="none" dirty="0">
                          <a:solidFill>
                            <a:srgbClr val="FFD966"/>
                          </a:solidFill>
                        </a:rPr>
                        <a:t>Likely</a:t>
                      </a:r>
                    </a:p>
                    <a:p>
                      <a:pPr marL="0" marR="0" lvl="0" indent="0" algn="ctr">
                        <a:lnSpc>
                          <a:spcPct val="100000"/>
                        </a:lnSpc>
                        <a:spcBef>
                          <a:spcPts val="0"/>
                        </a:spcBef>
                        <a:spcAft>
                          <a:spcPts val="0"/>
                        </a:spcAft>
                        <a:buNone/>
                      </a:pPr>
                      <a:r>
                        <a:rPr lang="en-US" sz="2800" b="1" i="0" u="none" strike="noStrike" cap="none" noProof="0" dirty="0">
                          <a:solidFill>
                            <a:srgbClr val="FFD966"/>
                          </a:solidFill>
                          <a:latin typeface="Arial"/>
                        </a:rPr>
                        <a:t>SQL Injection</a:t>
                      </a:r>
                    </a:p>
                    <a:p>
                      <a:pPr marL="0" marR="0" lvl="0" indent="0" algn="ctr">
                        <a:lnSpc>
                          <a:spcPct val="100000"/>
                        </a:lnSpc>
                        <a:spcBef>
                          <a:spcPts val="0"/>
                        </a:spcBef>
                        <a:spcAft>
                          <a:spcPts val="0"/>
                        </a:spcAft>
                        <a:buNone/>
                      </a:pPr>
                      <a:r>
                        <a:rPr lang="en-US" sz="2800" b="1" i="0" u="none" strike="noStrike" cap="none" baseline="0" noProof="0" dirty="0">
                          <a:solidFill>
                            <a:srgbClr val="FFD966"/>
                          </a:solidFill>
                          <a:latin typeface="Arial"/>
                        </a:rPr>
                        <a:t>Buffer Overflow</a:t>
                      </a:r>
                      <a:endParaRPr lang="en-US" sz="2800"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a:lnSpc>
                          <a:spcPct val="100000"/>
                        </a:lnSpc>
                        <a:spcBef>
                          <a:spcPts val="0"/>
                        </a:spcBef>
                        <a:spcAft>
                          <a:spcPts val="0"/>
                        </a:spcAft>
                        <a:buNone/>
                      </a:pPr>
                      <a:r>
                        <a:rPr lang="en-US" sz="3600" u="none" strike="noStrike" cap="none" dirty="0">
                          <a:solidFill>
                            <a:srgbClr val="FFD966"/>
                          </a:solidFill>
                        </a:rPr>
                        <a:t>Priority</a:t>
                      </a:r>
                    </a:p>
                    <a:p>
                      <a:pPr marL="0" marR="0" lvl="0" indent="0" algn="ctr">
                        <a:lnSpc>
                          <a:spcPct val="100000"/>
                        </a:lnSpc>
                        <a:spcBef>
                          <a:spcPts val="0"/>
                        </a:spcBef>
                        <a:spcAft>
                          <a:spcPts val="0"/>
                        </a:spcAft>
                        <a:buNone/>
                      </a:pPr>
                      <a:r>
                        <a:rPr lang="en-US" sz="2800" b="1" i="0" u="none" strike="noStrike" cap="none" noProof="0" dirty="0">
                          <a:solidFill>
                            <a:srgbClr val="FFD966"/>
                          </a:solidFill>
                          <a:latin typeface="Arial"/>
                        </a:rPr>
                        <a:t>Denial of Service (DoS)</a:t>
                      </a:r>
                    </a:p>
                    <a:p>
                      <a:pPr marL="0" marR="0" lvl="0" indent="0" algn="ctr">
                        <a:lnSpc>
                          <a:spcPct val="100000"/>
                        </a:lnSpc>
                        <a:spcBef>
                          <a:spcPts val="0"/>
                        </a:spcBef>
                        <a:spcAft>
                          <a:spcPts val="0"/>
                        </a:spcAft>
                        <a:buNone/>
                      </a:pPr>
                      <a:r>
                        <a:rPr lang="en-US" sz="2800" b="1" i="0" u="none" strike="noStrike" cap="none" noProof="0" dirty="0">
                          <a:solidFill>
                            <a:srgbClr val="FFD966"/>
                          </a:solidFill>
                        </a:rPr>
                        <a:t>Privilege Escalation</a:t>
                      </a:r>
                      <a:endParaRPr lang="en-US" sz="2800" b="1"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a:lnSpc>
                          <a:spcPct val="100000"/>
                        </a:lnSpc>
                        <a:spcBef>
                          <a:spcPts val="0"/>
                        </a:spcBef>
                        <a:spcAft>
                          <a:spcPts val="0"/>
                        </a:spcAft>
                        <a:buNone/>
                      </a:pPr>
                      <a:r>
                        <a:rPr lang="en-US" sz="2800" b="1" i="0" u="none" strike="noStrike" cap="none" baseline="0" noProof="0" dirty="0">
                          <a:solidFill>
                            <a:srgbClr val="FFD966"/>
                          </a:solidFill>
                          <a:latin typeface="Arial"/>
                        </a:rPr>
                        <a:t>Incorrect Data Types</a:t>
                      </a:r>
                    </a:p>
                    <a:p>
                      <a:pPr marL="0" marR="0" lvl="0" indent="0" algn="ctr">
                        <a:lnSpc>
                          <a:spcPct val="100000"/>
                        </a:lnSpc>
                        <a:spcBef>
                          <a:spcPts val="0"/>
                        </a:spcBef>
                        <a:spcAft>
                          <a:spcPts val="0"/>
                        </a:spcAft>
                        <a:buNone/>
                      </a:pPr>
                      <a:r>
                        <a:rPr lang="en-US" sz="2800" b="1" i="0" u="none" strike="noStrike" cap="none" baseline="0" noProof="0" dirty="0">
                          <a:solidFill>
                            <a:srgbClr val="FFD966"/>
                          </a:solidFill>
                        </a:rPr>
                        <a:t>Minor Input Validation Issues</a:t>
                      </a:r>
                      <a:endParaRPr lang="en-US" sz="2800" b="1"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a:lnSpc>
                          <a:spcPct val="100000"/>
                        </a:lnSpc>
                        <a:spcBef>
                          <a:spcPts val="0"/>
                        </a:spcBef>
                        <a:spcAft>
                          <a:spcPts val="0"/>
                        </a:spcAft>
                        <a:buNone/>
                      </a:pPr>
                      <a:r>
                        <a:rPr lang="en-US" sz="2800" b="1" i="0" u="none" strike="noStrike" cap="none" noProof="0" dirty="0">
                          <a:solidFill>
                            <a:srgbClr val="FFD966"/>
                          </a:solidFill>
                          <a:latin typeface="Arial"/>
                        </a:rPr>
                        <a:t>Dangling Pointers</a:t>
                      </a:r>
                    </a:p>
                    <a:p>
                      <a:pPr marL="0" marR="0" lvl="0" indent="0" algn="ctr">
                        <a:lnSpc>
                          <a:spcPct val="100000"/>
                        </a:lnSpc>
                        <a:spcBef>
                          <a:spcPts val="0"/>
                        </a:spcBef>
                        <a:spcAft>
                          <a:spcPts val="0"/>
                        </a:spcAft>
                        <a:buNone/>
                      </a:pPr>
                      <a:r>
                        <a:rPr lang="en-US" sz="2800" b="1" i="0" u="none" strike="noStrike" cap="none" noProof="0" dirty="0">
                          <a:solidFill>
                            <a:srgbClr val="FFD966"/>
                          </a:solidFill>
                        </a:rPr>
                        <a:t>Unused Resources Leaks</a:t>
                      </a:r>
                      <a:endParaRPr lang="en-US" sz="2800" b="1"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Graphic 2">
            <a:extLst>
              <a:ext uri="{FF2B5EF4-FFF2-40B4-BE49-F238E27FC236}">
                <a16:creationId xmlns:a16="http://schemas.microsoft.com/office/drawing/2014/main" id="{B9D2BEF9-435B-A281-E192-D89A4BA77640}"/>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0052304" y="4718304"/>
            <a:ext cx="2057400" cy="2057400"/>
          </a:xfrm>
          <a:prstGeom prst="ellipse">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7500" lnSpcReduction="20000"/>
          </a:bodyPr>
          <a:lstStyle/>
          <a:p>
            <a:pPr>
              <a:buSzPts val="2200"/>
            </a:pPr>
            <a:r>
              <a:rPr lang="en-US" b="1" dirty="0"/>
              <a:t>Validate Input Data</a:t>
            </a:r>
            <a:r>
              <a:rPr lang="en-US" dirty="0"/>
              <a:t> – Ensure all user input is checked for correctness and security.</a:t>
            </a:r>
          </a:p>
          <a:p>
            <a:pPr>
              <a:buSzPts val="2200"/>
            </a:pPr>
            <a:r>
              <a:rPr lang="en-US" b="1" dirty="0"/>
              <a:t>Heed Compiler Warnings</a:t>
            </a:r>
            <a:r>
              <a:rPr lang="en-US" dirty="0"/>
              <a:t> – Address all compiler warnings to prevent hidden vulnerabilities.</a:t>
            </a:r>
          </a:p>
          <a:p>
            <a:pPr>
              <a:buSzPts val="2200"/>
            </a:pPr>
            <a:r>
              <a:rPr lang="en-US" b="1" dirty="0"/>
              <a:t>Architect and Design for Security Policies</a:t>
            </a:r>
            <a:r>
              <a:rPr lang="en-US" dirty="0"/>
              <a:t> – Implement security controls from </a:t>
            </a:r>
            <a:r>
              <a:rPr lang="en-US" dirty="0">
                <a:solidFill>
                  <a:srgbClr val="FFFFFF"/>
                </a:solidFill>
              </a:rPr>
              <a:t>the design phase.</a:t>
            </a:r>
            <a:endParaRPr lang="en-US" dirty="0"/>
          </a:p>
          <a:p>
            <a:pPr>
              <a:buSzPts val="2200"/>
            </a:pPr>
            <a:r>
              <a:rPr lang="en-US" b="1" dirty="0">
                <a:solidFill>
                  <a:srgbClr val="FFFFFF"/>
                </a:solidFill>
              </a:rPr>
              <a:t>Keep It Simple</a:t>
            </a:r>
            <a:r>
              <a:rPr lang="en-US" dirty="0">
                <a:solidFill>
                  <a:srgbClr val="FFFFFF"/>
                </a:solidFill>
              </a:rPr>
              <a:t> – Reduce complexity to minimize security risks.</a:t>
            </a:r>
            <a:endParaRPr lang="en-US" dirty="0"/>
          </a:p>
          <a:p>
            <a:pPr>
              <a:buSzPts val="2200"/>
            </a:pPr>
            <a:r>
              <a:rPr lang="en-US" b="1" dirty="0">
                <a:solidFill>
                  <a:srgbClr val="FFFFFF"/>
                </a:solidFill>
              </a:rPr>
              <a:t>Default Deny</a:t>
            </a:r>
            <a:r>
              <a:rPr lang="en-US" dirty="0">
                <a:solidFill>
                  <a:srgbClr val="FFFFFF"/>
                </a:solidFill>
              </a:rPr>
              <a:t> – Block all access by default and allow only explicitly permitted actions.</a:t>
            </a:r>
            <a:endParaRPr lang="en-US" dirty="0"/>
          </a:p>
          <a:p>
            <a:pPr>
              <a:buSzPts val="2200"/>
            </a:pPr>
            <a:r>
              <a:rPr lang="en-US" b="1" dirty="0">
                <a:solidFill>
                  <a:srgbClr val="FFFFFF"/>
                </a:solidFill>
              </a:rPr>
              <a:t>Adhere to the Principle of Least Privilege</a:t>
            </a:r>
            <a:r>
              <a:rPr lang="en-US" dirty="0">
                <a:solidFill>
                  <a:srgbClr val="FFFFFF"/>
                </a:solidFill>
              </a:rPr>
              <a:t> – Restrict user and system permissions to the minimum required.</a:t>
            </a:r>
            <a:endParaRPr lang="en-US" dirty="0"/>
          </a:p>
          <a:p>
            <a:pPr>
              <a:buSzPts val="2200"/>
            </a:pPr>
            <a:r>
              <a:rPr lang="en-US" b="1" dirty="0">
                <a:solidFill>
                  <a:srgbClr val="FFFFFF"/>
                </a:solidFill>
              </a:rPr>
              <a:t>Sanitize Data Sent to Other Systems</a:t>
            </a:r>
            <a:r>
              <a:rPr lang="en-US" dirty="0">
                <a:solidFill>
                  <a:srgbClr val="FFFFFF"/>
                </a:solidFill>
              </a:rPr>
              <a:t> – Clean and validate data before transmission to prevent injection attacks.</a:t>
            </a:r>
            <a:endParaRPr lang="en-US" dirty="0"/>
          </a:p>
          <a:p>
            <a:pPr>
              <a:buSzPts val="2200"/>
            </a:pPr>
            <a:r>
              <a:rPr lang="en-US" b="1" dirty="0">
                <a:solidFill>
                  <a:srgbClr val="FFFFFF"/>
                </a:solidFill>
              </a:rPr>
              <a:t>Practice Defense in Depth</a:t>
            </a:r>
            <a:r>
              <a:rPr lang="en-US" dirty="0">
                <a:solidFill>
                  <a:srgbClr val="FFFFFF"/>
                </a:solidFill>
              </a:rPr>
              <a:t> – Use multiple layers of security controls to mitigate threats.</a:t>
            </a:r>
            <a:endParaRPr lang="en-US" dirty="0"/>
          </a:p>
          <a:p>
            <a:pPr>
              <a:buSzPts val="2200"/>
            </a:pPr>
            <a:r>
              <a:rPr lang="en-US" b="1" dirty="0">
                <a:solidFill>
                  <a:srgbClr val="FFFFFF"/>
                </a:solidFill>
              </a:rPr>
              <a:t>Use Effective Quality Assurance Techniques</a:t>
            </a:r>
            <a:r>
              <a:rPr lang="en-US" dirty="0">
                <a:solidFill>
                  <a:srgbClr val="FFFFFF"/>
                </a:solidFill>
              </a:rPr>
              <a:t> – Apply rigorous testing, code reviews, and static analysis.</a:t>
            </a:r>
            <a:endParaRPr lang="en-US" dirty="0"/>
          </a:p>
          <a:p>
            <a:pPr>
              <a:buSzPts val="2200"/>
            </a:pPr>
            <a:r>
              <a:rPr lang="en-US" b="1" dirty="0">
                <a:solidFill>
                  <a:srgbClr val="FFFFFF"/>
                </a:solidFill>
              </a:rPr>
              <a:t>Adopt a Secure Coding Standard</a:t>
            </a:r>
            <a:r>
              <a:rPr lang="en-US" dirty="0">
                <a:solidFill>
                  <a:srgbClr val="FFFFFF"/>
                </a:solidFill>
              </a:rPr>
              <a:t> – Follow established guidelines to maintain security and consistency.</a:t>
            </a: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Graphic 2">
            <a:extLst>
              <a:ext uri="{FF2B5EF4-FFF2-40B4-BE49-F238E27FC236}">
                <a16:creationId xmlns:a16="http://schemas.microsoft.com/office/drawing/2014/main" id="{01743B92-8C7E-EB9E-C65F-3C7BDA7BD18C}"/>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0052304" y="4718304"/>
            <a:ext cx="2057400" cy="2057400"/>
          </a:xfrm>
          <a:prstGeom prst="ellipse">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a:buSzPts val="2000"/>
            </a:pPr>
            <a:r>
              <a:rPr lang="en-US" sz="2000" b="1" dirty="0"/>
              <a:t>STD-001-CPP:</a:t>
            </a:r>
            <a:r>
              <a:rPr lang="en-US" sz="2000" dirty="0"/>
              <a:t> Type Safety</a:t>
            </a:r>
            <a:endParaRPr lang="en-US" dirty="0"/>
          </a:p>
          <a:p>
            <a:pPr>
              <a:buSzPts val="2000"/>
            </a:pPr>
            <a:r>
              <a:rPr lang="en-US" sz="2000" b="1" dirty="0"/>
              <a:t>STD-002-CPP:</a:t>
            </a:r>
            <a:r>
              <a:rPr lang="en-US" sz="2000" dirty="0"/>
              <a:t> Input Validation</a:t>
            </a:r>
            <a:endParaRPr lang="en-US" dirty="0"/>
          </a:p>
          <a:p>
            <a:pPr>
              <a:buSzPts val="2000"/>
            </a:pPr>
            <a:r>
              <a:rPr lang="en-US" sz="2000" b="1" dirty="0"/>
              <a:t>STD-003-CPP:</a:t>
            </a:r>
            <a:r>
              <a:rPr lang="en-US" sz="2000" dirty="0"/>
              <a:t> String Correctness</a:t>
            </a:r>
            <a:endParaRPr lang="en-US" dirty="0"/>
          </a:p>
          <a:p>
            <a:pPr>
              <a:buSzPts val="2000"/>
            </a:pPr>
            <a:r>
              <a:rPr lang="en-US" sz="2000" b="1" dirty="0"/>
              <a:t>STD-004-CPP:</a:t>
            </a:r>
            <a:r>
              <a:rPr lang="en-US" sz="2000" dirty="0"/>
              <a:t> SQL Injection Prevention</a:t>
            </a:r>
            <a:endParaRPr lang="en-US" dirty="0"/>
          </a:p>
          <a:p>
            <a:pPr>
              <a:buSzPts val="2000"/>
            </a:pPr>
            <a:r>
              <a:rPr lang="en-US" sz="2000" b="1" dirty="0"/>
              <a:t>STD-005-CPP:</a:t>
            </a:r>
            <a:r>
              <a:rPr lang="en-US" sz="2000" dirty="0"/>
              <a:t> Memory Protection</a:t>
            </a:r>
            <a:endParaRPr lang="en-US" dirty="0"/>
          </a:p>
          <a:p>
            <a:pPr>
              <a:buSzPts val="2000"/>
            </a:pPr>
            <a:r>
              <a:rPr lang="en-US" sz="2000" b="1" dirty="0"/>
              <a:t>STD-006-CPP:</a:t>
            </a:r>
            <a:r>
              <a:rPr lang="en-US" sz="2000" dirty="0"/>
              <a:t> Assertions</a:t>
            </a:r>
            <a:endParaRPr lang="en-US" dirty="0"/>
          </a:p>
          <a:p>
            <a:pPr>
              <a:buSzPts val="2000"/>
            </a:pPr>
            <a:r>
              <a:rPr lang="en-US" sz="2000" b="1" dirty="0"/>
              <a:t>STD-007-CPP:</a:t>
            </a:r>
            <a:r>
              <a:rPr lang="en-US" sz="2000" dirty="0"/>
              <a:t> Exceptions</a:t>
            </a:r>
            <a:endParaRPr lang="en-US" dirty="0"/>
          </a:p>
          <a:p>
            <a:pPr>
              <a:buSzPts val="2000"/>
            </a:pPr>
            <a:r>
              <a:rPr lang="en-US" sz="2000" b="1" dirty="0"/>
              <a:t>STD-008-CPP:</a:t>
            </a:r>
            <a:r>
              <a:rPr lang="en-US" sz="2000" dirty="0"/>
              <a:t> Pointer Safety</a:t>
            </a:r>
            <a:endParaRPr lang="en-US" dirty="0"/>
          </a:p>
          <a:p>
            <a:pPr>
              <a:buSzPts val="2000"/>
            </a:pPr>
            <a:r>
              <a:rPr lang="en-US" sz="2000" b="1" dirty="0"/>
              <a:t>STD-009-CPP:</a:t>
            </a:r>
            <a:r>
              <a:rPr lang="en-US" sz="2000" dirty="0"/>
              <a:t> Buffer Overflow Prevention</a:t>
            </a:r>
            <a:endParaRPr lang="en-US" dirty="0"/>
          </a:p>
          <a:p>
            <a:pPr>
              <a:buSzPts val="2000"/>
            </a:pPr>
            <a:r>
              <a:rPr lang="en-US" sz="2000" b="1" dirty="0"/>
              <a:t>STD-010-CPP:</a:t>
            </a:r>
            <a:r>
              <a:rPr lang="en-US" sz="2000" dirty="0"/>
              <a:t> Resource Cleanup</a:t>
            </a:r>
            <a:endParaRPr lang="en-US" dirty="0"/>
          </a:p>
          <a:p>
            <a:pPr marL="228600" lvl="0" indent="-228600" algn="l">
              <a:lnSpc>
                <a:spcPct val="90000"/>
              </a:lnSpc>
              <a:spcBef>
                <a:spcPts val="0"/>
              </a:spcBef>
              <a:spcAft>
                <a:spcPts val="0"/>
              </a:spcAft>
              <a:buClr>
                <a:schemeClr val="lt1"/>
              </a:buClr>
              <a:buSzPts val="2000"/>
              <a:buChar char="•"/>
            </a:pPr>
            <a:endParaRPr lang="en-US" sz="20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Graphic 2">
            <a:extLst>
              <a:ext uri="{FF2B5EF4-FFF2-40B4-BE49-F238E27FC236}">
                <a16:creationId xmlns:a16="http://schemas.microsoft.com/office/drawing/2014/main" id="{6A796A00-EEC1-30BC-F812-07DF9AFB6881}"/>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0052304" y="4718304"/>
            <a:ext cx="2057400" cy="2057400"/>
          </a:xfrm>
          <a:prstGeom prst="ellipse">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 indent="0">
              <a:buSzPts val="2000"/>
              <a:buNone/>
            </a:pPr>
            <a:r>
              <a:rPr lang="en-US" sz="2000" dirty="0"/>
              <a:t>Encryption policies ensure data security at all stages:</a:t>
            </a:r>
            <a:endParaRPr lang="en-US" sz="1600" dirty="0"/>
          </a:p>
          <a:p>
            <a:pPr>
              <a:buSzPts val="2000"/>
            </a:pPr>
            <a:r>
              <a:rPr lang="en-US" sz="2000" b="1" dirty="0"/>
              <a:t>In Flight:</a:t>
            </a:r>
            <a:r>
              <a:rPr lang="en-US" sz="2000" dirty="0"/>
              <a:t> TLS 1.3 secures data during transmission.</a:t>
            </a:r>
            <a:endParaRPr lang="en-US" dirty="0"/>
          </a:p>
          <a:p>
            <a:pPr>
              <a:buSzPts val="2000"/>
            </a:pPr>
            <a:r>
              <a:rPr lang="en-US" sz="2000" b="1" dirty="0"/>
              <a:t>At Rest:</a:t>
            </a:r>
            <a:r>
              <a:rPr lang="en-US" sz="2000" dirty="0"/>
              <a:t> AES-256 encrypts stored data to prevent unauthorized access.</a:t>
            </a:r>
            <a:endParaRPr lang="en-US" dirty="0"/>
          </a:p>
          <a:p>
            <a:pPr>
              <a:buSzPts val="2000"/>
            </a:pPr>
            <a:r>
              <a:rPr lang="en-US" sz="2000" b="1" dirty="0"/>
              <a:t>In Use:</a:t>
            </a:r>
            <a:r>
              <a:rPr lang="en-US" sz="2000" dirty="0"/>
              <a:t> Memory encryption and secure enclaves protect active data.</a:t>
            </a:r>
            <a:endParaRPr lang="en-US" dirty="0"/>
          </a:p>
          <a:p>
            <a:pPr marL="228600" lvl="0" indent="-228600" algn="l">
              <a:lnSpc>
                <a:spcPct val="90000"/>
              </a:lnSpc>
              <a:spcBef>
                <a:spcPts val="0"/>
              </a:spcBef>
              <a:spcAft>
                <a:spcPts val="0"/>
              </a:spcAft>
              <a:buClr>
                <a:schemeClr val="lt1"/>
              </a:buClr>
              <a:buSzPts val="2000"/>
              <a:buChar char="•"/>
            </a:pPr>
            <a:endParaRPr lang="en-US" sz="2000" dirty="0"/>
          </a:p>
          <a:p>
            <a:pPr marL="0" lvl="0" indent="0" algn="l" rtl="0">
              <a:lnSpc>
                <a:spcPct val="90000"/>
              </a:lnSpc>
              <a:spcBef>
                <a:spcPts val="1000"/>
              </a:spcBef>
              <a:spcAft>
                <a:spcPts val="0"/>
              </a:spcAft>
              <a:buClr>
                <a:schemeClr val="lt1"/>
              </a:buClr>
              <a:buSzPts val="1600"/>
              <a:buNone/>
            </a:pPr>
            <a:endParaRPr sz="1600"/>
          </a:p>
          <a:p>
            <a:pPr marL="228600" lvl="0" indent="-88900" algn="l" rtl="0">
              <a:lnSpc>
                <a:spcPct val="90000"/>
              </a:lnSpc>
              <a:spcBef>
                <a:spcPts val="1000"/>
              </a:spcBef>
              <a:spcAft>
                <a:spcPts val="0"/>
              </a:spcAft>
              <a:buClr>
                <a:schemeClr val="lt1"/>
              </a:buClr>
              <a:buSzPts val="2200"/>
              <a:buNone/>
            </a:pP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Graphic 2">
            <a:extLst>
              <a:ext uri="{FF2B5EF4-FFF2-40B4-BE49-F238E27FC236}">
                <a16:creationId xmlns:a16="http://schemas.microsoft.com/office/drawing/2014/main" id="{0599DED2-6ACD-54EC-9E84-1608553B9A60}"/>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0052304" y="4718304"/>
            <a:ext cx="2057400" cy="2057400"/>
          </a:xfrm>
          <a:prstGeom prst="ellipse">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 indent="0">
              <a:buSzPts val="2400"/>
              <a:buNone/>
            </a:pPr>
            <a:r>
              <a:rPr lang="en-US" sz="2400" dirty="0"/>
              <a:t>Security policies enforce:</a:t>
            </a:r>
            <a:endParaRPr lang="en-US" dirty="0"/>
          </a:p>
          <a:p>
            <a:pPr>
              <a:buSzPts val="2400"/>
            </a:pPr>
            <a:r>
              <a:rPr lang="en-US" sz="2400" b="1" dirty="0"/>
              <a:t>Authentication:</a:t>
            </a:r>
            <a:r>
              <a:rPr lang="en-US" sz="2400" dirty="0"/>
              <a:t> Multi-factor authentication (MFA) and strong password policies.</a:t>
            </a:r>
            <a:endParaRPr lang="en-US" dirty="0"/>
          </a:p>
          <a:p>
            <a:pPr>
              <a:buSzPts val="2400"/>
            </a:pPr>
            <a:r>
              <a:rPr lang="en-US" sz="2400" b="1" dirty="0"/>
              <a:t>Authorization:</a:t>
            </a:r>
            <a:r>
              <a:rPr lang="en-US" sz="2400" dirty="0"/>
              <a:t> Role-based access control (RBAC) and least privilege enforcement.</a:t>
            </a:r>
            <a:endParaRPr lang="en-US" dirty="0"/>
          </a:p>
          <a:p>
            <a:pPr>
              <a:buSzPts val="2400"/>
            </a:pPr>
            <a:r>
              <a:rPr lang="en-US" sz="2400" b="1" dirty="0"/>
              <a:t>Accounting:</a:t>
            </a:r>
            <a:r>
              <a:rPr lang="en-US" sz="2400" dirty="0"/>
              <a:t> Audit logs and real-time monitoring for accountability.</a:t>
            </a:r>
            <a:endParaRPr lang="en-US" dirty="0"/>
          </a:p>
          <a:p>
            <a:pPr marL="228600" lvl="0" indent="-228600" algn="l">
              <a:lnSpc>
                <a:spcPct val="90000"/>
              </a:lnSpc>
              <a:spcBef>
                <a:spcPts val="0"/>
              </a:spcBef>
              <a:spcAft>
                <a:spcPts val="0"/>
              </a:spcAft>
              <a:buClr>
                <a:schemeClr val="lt1"/>
              </a:buClr>
              <a:buSzPts val="2400"/>
              <a:buChar char="•"/>
            </a:pPr>
            <a:endParaRPr lang="en-US" sz="24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Unit Testing: Test Design</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computer code with text&#10;&#10;AI-generated content may be incorrect.">
            <a:extLst>
              <a:ext uri="{FF2B5EF4-FFF2-40B4-BE49-F238E27FC236}">
                <a16:creationId xmlns:a16="http://schemas.microsoft.com/office/drawing/2014/main" id="{18FF91C0-FB31-8B0B-9C71-72CFC98903BE}"/>
              </a:ext>
            </a:extLst>
          </p:cNvPr>
          <p:cNvPicPr>
            <a:picLocks noChangeAspect="1"/>
          </p:cNvPicPr>
          <p:nvPr/>
        </p:nvPicPr>
        <p:blipFill>
          <a:blip r:embed="rId5"/>
          <a:stretch>
            <a:fillRect/>
          </a:stretch>
        </p:blipFill>
        <p:spPr>
          <a:xfrm>
            <a:off x="1294697" y="1838598"/>
            <a:ext cx="9610725" cy="2328021"/>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5C9E-6D4A-2B1B-15A3-2E769797F8BB}"/>
              </a:ext>
            </a:extLst>
          </p:cNvPr>
          <p:cNvSpPr>
            <a:spLocks noGrp="1"/>
          </p:cNvSpPr>
          <p:nvPr>
            <p:ph type="title"/>
          </p:nvPr>
        </p:nvSpPr>
        <p:spPr>
          <a:xfrm>
            <a:off x="3254188" y="2781432"/>
            <a:ext cx="8610600" cy="1293028"/>
          </a:xfrm>
        </p:spPr>
        <p:txBody>
          <a:bodyPr/>
          <a:lstStyle/>
          <a:p>
            <a:r>
              <a:rPr lang="en-US" dirty="0"/>
              <a:t>Unit Testing: Results</a:t>
            </a:r>
          </a:p>
        </p:txBody>
      </p:sp>
      <p:pic>
        <p:nvPicPr>
          <p:cNvPr id="4" name="Picture 3" descr="A screenshot of a computer program&#10;&#10;AI-generated content may be incorrect.">
            <a:extLst>
              <a:ext uri="{FF2B5EF4-FFF2-40B4-BE49-F238E27FC236}">
                <a16:creationId xmlns:a16="http://schemas.microsoft.com/office/drawing/2014/main" id="{66327A78-2DF4-98D0-35C5-7255430AE1FF}"/>
              </a:ext>
            </a:extLst>
          </p:cNvPr>
          <p:cNvPicPr>
            <a:picLocks noChangeAspect="1"/>
          </p:cNvPicPr>
          <p:nvPr/>
        </p:nvPicPr>
        <p:blipFill>
          <a:blip r:embed="rId3"/>
          <a:stretch>
            <a:fillRect/>
          </a:stretch>
        </p:blipFill>
        <p:spPr>
          <a:xfrm>
            <a:off x="190781" y="873218"/>
            <a:ext cx="6358218" cy="5125571"/>
          </a:xfrm>
          <a:prstGeom prst="rect">
            <a:avLst/>
          </a:prstGeom>
        </p:spPr>
      </p:pic>
    </p:spTree>
    <p:extLst>
      <p:ext uri="{BB962C8B-B14F-4D97-AF65-F5344CB8AC3E}">
        <p14:creationId xmlns:p14="http://schemas.microsoft.com/office/powerpoint/2010/main" val="37050010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87</TotalTime>
  <Words>2690</Words>
  <Application>Microsoft Office PowerPoint</Application>
  <PresentationFormat>Widescreen</PresentationFormat>
  <Paragraphs>91</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Lucida Grande</vt:lpstr>
      <vt:lpstr>Arial</vt:lpstr>
      <vt:lpstr>Calibri</vt:lpstr>
      <vt:lpstr>WordVisiCarriageReturn_MSFontService</vt:lpstr>
      <vt:lpstr>Consolas</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 Test Design</vt:lpstr>
      <vt:lpstr>Unit Testing: Results</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MacKenzie-Hager, Quinlin</cp:lastModifiedBy>
  <cp:revision>149</cp:revision>
  <dcterms:created xsi:type="dcterms:W3CDTF">2020-08-19T17:59:24Z</dcterms:created>
  <dcterms:modified xsi:type="dcterms:W3CDTF">2025-03-03T00:28:06Z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