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  <p:sldMasterId id="2147483800" r:id="rId5"/>
  </p:sldMasterIdLst>
  <p:notesMasterIdLst>
    <p:notesMasterId r:id="rId41"/>
  </p:notesMasterIdLst>
  <p:handoutMasterIdLst>
    <p:handoutMasterId r:id="rId42"/>
  </p:handoutMasterIdLst>
  <p:sldIdLst>
    <p:sldId id="299" r:id="rId6"/>
    <p:sldId id="309" r:id="rId7"/>
    <p:sldId id="333" r:id="rId8"/>
    <p:sldId id="298" r:id="rId9"/>
    <p:sldId id="338" r:id="rId10"/>
    <p:sldId id="334" r:id="rId11"/>
    <p:sldId id="335" r:id="rId12"/>
    <p:sldId id="344" r:id="rId13"/>
    <p:sldId id="345" r:id="rId14"/>
    <p:sldId id="346" r:id="rId15"/>
    <p:sldId id="347" r:id="rId16"/>
    <p:sldId id="348" r:id="rId17"/>
    <p:sldId id="354" r:id="rId18"/>
    <p:sldId id="350" r:id="rId19"/>
    <p:sldId id="352" r:id="rId20"/>
    <p:sldId id="353" r:id="rId21"/>
    <p:sldId id="355" r:id="rId22"/>
    <p:sldId id="356" r:id="rId23"/>
    <p:sldId id="357" r:id="rId24"/>
    <p:sldId id="359" r:id="rId25"/>
    <p:sldId id="360" r:id="rId26"/>
    <p:sldId id="361" r:id="rId27"/>
    <p:sldId id="363" r:id="rId28"/>
    <p:sldId id="365" r:id="rId29"/>
    <p:sldId id="366" r:id="rId30"/>
    <p:sldId id="367" r:id="rId31"/>
    <p:sldId id="368" r:id="rId32"/>
    <p:sldId id="369" r:id="rId33"/>
    <p:sldId id="370" r:id="rId34"/>
    <p:sldId id="372" r:id="rId35"/>
    <p:sldId id="377" r:id="rId36"/>
    <p:sldId id="375" r:id="rId37"/>
    <p:sldId id="378" r:id="rId38"/>
    <p:sldId id="384" r:id="rId39"/>
    <p:sldId id="385" r:id="rId40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">
          <p15:clr>
            <a:srgbClr val="A4A3A4"/>
          </p15:clr>
        </p15:guide>
        <p15:guide id="2" orient="horz" pos="579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pos="2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729"/>
    <a:srgbClr val="FFFDFA"/>
    <a:srgbClr val="6C4877"/>
    <a:srgbClr val="EB3033"/>
    <a:srgbClr val="8F9B49"/>
    <a:srgbClr val="0E919E"/>
    <a:srgbClr val="0C909D"/>
    <a:srgbClr val="E1702E"/>
    <a:srgbClr val="00366B"/>
    <a:srgbClr val="234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365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101"/>
        <p:guide orient="horz" pos="579"/>
        <p:guide orient="horz" pos="1620"/>
        <p:guide pos="2880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92" d="100"/>
          <a:sy n="192" d="100"/>
        </p:scale>
        <p:origin x="4896" y="1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CA14C55-E12A-45E6-87F3-7EAADE4C1D12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9800986-36CF-41DA-8955-9695234E1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4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59CAFB7-E13F-4384-95CE-291BAEA2830B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D1FE447-DA53-4191-97C8-F522C13BD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E447-DA53-4191-97C8-F522C13BDE2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E447-DA53-4191-97C8-F522C13BDE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E447-DA53-4191-97C8-F522C13BDE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9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E447-DA53-4191-97C8-F522C13BDE2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50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E447-DA53-4191-97C8-F522C13BDE2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41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You need to make a case that it is smarter to buy $500 worth of memory rather than spend days struggling with a problem and making risky changes to your server.</a:t>
            </a:r>
          </a:p>
          <a:p>
            <a:pPr defTabSz="966612">
              <a:defRPr/>
            </a:pPr>
            <a:r>
              <a:rPr lang="en-US" sz="1300" dirty="0"/>
              <a:t>Sure, the organization is going to argue against you – that’s their job, and it’s your job to clearly explain the pros and cons of each side. </a:t>
            </a:r>
          </a:p>
          <a:p>
            <a:r>
              <a:rPr lang="en-US" sz="1300" dirty="0"/>
              <a:t>Queries can’t even start because they can’t get enough memory. You may have queries that have incorrect memory grants, or you may just desperately need more RAM.</a:t>
            </a:r>
          </a:p>
          <a:p>
            <a:endParaRPr lang="en-US" sz="1300" dirty="0"/>
          </a:p>
          <a:p>
            <a:pPr defTabSz="966612">
              <a:defRPr/>
            </a:pPr>
            <a:r>
              <a:rPr lang="en-US" sz="1300" dirty="0"/>
              <a:t>This causes increased CPU use and slower queries. There’s a lot of gotchas with this one, though – now the hard work starts, because you have to spend time analyzing your workload to see if the execution plans can even be reused.</a:t>
            </a:r>
          </a:p>
          <a:p>
            <a:endParaRPr lang="en-US" sz="1300" dirty="0"/>
          </a:p>
          <a:p>
            <a:r>
              <a:rPr lang="en-US" sz="1300" dirty="0"/>
              <a:t>, you may need memory to cache more data pages.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E447-DA53-4191-97C8-F522C13BDE2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1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E447-DA53-4191-97C8-F522C13BDE2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[Connect 18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553449" y="1432884"/>
            <a:ext cx="409434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rgbClr val="0E919E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4553449" y="2369017"/>
            <a:ext cx="4094344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rgbClr val="0E919E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 - Date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3180" y="4598725"/>
            <a:ext cx="1191903" cy="411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2022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Capture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398353" y="829733"/>
            <a:ext cx="6347295" cy="3632911"/>
          </a:xfrm>
          <a:prstGeom prst="rect">
            <a:avLst/>
          </a:prstGeom>
          <a:ln w="31750">
            <a:solidFill>
              <a:schemeClr val="accent5"/>
            </a:solidFill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Screen capture / software graphic</a:t>
            </a: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parent Graphic Fade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72735" y="842114"/>
            <a:ext cx="4565700" cy="3706957"/>
          </a:xfrm>
          <a:prstGeom prst="rect">
            <a:avLst/>
          </a:prstGeom>
        </p:spPr>
        <p:txBody>
          <a:bodyPr vert="horz" anchor="ctr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19012" y="997168"/>
            <a:ext cx="3441628" cy="3396849"/>
          </a:xfrm>
          <a:prstGeom prst="rect">
            <a:avLst/>
          </a:prstGeom>
          <a:ln w="31750">
            <a:noFill/>
            <a:miter lim="800000"/>
          </a:ln>
          <a:effectLst/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Transparent background graphic</a:t>
            </a: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47699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23390"/>
            <a:ext cx="4228505" cy="3679681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09930" y="823390"/>
            <a:ext cx="4228505" cy="3679681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900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Footer Only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6363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er Watermark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243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termark Lines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2"/>
          <p:cNvSpPr txBox="1">
            <a:spLocks noChangeArrowheads="1"/>
          </p:cNvSpPr>
          <p:nvPr/>
        </p:nvSpPr>
        <p:spPr bwMode="gray">
          <a:xfrm>
            <a:off x="4023152" y="4763028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2015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369940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4" y="818009"/>
            <a:ext cx="8552291" cy="3706957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8" y="194968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1"/>
            <a:ext cx="881688" cy="304384"/>
          </a:xfrm>
          <a:prstGeom prst="rect">
            <a:avLst/>
          </a:prstGeom>
          <a:noFill/>
        </p:spPr>
      </p:pic>
      <p:pic>
        <p:nvPicPr>
          <p:cNvPr id="8" name="Picture 7" descr="5566 Connect 2016 Logo_l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0" y="4532267"/>
            <a:ext cx="2260957" cy="5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86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[Connect 18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553449" y="1432884"/>
            <a:ext cx="409434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rgbClr val="0E919E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4553449" y="2369017"/>
            <a:ext cx="4094344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rgbClr val="0E919E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 - Date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3180" y="4598725"/>
            <a:ext cx="1191903" cy="411480"/>
          </a:xfrm>
          <a:prstGeom prst="rect">
            <a:avLst/>
          </a:prstGeom>
          <a:noFill/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uildings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3677" y="2341658"/>
            <a:ext cx="8564758" cy="460185"/>
          </a:xfrm>
          <a:prstGeom prst="rect">
            <a:avLst/>
          </a:prstGeom>
        </p:spPr>
        <p:txBody>
          <a:bodyPr vert="horz" anchor="ctr"/>
          <a:lstStyle>
            <a:lvl1pPr algn="ctr">
              <a:defRPr sz="28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nes [Connect 18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29786" y="1619046"/>
            <a:ext cx="7884429" cy="923614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rgbClr val="B87729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698171" y="-653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629785" y="2650858"/>
            <a:ext cx="7884429" cy="8553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800" kern="1200" baseline="0" dirty="0" smtClean="0">
                <a:solidFill>
                  <a:srgbClr val="B87729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</a:t>
            </a: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127000">
              <a:srgbClr val="FFFDFA"/>
            </a:glow>
          </a:effectLst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>
                  <a:glow rad="787400">
                    <a:schemeClr val="bg1">
                      <a:alpha val="92000"/>
                    </a:schemeClr>
                  </a:glow>
                </a:effectLst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  <a:effectLst/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uildings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3677" y="2341658"/>
            <a:ext cx="8564758" cy="460185"/>
          </a:xfrm>
          <a:prstGeom prst="rect">
            <a:avLst/>
          </a:prstGeom>
        </p:spPr>
        <p:txBody>
          <a:bodyPr vert="horz" anchor="ctr"/>
          <a:lstStyle>
            <a:lvl1pPr algn="ctr">
              <a:defRPr sz="28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atermark [Connect 18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 Title &amp; Content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30664"/>
            <a:ext cx="8552291" cy="3657811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73677" y="120386"/>
            <a:ext cx="8564758" cy="710279"/>
          </a:xfrm>
          <a:prstGeom prst="rect">
            <a:avLst/>
          </a:prstGeom>
        </p:spPr>
        <p:txBody>
          <a:bodyPr vert="horz"/>
          <a:lstStyle>
            <a:lvl1pPr algn="l">
              <a:defRPr sz="22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2line</a:t>
            </a: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Graphic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273677" y="1597042"/>
            <a:ext cx="3765428" cy="2197100"/>
          </a:xfrm>
          <a:prstGeom prst="rect">
            <a:avLst/>
          </a:prstGeom>
          <a:ln w="31750">
            <a:solidFill>
              <a:srgbClr val="6C4877"/>
            </a:solidFill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Landscape graphic</a:t>
            </a: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72735" y="842114"/>
            <a:ext cx="4565700" cy="3706957"/>
          </a:xfrm>
          <a:prstGeom prst="rect">
            <a:avLst/>
          </a:prstGeom>
        </p:spPr>
        <p:txBody>
          <a:bodyPr vert="horz" anchor="ctr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Graphic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72735" y="842114"/>
            <a:ext cx="4565700" cy="3706957"/>
          </a:xfrm>
          <a:prstGeom prst="rect">
            <a:avLst/>
          </a:prstGeom>
        </p:spPr>
        <p:txBody>
          <a:bodyPr vert="horz" anchor="ctr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61863" y="1246864"/>
            <a:ext cx="2894108" cy="2897457"/>
          </a:xfrm>
          <a:prstGeom prst="rect">
            <a:avLst/>
          </a:prstGeom>
          <a:ln w="31750">
            <a:solidFill>
              <a:srgbClr val="6C4877"/>
            </a:solidFill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Square graphic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Graphic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8070" y="928540"/>
            <a:ext cx="2410140" cy="3534104"/>
          </a:xfrm>
          <a:prstGeom prst="rect">
            <a:avLst/>
          </a:prstGeom>
          <a:ln w="31750">
            <a:solidFill>
              <a:srgbClr val="6C4877"/>
            </a:solidFill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Portrait graphic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72735" y="842114"/>
            <a:ext cx="4565700" cy="3706957"/>
          </a:xfrm>
          <a:prstGeom prst="rect">
            <a:avLst/>
          </a:prstGeom>
        </p:spPr>
        <p:txBody>
          <a:bodyPr vert="horz" anchor="ctr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Capture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398353" y="829733"/>
            <a:ext cx="6347295" cy="3632911"/>
          </a:xfrm>
          <a:prstGeom prst="rect">
            <a:avLst/>
          </a:prstGeom>
          <a:ln w="31750">
            <a:solidFill>
              <a:schemeClr val="accent5"/>
            </a:solidFill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Screen capture / software graphic</a:t>
            </a: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t Graphic Fade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72735" y="842114"/>
            <a:ext cx="4565700" cy="3706957"/>
          </a:xfrm>
          <a:prstGeom prst="rect">
            <a:avLst/>
          </a:prstGeom>
        </p:spPr>
        <p:txBody>
          <a:bodyPr vert="horz" anchor="ctr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19012" y="997168"/>
            <a:ext cx="3441628" cy="3396849"/>
          </a:xfrm>
          <a:prstGeom prst="rect">
            <a:avLst/>
          </a:prstGeom>
          <a:ln w="31750">
            <a:noFill/>
            <a:miter lim="800000"/>
          </a:ln>
          <a:effectLst/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Transparent background graphic</a:t>
            </a: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47699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23390"/>
            <a:ext cx="4228505" cy="3679681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09930" y="823390"/>
            <a:ext cx="4228505" cy="3679681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Footer Only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Lines [Connect 18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29786" y="1619046"/>
            <a:ext cx="7884429" cy="923614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rgbClr val="B87729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698171" y="-653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629785" y="2650858"/>
            <a:ext cx="7884429" cy="8553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800" kern="1200" baseline="0" dirty="0" smtClean="0">
                <a:solidFill>
                  <a:srgbClr val="B87729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</a:t>
            </a: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>
                  <a:glow rad="787400">
                    <a:schemeClr val="bg1">
                      <a:alpha val="92000"/>
                    </a:schemeClr>
                  </a:glow>
                </a:effectLst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  <a:effectLst>
            <a:glow rad="279400">
              <a:schemeClr val="bg1">
                <a:alpha val="82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079958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atermark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 Lines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453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atermark [Connect 18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8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 Title &amp; Content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30664"/>
            <a:ext cx="8552291" cy="3657811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6C4877"/>
              </a:buClr>
              <a:defRPr sz="1800"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73677" y="120386"/>
            <a:ext cx="8564758" cy="710279"/>
          </a:xfrm>
          <a:prstGeom prst="rect">
            <a:avLst/>
          </a:prstGeom>
        </p:spPr>
        <p:txBody>
          <a:bodyPr vert="horz"/>
          <a:lstStyle>
            <a:lvl1pPr algn="l">
              <a:defRPr sz="22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2line</a:t>
            </a: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Graphic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273677" y="1597042"/>
            <a:ext cx="3765428" cy="2197100"/>
          </a:xfrm>
          <a:prstGeom prst="rect">
            <a:avLst/>
          </a:prstGeom>
          <a:ln w="31750">
            <a:solidFill>
              <a:srgbClr val="6C4877"/>
            </a:solidFill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Landscape graphic</a:t>
            </a: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72735" y="842114"/>
            <a:ext cx="4565700" cy="3706957"/>
          </a:xfrm>
          <a:prstGeom prst="rect">
            <a:avLst/>
          </a:prstGeom>
        </p:spPr>
        <p:txBody>
          <a:bodyPr vert="horz" anchor="ctr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Graphic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72735" y="842114"/>
            <a:ext cx="4565700" cy="3706957"/>
          </a:xfrm>
          <a:prstGeom prst="rect">
            <a:avLst/>
          </a:prstGeom>
        </p:spPr>
        <p:txBody>
          <a:bodyPr vert="horz" anchor="ctr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61863" y="1246864"/>
            <a:ext cx="2894108" cy="2897457"/>
          </a:xfrm>
          <a:prstGeom prst="rect">
            <a:avLst/>
          </a:prstGeom>
          <a:ln w="31750">
            <a:solidFill>
              <a:srgbClr val="6C4877"/>
            </a:solidFill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Square graphic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Graphic [Connect 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4877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8070" y="928540"/>
            <a:ext cx="2410140" cy="3534104"/>
          </a:xfrm>
          <a:prstGeom prst="rect">
            <a:avLst/>
          </a:prstGeom>
          <a:ln w="31750">
            <a:solidFill>
              <a:srgbClr val="6C4877"/>
            </a:solidFill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Portrait graphic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15305" y="4799700"/>
            <a:ext cx="1713391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15" y="4659283"/>
            <a:ext cx="1006496" cy="347472"/>
          </a:xfrm>
          <a:prstGeom prst="rect">
            <a:avLst/>
          </a:prstGeom>
          <a:noFill/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72735" y="842114"/>
            <a:ext cx="4565700" cy="3706957"/>
          </a:xfrm>
          <a:prstGeom prst="rect">
            <a:avLst/>
          </a:prstGeom>
        </p:spPr>
        <p:txBody>
          <a:bodyPr vert="horz" anchor="ctr"/>
          <a:lstStyle>
            <a:lvl1pPr>
              <a:buClr>
                <a:srgbClr val="6C4877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6C4877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6C4877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6C4877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1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824" r:id="rId2"/>
    <p:sldLayoutId id="2147483788" r:id="rId3"/>
    <p:sldLayoutId id="2147483780" r:id="rId4"/>
    <p:sldLayoutId id="2147483797" r:id="rId5"/>
    <p:sldLayoutId id="2147483791" r:id="rId6"/>
    <p:sldLayoutId id="2147483799" r:id="rId7"/>
    <p:sldLayoutId id="2147483816" r:id="rId8"/>
    <p:sldLayoutId id="2147483817" r:id="rId9"/>
    <p:sldLayoutId id="2147483840" r:id="rId10"/>
    <p:sldLayoutId id="2147483818" r:id="rId11"/>
    <p:sldLayoutId id="2147483781" r:id="rId12"/>
    <p:sldLayoutId id="2147483786" r:id="rId13"/>
    <p:sldLayoutId id="2147483798" r:id="rId14"/>
    <p:sldLayoutId id="2147483823" r:id="rId15"/>
    <p:sldLayoutId id="2147483842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1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41" r:id="rId10"/>
    <p:sldLayoutId id="2147483835" r:id="rId11"/>
    <p:sldLayoutId id="2147483836" r:id="rId12"/>
    <p:sldLayoutId id="2147483837" r:id="rId13"/>
    <p:sldLayoutId id="2147483838" r:id="rId14"/>
    <p:sldLayoutId id="214748383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mailto:Greg.Miller@tylertech.com" TargetMode="Externa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53448" y="1432884"/>
            <a:ext cx="4390317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Troubleshooting SQL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 Miller – Manager, Technical Services</a:t>
            </a:r>
          </a:p>
        </p:txBody>
      </p:sp>
    </p:spTree>
    <p:extLst>
      <p:ext uri="{BB962C8B-B14F-4D97-AF65-F5344CB8AC3E}">
        <p14:creationId xmlns:p14="http://schemas.microsoft.com/office/powerpoint/2010/main" val="8314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A8082D-9FA6-482D-9F2F-133232102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056" y="731902"/>
            <a:ext cx="3886068" cy="30332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Picture Suggests:</a:t>
            </a:r>
          </a:p>
          <a:p>
            <a:r>
              <a:rPr lang="en-US" dirty="0"/>
              <a:t>Periods of high latency associated with reading data from disk</a:t>
            </a:r>
          </a:p>
          <a:p>
            <a:r>
              <a:rPr lang="en-US" dirty="0"/>
              <a:t>Along with a sharp rise in the average disk queue length. </a:t>
            </a:r>
          </a:p>
          <a:p>
            <a:r>
              <a:rPr lang="en-US" dirty="0"/>
              <a:t>It seems that the disk subsystem is becoming a bottleneck; it is struggling to keep up with the number of requests.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B4A0A0-4CD9-4E65-89A0-A06F955A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Monitor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F3F4740-2467-459F-9C2B-9CC13EA9469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13708" r="13708"/>
          <a:stretch>
            <a:fillRect/>
          </a:stretch>
        </p:blipFill>
        <p:spPr>
          <a:xfrm>
            <a:off x="470647" y="731903"/>
            <a:ext cx="3675063" cy="36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0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the performance counters high wait times for:</a:t>
            </a:r>
          </a:p>
          <a:p>
            <a:pPr lvl="1"/>
            <a:r>
              <a:rPr lang="en-US" dirty="0"/>
              <a:t>PAGEIOLATCH_*</a:t>
            </a:r>
          </a:p>
          <a:p>
            <a:pPr lvl="1"/>
            <a:r>
              <a:rPr lang="en-US" dirty="0"/>
              <a:t>ASYNC_IO_COMPLETION</a:t>
            </a:r>
          </a:p>
          <a:p>
            <a:pPr lvl="1"/>
            <a:r>
              <a:rPr lang="en-US" dirty="0"/>
              <a:t>IO_COMPLETION</a:t>
            </a:r>
          </a:p>
          <a:p>
            <a:pPr lvl="1"/>
            <a:r>
              <a:rPr lang="en-US" dirty="0"/>
              <a:t>WRITELOG </a:t>
            </a:r>
          </a:p>
          <a:p>
            <a:r>
              <a:rPr lang="en-US" dirty="0"/>
              <a:t>Can be signs of disk I/O bottlenecks on the server. </a:t>
            </a:r>
          </a:p>
          <a:p>
            <a:r>
              <a:rPr lang="en-US" dirty="0"/>
              <a:t>To find out you need to querying the </a:t>
            </a:r>
            <a:r>
              <a:rPr lang="en-US" dirty="0" err="1"/>
              <a:t>sys.dm_os_waiting_tasks</a:t>
            </a:r>
            <a:r>
              <a:rPr lang="en-US" dirty="0"/>
              <a:t> dynamic management view (DMV)</a:t>
            </a:r>
          </a:p>
          <a:p>
            <a:r>
              <a:rPr lang="en-US" dirty="0"/>
              <a:t>It reveals any currently-executing requests that are waiting for resources, joining to other DMVs for details of the associated sessions and requests.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324270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" dirty="0"/>
              <a:t>SELECT </a:t>
            </a:r>
            <a:r>
              <a:rPr lang="en-US" sz="800" dirty="0" err="1"/>
              <a:t>dm_ws.wait_duration_ms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dm_ws.wait_type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dm_es.status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dm_t.TEXT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dm_qp.query_plan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dm_ws.session_ID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dm_es.cpu_time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dm_es.memory_usage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dm_es.logical_reads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dm_es.total_elapsed_time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dm_es.program_name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/>
              <a:t>DB_NAME(</a:t>
            </a:r>
            <a:r>
              <a:rPr lang="en-US" sz="800" dirty="0" err="1"/>
              <a:t>dm_r.database_id</a:t>
            </a:r>
            <a:r>
              <a:rPr lang="en-US" sz="800" dirty="0"/>
              <a:t>) </a:t>
            </a:r>
            <a:r>
              <a:rPr lang="en-US" sz="800" dirty="0" err="1"/>
              <a:t>DatabaseName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/>
              <a:t>-- Optional columns</a:t>
            </a:r>
          </a:p>
          <a:p>
            <a:pPr marL="0" indent="0">
              <a:buNone/>
            </a:pPr>
            <a:r>
              <a:rPr lang="en-US" sz="800" dirty="0" err="1"/>
              <a:t>dm_ws.blocking_session_id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dm_r.wait_resource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dm_es.login_name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dm_r.command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 err="1"/>
              <a:t>dm_r.last_wait_type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FROM </a:t>
            </a:r>
            <a:r>
              <a:rPr lang="en-US" sz="800" dirty="0" err="1"/>
              <a:t>sys.dm_os_waiting_tasks</a:t>
            </a:r>
            <a:r>
              <a:rPr lang="en-US" sz="800" dirty="0"/>
              <a:t> </a:t>
            </a:r>
            <a:r>
              <a:rPr lang="en-US" sz="800" dirty="0" err="1"/>
              <a:t>dm_ws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INNER JOIN </a:t>
            </a:r>
            <a:r>
              <a:rPr lang="en-US" sz="800" dirty="0" err="1"/>
              <a:t>sys.dm_exec_requests</a:t>
            </a:r>
            <a:r>
              <a:rPr lang="en-US" sz="800" dirty="0"/>
              <a:t> </a:t>
            </a:r>
            <a:r>
              <a:rPr lang="en-US" sz="800" dirty="0" err="1"/>
              <a:t>dm_r</a:t>
            </a:r>
            <a:r>
              <a:rPr lang="en-US" sz="800" dirty="0"/>
              <a:t> ON </a:t>
            </a:r>
            <a:r>
              <a:rPr lang="en-US" sz="800" dirty="0" err="1"/>
              <a:t>dm_ws.session_id</a:t>
            </a:r>
            <a:r>
              <a:rPr lang="en-US" sz="800" dirty="0"/>
              <a:t> = </a:t>
            </a:r>
            <a:r>
              <a:rPr lang="en-US" sz="800" dirty="0" err="1"/>
              <a:t>dm_r.session_id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INNER JOIN </a:t>
            </a:r>
            <a:r>
              <a:rPr lang="en-US" sz="800" dirty="0" err="1"/>
              <a:t>sys.dm_exec_sessions</a:t>
            </a:r>
            <a:r>
              <a:rPr lang="en-US" sz="800" dirty="0"/>
              <a:t> </a:t>
            </a:r>
            <a:r>
              <a:rPr lang="en-US" sz="800" dirty="0" err="1"/>
              <a:t>dm_es</a:t>
            </a:r>
            <a:r>
              <a:rPr lang="en-US" sz="800" dirty="0"/>
              <a:t> ON </a:t>
            </a:r>
            <a:r>
              <a:rPr lang="en-US" sz="800" dirty="0" err="1"/>
              <a:t>dm_es.session_id</a:t>
            </a:r>
            <a:r>
              <a:rPr lang="en-US" sz="800" dirty="0"/>
              <a:t> = </a:t>
            </a:r>
            <a:r>
              <a:rPr lang="en-US" sz="800" dirty="0" err="1"/>
              <a:t>dm_r.session_id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CROSS APPLY </a:t>
            </a:r>
            <a:r>
              <a:rPr lang="en-US" sz="800" dirty="0" err="1"/>
              <a:t>sys.dm_exec_sql_text</a:t>
            </a:r>
            <a:r>
              <a:rPr lang="en-US" sz="800" dirty="0"/>
              <a:t> (</a:t>
            </a:r>
            <a:r>
              <a:rPr lang="en-US" sz="800" dirty="0" err="1"/>
              <a:t>dm_r.sql_handle</a:t>
            </a:r>
            <a:r>
              <a:rPr lang="en-US" sz="800" dirty="0"/>
              <a:t>) </a:t>
            </a:r>
            <a:r>
              <a:rPr lang="en-US" sz="800" dirty="0" err="1"/>
              <a:t>dm_t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CROSS APPLY </a:t>
            </a:r>
            <a:r>
              <a:rPr lang="en-US" sz="800" dirty="0" err="1"/>
              <a:t>sys.dm_exec_query_plan</a:t>
            </a:r>
            <a:r>
              <a:rPr lang="en-US" sz="800" dirty="0"/>
              <a:t> (</a:t>
            </a:r>
            <a:r>
              <a:rPr lang="en-US" sz="800" dirty="0" err="1"/>
              <a:t>dm_r.plan_handle</a:t>
            </a:r>
            <a:r>
              <a:rPr lang="en-US" sz="800" dirty="0"/>
              <a:t>) </a:t>
            </a:r>
            <a:r>
              <a:rPr lang="en-US" sz="800" dirty="0" err="1"/>
              <a:t>dm_qp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WHERE </a:t>
            </a:r>
            <a:r>
              <a:rPr lang="en-US" sz="800" dirty="0" err="1"/>
              <a:t>dm_es.is_user_process</a:t>
            </a:r>
            <a:r>
              <a:rPr lang="en-US" sz="800" dirty="0"/>
              <a:t> = 1</a:t>
            </a:r>
          </a:p>
          <a:p>
            <a:pPr marL="0" indent="0">
              <a:buNone/>
            </a:pPr>
            <a:r>
              <a:rPr lang="en-US" sz="800" dirty="0"/>
              <a:t>GO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144611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</p:spPr>
        <p:txBody>
          <a:bodyPr/>
          <a:lstStyle/>
          <a:p>
            <a:r>
              <a:rPr lang="en-US" dirty="0"/>
              <a:t>You need to look for the wait types experienced by current queries</a:t>
            </a:r>
          </a:p>
          <a:p>
            <a:r>
              <a:rPr lang="en-US" dirty="0"/>
              <a:t>We look for the ones that appeared high in the historical list to see if they also appear high in this historical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In this example, we see two wait types, the query text and plans for the associated requests.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FA385-FB9A-48C1-ABB0-61BBC0F6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50" y="1887500"/>
            <a:ext cx="8021263" cy="112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We are often investigating a problem retrospectively</a:t>
            </a:r>
          </a:p>
          <a:p>
            <a:r>
              <a:rPr lang="en-US" sz="2400" dirty="0"/>
              <a:t>This means we need to interrogate the </a:t>
            </a:r>
            <a:r>
              <a:rPr lang="en-US" sz="2400" dirty="0" err="1"/>
              <a:t>sys.dm_os_wait_stats</a:t>
            </a:r>
            <a:r>
              <a:rPr lang="en-US" sz="2400" dirty="0"/>
              <a:t> DMV</a:t>
            </a:r>
          </a:p>
          <a:p>
            <a:r>
              <a:rPr lang="en-US" sz="2400" dirty="0"/>
              <a:t>This will include all the "running totals" for all wait types</a:t>
            </a:r>
          </a:p>
          <a:p>
            <a:r>
              <a:rPr lang="en-US" sz="2400" dirty="0"/>
              <a:t>They are accumulated across all requests since the server was last restarted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149251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</p:spPr>
        <p:txBody>
          <a:bodyPr/>
          <a:lstStyle/>
          <a:p>
            <a:r>
              <a:rPr lang="en-US" dirty="0"/>
              <a:t>While the script for this is too big to show here you will see it in your lab</a:t>
            </a:r>
          </a:p>
          <a:p>
            <a:r>
              <a:rPr lang="en-US" dirty="0"/>
              <a:t>What you are looking for are the wait types experienced by current queries </a:t>
            </a:r>
          </a:p>
          <a:p>
            <a:r>
              <a:rPr lang="en-US" dirty="0"/>
              <a:t>You are looking for the ones that also appeared high in previous diagnostic queries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see that ASYNC_NETWORK_IO and PAGEIOLATCH_SH show up again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456FA-6853-4881-BC50-0ADA7250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071855"/>
            <a:ext cx="54292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31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</p:spPr>
        <p:txBody>
          <a:bodyPr/>
          <a:lstStyle/>
          <a:p>
            <a:r>
              <a:rPr lang="en-US" dirty="0"/>
              <a:t>ASYNC_NETWORK_IO indicates the client cannot process the data quickly enough  </a:t>
            </a:r>
          </a:p>
          <a:p>
            <a:pPr lvl="1"/>
            <a:r>
              <a:rPr lang="en-US" dirty="0"/>
              <a:t>In general, watch out for this wait type as a warning of inefficient data processing on the client-side.</a:t>
            </a:r>
          </a:p>
          <a:p>
            <a:r>
              <a:rPr lang="en-US" dirty="0"/>
              <a:t>PAGEIOLATCH_SH wait type, meaning that read requests had to wait to obtain a latch, in order to read in from disk pages not held in the buffer cache. </a:t>
            </a:r>
          </a:p>
          <a:p>
            <a:pPr lvl="1"/>
            <a:r>
              <a:rPr lang="en-US" dirty="0"/>
              <a:t>This may indicate that the problem in under-powered or misconfigured disks: if the disk subsystem cannot return pages quickly enough then it could lead to a long queue of requests waiting to obtain pages, and latch contention.</a:t>
            </a:r>
          </a:p>
          <a:p>
            <a:r>
              <a:rPr lang="en-US" dirty="0"/>
              <a:t>However, if we suspect a disk IO bottleneck, what is the root cause? </a:t>
            </a:r>
          </a:p>
          <a:p>
            <a:r>
              <a:rPr lang="en-US" dirty="0"/>
              <a:t>A useful next step is to find out more about the IO workload. </a:t>
            </a:r>
          </a:p>
          <a:p>
            <a:pPr lvl="1"/>
            <a:r>
              <a:rPr lang="en-US" dirty="0"/>
              <a:t>For example, are any databases and files particular "hotspots" of IO activity?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3579753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The next step is to look at this workload</a:t>
            </a:r>
          </a:p>
          <a:p>
            <a:r>
              <a:rPr lang="en-US" sz="2400" dirty="0"/>
              <a:t>To do this we need to look at the Virtual file statistics</a:t>
            </a:r>
          </a:p>
          <a:p>
            <a:r>
              <a:rPr lang="en-US" sz="2400" dirty="0"/>
              <a:t>You need to query the </a:t>
            </a:r>
            <a:r>
              <a:rPr lang="en-US" sz="2400" dirty="0" err="1"/>
              <a:t>sys.dm_io_virtual_file_stats</a:t>
            </a:r>
            <a:r>
              <a:rPr lang="en-US" sz="2400" dirty="0"/>
              <a:t> DMV</a:t>
            </a:r>
          </a:p>
          <a:p>
            <a:r>
              <a:rPr lang="en-US" sz="2400" dirty="0"/>
              <a:t>This provides insight into IO activity on a SQL Server instance</a:t>
            </a:r>
          </a:p>
          <a:p>
            <a:r>
              <a:rPr lang="en-US" sz="2400" dirty="0"/>
              <a:t>It is especially useful for revealing the distribution of the IO load is distributed across the various databases.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47868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--Get I/O utilization by database (Query 31) (IO Usage By Database)</a:t>
            </a:r>
          </a:p>
          <a:p>
            <a:pPr marL="0" indent="0">
              <a:buNone/>
            </a:pPr>
            <a:r>
              <a:rPr lang="en-US" sz="1600" dirty="0"/>
              <a:t>WITH </a:t>
            </a:r>
            <a:r>
              <a:rPr lang="en-US" sz="1600" dirty="0" err="1"/>
              <a:t>Aggregate_IO_Statistics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AS</a:t>
            </a:r>
          </a:p>
          <a:p>
            <a:pPr marL="0" indent="0">
              <a:buNone/>
            </a:pPr>
            <a:r>
              <a:rPr lang="en-US" sz="1600" dirty="0"/>
              <a:t>(SELECT DB_NAME(</a:t>
            </a:r>
            <a:r>
              <a:rPr lang="en-US" sz="1600" dirty="0" err="1"/>
              <a:t>database_id</a:t>
            </a:r>
            <a:r>
              <a:rPr lang="en-US" sz="1600" dirty="0"/>
              <a:t>) AS [Database Name],</a:t>
            </a:r>
          </a:p>
          <a:p>
            <a:pPr marL="0" indent="0">
              <a:buNone/>
            </a:pPr>
            <a:r>
              <a:rPr lang="en-US" sz="1600" dirty="0"/>
              <a:t>CAST(SUM(</a:t>
            </a:r>
            <a:r>
              <a:rPr lang="en-US" sz="1600" dirty="0" err="1"/>
              <a:t>num_of_bytes_read</a:t>
            </a:r>
            <a:r>
              <a:rPr lang="en-US" sz="1600" dirty="0"/>
              <a:t> + </a:t>
            </a:r>
            <a:r>
              <a:rPr lang="en-US" sz="1600" dirty="0" err="1"/>
              <a:t>num_of_bytes_written</a:t>
            </a:r>
            <a:r>
              <a:rPr lang="en-US" sz="1600" dirty="0"/>
              <a:t>)/1048576 AS DECIMAL(12, 2)) AS </a:t>
            </a:r>
            <a:r>
              <a:rPr lang="en-US" sz="1600" dirty="0" err="1"/>
              <a:t>io_in_mb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sys.dm_io_virtual_file_stats</a:t>
            </a:r>
            <a:r>
              <a:rPr lang="en-US" sz="1600" dirty="0"/>
              <a:t>(NULL, NULL) AS [DM_IO_STATS]</a:t>
            </a:r>
          </a:p>
          <a:p>
            <a:pPr marL="0" indent="0">
              <a:buNone/>
            </a:pPr>
            <a:r>
              <a:rPr lang="en-US" sz="1600" dirty="0"/>
              <a:t>GROUP BY </a:t>
            </a:r>
            <a:r>
              <a:rPr lang="en-US" sz="1600" dirty="0" err="1"/>
              <a:t>database_id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SELECT ROW_NUMBER() OVER(ORDER BY </a:t>
            </a:r>
            <a:r>
              <a:rPr lang="en-US" sz="1600" dirty="0" err="1"/>
              <a:t>io_in_mb</a:t>
            </a:r>
            <a:r>
              <a:rPr lang="en-US" sz="1600" dirty="0"/>
              <a:t> DESC) AS [I/O Rank], [Database Name], </a:t>
            </a:r>
            <a:r>
              <a:rPr lang="en-US" sz="1600" dirty="0" err="1"/>
              <a:t>io_in_mb</a:t>
            </a:r>
            <a:r>
              <a:rPr lang="en-US" sz="1600" dirty="0"/>
              <a:t> AS [Total I/O (MB)],</a:t>
            </a:r>
          </a:p>
          <a:p>
            <a:pPr marL="0" indent="0">
              <a:buNone/>
            </a:pPr>
            <a:r>
              <a:rPr lang="en-US" sz="1600" dirty="0"/>
              <a:t>CAST(</a:t>
            </a:r>
            <a:r>
              <a:rPr lang="en-US" sz="1600" dirty="0" err="1"/>
              <a:t>io_in_mb</a:t>
            </a:r>
            <a:r>
              <a:rPr lang="en-US" sz="1600" dirty="0"/>
              <a:t>/ SUM(</a:t>
            </a:r>
            <a:r>
              <a:rPr lang="en-US" sz="1600" dirty="0" err="1"/>
              <a:t>io_in_mb</a:t>
            </a:r>
            <a:r>
              <a:rPr lang="en-US" sz="1600" dirty="0"/>
              <a:t>) OVER() * 100.0 AS DECIMAL(5,2)) AS [I/O Percent]</a:t>
            </a:r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Aggregate_IO_Statistics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ORDER BY [I/O Rank] OPTION (RECOMPILE);</a:t>
            </a:r>
            <a:endParaRPr lang="en-US" sz="10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1036318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748FEC-1C4F-45F2-9090-E9FD4F56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86" y="818008"/>
            <a:ext cx="6200554" cy="139512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8587" y="2299238"/>
            <a:ext cx="7347097" cy="2404412"/>
          </a:xfrm>
        </p:spPr>
        <p:txBody>
          <a:bodyPr/>
          <a:lstStyle/>
          <a:p>
            <a:r>
              <a:rPr lang="en-US" dirty="0"/>
              <a:t>This indicates that the </a:t>
            </a:r>
            <a:r>
              <a:rPr lang="en-US" dirty="0" err="1"/>
              <a:t>SQLMonTest</a:t>
            </a:r>
            <a:r>
              <a:rPr lang="en-US" dirty="0"/>
              <a:t> database is an IO hotspot.</a:t>
            </a:r>
          </a:p>
          <a:p>
            <a:r>
              <a:rPr lang="en-US" dirty="0"/>
              <a:t>These statistics are accumulated since the last instance restart, but unlike wait statistics cannot be reset manually.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385843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Me</a:t>
            </a:r>
          </a:p>
        </p:txBody>
      </p:sp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Now that we have narrowed down the problem to one or two databases</a:t>
            </a:r>
          </a:p>
          <a:p>
            <a:r>
              <a:rPr lang="en-US" sz="2400" dirty="0"/>
              <a:t>The next logical question is: </a:t>
            </a:r>
            <a:r>
              <a:rPr lang="en-US" sz="2200" dirty="0"/>
              <a:t>which requests are causing all this IO activity on these databases? </a:t>
            </a:r>
          </a:p>
          <a:p>
            <a:r>
              <a:rPr lang="en-US" sz="2200" dirty="0"/>
              <a:t>The following script will help diagnose this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3065424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SELECT TOP 10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err="1"/>
              <a:t>t.text</a:t>
            </a:r>
            <a:r>
              <a:rPr lang="en-US" sz="1600" dirty="0"/>
              <a:t> ,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err="1"/>
              <a:t>execution_count</a:t>
            </a:r>
            <a:r>
              <a:rPr lang="en-US" sz="1600" dirty="0"/>
              <a:t> ,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err="1"/>
              <a:t>statement_start_offset</a:t>
            </a:r>
            <a:r>
              <a:rPr lang="en-US" sz="1600" dirty="0"/>
              <a:t> AS </a:t>
            </a:r>
            <a:r>
              <a:rPr lang="en-US" sz="1600" dirty="0" err="1"/>
              <a:t>stmt_start_offset</a:t>
            </a:r>
            <a:r>
              <a:rPr lang="en-US" sz="1600" dirty="0"/>
              <a:t> ,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err="1"/>
              <a:t>sql_handle</a:t>
            </a:r>
            <a:r>
              <a:rPr lang="en-US" sz="1600" dirty="0"/>
              <a:t> ,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err="1"/>
              <a:t>plan_handle</a:t>
            </a:r>
            <a:r>
              <a:rPr lang="en-US" sz="1600" dirty="0"/>
              <a:t> ,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err="1"/>
              <a:t>total_logical_reads</a:t>
            </a:r>
            <a:r>
              <a:rPr lang="en-US" sz="1600" dirty="0"/>
              <a:t> / </a:t>
            </a:r>
            <a:r>
              <a:rPr lang="en-US" sz="1600" dirty="0" err="1"/>
              <a:t>execution_count</a:t>
            </a:r>
            <a:r>
              <a:rPr lang="en-US" sz="1600" dirty="0"/>
              <a:t> AS </a:t>
            </a:r>
            <a:r>
              <a:rPr lang="en-US" sz="1600" dirty="0" err="1"/>
              <a:t>avg_logical_reads</a:t>
            </a:r>
            <a:r>
              <a:rPr lang="en-US" sz="1600" dirty="0"/>
              <a:t> ,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err="1"/>
              <a:t>total_logical_writes</a:t>
            </a:r>
            <a:r>
              <a:rPr lang="en-US" sz="1600" dirty="0"/>
              <a:t> / </a:t>
            </a:r>
            <a:r>
              <a:rPr lang="en-US" sz="1600" dirty="0" err="1"/>
              <a:t>execution_count</a:t>
            </a:r>
            <a:r>
              <a:rPr lang="en-US" sz="1600" dirty="0"/>
              <a:t> AS </a:t>
            </a:r>
            <a:r>
              <a:rPr lang="en-US" sz="1600" dirty="0" err="1"/>
              <a:t>avg_logical_writes</a:t>
            </a:r>
            <a:r>
              <a:rPr lang="en-US" sz="1600" dirty="0"/>
              <a:t> ,</a:t>
            </a:r>
          </a:p>
          <a:p>
            <a:pPr marL="0" indent="0">
              <a:buNone/>
            </a:pPr>
            <a:r>
              <a:rPr lang="en-US" sz="1600" dirty="0"/>
              <a:t>	        </a:t>
            </a:r>
            <a:r>
              <a:rPr lang="en-US" sz="1600" dirty="0" err="1"/>
              <a:t>total_physical_reads</a:t>
            </a:r>
            <a:r>
              <a:rPr lang="en-US" sz="1600" dirty="0"/>
              <a:t> / </a:t>
            </a:r>
            <a:r>
              <a:rPr lang="en-US" sz="1600" dirty="0" err="1"/>
              <a:t>execution_count</a:t>
            </a:r>
            <a:r>
              <a:rPr lang="en-US" sz="1600" dirty="0"/>
              <a:t> AS </a:t>
            </a:r>
            <a:r>
              <a:rPr lang="en-US" sz="1600" dirty="0" err="1"/>
              <a:t>avg_physical_reads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FROM	</a:t>
            </a:r>
            <a:r>
              <a:rPr lang="en-US" sz="1600" dirty="0" err="1"/>
              <a:t>sys.dm_exec_query_stats</a:t>
            </a:r>
            <a:r>
              <a:rPr lang="en-US" sz="1600" dirty="0"/>
              <a:t> AS s</a:t>
            </a:r>
          </a:p>
          <a:p>
            <a:pPr marL="0" indent="0">
              <a:buNone/>
            </a:pPr>
            <a:r>
              <a:rPr lang="en-US" sz="1600" dirty="0"/>
              <a:t>	        CROSS APPLY </a:t>
            </a:r>
            <a:r>
              <a:rPr lang="en-US" sz="1600" dirty="0" err="1"/>
              <a:t>sys.dm_exec_sql_text</a:t>
            </a:r>
            <a:r>
              <a:rPr lang="en-US" sz="1600" dirty="0"/>
              <a:t>(</a:t>
            </a:r>
            <a:r>
              <a:rPr lang="en-US" sz="1600" dirty="0" err="1"/>
              <a:t>s.sql_handle</a:t>
            </a:r>
            <a:r>
              <a:rPr lang="en-US" sz="1600" dirty="0"/>
              <a:t>) AS t</a:t>
            </a:r>
          </a:p>
          <a:p>
            <a:pPr marL="0" indent="0">
              <a:buNone/>
            </a:pPr>
            <a:r>
              <a:rPr lang="en-US" sz="1600" dirty="0"/>
              <a:t>	WHERE	DB_NAME(</a:t>
            </a:r>
            <a:r>
              <a:rPr lang="en-US" sz="1600" dirty="0" err="1"/>
              <a:t>t.dbid</a:t>
            </a:r>
            <a:r>
              <a:rPr lang="en-US" sz="1600" dirty="0"/>
              <a:t>) = ‘Master'</a:t>
            </a:r>
          </a:p>
          <a:p>
            <a:pPr marL="0" indent="0">
              <a:buNone/>
            </a:pPr>
            <a:r>
              <a:rPr lang="en-US" sz="1600" dirty="0"/>
              <a:t>	ORDER BY </a:t>
            </a:r>
            <a:r>
              <a:rPr lang="en-US" sz="1600" dirty="0" err="1"/>
              <a:t>avg_physical_reads</a:t>
            </a:r>
            <a:r>
              <a:rPr lang="en-US" sz="1600" dirty="0"/>
              <a:t> DESC;</a:t>
            </a:r>
            <a:endParaRPr lang="en-US" sz="10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3042116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8585" y="1693182"/>
            <a:ext cx="7347097" cy="2404412"/>
          </a:xfrm>
        </p:spPr>
        <p:txBody>
          <a:bodyPr/>
          <a:lstStyle/>
          <a:p>
            <a:r>
              <a:rPr lang="en-US" dirty="0"/>
              <a:t>This allows us to examine the query execution statistics stored in </a:t>
            </a:r>
            <a:r>
              <a:rPr lang="en-US" dirty="0" err="1"/>
              <a:t>sys.dm_exec_query_stats</a:t>
            </a:r>
            <a:r>
              <a:rPr lang="en-US" dirty="0"/>
              <a:t>,</a:t>
            </a:r>
          </a:p>
          <a:p>
            <a:r>
              <a:rPr lang="en-US" dirty="0"/>
              <a:t>It also shows us the queries with the highest total physical reads, and their associated plan handles.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D9C2A-CC24-4FF4-9859-C39F9C3C2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7" y="811398"/>
            <a:ext cx="78009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53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CPU Utilization</a:t>
            </a:r>
          </a:p>
        </p:txBody>
      </p:sp>
    </p:spTree>
    <p:extLst>
      <p:ext uri="{BB962C8B-B14F-4D97-AF65-F5344CB8AC3E}">
        <p14:creationId xmlns:p14="http://schemas.microsoft.com/office/powerpoint/2010/main" val="38451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There is a high CPU issue reported on SQL Server machine</a:t>
            </a:r>
          </a:p>
          <a:p>
            <a:r>
              <a:rPr lang="en-US" sz="2000" dirty="0"/>
              <a:t>First we need to determine whether the issue was caused by SQL Server or some process outside of SQL. </a:t>
            </a:r>
          </a:p>
          <a:p>
            <a:r>
              <a:rPr lang="en-US" sz="2000" dirty="0"/>
              <a:t>We need to narrow down the high CPU problem to the lowest possible level or the component which is causing high CPU.</a:t>
            </a:r>
          </a:p>
          <a:p>
            <a:r>
              <a:rPr lang="en-US" sz="2000" dirty="0"/>
              <a:t>You can do this by exploring ring buffers to get historical data</a:t>
            </a:r>
          </a:p>
          <a:p>
            <a:r>
              <a:rPr lang="en-US" sz="2000" dirty="0"/>
              <a:t>You can query and the history available on the system at any point in time. </a:t>
            </a:r>
          </a:p>
          <a:p>
            <a:r>
              <a:rPr lang="en-US" sz="2000" dirty="0"/>
              <a:t>The following script will help you get this information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High CPU Utilization Issues</a:t>
            </a:r>
          </a:p>
        </p:txBody>
      </p:sp>
    </p:spTree>
    <p:extLst>
      <p:ext uri="{BB962C8B-B14F-4D97-AF65-F5344CB8AC3E}">
        <p14:creationId xmlns:p14="http://schemas.microsoft.com/office/powerpoint/2010/main" val="1954813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</p:spPr>
        <p:txBody>
          <a:bodyPr/>
          <a:lstStyle/>
          <a:p>
            <a:pPr marL="0" indent="0">
              <a:buNone/>
            </a:pPr>
            <a:r>
              <a:rPr lang="en-US" sz="800" dirty="0"/>
              <a:t>DECLARE @</a:t>
            </a:r>
            <a:r>
              <a:rPr lang="en-US" sz="800" dirty="0" err="1"/>
              <a:t>ms_ticks_now</a:t>
            </a:r>
            <a:r>
              <a:rPr lang="en-US" sz="800" dirty="0"/>
              <a:t> BIGINT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SELECT @</a:t>
            </a:r>
            <a:r>
              <a:rPr lang="en-US" sz="800" dirty="0" err="1"/>
              <a:t>ms_ticks_now</a:t>
            </a:r>
            <a:r>
              <a:rPr lang="en-US" sz="800" dirty="0"/>
              <a:t> = </a:t>
            </a:r>
            <a:r>
              <a:rPr lang="en-US" sz="800" dirty="0" err="1"/>
              <a:t>ms_ticks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FROM </a:t>
            </a:r>
            <a:r>
              <a:rPr lang="en-US" sz="800" dirty="0" err="1"/>
              <a:t>sys.dm_os_sys_info</a:t>
            </a:r>
            <a:r>
              <a:rPr lang="en-US" sz="800" dirty="0"/>
              <a:t>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SELECT TOP 15 </a:t>
            </a:r>
            <a:r>
              <a:rPr lang="en-US" sz="800" dirty="0" err="1"/>
              <a:t>record_id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,</a:t>
            </a:r>
            <a:r>
              <a:rPr lang="en-US" sz="800" dirty="0" err="1"/>
              <a:t>dateadd</a:t>
            </a:r>
            <a:r>
              <a:rPr lang="en-US" sz="800" dirty="0"/>
              <a:t>(</a:t>
            </a:r>
            <a:r>
              <a:rPr lang="en-US" sz="800" dirty="0" err="1"/>
              <a:t>ms</a:t>
            </a:r>
            <a:r>
              <a:rPr lang="en-US" sz="800" dirty="0"/>
              <a:t>, - 1 * (@</a:t>
            </a:r>
            <a:r>
              <a:rPr lang="en-US" sz="800" dirty="0" err="1"/>
              <a:t>ms_ticks_now</a:t>
            </a:r>
            <a:r>
              <a:rPr lang="en-US" sz="800" dirty="0"/>
              <a:t> - [timestamp]), </a:t>
            </a:r>
            <a:r>
              <a:rPr lang="en-US" sz="800" dirty="0" err="1"/>
              <a:t>GetDate</a:t>
            </a:r>
            <a:r>
              <a:rPr lang="en-US" sz="800" dirty="0"/>
              <a:t>()) AS </a:t>
            </a:r>
            <a:r>
              <a:rPr lang="en-US" sz="800" dirty="0" err="1"/>
              <a:t>EventTime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,</a:t>
            </a:r>
            <a:r>
              <a:rPr lang="en-US" sz="800" dirty="0" err="1"/>
              <a:t>SQLProcessUtilization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,</a:t>
            </a:r>
            <a:r>
              <a:rPr lang="en-US" sz="800" dirty="0" err="1"/>
              <a:t>SystemIdle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,100 - </a:t>
            </a:r>
            <a:r>
              <a:rPr lang="en-US" sz="800" dirty="0" err="1"/>
              <a:t>SystemIdle</a:t>
            </a:r>
            <a:r>
              <a:rPr lang="en-US" sz="800" dirty="0"/>
              <a:t> - </a:t>
            </a:r>
            <a:r>
              <a:rPr lang="en-US" sz="800" dirty="0" err="1"/>
              <a:t>SQLProcessUtilization</a:t>
            </a:r>
            <a:r>
              <a:rPr lang="en-US" sz="800" dirty="0"/>
              <a:t> AS </a:t>
            </a:r>
            <a:r>
              <a:rPr lang="en-US" sz="800" dirty="0" err="1"/>
              <a:t>OtherProcessUtilization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FROM (</a:t>
            </a:r>
          </a:p>
          <a:p>
            <a:pPr marL="0" indent="0">
              <a:buNone/>
            </a:pPr>
            <a:r>
              <a:rPr lang="en-US" sz="800" dirty="0"/>
              <a:t>	SELECT </a:t>
            </a:r>
            <a:r>
              <a:rPr lang="en-US" sz="800" dirty="0" err="1"/>
              <a:t>record.value</a:t>
            </a:r>
            <a:r>
              <a:rPr lang="en-US" sz="800" dirty="0"/>
              <a:t>('(./Record/@id)[1]', '</a:t>
            </a:r>
            <a:r>
              <a:rPr lang="en-US" sz="800" dirty="0" err="1"/>
              <a:t>int</a:t>
            </a:r>
            <a:r>
              <a:rPr lang="en-US" sz="800" dirty="0"/>
              <a:t>') AS </a:t>
            </a:r>
            <a:r>
              <a:rPr lang="en-US" sz="800" dirty="0" err="1"/>
              <a:t>record_id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	,</a:t>
            </a:r>
            <a:r>
              <a:rPr lang="en-US" sz="800" dirty="0" err="1"/>
              <a:t>record.value</a:t>
            </a:r>
            <a:r>
              <a:rPr lang="en-US" sz="800" dirty="0"/>
              <a:t>('(./Record/</a:t>
            </a:r>
            <a:r>
              <a:rPr lang="en-US" sz="800" dirty="0" err="1"/>
              <a:t>SchedulerMonitorEvent</a:t>
            </a:r>
            <a:r>
              <a:rPr lang="en-US" sz="800" dirty="0"/>
              <a:t>/</a:t>
            </a:r>
            <a:r>
              <a:rPr lang="en-US" sz="800" dirty="0" err="1"/>
              <a:t>SystemHealth</a:t>
            </a:r>
            <a:r>
              <a:rPr lang="en-US" sz="800" dirty="0"/>
              <a:t>/</a:t>
            </a:r>
            <a:r>
              <a:rPr lang="en-US" sz="800" dirty="0" err="1"/>
              <a:t>SystemIdle</a:t>
            </a:r>
            <a:r>
              <a:rPr lang="en-US" sz="800" dirty="0"/>
              <a:t>)[1]', '</a:t>
            </a:r>
            <a:r>
              <a:rPr lang="en-US" sz="800" dirty="0" err="1"/>
              <a:t>int</a:t>
            </a:r>
            <a:r>
              <a:rPr lang="en-US" sz="800" dirty="0"/>
              <a:t>') AS </a:t>
            </a:r>
            <a:r>
              <a:rPr lang="en-US" sz="800" dirty="0" err="1"/>
              <a:t>SystemIdle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	,</a:t>
            </a:r>
            <a:r>
              <a:rPr lang="en-US" sz="800" dirty="0" err="1"/>
              <a:t>record.value</a:t>
            </a:r>
            <a:r>
              <a:rPr lang="en-US" sz="800" dirty="0"/>
              <a:t>('(./Record/</a:t>
            </a:r>
            <a:r>
              <a:rPr lang="en-US" sz="800" dirty="0" err="1"/>
              <a:t>SchedulerMonitorEvent</a:t>
            </a:r>
            <a:r>
              <a:rPr lang="en-US" sz="800" dirty="0"/>
              <a:t>/</a:t>
            </a:r>
            <a:r>
              <a:rPr lang="en-US" sz="800" dirty="0" err="1"/>
              <a:t>SystemHealth</a:t>
            </a:r>
            <a:r>
              <a:rPr lang="en-US" sz="800" dirty="0"/>
              <a:t>/</a:t>
            </a:r>
            <a:r>
              <a:rPr lang="en-US" sz="800" dirty="0" err="1"/>
              <a:t>ProcessUtilization</a:t>
            </a:r>
            <a:r>
              <a:rPr lang="en-US" sz="800" dirty="0"/>
              <a:t>)[1]', '</a:t>
            </a:r>
            <a:r>
              <a:rPr lang="en-US" sz="800" dirty="0" err="1"/>
              <a:t>int</a:t>
            </a:r>
            <a:r>
              <a:rPr lang="en-US" sz="800" dirty="0"/>
              <a:t>') AS </a:t>
            </a:r>
            <a:r>
              <a:rPr lang="en-US" sz="800" dirty="0" err="1"/>
              <a:t>SQLProcessUtilization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	,TIMESTAMP</a:t>
            </a:r>
          </a:p>
          <a:p>
            <a:pPr marL="0" indent="0">
              <a:buNone/>
            </a:pPr>
            <a:r>
              <a:rPr lang="en-US" sz="800" dirty="0"/>
              <a:t>	FROM (</a:t>
            </a:r>
          </a:p>
          <a:p>
            <a:pPr marL="0" indent="0">
              <a:buNone/>
            </a:pPr>
            <a:r>
              <a:rPr lang="en-US" sz="800" dirty="0"/>
              <a:t>		SELECT TIMESTAMP</a:t>
            </a:r>
          </a:p>
          <a:p>
            <a:pPr marL="0" indent="0">
              <a:buNone/>
            </a:pPr>
            <a:r>
              <a:rPr lang="en-US" sz="800" dirty="0"/>
              <a:t>			,convert(XML, record) AS record</a:t>
            </a:r>
          </a:p>
          <a:p>
            <a:pPr marL="0" indent="0">
              <a:buNone/>
            </a:pPr>
            <a:r>
              <a:rPr lang="en-US" sz="800" dirty="0"/>
              <a:t>		FROM </a:t>
            </a:r>
            <a:r>
              <a:rPr lang="en-US" sz="800" dirty="0" err="1"/>
              <a:t>sys.dm_os_ring_buffers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	WHERE </a:t>
            </a:r>
            <a:r>
              <a:rPr lang="en-US" sz="800" dirty="0" err="1"/>
              <a:t>ring_buffer_type</a:t>
            </a:r>
            <a:r>
              <a:rPr lang="en-US" sz="800" dirty="0"/>
              <a:t> = N'RING_BUFFER_SCHEDULER_MONITOR'</a:t>
            </a:r>
          </a:p>
          <a:p>
            <a:pPr marL="0" indent="0">
              <a:buNone/>
            </a:pPr>
            <a:r>
              <a:rPr lang="en-US" sz="800" dirty="0"/>
              <a:t>			AND record LIKE '%&lt;</a:t>
            </a:r>
            <a:r>
              <a:rPr lang="en-US" sz="800" dirty="0" err="1"/>
              <a:t>SystemHealth</a:t>
            </a:r>
            <a:r>
              <a:rPr lang="en-US" sz="800" dirty="0"/>
              <a:t>&gt;%'</a:t>
            </a:r>
          </a:p>
          <a:p>
            <a:pPr marL="0" indent="0">
              <a:buNone/>
            </a:pPr>
            <a:r>
              <a:rPr lang="en-US" sz="800" dirty="0"/>
              <a:t>		) AS x</a:t>
            </a:r>
          </a:p>
          <a:p>
            <a:pPr marL="0" indent="0">
              <a:buNone/>
            </a:pPr>
            <a:r>
              <a:rPr lang="en-US" sz="800" dirty="0"/>
              <a:t>	) AS y</a:t>
            </a:r>
          </a:p>
          <a:p>
            <a:pPr marL="0" indent="0">
              <a:buNone/>
            </a:pPr>
            <a:r>
              <a:rPr lang="en-US" sz="800" dirty="0"/>
              <a:t>ORDER BY </a:t>
            </a:r>
            <a:r>
              <a:rPr lang="en-US" sz="800" dirty="0" err="1"/>
              <a:t>record_id</a:t>
            </a:r>
            <a:r>
              <a:rPr lang="en-US" sz="800" dirty="0"/>
              <a:t> DESC</a:t>
            </a:r>
            <a:endParaRPr lang="en-US" sz="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High CPU Utilization Issues</a:t>
            </a:r>
          </a:p>
        </p:txBody>
      </p:sp>
    </p:spTree>
    <p:extLst>
      <p:ext uri="{BB962C8B-B14F-4D97-AF65-F5344CB8AC3E}">
        <p14:creationId xmlns:p14="http://schemas.microsoft.com/office/powerpoint/2010/main" val="1317603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5565" y="731902"/>
            <a:ext cx="8253644" cy="3648711"/>
          </a:xfrm>
        </p:spPr>
        <p:txBody>
          <a:bodyPr/>
          <a:lstStyle/>
          <a:p>
            <a:r>
              <a:rPr lang="en-US" dirty="0"/>
              <a:t>The query above shows 15 minutes worth of data. </a:t>
            </a:r>
          </a:p>
          <a:p>
            <a:r>
              <a:rPr lang="en-US" dirty="0"/>
              <a:t>Shows all the SQL processes that need to be examined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High CPU Utilization Issues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D7C8E-0000-4593-8A08-C974BFF23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74" y="1624676"/>
            <a:ext cx="79724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81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100" dirty="0"/>
              <a:t>Sometimes it’s good to look at all queries executed so far and get the top CPU consumers from the query plans available in plan cache. </a:t>
            </a:r>
          </a:p>
          <a:p>
            <a:r>
              <a:rPr lang="en-US" sz="2100" dirty="0"/>
              <a:t>The CPU might be normal at this point, but we want to get historical data. </a:t>
            </a:r>
          </a:p>
          <a:p>
            <a:r>
              <a:rPr lang="en-US" sz="2100" dirty="0"/>
              <a:t>This can be achieved using query stats dynamic management views. </a:t>
            </a:r>
          </a:p>
          <a:p>
            <a:r>
              <a:rPr lang="en-US" sz="2100" dirty="0"/>
              <a:t>The following query gives us an overview of cached batches or procedures which have used most CPU historically: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High CPU Utilization Issues</a:t>
            </a:r>
          </a:p>
        </p:txBody>
      </p:sp>
    </p:spTree>
    <p:extLst>
      <p:ext uri="{BB962C8B-B14F-4D97-AF65-F5344CB8AC3E}">
        <p14:creationId xmlns:p14="http://schemas.microsoft.com/office/powerpoint/2010/main" val="1001193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select top 50 </a:t>
            </a:r>
          </a:p>
          <a:p>
            <a:pPr marL="0" indent="0">
              <a:buNone/>
            </a:pPr>
            <a:r>
              <a:rPr lang="en-US" sz="1400" dirty="0"/>
              <a:t>    sum(</a:t>
            </a:r>
            <a:r>
              <a:rPr lang="en-US" sz="1400" dirty="0" err="1"/>
              <a:t>qs.total_worker_time</a:t>
            </a:r>
            <a:r>
              <a:rPr lang="en-US" sz="1400" dirty="0"/>
              <a:t>) as </a:t>
            </a:r>
            <a:r>
              <a:rPr lang="en-US" sz="1400" dirty="0" err="1"/>
              <a:t>total_cpu_time</a:t>
            </a:r>
            <a:r>
              <a:rPr lang="en-US" sz="1400" dirty="0"/>
              <a:t>, </a:t>
            </a:r>
          </a:p>
          <a:p>
            <a:pPr marL="0" indent="0">
              <a:buNone/>
            </a:pPr>
            <a:r>
              <a:rPr lang="en-US" sz="1400" dirty="0"/>
              <a:t>    sum(</a:t>
            </a:r>
            <a:r>
              <a:rPr lang="en-US" sz="1400" dirty="0" err="1"/>
              <a:t>qs.execution_count</a:t>
            </a:r>
            <a:r>
              <a:rPr lang="en-US" sz="1400" dirty="0"/>
              <a:t>) as </a:t>
            </a:r>
            <a:r>
              <a:rPr lang="en-US" sz="1400" dirty="0" err="1"/>
              <a:t>total_execution_count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count(*) as  </a:t>
            </a:r>
            <a:r>
              <a:rPr lang="en-US" sz="1400" dirty="0" err="1"/>
              <a:t>number_of_statements</a:t>
            </a:r>
            <a:r>
              <a:rPr lang="en-US" sz="1400" dirty="0"/>
              <a:t>,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qs.plan_handle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from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sys.dm_exec_query_stats</a:t>
            </a:r>
            <a:r>
              <a:rPr lang="en-US" sz="1400" dirty="0"/>
              <a:t> </a:t>
            </a:r>
            <a:r>
              <a:rPr lang="en-US" sz="1400" dirty="0" err="1"/>
              <a:t>qs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group by </a:t>
            </a:r>
            <a:r>
              <a:rPr lang="en-US" sz="1400" dirty="0" err="1"/>
              <a:t>qs.plan_handle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order by sum(</a:t>
            </a:r>
            <a:r>
              <a:rPr lang="en-US" sz="1400" dirty="0" err="1"/>
              <a:t>qs.total_worker_time</a:t>
            </a:r>
            <a:r>
              <a:rPr lang="en-US" sz="1400" dirty="0"/>
              <a:t>) </a:t>
            </a:r>
            <a:r>
              <a:rPr lang="en-US" sz="1400" dirty="0" err="1"/>
              <a:t>desc</a:t>
            </a:r>
            <a:endParaRPr lang="en-US" sz="1400" dirty="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SELECT </a:t>
            </a:r>
            <a:r>
              <a:rPr lang="en-US" sz="1400" dirty="0" err="1"/>
              <a:t>query_plan</a:t>
            </a:r>
            <a:r>
              <a:rPr lang="en-US" sz="1400" dirty="0"/>
              <a:t> FROM </a:t>
            </a:r>
            <a:r>
              <a:rPr lang="en-US" sz="1400" dirty="0" err="1"/>
              <a:t>sys.dm_exec_query_plan</a:t>
            </a:r>
            <a:r>
              <a:rPr lang="en-US" sz="1400" dirty="0"/>
              <a:t> (0x06001D009FE38431400399D4000000000000000000000000);</a:t>
            </a:r>
          </a:p>
          <a:p>
            <a:pPr marL="0" indent="0">
              <a:buNone/>
            </a:pPr>
            <a:r>
              <a:rPr lang="en-US" dirty="0"/>
              <a:t>To convert XML to graphical view, save XML file with </a:t>
            </a:r>
          </a:p>
          <a:p>
            <a:pPr marL="0" indent="0">
              <a:buNone/>
            </a:pPr>
            <a:r>
              <a:rPr lang="en-US" dirty="0"/>
              <a:t>extension .</a:t>
            </a:r>
            <a:r>
              <a:rPr lang="en-US" dirty="0" err="1"/>
              <a:t>sqlplan</a:t>
            </a:r>
            <a:r>
              <a:rPr lang="en-US" dirty="0"/>
              <a:t> &amp; open it with SSMS</a:t>
            </a:r>
            <a:endParaRPr lang="en-US" sz="16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High CPU Utilization Issues</a:t>
            </a:r>
          </a:p>
        </p:txBody>
      </p:sp>
    </p:spTree>
    <p:extLst>
      <p:ext uri="{BB962C8B-B14F-4D97-AF65-F5344CB8AC3E}">
        <p14:creationId xmlns:p14="http://schemas.microsoft.com/office/powerpoint/2010/main" val="2322080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High CPU Utilization Issues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77B36-85CC-4604-ABF4-96A89794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5" y="731903"/>
            <a:ext cx="8029575" cy="36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5854" y="360809"/>
            <a:ext cx="8552291" cy="3706957"/>
          </a:xfrm>
        </p:spPr>
        <p:txBody>
          <a:bodyPr/>
          <a:lstStyle/>
          <a:p>
            <a:pPr lvl="0"/>
            <a:r>
              <a:rPr lang="en-US" sz="2000" dirty="0"/>
              <a:t>Greg Miller</a:t>
            </a:r>
          </a:p>
          <a:p>
            <a:pPr lvl="0"/>
            <a:r>
              <a:rPr lang="en-US" sz="2000" dirty="0">
                <a:hlinkClick r:id="rId2"/>
              </a:rPr>
              <a:t>Greg.Miller@tylertech.com</a:t>
            </a:r>
            <a:endParaRPr lang="en-US" sz="2000" dirty="0"/>
          </a:p>
          <a:p>
            <a:r>
              <a:rPr lang="en-US" sz="2000" dirty="0"/>
              <a:t>Product Support Manager</a:t>
            </a:r>
          </a:p>
          <a:p>
            <a:r>
              <a:rPr lang="en-US" sz="2000" dirty="0"/>
              <a:t>Past Roles: </a:t>
            </a:r>
          </a:p>
          <a:p>
            <a:pPr lvl="1"/>
            <a:r>
              <a:rPr lang="en-US" sz="2000" dirty="0"/>
              <a:t>JOTS Transport Operator </a:t>
            </a:r>
          </a:p>
          <a:p>
            <a:pPr lvl="1"/>
            <a:r>
              <a:rPr lang="en-US" sz="2000" dirty="0"/>
              <a:t>Dolphin Trainer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Dairy Queen Ice cream Artist</a:t>
            </a:r>
          </a:p>
          <a:p>
            <a:r>
              <a:rPr lang="en-US" sz="2000" dirty="0"/>
              <a:t>Training SQL Since: 1995</a:t>
            </a:r>
          </a:p>
          <a:p>
            <a:r>
              <a:rPr lang="en-US" sz="2000" dirty="0"/>
              <a:t>Adjunct Professor at Southern Maine Community College</a:t>
            </a:r>
          </a:p>
          <a:p>
            <a:r>
              <a:rPr lang="en-US" sz="2000" dirty="0"/>
              <a:t>Currently Working on PHD in Information Technology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FE1D8-CC39-425A-BB1A-5C48FBA16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64" y="360809"/>
            <a:ext cx="1750420" cy="262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Mismanagement</a:t>
            </a:r>
          </a:p>
        </p:txBody>
      </p:sp>
    </p:spTree>
    <p:extLst>
      <p:ext uri="{BB962C8B-B14F-4D97-AF65-F5344CB8AC3E}">
        <p14:creationId xmlns:p14="http://schemas.microsoft.com/office/powerpoint/2010/main" val="89474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/>
              <a:t>The testing options for all memory in Windows are found in Performance Monitor under the Memory options: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Measured in Milliseconds (</a:t>
            </a:r>
            <a:r>
              <a:rPr lang="en-US" b="1" dirty="0" err="1"/>
              <a:t>ms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Performance Monitor Options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Memory – Available </a:t>
            </a:r>
            <a:r>
              <a:rPr lang="en-US" sz="1800" dirty="0" err="1"/>
              <a:t>MBytes</a:t>
            </a:r>
            <a:endParaRPr lang="en-US" sz="18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/>
              <a:t>SQLServer</a:t>
            </a:r>
            <a:r>
              <a:rPr lang="en-US" sz="1800" dirty="0"/>
              <a:t>: Buffer Manager – Page Life Expectancy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/>
              <a:t>SQLServer</a:t>
            </a:r>
            <a:r>
              <a:rPr lang="en-US" sz="1800" dirty="0"/>
              <a:t>: Memory Manager – Memory Grants Pending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/>
              <a:t>SQLServer</a:t>
            </a:r>
            <a:r>
              <a:rPr lang="en-US" sz="1800" dirty="0"/>
              <a:t>: Memory Manager – Target Server Memory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/>
              <a:t>SQLServer</a:t>
            </a:r>
            <a:r>
              <a:rPr lang="en-US" sz="1800" dirty="0"/>
              <a:t>: Memory Manager – Total Server Memory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/>
              <a:t>SQLServer</a:t>
            </a:r>
            <a:r>
              <a:rPr lang="en-US" sz="1800" dirty="0"/>
              <a:t>: SQL Statistics – Batch Requests/sec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 err="1"/>
              <a:t>SQLServer</a:t>
            </a:r>
            <a:r>
              <a:rPr lang="en-US" sz="1800" dirty="0"/>
              <a:t>: SQL Statistics – Compilations/sec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Memory Mismanagement Issues</a:t>
            </a:r>
          </a:p>
        </p:txBody>
      </p:sp>
    </p:spTree>
    <p:extLst>
      <p:ext uri="{BB962C8B-B14F-4D97-AF65-F5344CB8AC3E}">
        <p14:creationId xmlns:p14="http://schemas.microsoft.com/office/powerpoint/2010/main" val="1832042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Memory Mismanagement Issues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2515A5-1462-45B8-B5A4-B4D19BF3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57" y="731903"/>
            <a:ext cx="5064947" cy="397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91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If your server is slow and you’ve got less than 64GB of memory.  Then allocate additional RAM. </a:t>
            </a:r>
          </a:p>
          <a:p>
            <a:r>
              <a:rPr lang="en-US" sz="2400" dirty="0"/>
              <a:t>If Memory Grants Pending is averaging over 0. Then allocate additional RAM.</a:t>
            </a:r>
          </a:p>
          <a:p>
            <a:r>
              <a:rPr lang="en-US" sz="2400" dirty="0"/>
              <a:t>If Compiles/Sec is over 10% of Batch Requests/Sec, SQL Server may not be able to cache execution plans. Then allocate additional RAM</a:t>
            </a:r>
          </a:p>
          <a:p>
            <a:r>
              <a:rPr lang="en-US" sz="2400" dirty="0"/>
              <a:t>If Page Life Expectancy is low. </a:t>
            </a:r>
            <a:r>
              <a:rPr lang="en-US" sz="2400"/>
              <a:t>Then allocate additional RAM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Memory Mismanagement Issues</a:t>
            </a:r>
          </a:p>
        </p:txBody>
      </p:sp>
    </p:spTree>
    <p:extLst>
      <p:ext uri="{BB962C8B-B14F-4D97-AF65-F5344CB8AC3E}">
        <p14:creationId xmlns:p14="http://schemas.microsoft.com/office/powerpoint/2010/main" val="40199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Questions???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PowerPoint Punishment is Over!</a:t>
            </a:r>
          </a:p>
        </p:txBody>
      </p:sp>
    </p:spTree>
    <p:extLst>
      <p:ext uri="{BB962C8B-B14F-4D97-AF65-F5344CB8AC3E}">
        <p14:creationId xmlns:p14="http://schemas.microsoft.com/office/powerpoint/2010/main" val="2688227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8964" y="271902"/>
            <a:ext cx="4662847" cy="1062628"/>
          </a:xfrm>
        </p:spPr>
        <p:txBody>
          <a:bodyPr/>
          <a:lstStyle/>
          <a:p>
            <a:pPr algn="l"/>
            <a:r>
              <a:rPr lang="en-US" dirty="0"/>
              <a:t>Take your class survey –</a:t>
            </a:r>
            <a:br>
              <a:rPr lang="en-US" dirty="0"/>
            </a:br>
            <a:r>
              <a:rPr lang="en-US" dirty="0"/>
              <a:t>This is important!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3277B-FA14-E94D-A90C-B14C77412C04}"/>
              </a:ext>
            </a:extLst>
          </p:cNvPr>
          <p:cNvSpPr txBox="1"/>
          <p:nvPr/>
        </p:nvSpPr>
        <p:spPr>
          <a:xfrm>
            <a:off x="248964" y="1526776"/>
            <a:ext cx="3917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Survey available in mobile app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Access your survey from My Agenda or the Session menu, then click on the bottom right </a:t>
            </a:r>
            <a:r>
              <a:rPr lang="en-US" b="1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SHOUT OUT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icon.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FDF11-C737-BC4A-A75A-F33C24581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2821">
            <a:off x="5319266" y="240630"/>
            <a:ext cx="2256619" cy="4380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8B9645-441E-234C-B2E3-E80C1626C1C6}"/>
              </a:ext>
            </a:extLst>
          </p:cNvPr>
          <p:cNvCxnSpPr>
            <a:cxnSpLocks/>
          </p:cNvCxnSpPr>
          <p:nvPr/>
        </p:nvCxnSpPr>
        <p:spPr bwMode="auto">
          <a:xfrm>
            <a:off x="2796363" y="2939902"/>
            <a:ext cx="3934637" cy="1117748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3320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High Disk I/O</a:t>
            </a:r>
          </a:p>
          <a:p>
            <a:r>
              <a:rPr lang="en-US" sz="3200" dirty="0"/>
              <a:t>High CPU Utilization</a:t>
            </a:r>
          </a:p>
          <a:p>
            <a:r>
              <a:rPr lang="en-US" sz="3200" dirty="0"/>
              <a:t>Memory Mismanagement</a:t>
            </a:r>
          </a:p>
          <a:p>
            <a:r>
              <a:rPr lang="en-US" sz="3200" dirty="0"/>
              <a:t>Missing Indexes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8460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“Process X is running slow. Can you fix it?"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9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Disk I/O</a:t>
            </a:r>
          </a:p>
        </p:txBody>
      </p:sp>
    </p:spTree>
    <p:extLst>
      <p:ext uri="{BB962C8B-B14F-4D97-AF65-F5344CB8AC3E}">
        <p14:creationId xmlns:p14="http://schemas.microsoft.com/office/powerpoint/2010/main" val="206222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the DBA, the first thing you do is to spin up Windows Resource Monitor and immediately notice an abnormal pattern of disk activity on the server.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"Process X is running slow. Can you fix it?"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3F34E0-B89A-4B94-8C86-9E45D7A6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15616"/>
            <a:ext cx="56388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8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Primary tool for investigating disk issues is Performance Monitor (</a:t>
            </a:r>
            <a:r>
              <a:rPr lang="en-US" sz="2800" dirty="0" err="1"/>
              <a:t>PerfMon</a:t>
            </a:r>
            <a:r>
              <a:rPr lang="en-US" sz="2800" dirty="0"/>
              <a:t>). </a:t>
            </a:r>
          </a:p>
          <a:p>
            <a:pPr lvl="1"/>
            <a:r>
              <a:rPr lang="en-US" sz="2400" dirty="0"/>
              <a:t>The key for performance is having the lowest latency possible and my guideline latency values for each of these counters are as follows:</a:t>
            </a:r>
          </a:p>
          <a:p>
            <a:pPr lvl="2" fontAlgn="base"/>
            <a:r>
              <a:rPr lang="en-US" sz="2000" dirty="0"/>
              <a:t>Less than 10 </a:t>
            </a:r>
            <a:r>
              <a:rPr lang="en-US" sz="2000" dirty="0" err="1"/>
              <a:t>ms</a:t>
            </a:r>
            <a:r>
              <a:rPr lang="en-US" sz="2000" dirty="0"/>
              <a:t> = good performance</a:t>
            </a:r>
          </a:p>
          <a:p>
            <a:pPr lvl="2" fontAlgn="base"/>
            <a:r>
              <a:rPr lang="en-US" sz="2000" dirty="0"/>
              <a:t>Between 10 </a:t>
            </a:r>
            <a:r>
              <a:rPr lang="en-US" sz="2000" dirty="0" err="1"/>
              <a:t>ms</a:t>
            </a:r>
            <a:r>
              <a:rPr lang="en-US" sz="2000" dirty="0"/>
              <a:t> and 20 </a:t>
            </a:r>
            <a:r>
              <a:rPr lang="en-US" sz="2000" dirty="0" err="1"/>
              <a:t>ms</a:t>
            </a:r>
            <a:r>
              <a:rPr lang="en-US" sz="2000" dirty="0"/>
              <a:t> = slow performance</a:t>
            </a:r>
          </a:p>
          <a:p>
            <a:pPr lvl="2" fontAlgn="base"/>
            <a:r>
              <a:rPr lang="en-US" sz="2000" dirty="0"/>
              <a:t>Between 20 </a:t>
            </a:r>
            <a:r>
              <a:rPr lang="en-US" sz="2000" dirty="0" err="1"/>
              <a:t>ms</a:t>
            </a:r>
            <a:r>
              <a:rPr lang="en-US" sz="2000" dirty="0"/>
              <a:t> and 50 </a:t>
            </a:r>
            <a:r>
              <a:rPr lang="en-US" sz="2000" dirty="0" err="1"/>
              <a:t>ms</a:t>
            </a:r>
            <a:r>
              <a:rPr lang="en-US" sz="2000" dirty="0"/>
              <a:t> = poor performance</a:t>
            </a:r>
          </a:p>
          <a:p>
            <a:pPr lvl="2" fontAlgn="base"/>
            <a:r>
              <a:rPr lang="en-US" sz="2000" dirty="0"/>
              <a:t>Greater than 50 </a:t>
            </a:r>
            <a:r>
              <a:rPr lang="en-US" sz="2000" dirty="0" err="1"/>
              <a:t>ms</a:t>
            </a:r>
            <a:r>
              <a:rPr lang="en-US" sz="2000" dirty="0"/>
              <a:t> = significant performance problem.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361060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706957"/>
          </a:xfrm>
        </p:spPr>
        <p:txBody>
          <a:bodyPr/>
          <a:lstStyle/>
          <a:p>
            <a:pPr marL="285750" lvl="1">
              <a:lnSpc>
                <a:spcPct val="120000"/>
              </a:lnSpc>
              <a:spcBef>
                <a:spcPts val="0"/>
              </a:spcBef>
            </a:pPr>
            <a:r>
              <a:rPr lang="en-US" sz="1800" b="1" dirty="0"/>
              <a:t>The testing options for all hard drives in Windows are found: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Performance Monitor: For Disk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Performance Monitor Options: </a:t>
            </a:r>
            <a:r>
              <a:rPr lang="en-US" sz="1800" b="1" u="sng" dirty="0"/>
              <a:t>Physical Disk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Avg. Disk sec/Queue Length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Avg. Disk sec/Read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Avg. Disk sec/Write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Measured in Milliseconds (</a:t>
            </a:r>
            <a:r>
              <a:rPr lang="en-US" dirty="0" err="1"/>
              <a:t>ms</a:t>
            </a:r>
            <a:r>
              <a:rPr lang="en-US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Disk I/O Issues</a:t>
            </a:r>
          </a:p>
        </p:txBody>
      </p:sp>
    </p:spTree>
    <p:extLst>
      <p:ext uri="{BB962C8B-B14F-4D97-AF65-F5344CB8AC3E}">
        <p14:creationId xmlns:p14="http://schemas.microsoft.com/office/powerpoint/2010/main" val="3414157616"/>
      </p:ext>
    </p:extLst>
  </p:cSld>
  <p:clrMapOvr>
    <a:masterClrMapping/>
  </p:clrMapOvr>
</p:sld>
</file>

<file path=ppt/theme/theme1.xml><?xml version="1.0" encoding="utf-8"?>
<a:theme xmlns:a="http://schemas.openxmlformats.org/drawingml/2006/main" name="Connect 2018 - White Background">
  <a:themeElements>
    <a:clrScheme name="Connect 201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E9B47"/>
      </a:accent1>
      <a:accent2>
        <a:srgbClr val="E16E2B"/>
      </a:accent2>
      <a:accent3>
        <a:srgbClr val="6C4777"/>
      </a:accent3>
      <a:accent4>
        <a:srgbClr val="E59521"/>
      </a:accent4>
      <a:accent5>
        <a:srgbClr val="0B919D"/>
      </a:accent5>
      <a:accent6>
        <a:srgbClr val="9D005C"/>
      </a:accent6>
      <a:hlink>
        <a:srgbClr val="0B919D"/>
      </a:hlink>
      <a:folHlink>
        <a:srgbClr val="6C477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 cap="sq" algn="ctr">
          <a:noFill/>
          <a:miter lim="800000"/>
          <a:headEnd/>
          <a:tailEnd/>
        </a:ln>
        <a:effectLst/>
      </a:spPr>
      <a:bodyPr wrap="none" anchor="ctr"/>
      <a:lstStyle>
        <a:defPPr algn="ctr">
          <a:defRPr dirty="0" smtClean="0">
            <a:solidFill>
              <a:schemeClr val="bg1"/>
            </a:solidFill>
            <a:latin typeface="Tahoma" pitchFamily="34" charset="0"/>
            <a:cs typeface="Tahoma" pitchFamily="34" charset="0"/>
          </a:defRPr>
        </a:defPPr>
      </a:lstStyle>
    </a:spDef>
    <a:lnDef>
      <a:spPr bwMode="auto">
        <a:solidFill>
          <a:schemeClr val="accent2"/>
        </a:solidFill>
        <a:ln w="12700" cap="sq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>
                <a:lumMod val="75000"/>
                <a:lumOff val="25000"/>
              </a:schemeClr>
            </a:solidFill>
            <a:latin typeface="Tahoma" charset="0"/>
            <a:ea typeface="Tahoma" charset="0"/>
            <a:cs typeface="Tahoma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nect 2018 - Gradient Background">
  <a:themeElements>
    <a:clrScheme name="Connect 201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E9B47"/>
      </a:accent1>
      <a:accent2>
        <a:srgbClr val="E16E2B"/>
      </a:accent2>
      <a:accent3>
        <a:srgbClr val="6C4777"/>
      </a:accent3>
      <a:accent4>
        <a:srgbClr val="E59521"/>
      </a:accent4>
      <a:accent5>
        <a:srgbClr val="0B919D"/>
      </a:accent5>
      <a:accent6>
        <a:srgbClr val="9D005C"/>
      </a:accent6>
      <a:hlink>
        <a:srgbClr val="0B919D"/>
      </a:hlink>
      <a:folHlink>
        <a:srgbClr val="6C477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 cap="sq" algn="ctr">
          <a:noFill/>
          <a:miter lim="800000"/>
          <a:headEnd/>
          <a:tailEnd/>
        </a:ln>
        <a:effectLst/>
      </a:spPr>
      <a:bodyPr wrap="none" anchor="ctr"/>
      <a:lstStyle>
        <a:defPPr algn="ctr">
          <a:defRPr dirty="0" smtClean="0">
            <a:solidFill>
              <a:schemeClr val="bg1"/>
            </a:solidFill>
            <a:latin typeface="Tahoma" pitchFamily="34" charset="0"/>
            <a:cs typeface="Tahoma" pitchFamily="34" charset="0"/>
          </a:defRPr>
        </a:defPPr>
      </a:lstStyle>
    </a:spDef>
    <a:lnDef>
      <a:spPr bwMode="auto">
        <a:solidFill>
          <a:schemeClr val="accent2"/>
        </a:solidFill>
        <a:ln w="12700" cap="sq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>
                <a:lumMod val="75000"/>
                <a:lumOff val="25000"/>
              </a:schemeClr>
            </a:solidFill>
            <a:latin typeface="Tahoma" charset="0"/>
            <a:ea typeface="Tahoma" charset="0"/>
            <a:cs typeface="Tahoma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1DD2BCD07E1C4A804FEBFAD064D665" ma:contentTypeVersion="0" ma:contentTypeDescription="Create a new document." ma:contentTypeScope="" ma:versionID="a6a82881d3ce09f869cebe55ca00809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ED550EF-E6EA-4BC2-B3E7-4456B0EA4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135BDD1-A6DD-463F-96E1-1D64E8A544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735A1A-98F5-44B9-9A7F-D3A37BCA6C65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5566-04 Connect 2016 PPT_WIDE</Template>
  <TotalTime>3399</TotalTime>
  <Words>2148</Words>
  <Application>Microsoft Office PowerPoint</Application>
  <PresentationFormat>On-screen Show (16:9)</PresentationFormat>
  <Paragraphs>244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Tahoma</vt:lpstr>
      <vt:lpstr>Connect 2018 - White Background</vt:lpstr>
      <vt:lpstr>Connect 2018 - Gradient Background</vt:lpstr>
      <vt:lpstr>Troubleshooting SQL Server</vt:lpstr>
      <vt:lpstr>A Little About Me</vt:lpstr>
      <vt:lpstr>PowerPoint Presentation</vt:lpstr>
      <vt:lpstr>Agenda</vt:lpstr>
      <vt:lpstr>“Process X is running slow. Can you fix it?"</vt:lpstr>
      <vt:lpstr>High Disk I/O</vt:lpstr>
      <vt:lpstr>"Process X is running slow. Can you fix it?"</vt:lpstr>
      <vt:lpstr>Diagnosing Disk I/O Issues</vt:lpstr>
      <vt:lpstr>Diagnosing Disk I/O Issues</vt:lpstr>
      <vt:lpstr>Performance Monitor</vt:lpstr>
      <vt:lpstr>Diagnosing Disk I/O Issues</vt:lpstr>
      <vt:lpstr>Diagnosing Disk I/O Issues</vt:lpstr>
      <vt:lpstr>Diagnosing Disk I/O Issues</vt:lpstr>
      <vt:lpstr>Diagnosing Disk I/O Issues</vt:lpstr>
      <vt:lpstr>Diagnosing Disk I/O Issues</vt:lpstr>
      <vt:lpstr>Diagnosing Disk I/O Issues</vt:lpstr>
      <vt:lpstr>Diagnosing Disk I/O Issues</vt:lpstr>
      <vt:lpstr>Diagnosing Disk I/O Issues</vt:lpstr>
      <vt:lpstr>Diagnosing Disk I/O Issues</vt:lpstr>
      <vt:lpstr>Diagnosing Disk I/O Issues</vt:lpstr>
      <vt:lpstr>Diagnosing Disk I/O Issues</vt:lpstr>
      <vt:lpstr>Diagnosing Disk I/O Issues</vt:lpstr>
      <vt:lpstr>High CPU Utilization</vt:lpstr>
      <vt:lpstr>Diagnosing High CPU Utilization Issues</vt:lpstr>
      <vt:lpstr>Diagnosing High CPU Utilization Issues</vt:lpstr>
      <vt:lpstr>Diagnosing High CPU Utilization Issues</vt:lpstr>
      <vt:lpstr>Diagnosing High CPU Utilization Issues</vt:lpstr>
      <vt:lpstr>Diagnosing High CPU Utilization Issues</vt:lpstr>
      <vt:lpstr>Diagnosing High CPU Utilization Issues</vt:lpstr>
      <vt:lpstr>Memory Mismanagement</vt:lpstr>
      <vt:lpstr>Diagnosing Memory Mismanagement Issues</vt:lpstr>
      <vt:lpstr>Diagnosing Memory Mismanagement Issues</vt:lpstr>
      <vt:lpstr>Diagnosing Memory Mismanagement Issues</vt:lpstr>
      <vt:lpstr>The PowerPoint Punishment is Over!</vt:lpstr>
      <vt:lpstr>Take your class survey – This is important!</vt:lpstr>
    </vt:vector>
  </TitlesOfParts>
  <Company>Tyler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Asztalos, Mark</dc:creator>
  <cp:lastModifiedBy>Miller, Greg</cp:lastModifiedBy>
  <cp:revision>144</cp:revision>
  <cp:lastPrinted>2018-04-18T18:12:26Z</cp:lastPrinted>
  <dcterms:created xsi:type="dcterms:W3CDTF">2015-11-23T21:08:42Z</dcterms:created>
  <dcterms:modified xsi:type="dcterms:W3CDTF">2018-04-23T04:10:32Z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0x010100121DD2BCD07E1C4A804FEBFAD064D665</vt:lpwstr>
  </property>
</Properties>
</file>