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0" r:id="rId7"/>
    <p:sldId id="266" r:id="rId8"/>
    <p:sldId id="261" r:id="rId9"/>
    <p:sldId id="264" r:id="rId10"/>
    <p:sldId id="263"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7/8/2019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7/8/2019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7/8/2019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7/8/2019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7/8/2019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7/8/2019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7/8/2019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7/8/2019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7/8/2019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SirSlyder/GameDevWorksho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5BE8E-0D89-4577-968F-77FAFB36FA42}"/>
              </a:ext>
            </a:extLst>
          </p:cNvPr>
          <p:cNvSpPr>
            <a:spLocks noGrp="1"/>
          </p:cNvSpPr>
          <p:nvPr>
            <p:ph type="ctrTitle"/>
          </p:nvPr>
        </p:nvSpPr>
        <p:spPr/>
        <p:txBody>
          <a:bodyPr/>
          <a:lstStyle/>
          <a:p>
            <a:r>
              <a:rPr lang="en-GB" sz="5400" dirty="0"/>
              <a:t>Getting to grips with unity – building a basic pong game</a:t>
            </a:r>
          </a:p>
        </p:txBody>
      </p:sp>
      <p:sp>
        <p:nvSpPr>
          <p:cNvPr id="3" name="Subtitle 2">
            <a:extLst>
              <a:ext uri="{FF2B5EF4-FFF2-40B4-BE49-F238E27FC236}">
                <a16:creationId xmlns:a16="http://schemas.microsoft.com/office/drawing/2014/main" id="{E30BA30A-54D1-456B-A713-B420A212FEE5}"/>
              </a:ext>
            </a:extLst>
          </p:cNvPr>
          <p:cNvSpPr>
            <a:spLocks noGrp="1"/>
          </p:cNvSpPr>
          <p:nvPr>
            <p:ph type="subTitle" idx="1"/>
          </p:nvPr>
        </p:nvSpPr>
        <p:spPr/>
        <p:txBody>
          <a:bodyPr/>
          <a:lstStyle/>
          <a:p>
            <a:r>
              <a:rPr lang="en-GB" dirty="0"/>
              <a:t>A workshop by Leif Kemp</a:t>
            </a:r>
          </a:p>
          <a:p>
            <a:r>
              <a:rPr lang="en-GB" dirty="0"/>
              <a:t>Twitter - @</a:t>
            </a:r>
            <a:r>
              <a:rPr lang="en-GB" dirty="0" err="1"/>
              <a:t>sirslyder</a:t>
            </a:r>
            <a:endParaRPr lang="en-GB" dirty="0"/>
          </a:p>
        </p:txBody>
      </p:sp>
      <p:pic>
        <p:nvPicPr>
          <p:cNvPr id="5" name="Picture 4">
            <a:extLst>
              <a:ext uri="{FF2B5EF4-FFF2-40B4-BE49-F238E27FC236}">
                <a16:creationId xmlns:a16="http://schemas.microsoft.com/office/drawing/2014/main" id="{3C1C7DF5-18F9-4DA4-9330-1199B90EAF30}"/>
              </a:ext>
            </a:extLst>
          </p:cNvPr>
          <p:cNvPicPr>
            <a:picLocks noChangeAspect="1"/>
          </p:cNvPicPr>
          <p:nvPr/>
        </p:nvPicPr>
        <p:blipFill>
          <a:blip r:embed="rId2"/>
          <a:stretch>
            <a:fillRect/>
          </a:stretch>
        </p:blipFill>
        <p:spPr>
          <a:xfrm>
            <a:off x="0" y="3132992"/>
            <a:ext cx="3800000" cy="3819048"/>
          </a:xfrm>
          <a:prstGeom prst="rect">
            <a:avLst/>
          </a:prstGeom>
        </p:spPr>
      </p:pic>
    </p:spTree>
    <p:extLst>
      <p:ext uri="{BB962C8B-B14F-4D97-AF65-F5344CB8AC3E}">
        <p14:creationId xmlns:p14="http://schemas.microsoft.com/office/powerpoint/2010/main" val="357338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7215-3D5A-4523-9E7B-7331FCC88E41}"/>
              </a:ext>
            </a:extLst>
          </p:cNvPr>
          <p:cNvSpPr>
            <a:spLocks noGrp="1"/>
          </p:cNvSpPr>
          <p:nvPr>
            <p:ph type="title"/>
          </p:nvPr>
        </p:nvSpPr>
        <p:spPr/>
        <p:txBody>
          <a:bodyPr/>
          <a:lstStyle/>
          <a:p>
            <a:r>
              <a:rPr lang="en-GB" dirty="0"/>
              <a:t>Part 2B – Player Input</a:t>
            </a:r>
            <a:br>
              <a:rPr lang="en-GB" dirty="0"/>
            </a:br>
            <a:r>
              <a:rPr lang="en-GB" dirty="0"/>
              <a:t>Using the keyboard</a:t>
            </a:r>
          </a:p>
        </p:txBody>
      </p:sp>
      <p:sp>
        <p:nvSpPr>
          <p:cNvPr id="3" name="Content Placeholder 2">
            <a:extLst>
              <a:ext uri="{FF2B5EF4-FFF2-40B4-BE49-F238E27FC236}">
                <a16:creationId xmlns:a16="http://schemas.microsoft.com/office/drawing/2014/main" id="{848CCB4A-7957-42A7-A4F0-E9337571EFC7}"/>
              </a:ext>
            </a:extLst>
          </p:cNvPr>
          <p:cNvSpPr>
            <a:spLocks noGrp="1"/>
          </p:cNvSpPr>
          <p:nvPr>
            <p:ph idx="1"/>
          </p:nvPr>
        </p:nvSpPr>
        <p:spPr/>
        <p:txBody>
          <a:bodyPr>
            <a:normAutofit lnSpcReduction="10000"/>
          </a:bodyPr>
          <a:lstStyle/>
          <a:p>
            <a:r>
              <a:rPr lang="en-GB" dirty="0"/>
              <a:t>There are many ways to register keyboard input in Unity, using specific keys or assignable buttons.</a:t>
            </a:r>
          </a:p>
          <a:p>
            <a:r>
              <a:rPr lang="en-GB" dirty="0" err="1"/>
              <a:t>Input.GetKey</a:t>
            </a:r>
            <a:r>
              <a:rPr lang="en-GB" dirty="0"/>
              <a:t> can take variables as an input and these variables can be changed during runtime (an example is rebinding your controls in the game) whereas buttons cannot, the player can only rebind them at the start-up screen for the game (assuming the default start-up screen is enabled)</a:t>
            </a:r>
          </a:p>
          <a:p>
            <a:r>
              <a:rPr lang="en-GB" dirty="0"/>
              <a:t>Buttons have a positive and a negative axis, which can be beneficial for reducing the amount of code you have, using </a:t>
            </a:r>
            <a:r>
              <a:rPr lang="en-GB" dirty="0" err="1"/>
              <a:t>Input.GetAxis</a:t>
            </a:r>
            <a:r>
              <a:rPr lang="en-GB" dirty="0"/>
              <a:t> or </a:t>
            </a:r>
            <a:r>
              <a:rPr lang="en-GB" dirty="0" err="1"/>
              <a:t>Input.GetAxisRaw</a:t>
            </a:r>
            <a:endParaRPr lang="en-GB" dirty="0"/>
          </a:p>
          <a:p>
            <a:r>
              <a:rPr lang="en-GB" dirty="0" err="1"/>
              <a:t>Input.GetAxis</a:t>
            </a:r>
            <a:r>
              <a:rPr lang="en-GB" dirty="0"/>
              <a:t> outputs values that range between -1 and 1 and is primarily used for a joystick/controller, where there are multiple states the joystick can be in, whereas </a:t>
            </a:r>
            <a:r>
              <a:rPr lang="en-GB" dirty="0" err="1"/>
              <a:t>Input.GetAxisRaw</a:t>
            </a:r>
            <a:r>
              <a:rPr lang="en-GB" dirty="0"/>
              <a:t> only outputs -1, 0 and 1 regardless of state.</a:t>
            </a:r>
          </a:p>
        </p:txBody>
      </p:sp>
    </p:spTree>
    <p:extLst>
      <p:ext uri="{BB962C8B-B14F-4D97-AF65-F5344CB8AC3E}">
        <p14:creationId xmlns:p14="http://schemas.microsoft.com/office/powerpoint/2010/main" val="1143414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FA91B-33DE-4167-AB8D-AB8E0314D65C}"/>
              </a:ext>
            </a:extLst>
          </p:cNvPr>
          <p:cNvSpPr>
            <a:spLocks noGrp="1"/>
          </p:cNvSpPr>
          <p:nvPr>
            <p:ph type="title"/>
          </p:nvPr>
        </p:nvSpPr>
        <p:spPr/>
        <p:txBody>
          <a:bodyPr/>
          <a:lstStyle/>
          <a:p>
            <a:r>
              <a:rPr lang="en-GB" dirty="0"/>
              <a:t>Part 2B – Sample Code</a:t>
            </a:r>
          </a:p>
        </p:txBody>
      </p:sp>
      <p:sp>
        <p:nvSpPr>
          <p:cNvPr id="3" name="Content Placeholder 2">
            <a:extLst>
              <a:ext uri="{FF2B5EF4-FFF2-40B4-BE49-F238E27FC236}">
                <a16:creationId xmlns:a16="http://schemas.microsoft.com/office/drawing/2014/main" id="{6954BC10-324C-42B4-BD08-B3F2FF2171B3}"/>
              </a:ext>
            </a:extLst>
          </p:cNvPr>
          <p:cNvSpPr>
            <a:spLocks noGrp="1"/>
          </p:cNvSpPr>
          <p:nvPr>
            <p:ph idx="1"/>
          </p:nvPr>
        </p:nvSpPr>
        <p:spPr>
          <a:xfrm>
            <a:off x="1371600" y="2286000"/>
            <a:ext cx="9601200" cy="4081244"/>
          </a:xfrm>
        </p:spPr>
        <p:txBody>
          <a:bodyPr>
            <a:normAutofit fontScale="92500" lnSpcReduction="10000"/>
          </a:bodyPr>
          <a:lstStyle/>
          <a:p>
            <a:pPr marL="0" indent="0">
              <a:buNone/>
            </a:pPr>
            <a:r>
              <a:rPr lang="en-GB" dirty="0"/>
              <a:t>For this one, you’ll need to declare a variable in the script, I named mine </a:t>
            </a:r>
            <a:r>
              <a:rPr lang="en-GB" dirty="0" err="1"/>
              <a:t>playerPaddleSpeed</a:t>
            </a:r>
            <a:r>
              <a:rPr lang="en-GB" dirty="0"/>
              <a:t>. Don’t place it in the Update() function or you won’t be able to edit it from the Inspector, place it outside of the function.</a:t>
            </a:r>
          </a:p>
          <a:p>
            <a:pPr marL="0" indent="0">
              <a:buNone/>
            </a:pPr>
            <a:endParaRPr lang="en-GB" dirty="0"/>
          </a:p>
          <a:p>
            <a:pPr marL="0" indent="0">
              <a:buNone/>
            </a:pPr>
            <a:r>
              <a:rPr lang="en-GB" dirty="0"/>
              <a:t>This line goes in the Update() function:</a:t>
            </a:r>
          </a:p>
          <a:p>
            <a:pPr marL="0" indent="0">
              <a:buNone/>
            </a:pPr>
            <a:endParaRPr lang="en-GB" dirty="0"/>
          </a:p>
          <a:p>
            <a:pPr marL="0" indent="0">
              <a:buNone/>
            </a:pPr>
            <a:r>
              <a:rPr lang="en-GB" dirty="0"/>
              <a:t>I’m using </a:t>
            </a:r>
            <a:r>
              <a:rPr lang="en-GB" dirty="0" err="1"/>
              <a:t>Time.deltaTime</a:t>
            </a:r>
            <a:r>
              <a:rPr lang="en-GB" dirty="0"/>
              <a:t> for smoothing out movement, otherwise it would look janky, going up 5 units per frame with no movement in between, you can use other methods to smooth out the movement, such as interpolating, using Vector2.MoveTowards.</a:t>
            </a:r>
          </a:p>
          <a:p>
            <a:pPr marL="0" indent="0">
              <a:buNone/>
            </a:pPr>
            <a:r>
              <a:rPr lang="en-GB" dirty="0"/>
              <a:t>The button named “Vertical” is pre-made when you create your Unity project, and you can see what buttons are assigned to it by going into the Input tab in the Project Settings window, there is also a second Vertical button as mentioned previously which refers to joystick input, so technically you’ve also just added controller support too! Yay!</a:t>
            </a:r>
          </a:p>
        </p:txBody>
      </p:sp>
      <p:pic>
        <p:nvPicPr>
          <p:cNvPr id="4" name="Picture 3">
            <a:extLst>
              <a:ext uri="{FF2B5EF4-FFF2-40B4-BE49-F238E27FC236}">
                <a16:creationId xmlns:a16="http://schemas.microsoft.com/office/drawing/2014/main" id="{E6A86B55-D2C8-4A4D-AFE0-8A2769930B13}"/>
              </a:ext>
            </a:extLst>
          </p:cNvPr>
          <p:cNvPicPr>
            <a:picLocks noChangeAspect="1"/>
          </p:cNvPicPr>
          <p:nvPr/>
        </p:nvPicPr>
        <p:blipFill>
          <a:blip r:embed="rId2"/>
          <a:stretch>
            <a:fillRect/>
          </a:stretch>
        </p:blipFill>
        <p:spPr>
          <a:xfrm>
            <a:off x="1371599" y="4095685"/>
            <a:ext cx="9869277" cy="238158"/>
          </a:xfrm>
          <a:prstGeom prst="rect">
            <a:avLst/>
          </a:prstGeom>
        </p:spPr>
      </p:pic>
      <p:pic>
        <p:nvPicPr>
          <p:cNvPr id="6" name="Picture 5">
            <a:extLst>
              <a:ext uri="{FF2B5EF4-FFF2-40B4-BE49-F238E27FC236}">
                <a16:creationId xmlns:a16="http://schemas.microsoft.com/office/drawing/2014/main" id="{49806F41-23DF-4AE5-AB6E-413471CC56CB}"/>
              </a:ext>
            </a:extLst>
          </p:cNvPr>
          <p:cNvPicPr>
            <a:picLocks noChangeAspect="1"/>
          </p:cNvPicPr>
          <p:nvPr/>
        </p:nvPicPr>
        <p:blipFill>
          <a:blip r:embed="rId3"/>
          <a:stretch>
            <a:fillRect/>
          </a:stretch>
        </p:blipFill>
        <p:spPr>
          <a:xfrm>
            <a:off x="1371599" y="3190843"/>
            <a:ext cx="3281273" cy="238157"/>
          </a:xfrm>
          <a:prstGeom prst="rect">
            <a:avLst/>
          </a:prstGeom>
        </p:spPr>
      </p:pic>
    </p:spTree>
    <p:extLst>
      <p:ext uri="{BB962C8B-B14F-4D97-AF65-F5344CB8AC3E}">
        <p14:creationId xmlns:p14="http://schemas.microsoft.com/office/powerpoint/2010/main" val="183013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1C241-00ED-4263-ACF7-7ED32535806A}"/>
              </a:ext>
            </a:extLst>
          </p:cNvPr>
          <p:cNvSpPr>
            <a:spLocks noGrp="1"/>
          </p:cNvSpPr>
          <p:nvPr>
            <p:ph type="title"/>
          </p:nvPr>
        </p:nvSpPr>
        <p:spPr/>
        <p:txBody>
          <a:bodyPr/>
          <a:lstStyle/>
          <a:p>
            <a:r>
              <a:rPr lang="en-GB" dirty="0"/>
              <a:t>Part 3 – The Ball</a:t>
            </a:r>
          </a:p>
        </p:txBody>
      </p:sp>
      <p:sp>
        <p:nvSpPr>
          <p:cNvPr id="3" name="Content Placeholder 2">
            <a:extLst>
              <a:ext uri="{FF2B5EF4-FFF2-40B4-BE49-F238E27FC236}">
                <a16:creationId xmlns:a16="http://schemas.microsoft.com/office/drawing/2014/main" id="{947CACD3-365F-4FAC-B6D3-D4A2848658FD}"/>
              </a:ext>
            </a:extLst>
          </p:cNvPr>
          <p:cNvSpPr>
            <a:spLocks noGrp="1"/>
          </p:cNvSpPr>
          <p:nvPr>
            <p:ph idx="1"/>
          </p:nvPr>
        </p:nvSpPr>
        <p:spPr/>
        <p:txBody>
          <a:bodyPr/>
          <a:lstStyle/>
          <a:p>
            <a:r>
              <a:rPr lang="en-GB" dirty="0"/>
              <a:t>As you’ve seen from testing the sample scene, the ball just fell to the ground and didn’t do anything. First thing’s first, we need to disable the ball’s gravity. Simply go to the Rigidbody2D component in the ball and set the gravity to 0.</a:t>
            </a:r>
          </a:p>
          <a:p>
            <a:r>
              <a:rPr lang="en-GB" dirty="0"/>
              <a:t>After that, we need to give it a script to give it a little push towards one of the paddles. To do this, we need to pick a random number to determine the side to send the ball towards, then apply a force in a certain direction to move it. We can use either </a:t>
            </a:r>
            <a:r>
              <a:rPr lang="en-GB" dirty="0" err="1"/>
              <a:t>AddForce</a:t>
            </a:r>
            <a:r>
              <a:rPr lang="en-GB" dirty="0"/>
              <a:t> or set the velocity of the ball to do this.</a:t>
            </a:r>
          </a:p>
          <a:p>
            <a:r>
              <a:rPr lang="en-GB" dirty="0"/>
              <a:t>We also want to add a random amount of vertical movement to the ball as well when we launch it from the centre, or else it’d just be a back and forth between 2 stationary paddles.</a:t>
            </a:r>
          </a:p>
        </p:txBody>
      </p:sp>
    </p:spTree>
    <p:extLst>
      <p:ext uri="{BB962C8B-B14F-4D97-AF65-F5344CB8AC3E}">
        <p14:creationId xmlns:p14="http://schemas.microsoft.com/office/powerpoint/2010/main" val="225892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EA10C-E975-402F-8DD5-D91463E19CE5}"/>
              </a:ext>
            </a:extLst>
          </p:cNvPr>
          <p:cNvSpPr>
            <a:spLocks noGrp="1"/>
          </p:cNvSpPr>
          <p:nvPr>
            <p:ph type="title"/>
          </p:nvPr>
        </p:nvSpPr>
        <p:spPr/>
        <p:txBody>
          <a:bodyPr/>
          <a:lstStyle/>
          <a:p>
            <a:r>
              <a:rPr lang="en-GB" dirty="0"/>
              <a:t>Part 3 – Sample Code</a:t>
            </a:r>
          </a:p>
        </p:txBody>
      </p:sp>
      <p:sp>
        <p:nvSpPr>
          <p:cNvPr id="3" name="Content Placeholder 2">
            <a:extLst>
              <a:ext uri="{FF2B5EF4-FFF2-40B4-BE49-F238E27FC236}">
                <a16:creationId xmlns:a16="http://schemas.microsoft.com/office/drawing/2014/main" id="{A0A14C4C-3522-4CD7-BD95-DE9A4B77C8EA}"/>
              </a:ext>
            </a:extLst>
          </p:cNvPr>
          <p:cNvSpPr>
            <a:spLocks noGrp="1"/>
          </p:cNvSpPr>
          <p:nvPr>
            <p:ph idx="1"/>
          </p:nvPr>
        </p:nvSpPr>
        <p:spPr/>
        <p:txBody>
          <a:bodyPr/>
          <a:lstStyle/>
          <a:p>
            <a:pPr marL="0" indent="0">
              <a:buNone/>
            </a:pPr>
            <a:endParaRPr lang="en-GB" dirty="0"/>
          </a:p>
          <a:p>
            <a:pPr marL="0" indent="0">
              <a:buNone/>
            </a:pPr>
            <a:r>
              <a:rPr lang="en-GB" dirty="0"/>
              <a:t>The </a:t>
            </a:r>
            <a:r>
              <a:rPr lang="en-GB" dirty="0" err="1"/>
              <a:t>sideToPick</a:t>
            </a:r>
            <a:r>
              <a:rPr lang="en-GB" dirty="0"/>
              <a:t> value is set to be either -1 or 1. Do note that </a:t>
            </a:r>
            <a:r>
              <a:rPr lang="en-GB" dirty="0" err="1"/>
              <a:t>Random.Range</a:t>
            </a:r>
            <a:r>
              <a:rPr lang="en-GB" dirty="0"/>
              <a:t> for integers has an </a:t>
            </a:r>
            <a:r>
              <a:rPr lang="en-GB" i="1" dirty="0"/>
              <a:t>exclusive</a:t>
            </a:r>
            <a:r>
              <a:rPr lang="en-GB" dirty="0"/>
              <a:t> max value but </a:t>
            </a:r>
            <a:r>
              <a:rPr lang="en-GB" dirty="0" err="1"/>
              <a:t>Random.Range</a:t>
            </a:r>
            <a:r>
              <a:rPr lang="en-GB" dirty="0"/>
              <a:t> for decimals has an </a:t>
            </a:r>
            <a:r>
              <a:rPr lang="en-GB" i="1" dirty="0"/>
              <a:t>inclusive</a:t>
            </a:r>
            <a:r>
              <a:rPr lang="en-GB" dirty="0"/>
              <a:t> max value.</a:t>
            </a:r>
          </a:p>
          <a:p>
            <a:pPr marL="0" indent="0">
              <a:buNone/>
            </a:pPr>
            <a:r>
              <a:rPr lang="en-GB" dirty="0"/>
              <a:t>(the </a:t>
            </a:r>
            <a:r>
              <a:rPr lang="en-GB" dirty="0" err="1"/>
              <a:t>speedModifier</a:t>
            </a:r>
            <a:r>
              <a:rPr lang="en-GB" dirty="0"/>
              <a:t> variable here is optional, just in case you want to make your ball move a bit faster/slower)</a:t>
            </a:r>
          </a:p>
        </p:txBody>
      </p:sp>
      <p:pic>
        <p:nvPicPr>
          <p:cNvPr id="4" name="Picture 3">
            <a:extLst>
              <a:ext uri="{FF2B5EF4-FFF2-40B4-BE49-F238E27FC236}">
                <a16:creationId xmlns:a16="http://schemas.microsoft.com/office/drawing/2014/main" id="{605B97A8-C4E3-40EE-B936-A417E4B24E8A}"/>
              </a:ext>
            </a:extLst>
          </p:cNvPr>
          <p:cNvPicPr>
            <a:picLocks noChangeAspect="1"/>
          </p:cNvPicPr>
          <p:nvPr/>
        </p:nvPicPr>
        <p:blipFill>
          <a:blip r:embed="rId2"/>
          <a:stretch>
            <a:fillRect/>
          </a:stretch>
        </p:blipFill>
        <p:spPr>
          <a:xfrm>
            <a:off x="1219200" y="2071032"/>
            <a:ext cx="9938041" cy="621834"/>
          </a:xfrm>
          <a:prstGeom prst="rect">
            <a:avLst/>
          </a:prstGeom>
        </p:spPr>
      </p:pic>
    </p:spTree>
    <p:extLst>
      <p:ext uri="{BB962C8B-B14F-4D97-AF65-F5344CB8AC3E}">
        <p14:creationId xmlns:p14="http://schemas.microsoft.com/office/powerpoint/2010/main" val="211095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C9BD2-1A70-41CC-847D-17ECFD9E2827}"/>
              </a:ext>
            </a:extLst>
          </p:cNvPr>
          <p:cNvSpPr>
            <a:spLocks noGrp="1"/>
          </p:cNvSpPr>
          <p:nvPr>
            <p:ph type="title"/>
          </p:nvPr>
        </p:nvSpPr>
        <p:spPr/>
        <p:txBody>
          <a:bodyPr/>
          <a:lstStyle/>
          <a:p>
            <a:r>
              <a:rPr lang="en-GB" dirty="0"/>
              <a:t>Part 3 - Scoring</a:t>
            </a:r>
          </a:p>
        </p:txBody>
      </p:sp>
      <p:sp>
        <p:nvSpPr>
          <p:cNvPr id="3" name="Content Placeholder 2">
            <a:extLst>
              <a:ext uri="{FF2B5EF4-FFF2-40B4-BE49-F238E27FC236}">
                <a16:creationId xmlns:a16="http://schemas.microsoft.com/office/drawing/2014/main" id="{D438DB8D-38ED-4BC1-9843-C3E4484DDAF6}"/>
              </a:ext>
            </a:extLst>
          </p:cNvPr>
          <p:cNvSpPr>
            <a:spLocks noGrp="1"/>
          </p:cNvSpPr>
          <p:nvPr>
            <p:ph idx="1"/>
          </p:nvPr>
        </p:nvSpPr>
        <p:spPr/>
        <p:txBody>
          <a:bodyPr>
            <a:normAutofit fontScale="92500" lnSpcReduction="20000"/>
          </a:bodyPr>
          <a:lstStyle/>
          <a:p>
            <a:r>
              <a:rPr lang="en-GB" dirty="0"/>
              <a:t>In the scene, there are 2 light grey rectangles at the sides, these are the goals. We need to add a check for the ball to see whether or not it has hit one of those goals. To do this we’re going to use OnCollisionEnter2D() and the “Goal” tag the goals have.</a:t>
            </a:r>
          </a:p>
          <a:p>
            <a:r>
              <a:rPr lang="en-GB" dirty="0"/>
              <a:t>OnCollisionEnter2D does as it says on the tin, it is called when the ball hits something. It takes a Collision2D for the parameter and you’ll need to check that it has hit a goal and which goal it has hit.</a:t>
            </a:r>
          </a:p>
          <a:p>
            <a:r>
              <a:rPr lang="en-GB" dirty="0"/>
              <a:t>We also need 2 integer values to represent the score that the player has and the score that the AI paddle has, which we will then increment depending on which goal the ball has hit. And then once the ball has hit the goal, reset it’s position and velocity and send it towards the side who scored.</a:t>
            </a:r>
          </a:p>
          <a:p>
            <a:r>
              <a:rPr lang="en-GB" dirty="0"/>
              <a:t>We also need to let the player know what the scores actually are, to do this, create 2 </a:t>
            </a:r>
            <a:r>
              <a:rPr lang="en-GB" dirty="0" err="1"/>
              <a:t>TextMesh</a:t>
            </a:r>
            <a:r>
              <a:rPr lang="en-GB" dirty="0"/>
              <a:t> variables representing the Player’s score and the AI’s score and assign the 2 text meshes (</a:t>
            </a:r>
            <a:r>
              <a:rPr lang="en-GB" dirty="0" err="1"/>
              <a:t>playerScore</a:t>
            </a:r>
            <a:r>
              <a:rPr lang="en-GB" dirty="0"/>
              <a:t> and </a:t>
            </a:r>
            <a:r>
              <a:rPr lang="en-GB" dirty="0" err="1"/>
              <a:t>aiScore</a:t>
            </a:r>
            <a:r>
              <a:rPr lang="en-GB" dirty="0"/>
              <a:t>) to them, then in the Update() function for that script, set the text of those meshes to the scores of the player and AI.</a:t>
            </a:r>
          </a:p>
        </p:txBody>
      </p:sp>
    </p:spTree>
    <p:extLst>
      <p:ext uri="{BB962C8B-B14F-4D97-AF65-F5344CB8AC3E}">
        <p14:creationId xmlns:p14="http://schemas.microsoft.com/office/powerpoint/2010/main" val="119451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AC8C-6D9F-4BE4-9FCC-11A9E3F60FEB}"/>
              </a:ext>
            </a:extLst>
          </p:cNvPr>
          <p:cNvSpPr>
            <a:spLocks noGrp="1"/>
          </p:cNvSpPr>
          <p:nvPr>
            <p:ph type="title"/>
          </p:nvPr>
        </p:nvSpPr>
        <p:spPr/>
        <p:txBody>
          <a:bodyPr/>
          <a:lstStyle/>
          <a:p>
            <a:r>
              <a:rPr lang="en-GB" dirty="0"/>
              <a:t>Part 3 – Scoring Sample Code</a:t>
            </a:r>
          </a:p>
        </p:txBody>
      </p:sp>
      <p:sp>
        <p:nvSpPr>
          <p:cNvPr id="3" name="Content Placeholder 2">
            <a:extLst>
              <a:ext uri="{FF2B5EF4-FFF2-40B4-BE49-F238E27FC236}">
                <a16:creationId xmlns:a16="http://schemas.microsoft.com/office/drawing/2014/main" id="{8D97D74A-5B68-4AEF-9885-495C86B0A59B}"/>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4EE88ABB-819B-4755-BAC7-6BC0A7B2F0E5}"/>
              </a:ext>
            </a:extLst>
          </p:cNvPr>
          <p:cNvPicPr>
            <a:picLocks noChangeAspect="1"/>
          </p:cNvPicPr>
          <p:nvPr/>
        </p:nvPicPr>
        <p:blipFill>
          <a:blip r:embed="rId2"/>
          <a:stretch>
            <a:fillRect/>
          </a:stretch>
        </p:blipFill>
        <p:spPr>
          <a:xfrm>
            <a:off x="1371600" y="2286000"/>
            <a:ext cx="3212718" cy="541090"/>
          </a:xfrm>
          <a:prstGeom prst="rect">
            <a:avLst/>
          </a:prstGeom>
        </p:spPr>
      </p:pic>
      <p:pic>
        <p:nvPicPr>
          <p:cNvPr id="5" name="Picture 4">
            <a:extLst>
              <a:ext uri="{FF2B5EF4-FFF2-40B4-BE49-F238E27FC236}">
                <a16:creationId xmlns:a16="http://schemas.microsoft.com/office/drawing/2014/main" id="{F3B3D915-252B-4C67-B591-4E315A1A8270}"/>
              </a:ext>
            </a:extLst>
          </p:cNvPr>
          <p:cNvPicPr>
            <a:picLocks noChangeAspect="1"/>
          </p:cNvPicPr>
          <p:nvPr/>
        </p:nvPicPr>
        <p:blipFill>
          <a:blip r:embed="rId3"/>
          <a:stretch>
            <a:fillRect/>
          </a:stretch>
        </p:blipFill>
        <p:spPr>
          <a:xfrm>
            <a:off x="1371600" y="2941390"/>
            <a:ext cx="9793067" cy="2353003"/>
          </a:xfrm>
          <a:prstGeom prst="rect">
            <a:avLst/>
          </a:prstGeom>
        </p:spPr>
      </p:pic>
      <p:pic>
        <p:nvPicPr>
          <p:cNvPr id="6" name="Picture 5">
            <a:extLst>
              <a:ext uri="{FF2B5EF4-FFF2-40B4-BE49-F238E27FC236}">
                <a16:creationId xmlns:a16="http://schemas.microsoft.com/office/drawing/2014/main" id="{FFCAB0C4-EC5F-4AE4-A4D2-2D41602FD21A}"/>
              </a:ext>
            </a:extLst>
          </p:cNvPr>
          <p:cNvPicPr>
            <a:picLocks noChangeAspect="1"/>
          </p:cNvPicPr>
          <p:nvPr/>
        </p:nvPicPr>
        <p:blipFill>
          <a:blip r:embed="rId4"/>
          <a:stretch>
            <a:fillRect/>
          </a:stretch>
        </p:blipFill>
        <p:spPr>
          <a:xfrm>
            <a:off x="1415641" y="5314830"/>
            <a:ext cx="3124636" cy="857370"/>
          </a:xfrm>
          <a:prstGeom prst="rect">
            <a:avLst/>
          </a:prstGeom>
        </p:spPr>
      </p:pic>
      <p:pic>
        <p:nvPicPr>
          <p:cNvPr id="7" name="Picture 6">
            <a:extLst>
              <a:ext uri="{FF2B5EF4-FFF2-40B4-BE49-F238E27FC236}">
                <a16:creationId xmlns:a16="http://schemas.microsoft.com/office/drawing/2014/main" id="{E81E1938-B507-463B-BEFE-CEBC6D40A2BB}"/>
              </a:ext>
            </a:extLst>
          </p:cNvPr>
          <p:cNvPicPr>
            <a:picLocks noChangeAspect="1"/>
          </p:cNvPicPr>
          <p:nvPr/>
        </p:nvPicPr>
        <p:blipFill>
          <a:blip r:embed="rId5"/>
          <a:stretch>
            <a:fillRect/>
          </a:stretch>
        </p:blipFill>
        <p:spPr>
          <a:xfrm>
            <a:off x="4785222" y="2286000"/>
            <a:ext cx="3056429" cy="541090"/>
          </a:xfrm>
          <a:prstGeom prst="rect">
            <a:avLst/>
          </a:prstGeom>
        </p:spPr>
      </p:pic>
    </p:spTree>
    <p:extLst>
      <p:ext uri="{BB962C8B-B14F-4D97-AF65-F5344CB8AC3E}">
        <p14:creationId xmlns:p14="http://schemas.microsoft.com/office/powerpoint/2010/main" val="3476054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14BD-D147-4ED0-90F7-CE9E2FAD10E1}"/>
              </a:ext>
            </a:extLst>
          </p:cNvPr>
          <p:cNvSpPr>
            <a:spLocks noGrp="1"/>
          </p:cNvSpPr>
          <p:nvPr>
            <p:ph type="title"/>
          </p:nvPr>
        </p:nvSpPr>
        <p:spPr/>
        <p:txBody>
          <a:bodyPr/>
          <a:lstStyle/>
          <a:p>
            <a:r>
              <a:rPr lang="en-GB" dirty="0"/>
              <a:t>Part 3 – The Ball’s Physics</a:t>
            </a:r>
          </a:p>
        </p:txBody>
      </p:sp>
      <p:sp>
        <p:nvSpPr>
          <p:cNvPr id="3" name="Content Placeholder 2">
            <a:extLst>
              <a:ext uri="{FF2B5EF4-FFF2-40B4-BE49-F238E27FC236}">
                <a16:creationId xmlns:a16="http://schemas.microsoft.com/office/drawing/2014/main" id="{38C25BEA-9AB6-498C-8C17-D75DF8E00C95}"/>
              </a:ext>
            </a:extLst>
          </p:cNvPr>
          <p:cNvSpPr>
            <a:spLocks noGrp="1"/>
          </p:cNvSpPr>
          <p:nvPr>
            <p:ph idx="1"/>
          </p:nvPr>
        </p:nvSpPr>
        <p:spPr/>
        <p:txBody>
          <a:bodyPr/>
          <a:lstStyle/>
          <a:p>
            <a:r>
              <a:rPr lang="en-GB" dirty="0"/>
              <a:t>Now, you may have noticed that when the ball hits the top or bottom of the screen, it just slides across the edge, we don’t want this, it needs to bounce off of it. This is where Physics Materials come in. To create a physics material, simply right click, go to Create, and click Physics Material 2D.</a:t>
            </a:r>
          </a:p>
          <a:p>
            <a:r>
              <a:rPr lang="en-GB" dirty="0"/>
              <a:t>You’re going to want the friction set to 0 and the bounciness set to 1, this means that the ball will completely bounce off the top and bottom of the screen and not lose any speed.</a:t>
            </a:r>
          </a:p>
        </p:txBody>
      </p:sp>
      <p:pic>
        <p:nvPicPr>
          <p:cNvPr id="4" name="Picture 3">
            <a:extLst>
              <a:ext uri="{FF2B5EF4-FFF2-40B4-BE49-F238E27FC236}">
                <a16:creationId xmlns:a16="http://schemas.microsoft.com/office/drawing/2014/main" id="{DC7D694C-A703-4BE7-98ED-FC3171403497}"/>
              </a:ext>
            </a:extLst>
          </p:cNvPr>
          <p:cNvPicPr>
            <a:picLocks noChangeAspect="1"/>
          </p:cNvPicPr>
          <p:nvPr/>
        </p:nvPicPr>
        <p:blipFill>
          <a:blip r:embed="rId2"/>
          <a:stretch>
            <a:fillRect/>
          </a:stretch>
        </p:blipFill>
        <p:spPr>
          <a:xfrm>
            <a:off x="7264585" y="4387093"/>
            <a:ext cx="3400900" cy="924054"/>
          </a:xfrm>
          <a:prstGeom prst="rect">
            <a:avLst/>
          </a:prstGeom>
        </p:spPr>
      </p:pic>
    </p:spTree>
    <p:extLst>
      <p:ext uri="{BB962C8B-B14F-4D97-AF65-F5344CB8AC3E}">
        <p14:creationId xmlns:p14="http://schemas.microsoft.com/office/powerpoint/2010/main" val="1428518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9C2F-72A6-42FF-84D4-C2EB8FF28F20}"/>
              </a:ext>
            </a:extLst>
          </p:cNvPr>
          <p:cNvSpPr>
            <a:spLocks noGrp="1"/>
          </p:cNvSpPr>
          <p:nvPr>
            <p:ph type="title"/>
          </p:nvPr>
        </p:nvSpPr>
        <p:spPr/>
        <p:txBody>
          <a:bodyPr/>
          <a:lstStyle/>
          <a:p>
            <a:r>
              <a:rPr lang="en-GB" dirty="0"/>
              <a:t>Part 4 – The AI Paddle</a:t>
            </a:r>
          </a:p>
        </p:txBody>
      </p:sp>
      <p:sp>
        <p:nvSpPr>
          <p:cNvPr id="3" name="Content Placeholder 2">
            <a:extLst>
              <a:ext uri="{FF2B5EF4-FFF2-40B4-BE49-F238E27FC236}">
                <a16:creationId xmlns:a16="http://schemas.microsoft.com/office/drawing/2014/main" id="{83E7CA2D-9F8D-4526-A96E-5C52E0763A0F}"/>
              </a:ext>
            </a:extLst>
          </p:cNvPr>
          <p:cNvSpPr>
            <a:spLocks noGrp="1"/>
          </p:cNvSpPr>
          <p:nvPr>
            <p:ph idx="1"/>
          </p:nvPr>
        </p:nvSpPr>
        <p:spPr/>
        <p:txBody>
          <a:bodyPr/>
          <a:lstStyle/>
          <a:p>
            <a:r>
              <a:rPr lang="en-GB" dirty="0"/>
              <a:t>This part seems easy enough, right? All we have to do is look at the ball’s position and set the AI’s y position to that of the ball’s y position. Seems easy enough.</a:t>
            </a:r>
          </a:p>
        </p:txBody>
      </p:sp>
    </p:spTree>
    <p:extLst>
      <p:ext uri="{BB962C8B-B14F-4D97-AF65-F5344CB8AC3E}">
        <p14:creationId xmlns:p14="http://schemas.microsoft.com/office/powerpoint/2010/main" val="1178948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98E7-7276-4DE0-B048-08226F082061}"/>
              </a:ext>
            </a:extLst>
          </p:cNvPr>
          <p:cNvSpPr>
            <a:spLocks noGrp="1"/>
          </p:cNvSpPr>
          <p:nvPr>
            <p:ph type="title"/>
          </p:nvPr>
        </p:nvSpPr>
        <p:spPr/>
        <p:txBody>
          <a:bodyPr/>
          <a:lstStyle/>
          <a:p>
            <a:r>
              <a:rPr lang="en-GB" dirty="0"/>
              <a:t>Part 4 – The AI Paddle</a:t>
            </a:r>
          </a:p>
        </p:txBody>
      </p:sp>
      <p:sp>
        <p:nvSpPr>
          <p:cNvPr id="3" name="Content Placeholder 2">
            <a:extLst>
              <a:ext uri="{FF2B5EF4-FFF2-40B4-BE49-F238E27FC236}">
                <a16:creationId xmlns:a16="http://schemas.microsoft.com/office/drawing/2014/main" id="{2C0D8CB1-4794-4341-A3FF-B2A854003174}"/>
              </a:ext>
            </a:extLst>
          </p:cNvPr>
          <p:cNvSpPr>
            <a:spLocks noGrp="1"/>
          </p:cNvSpPr>
          <p:nvPr>
            <p:ph idx="1"/>
          </p:nvPr>
        </p:nvSpPr>
        <p:spPr/>
        <p:txBody>
          <a:bodyPr/>
          <a:lstStyle/>
          <a:p>
            <a:r>
              <a:rPr lang="en-GB" dirty="0" err="1"/>
              <a:t>Andddd</a:t>
            </a:r>
            <a:r>
              <a:rPr lang="en-GB" dirty="0"/>
              <a:t> you’ve made the game impossible. Because the AI is now moving perfectly in sync with the ball and will thus never miss.</a:t>
            </a:r>
          </a:p>
          <a:p>
            <a:r>
              <a:rPr lang="en-GB" dirty="0"/>
              <a:t>Instead we have to use a different form of movement, namely Vector2.MoveTowards or Vector3.MoveTowards.</a:t>
            </a:r>
          </a:p>
        </p:txBody>
      </p:sp>
      <p:pic>
        <p:nvPicPr>
          <p:cNvPr id="4" name="Picture 3">
            <a:extLst>
              <a:ext uri="{FF2B5EF4-FFF2-40B4-BE49-F238E27FC236}">
                <a16:creationId xmlns:a16="http://schemas.microsoft.com/office/drawing/2014/main" id="{9FC330A6-CBE1-434B-8B9B-9E6DA0F873F3}"/>
              </a:ext>
            </a:extLst>
          </p:cNvPr>
          <p:cNvPicPr>
            <a:picLocks noChangeAspect="1"/>
          </p:cNvPicPr>
          <p:nvPr/>
        </p:nvPicPr>
        <p:blipFill>
          <a:blip r:embed="rId2"/>
          <a:stretch>
            <a:fillRect/>
          </a:stretch>
        </p:blipFill>
        <p:spPr>
          <a:xfrm>
            <a:off x="943549" y="3611527"/>
            <a:ext cx="10698974" cy="930346"/>
          </a:xfrm>
          <a:prstGeom prst="rect">
            <a:avLst/>
          </a:prstGeom>
        </p:spPr>
      </p:pic>
    </p:spTree>
    <p:extLst>
      <p:ext uri="{BB962C8B-B14F-4D97-AF65-F5344CB8AC3E}">
        <p14:creationId xmlns:p14="http://schemas.microsoft.com/office/powerpoint/2010/main" val="1168010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0C38D7-77E8-440A-80A1-A9D61EAA938F}"/>
              </a:ext>
            </a:extLst>
          </p:cNvPr>
          <p:cNvPicPr>
            <a:picLocks noChangeAspect="1"/>
          </p:cNvPicPr>
          <p:nvPr/>
        </p:nvPicPr>
        <p:blipFill>
          <a:blip r:embed="rId2"/>
          <a:stretch>
            <a:fillRect/>
          </a:stretch>
        </p:blipFill>
        <p:spPr>
          <a:xfrm>
            <a:off x="9521505" y="1877918"/>
            <a:ext cx="2670495" cy="5340989"/>
          </a:xfrm>
          <a:prstGeom prst="rect">
            <a:avLst/>
          </a:prstGeom>
        </p:spPr>
      </p:pic>
      <p:sp>
        <p:nvSpPr>
          <p:cNvPr id="2" name="Title 1">
            <a:extLst>
              <a:ext uri="{FF2B5EF4-FFF2-40B4-BE49-F238E27FC236}">
                <a16:creationId xmlns:a16="http://schemas.microsoft.com/office/drawing/2014/main" id="{C131C4F1-5025-460F-AF84-C11E8A6B70EB}"/>
              </a:ext>
            </a:extLst>
          </p:cNvPr>
          <p:cNvSpPr>
            <a:spLocks noGrp="1"/>
          </p:cNvSpPr>
          <p:nvPr>
            <p:ph type="title"/>
          </p:nvPr>
        </p:nvSpPr>
        <p:spPr/>
        <p:txBody>
          <a:bodyPr/>
          <a:lstStyle/>
          <a:p>
            <a:r>
              <a:rPr lang="en-GB" dirty="0"/>
              <a:t>Part 5 – Improvements</a:t>
            </a:r>
          </a:p>
        </p:txBody>
      </p:sp>
      <p:sp>
        <p:nvSpPr>
          <p:cNvPr id="3" name="Content Placeholder 2">
            <a:extLst>
              <a:ext uri="{FF2B5EF4-FFF2-40B4-BE49-F238E27FC236}">
                <a16:creationId xmlns:a16="http://schemas.microsoft.com/office/drawing/2014/main" id="{2B75154F-0C47-408E-9CB4-B3767C65F933}"/>
              </a:ext>
            </a:extLst>
          </p:cNvPr>
          <p:cNvSpPr>
            <a:spLocks noGrp="1"/>
          </p:cNvSpPr>
          <p:nvPr>
            <p:ph idx="1"/>
          </p:nvPr>
        </p:nvSpPr>
        <p:spPr/>
        <p:txBody>
          <a:bodyPr/>
          <a:lstStyle/>
          <a:p>
            <a:r>
              <a:rPr lang="en-GB" dirty="0"/>
              <a:t>That’s about it gameplay wise! While you could call this a completed project, there’s a few more things you could do.</a:t>
            </a:r>
          </a:p>
          <a:p>
            <a:r>
              <a:rPr lang="en-GB" dirty="0"/>
              <a:t>Probably the biggest one is better feedback, primarily with sound, another is changing the logic of the ball’s bouncing physics to suit Pong’s gameplay.</a:t>
            </a:r>
          </a:p>
          <a:p>
            <a:r>
              <a:rPr lang="en-GB" dirty="0"/>
              <a:t>The main things we’ll be covering here are:</a:t>
            </a:r>
          </a:p>
          <a:p>
            <a:pPr lvl="1"/>
            <a:r>
              <a:rPr lang="en-GB" dirty="0"/>
              <a:t>Sound</a:t>
            </a:r>
          </a:p>
          <a:p>
            <a:pPr lvl="1"/>
            <a:r>
              <a:rPr lang="en-GB" dirty="0"/>
              <a:t>Adjusting the ball’s physics</a:t>
            </a:r>
          </a:p>
          <a:p>
            <a:pPr lvl="1"/>
            <a:r>
              <a:rPr lang="en-GB" dirty="0"/>
              <a:t>Switching between input types</a:t>
            </a:r>
          </a:p>
        </p:txBody>
      </p:sp>
      <p:pic>
        <p:nvPicPr>
          <p:cNvPr id="1026" name="Picture 2" descr="https://png2.kisspng.com/sh/7f03c43ca0e233636cee505a1f739743/L0KzQYm3VMA0N6hpfZH0aYP2gLBuTf9sNZduhtlucj3rcbBrTgNqb58yhNN3Z4Xkd7a0iP9tbJpzf59xYX7ng368gfM1OGo7UaI5N0W1R3A8UcA0PmM9TqMAMkK6SYeCUMUxOGIARuJ3Zx==/kisspng-ok-finger-hand-sign-language-holding-hands-5ac40969007527.5103628615227969050019.png">
            <a:extLst>
              <a:ext uri="{FF2B5EF4-FFF2-40B4-BE49-F238E27FC236}">
                <a16:creationId xmlns:a16="http://schemas.microsoft.com/office/drawing/2014/main" id="{E47AF91B-1912-477F-84B7-E240C1E9CA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327430" y="5006646"/>
            <a:ext cx="2130221" cy="195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83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E93CB-0EFD-49D8-ACE0-0A83816308AD}"/>
              </a:ext>
            </a:extLst>
          </p:cNvPr>
          <p:cNvSpPr>
            <a:spLocks noGrp="1"/>
          </p:cNvSpPr>
          <p:nvPr>
            <p:ph type="title"/>
          </p:nvPr>
        </p:nvSpPr>
        <p:spPr>
          <a:xfrm>
            <a:off x="1371600" y="685800"/>
            <a:ext cx="9601200" cy="1485900"/>
          </a:xfrm>
        </p:spPr>
        <p:txBody>
          <a:bodyPr/>
          <a:lstStyle/>
          <a:p>
            <a:r>
              <a:rPr lang="en-GB" dirty="0"/>
              <a:t>Prerequisites:</a:t>
            </a:r>
          </a:p>
        </p:txBody>
      </p:sp>
      <p:sp>
        <p:nvSpPr>
          <p:cNvPr id="3" name="Content Placeholder 2">
            <a:extLst>
              <a:ext uri="{FF2B5EF4-FFF2-40B4-BE49-F238E27FC236}">
                <a16:creationId xmlns:a16="http://schemas.microsoft.com/office/drawing/2014/main" id="{7D45031D-6989-4F28-9AC8-2C29B6623623}"/>
              </a:ext>
            </a:extLst>
          </p:cNvPr>
          <p:cNvSpPr>
            <a:spLocks noGrp="1"/>
          </p:cNvSpPr>
          <p:nvPr>
            <p:ph idx="1"/>
          </p:nvPr>
        </p:nvSpPr>
        <p:spPr>
          <a:xfrm>
            <a:off x="1371600" y="2286000"/>
            <a:ext cx="9601200" cy="3581400"/>
          </a:xfrm>
        </p:spPr>
        <p:txBody>
          <a:bodyPr/>
          <a:lstStyle/>
          <a:p>
            <a:r>
              <a:rPr lang="en-GB" dirty="0"/>
              <a:t>Unity 2019.1.8 installed (that’s the version the sample project is running on)</a:t>
            </a:r>
          </a:p>
          <a:p>
            <a:r>
              <a:rPr lang="en-GB" dirty="0"/>
              <a:t>You’ll need to install the project I’m going to use at: </a:t>
            </a:r>
          </a:p>
          <a:p>
            <a:r>
              <a:rPr lang="en-GB" dirty="0">
                <a:hlinkClick r:id="rId2"/>
              </a:rPr>
              <a:t>https://github.com/SirSlyder/GameDevWorkshop</a:t>
            </a:r>
            <a:endParaRPr lang="en-GB" dirty="0"/>
          </a:p>
          <a:p>
            <a:r>
              <a:rPr lang="en-GB" dirty="0"/>
              <a:t>To use these files, create a new project in Unity and then unpack and drag the files into the Assets folder of the project.</a:t>
            </a:r>
          </a:p>
          <a:p>
            <a:pPr marL="0" indent="0">
              <a:buNone/>
            </a:pPr>
            <a:endParaRPr lang="en-GB" dirty="0"/>
          </a:p>
        </p:txBody>
      </p:sp>
      <p:pic>
        <p:nvPicPr>
          <p:cNvPr id="7" name="Picture 6">
            <a:extLst>
              <a:ext uri="{FF2B5EF4-FFF2-40B4-BE49-F238E27FC236}">
                <a16:creationId xmlns:a16="http://schemas.microsoft.com/office/drawing/2014/main" id="{9E26DF5A-257F-4F60-B74D-73730624A8DB}"/>
              </a:ext>
            </a:extLst>
          </p:cNvPr>
          <p:cNvPicPr>
            <a:picLocks noChangeAspect="1"/>
          </p:cNvPicPr>
          <p:nvPr/>
        </p:nvPicPr>
        <p:blipFill>
          <a:blip r:embed="rId3"/>
          <a:stretch>
            <a:fillRect/>
          </a:stretch>
        </p:blipFill>
        <p:spPr>
          <a:xfrm>
            <a:off x="8995445" y="1560352"/>
            <a:ext cx="3429000" cy="6858000"/>
          </a:xfrm>
          <a:prstGeom prst="rect">
            <a:avLst/>
          </a:prstGeom>
        </p:spPr>
      </p:pic>
    </p:spTree>
    <p:extLst>
      <p:ext uri="{BB962C8B-B14F-4D97-AF65-F5344CB8AC3E}">
        <p14:creationId xmlns:p14="http://schemas.microsoft.com/office/powerpoint/2010/main" val="2669292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F6C5-6B04-4CD4-A422-0EBDBE85CC40}"/>
              </a:ext>
            </a:extLst>
          </p:cNvPr>
          <p:cNvSpPr>
            <a:spLocks noGrp="1"/>
          </p:cNvSpPr>
          <p:nvPr>
            <p:ph type="title"/>
          </p:nvPr>
        </p:nvSpPr>
        <p:spPr/>
        <p:txBody>
          <a:bodyPr/>
          <a:lstStyle/>
          <a:p>
            <a:r>
              <a:rPr lang="en-GB" dirty="0"/>
              <a:t>Part 5 – Improvements</a:t>
            </a:r>
            <a:br>
              <a:rPr lang="en-GB" dirty="0"/>
            </a:br>
            <a:r>
              <a:rPr lang="en-GB" dirty="0"/>
              <a:t>Sound</a:t>
            </a:r>
          </a:p>
        </p:txBody>
      </p:sp>
      <p:sp>
        <p:nvSpPr>
          <p:cNvPr id="3" name="Content Placeholder 2">
            <a:extLst>
              <a:ext uri="{FF2B5EF4-FFF2-40B4-BE49-F238E27FC236}">
                <a16:creationId xmlns:a16="http://schemas.microsoft.com/office/drawing/2014/main" id="{620A5729-46DD-4E2D-9E72-8CFE387E6F66}"/>
              </a:ext>
            </a:extLst>
          </p:cNvPr>
          <p:cNvSpPr>
            <a:spLocks noGrp="1"/>
          </p:cNvSpPr>
          <p:nvPr>
            <p:ph idx="1"/>
          </p:nvPr>
        </p:nvSpPr>
        <p:spPr>
          <a:xfrm>
            <a:off x="1371600" y="2285999"/>
            <a:ext cx="9601200" cy="4374859"/>
          </a:xfrm>
        </p:spPr>
        <p:txBody>
          <a:bodyPr>
            <a:normAutofit fontScale="92500"/>
          </a:bodyPr>
          <a:lstStyle/>
          <a:p>
            <a:r>
              <a:rPr lang="en-GB" dirty="0"/>
              <a:t>This is a fairly simple one, just add an </a:t>
            </a:r>
            <a:r>
              <a:rPr lang="en-GB" dirty="0" err="1"/>
              <a:t>AudioSource</a:t>
            </a:r>
            <a:r>
              <a:rPr lang="en-GB" dirty="0"/>
              <a:t> component to the ball and create two </a:t>
            </a:r>
            <a:r>
              <a:rPr lang="en-GB" dirty="0" err="1"/>
              <a:t>AudioClip</a:t>
            </a:r>
            <a:r>
              <a:rPr lang="en-GB" dirty="0"/>
              <a:t> variables in the ball’s script, name them something along the lines of </a:t>
            </a:r>
            <a:r>
              <a:rPr lang="en-GB" dirty="0" err="1"/>
              <a:t>bounceSound</a:t>
            </a:r>
            <a:r>
              <a:rPr lang="en-GB" dirty="0"/>
              <a:t> and </a:t>
            </a:r>
            <a:r>
              <a:rPr lang="en-GB" dirty="0" err="1"/>
              <a:t>scoreSound</a:t>
            </a:r>
            <a:r>
              <a:rPr lang="en-GB" dirty="0"/>
              <a:t>.</a:t>
            </a:r>
          </a:p>
          <a:p>
            <a:r>
              <a:rPr lang="en-GB" dirty="0"/>
              <a:t>Assign some sounds to these variables (I’ve provided a few, but you can use your own)</a:t>
            </a:r>
          </a:p>
          <a:p>
            <a:r>
              <a:rPr lang="en-GB" dirty="0"/>
              <a:t>In the OnCollisionEnter2D function in the ball’s script, simply add these lines of code:</a:t>
            </a:r>
          </a:p>
          <a:p>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t>Note: </a:t>
            </a:r>
            <a:r>
              <a:rPr lang="en-GB" dirty="0" err="1"/>
              <a:t>PlayOneShot</a:t>
            </a:r>
            <a:r>
              <a:rPr lang="en-GB" dirty="0"/>
              <a:t> is better for overlapping sounds, such as multiple bounces happening in a short time, as it doesn’t cause the sound to abruptly end.</a:t>
            </a:r>
          </a:p>
          <a:p>
            <a:pPr marL="0" indent="0">
              <a:buNone/>
            </a:pPr>
            <a:endParaRPr lang="en-GB" dirty="0"/>
          </a:p>
        </p:txBody>
      </p:sp>
      <p:pic>
        <p:nvPicPr>
          <p:cNvPr id="5" name="Picture 4">
            <a:extLst>
              <a:ext uri="{FF2B5EF4-FFF2-40B4-BE49-F238E27FC236}">
                <a16:creationId xmlns:a16="http://schemas.microsoft.com/office/drawing/2014/main" id="{23BCBCFD-FDCB-497C-9C11-EA220D812CF5}"/>
              </a:ext>
            </a:extLst>
          </p:cNvPr>
          <p:cNvPicPr>
            <a:picLocks noChangeAspect="1"/>
          </p:cNvPicPr>
          <p:nvPr/>
        </p:nvPicPr>
        <p:blipFill>
          <a:blip r:embed="rId2"/>
          <a:stretch>
            <a:fillRect/>
          </a:stretch>
        </p:blipFill>
        <p:spPr>
          <a:xfrm>
            <a:off x="1547769" y="4110606"/>
            <a:ext cx="5962677" cy="1647738"/>
          </a:xfrm>
          <a:prstGeom prst="rect">
            <a:avLst/>
          </a:prstGeom>
        </p:spPr>
      </p:pic>
    </p:spTree>
    <p:extLst>
      <p:ext uri="{BB962C8B-B14F-4D97-AF65-F5344CB8AC3E}">
        <p14:creationId xmlns:p14="http://schemas.microsoft.com/office/powerpoint/2010/main" val="2692910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12AD-EB99-459A-A692-5CF57DC197B4}"/>
              </a:ext>
            </a:extLst>
          </p:cNvPr>
          <p:cNvSpPr>
            <a:spLocks noGrp="1"/>
          </p:cNvSpPr>
          <p:nvPr>
            <p:ph type="title"/>
          </p:nvPr>
        </p:nvSpPr>
        <p:spPr/>
        <p:txBody>
          <a:bodyPr/>
          <a:lstStyle/>
          <a:p>
            <a:r>
              <a:rPr lang="en-GB" dirty="0"/>
              <a:t>Part 5 – Improvements</a:t>
            </a:r>
            <a:br>
              <a:rPr lang="en-GB" dirty="0"/>
            </a:br>
            <a:r>
              <a:rPr lang="en-GB" dirty="0"/>
              <a:t>Adjusting the ball’s physics</a:t>
            </a:r>
          </a:p>
        </p:txBody>
      </p:sp>
      <p:sp>
        <p:nvSpPr>
          <p:cNvPr id="3" name="Content Placeholder 2">
            <a:extLst>
              <a:ext uri="{FF2B5EF4-FFF2-40B4-BE49-F238E27FC236}">
                <a16:creationId xmlns:a16="http://schemas.microsoft.com/office/drawing/2014/main" id="{ABF6467B-1B75-4B43-B71F-F3C877DEB503}"/>
              </a:ext>
            </a:extLst>
          </p:cNvPr>
          <p:cNvSpPr>
            <a:spLocks noGrp="1"/>
          </p:cNvSpPr>
          <p:nvPr>
            <p:ph idx="1"/>
          </p:nvPr>
        </p:nvSpPr>
        <p:spPr/>
        <p:txBody>
          <a:bodyPr/>
          <a:lstStyle/>
          <a:p>
            <a:r>
              <a:rPr lang="en-GB" dirty="0"/>
              <a:t>In Pong, when the ball bounces off of the paddle, the vertical velocity is relative to the point on the paddle that it hits.</a:t>
            </a:r>
          </a:p>
          <a:p>
            <a:r>
              <a:rPr lang="en-GB" dirty="0"/>
              <a:t>In our current game, this is not the case, it just bounces off the paddle. We don’t want this.</a:t>
            </a:r>
          </a:p>
          <a:p>
            <a:r>
              <a:rPr lang="en-GB" dirty="0"/>
              <a:t>So what we need to do is figure out the distance the ball is from the centre of the paddle, reset the y-velocity and apply a force to it depending on how far/close it is.</a:t>
            </a:r>
          </a:p>
        </p:txBody>
      </p:sp>
    </p:spTree>
    <p:extLst>
      <p:ext uri="{BB962C8B-B14F-4D97-AF65-F5344CB8AC3E}">
        <p14:creationId xmlns:p14="http://schemas.microsoft.com/office/powerpoint/2010/main" val="2619472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647C-8E44-423A-86DA-343316B9FC93}"/>
              </a:ext>
            </a:extLst>
          </p:cNvPr>
          <p:cNvSpPr>
            <a:spLocks noGrp="1"/>
          </p:cNvSpPr>
          <p:nvPr>
            <p:ph type="title"/>
          </p:nvPr>
        </p:nvSpPr>
        <p:spPr/>
        <p:txBody>
          <a:bodyPr/>
          <a:lstStyle/>
          <a:p>
            <a:r>
              <a:rPr lang="en-GB" dirty="0"/>
              <a:t>Part 5 – Ball Physics Sample Code</a:t>
            </a:r>
          </a:p>
        </p:txBody>
      </p:sp>
      <p:sp>
        <p:nvSpPr>
          <p:cNvPr id="3" name="Content Placeholder 2">
            <a:extLst>
              <a:ext uri="{FF2B5EF4-FFF2-40B4-BE49-F238E27FC236}">
                <a16:creationId xmlns:a16="http://schemas.microsoft.com/office/drawing/2014/main" id="{78FF91F0-7ED3-4E1F-8F31-5DCBB27CC8E2}"/>
              </a:ext>
            </a:extLst>
          </p:cNvPr>
          <p:cNvSpPr>
            <a:spLocks noGrp="1"/>
          </p:cNvSpPr>
          <p:nvPr>
            <p:ph idx="1"/>
          </p:nvPr>
        </p:nvSpPr>
        <p:spPr/>
        <p:txBody>
          <a:bodyPr/>
          <a:lstStyle/>
          <a:p>
            <a:pPr marL="0" indent="0">
              <a:buNone/>
            </a:pPr>
            <a:endParaRPr lang="en-GB" dirty="0"/>
          </a:p>
        </p:txBody>
      </p:sp>
      <p:pic>
        <p:nvPicPr>
          <p:cNvPr id="4" name="Picture 3">
            <a:extLst>
              <a:ext uri="{FF2B5EF4-FFF2-40B4-BE49-F238E27FC236}">
                <a16:creationId xmlns:a16="http://schemas.microsoft.com/office/drawing/2014/main" id="{CF8726F3-5EDF-412A-A3B5-5E1DE6E3B757}"/>
              </a:ext>
            </a:extLst>
          </p:cNvPr>
          <p:cNvPicPr>
            <a:picLocks noChangeAspect="1"/>
          </p:cNvPicPr>
          <p:nvPr/>
        </p:nvPicPr>
        <p:blipFill>
          <a:blip r:embed="rId2"/>
          <a:stretch>
            <a:fillRect/>
          </a:stretch>
        </p:blipFill>
        <p:spPr>
          <a:xfrm>
            <a:off x="1027924" y="2286000"/>
            <a:ext cx="10488489" cy="1238423"/>
          </a:xfrm>
          <a:prstGeom prst="rect">
            <a:avLst/>
          </a:prstGeom>
        </p:spPr>
      </p:pic>
    </p:spTree>
    <p:extLst>
      <p:ext uri="{BB962C8B-B14F-4D97-AF65-F5344CB8AC3E}">
        <p14:creationId xmlns:p14="http://schemas.microsoft.com/office/powerpoint/2010/main" val="210945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E237-7267-4648-A4CD-A74D63FA86FB}"/>
              </a:ext>
            </a:extLst>
          </p:cNvPr>
          <p:cNvSpPr>
            <a:spLocks noGrp="1"/>
          </p:cNvSpPr>
          <p:nvPr>
            <p:ph type="title"/>
          </p:nvPr>
        </p:nvSpPr>
        <p:spPr/>
        <p:txBody>
          <a:bodyPr/>
          <a:lstStyle/>
          <a:p>
            <a:r>
              <a:rPr lang="en-GB" dirty="0"/>
              <a:t>Part 5 – Improvements</a:t>
            </a:r>
            <a:br>
              <a:rPr lang="en-GB" dirty="0"/>
            </a:br>
            <a:r>
              <a:rPr lang="en-GB" dirty="0"/>
              <a:t>Switching between inputs</a:t>
            </a:r>
          </a:p>
        </p:txBody>
      </p:sp>
      <p:sp>
        <p:nvSpPr>
          <p:cNvPr id="3" name="Content Placeholder 2">
            <a:extLst>
              <a:ext uri="{FF2B5EF4-FFF2-40B4-BE49-F238E27FC236}">
                <a16:creationId xmlns:a16="http://schemas.microsoft.com/office/drawing/2014/main" id="{46A7F83D-481C-4331-9481-C1768DD55F95}"/>
              </a:ext>
            </a:extLst>
          </p:cNvPr>
          <p:cNvSpPr>
            <a:spLocks noGrp="1"/>
          </p:cNvSpPr>
          <p:nvPr>
            <p:ph idx="1"/>
          </p:nvPr>
        </p:nvSpPr>
        <p:spPr/>
        <p:txBody>
          <a:bodyPr/>
          <a:lstStyle/>
          <a:p>
            <a:r>
              <a:rPr lang="en-GB" dirty="0"/>
              <a:t>As I said before, you can use either mouse or keyboard/joystick to control the paddle, but one issue presented here is if we integrate both at the same time but not properly, the keyboard input won’t work and the paddle will just jiggle around, trying to move up or down but being bound to the mouse’s position.</a:t>
            </a:r>
          </a:p>
          <a:p>
            <a:r>
              <a:rPr lang="en-GB" dirty="0"/>
              <a:t>So what we can do is disable mouse input when the mouse isn’t moving, which allows the paddle to move.</a:t>
            </a:r>
          </a:p>
          <a:p>
            <a:r>
              <a:rPr lang="en-GB" dirty="0"/>
              <a:t>The way I did this is to have a Vector2 variable for the mouse’s previous position, then comparing it to the current position, and if they are equal, the mouse isn’t moving and we can enable keyboard input.</a:t>
            </a:r>
          </a:p>
        </p:txBody>
      </p:sp>
    </p:spTree>
    <p:extLst>
      <p:ext uri="{BB962C8B-B14F-4D97-AF65-F5344CB8AC3E}">
        <p14:creationId xmlns:p14="http://schemas.microsoft.com/office/powerpoint/2010/main" val="3425850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6738-4255-4103-8C67-C07ECA8AC834}"/>
              </a:ext>
            </a:extLst>
          </p:cNvPr>
          <p:cNvSpPr>
            <a:spLocks noGrp="1"/>
          </p:cNvSpPr>
          <p:nvPr>
            <p:ph type="title"/>
          </p:nvPr>
        </p:nvSpPr>
        <p:spPr>
          <a:xfrm>
            <a:off x="1371600" y="685800"/>
            <a:ext cx="9601200" cy="1485900"/>
          </a:xfrm>
        </p:spPr>
        <p:txBody>
          <a:bodyPr/>
          <a:lstStyle/>
          <a:p>
            <a:r>
              <a:rPr lang="en-GB" dirty="0"/>
              <a:t>Part 5 – Switching Inputs</a:t>
            </a:r>
            <a:br>
              <a:rPr lang="en-GB" dirty="0"/>
            </a:br>
            <a:r>
              <a:rPr lang="en-GB" dirty="0"/>
              <a:t>Sample Code</a:t>
            </a:r>
          </a:p>
        </p:txBody>
      </p:sp>
      <p:sp>
        <p:nvSpPr>
          <p:cNvPr id="3" name="Content Placeholder 2">
            <a:extLst>
              <a:ext uri="{FF2B5EF4-FFF2-40B4-BE49-F238E27FC236}">
                <a16:creationId xmlns:a16="http://schemas.microsoft.com/office/drawing/2014/main" id="{C3E28459-A8A6-4E80-A1C8-78C8CEDA9594}"/>
              </a:ext>
            </a:extLst>
          </p:cNvPr>
          <p:cNvSpPr>
            <a:spLocks noGrp="1"/>
          </p:cNvSpPr>
          <p:nvPr>
            <p:ph idx="1"/>
          </p:nvPr>
        </p:nvSpPr>
        <p:spPr>
          <a:xfrm>
            <a:off x="1371600" y="2286000"/>
            <a:ext cx="9601200" cy="3581400"/>
          </a:xfrm>
        </p:spPr>
        <p:txBody>
          <a:bodyPr/>
          <a:lstStyle/>
          <a:p>
            <a:endParaRPr lang="en-GB"/>
          </a:p>
        </p:txBody>
      </p:sp>
      <p:pic>
        <p:nvPicPr>
          <p:cNvPr id="4" name="Picture 3">
            <a:extLst>
              <a:ext uri="{FF2B5EF4-FFF2-40B4-BE49-F238E27FC236}">
                <a16:creationId xmlns:a16="http://schemas.microsoft.com/office/drawing/2014/main" id="{9BD70948-3DF8-4F15-8A1D-F9D7C30FCE71}"/>
              </a:ext>
            </a:extLst>
          </p:cNvPr>
          <p:cNvPicPr>
            <a:picLocks noChangeAspect="1"/>
          </p:cNvPicPr>
          <p:nvPr/>
        </p:nvPicPr>
        <p:blipFill>
          <a:blip r:embed="rId2"/>
          <a:stretch>
            <a:fillRect/>
          </a:stretch>
        </p:blipFill>
        <p:spPr>
          <a:xfrm>
            <a:off x="1371600" y="2219937"/>
            <a:ext cx="5877745" cy="562053"/>
          </a:xfrm>
          <a:prstGeom prst="rect">
            <a:avLst/>
          </a:prstGeom>
        </p:spPr>
      </p:pic>
      <p:pic>
        <p:nvPicPr>
          <p:cNvPr id="5" name="Picture 4">
            <a:extLst>
              <a:ext uri="{FF2B5EF4-FFF2-40B4-BE49-F238E27FC236}">
                <a16:creationId xmlns:a16="http://schemas.microsoft.com/office/drawing/2014/main" id="{3684BF99-12D8-4B71-9B5E-CE2D7A56F303}"/>
              </a:ext>
            </a:extLst>
          </p:cNvPr>
          <p:cNvPicPr>
            <a:picLocks noChangeAspect="1"/>
          </p:cNvPicPr>
          <p:nvPr/>
        </p:nvPicPr>
        <p:blipFill>
          <a:blip r:embed="rId3"/>
          <a:stretch>
            <a:fillRect/>
          </a:stretch>
        </p:blipFill>
        <p:spPr>
          <a:xfrm>
            <a:off x="1437625" y="2896290"/>
            <a:ext cx="9316750" cy="2476846"/>
          </a:xfrm>
          <a:prstGeom prst="rect">
            <a:avLst/>
          </a:prstGeom>
        </p:spPr>
      </p:pic>
    </p:spTree>
    <p:extLst>
      <p:ext uri="{BB962C8B-B14F-4D97-AF65-F5344CB8AC3E}">
        <p14:creationId xmlns:p14="http://schemas.microsoft.com/office/powerpoint/2010/main" val="3080153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58A4-7E40-40CA-A3BF-399C5BE61BE1}"/>
              </a:ext>
            </a:extLst>
          </p:cNvPr>
          <p:cNvSpPr>
            <a:spLocks noGrp="1"/>
          </p:cNvSpPr>
          <p:nvPr>
            <p:ph type="title"/>
          </p:nvPr>
        </p:nvSpPr>
        <p:spPr/>
        <p:txBody>
          <a:bodyPr/>
          <a:lstStyle/>
          <a:p>
            <a:r>
              <a:rPr lang="en-GB" dirty="0"/>
              <a:t>And that’s pretty much all I have to say</a:t>
            </a:r>
          </a:p>
        </p:txBody>
      </p:sp>
      <p:sp>
        <p:nvSpPr>
          <p:cNvPr id="3" name="Content Placeholder 2">
            <a:extLst>
              <a:ext uri="{FF2B5EF4-FFF2-40B4-BE49-F238E27FC236}">
                <a16:creationId xmlns:a16="http://schemas.microsoft.com/office/drawing/2014/main" id="{28BEDFBC-5005-43DB-9D43-7704B6E2431A}"/>
              </a:ext>
            </a:extLst>
          </p:cNvPr>
          <p:cNvSpPr>
            <a:spLocks noGrp="1"/>
          </p:cNvSpPr>
          <p:nvPr>
            <p:ph idx="1"/>
          </p:nvPr>
        </p:nvSpPr>
        <p:spPr/>
        <p:txBody>
          <a:bodyPr/>
          <a:lstStyle/>
          <a:p>
            <a:r>
              <a:rPr lang="en-GB" dirty="0"/>
              <a:t>If you have any suggestions for improving your projects, let me know and I can try and figure out a way to implement it.</a:t>
            </a:r>
          </a:p>
          <a:p>
            <a:r>
              <a:rPr lang="en-GB" dirty="0"/>
              <a:t>If not, that’s all I have to say really. Enjoy your new pong game!</a:t>
            </a:r>
          </a:p>
        </p:txBody>
      </p:sp>
    </p:spTree>
    <p:extLst>
      <p:ext uri="{BB962C8B-B14F-4D97-AF65-F5344CB8AC3E}">
        <p14:creationId xmlns:p14="http://schemas.microsoft.com/office/powerpoint/2010/main" val="779301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711E-D822-4E0E-A742-32EB069B1AB5}"/>
              </a:ext>
            </a:extLst>
          </p:cNvPr>
          <p:cNvSpPr>
            <a:spLocks noGrp="1"/>
          </p:cNvSpPr>
          <p:nvPr>
            <p:ph type="title"/>
          </p:nvPr>
        </p:nvSpPr>
        <p:spPr/>
        <p:txBody>
          <a:bodyPr/>
          <a:lstStyle/>
          <a:p>
            <a:r>
              <a:rPr lang="en-GB" dirty="0"/>
              <a:t>Contents</a:t>
            </a:r>
          </a:p>
        </p:txBody>
      </p:sp>
      <p:sp>
        <p:nvSpPr>
          <p:cNvPr id="3" name="Content Placeholder 2">
            <a:extLst>
              <a:ext uri="{FF2B5EF4-FFF2-40B4-BE49-F238E27FC236}">
                <a16:creationId xmlns:a16="http://schemas.microsoft.com/office/drawing/2014/main" id="{62DC664F-AF10-4FD2-B56A-A3583ED0694C}"/>
              </a:ext>
            </a:extLst>
          </p:cNvPr>
          <p:cNvSpPr>
            <a:spLocks noGrp="1"/>
          </p:cNvSpPr>
          <p:nvPr>
            <p:ph idx="1"/>
          </p:nvPr>
        </p:nvSpPr>
        <p:spPr/>
        <p:txBody>
          <a:bodyPr/>
          <a:lstStyle/>
          <a:p>
            <a:r>
              <a:rPr lang="en-GB" dirty="0"/>
              <a:t>Part 1 – Setting the Scene</a:t>
            </a:r>
          </a:p>
          <a:p>
            <a:r>
              <a:rPr lang="en-GB" dirty="0"/>
              <a:t>Part 2 – Player Input</a:t>
            </a:r>
          </a:p>
          <a:p>
            <a:pPr lvl="1"/>
            <a:r>
              <a:rPr lang="en-GB" dirty="0"/>
              <a:t>2A – Mouse Input</a:t>
            </a:r>
          </a:p>
          <a:p>
            <a:pPr lvl="1"/>
            <a:r>
              <a:rPr lang="en-GB" dirty="0"/>
              <a:t>2B – Keyboard Input</a:t>
            </a:r>
          </a:p>
          <a:p>
            <a:r>
              <a:rPr lang="en-GB" dirty="0"/>
              <a:t>Part 3 – The Ball</a:t>
            </a:r>
          </a:p>
          <a:p>
            <a:r>
              <a:rPr lang="en-GB" dirty="0"/>
              <a:t>Part 4 – The AI Paddle</a:t>
            </a:r>
          </a:p>
          <a:p>
            <a:r>
              <a:rPr lang="en-GB" dirty="0"/>
              <a:t>Part 5 – Tweaks/Quality of Life Improvements</a:t>
            </a:r>
          </a:p>
        </p:txBody>
      </p:sp>
      <p:pic>
        <p:nvPicPr>
          <p:cNvPr id="5" name="Picture 4">
            <a:extLst>
              <a:ext uri="{FF2B5EF4-FFF2-40B4-BE49-F238E27FC236}">
                <a16:creationId xmlns:a16="http://schemas.microsoft.com/office/drawing/2014/main" id="{632CD639-E65D-47CC-918E-9BA7D9C9A945}"/>
              </a:ext>
            </a:extLst>
          </p:cNvPr>
          <p:cNvPicPr>
            <a:picLocks noChangeAspect="1"/>
          </p:cNvPicPr>
          <p:nvPr/>
        </p:nvPicPr>
        <p:blipFill>
          <a:blip r:embed="rId2"/>
          <a:stretch>
            <a:fillRect/>
          </a:stretch>
        </p:blipFill>
        <p:spPr>
          <a:xfrm rot="11997962">
            <a:off x="8571544" y="-659222"/>
            <a:ext cx="3800000" cy="3819048"/>
          </a:xfrm>
          <a:prstGeom prst="rect">
            <a:avLst/>
          </a:prstGeom>
        </p:spPr>
      </p:pic>
    </p:spTree>
    <p:extLst>
      <p:ext uri="{BB962C8B-B14F-4D97-AF65-F5344CB8AC3E}">
        <p14:creationId xmlns:p14="http://schemas.microsoft.com/office/powerpoint/2010/main" val="666588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CC142-5B8C-4C67-9543-8012C219845E}"/>
              </a:ext>
            </a:extLst>
          </p:cNvPr>
          <p:cNvSpPr>
            <a:spLocks noGrp="1"/>
          </p:cNvSpPr>
          <p:nvPr>
            <p:ph type="title"/>
          </p:nvPr>
        </p:nvSpPr>
        <p:spPr/>
        <p:txBody>
          <a:bodyPr/>
          <a:lstStyle/>
          <a:p>
            <a:r>
              <a:rPr lang="en-GB" dirty="0"/>
              <a:t>Part 1 – Setting the Scene</a:t>
            </a:r>
          </a:p>
        </p:txBody>
      </p:sp>
      <p:sp>
        <p:nvSpPr>
          <p:cNvPr id="3" name="Content Placeholder 2">
            <a:extLst>
              <a:ext uri="{FF2B5EF4-FFF2-40B4-BE49-F238E27FC236}">
                <a16:creationId xmlns:a16="http://schemas.microsoft.com/office/drawing/2014/main" id="{0D1590F7-FFA6-48DA-A2A7-03B63F857C69}"/>
              </a:ext>
            </a:extLst>
          </p:cNvPr>
          <p:cNvSpPr>
            <a:spLocks noGrp="1"/>
          </p:cNvSpPr>
          <p:nvPr>
            <p:ph idx="1"/>
          </p:nvPr>
        </p:nvSpPr>
        <p:spPr/>
        <p:txBody>
          <a:bodyPr/>
          <a:lstStyle/>
          <a:p>
            <a:pPr marL="0" indent="0">
              <a:buNone/>
            </a:pPr>
            <a:r>
              <a:rPr lang="en-GB" dirty="0"/>
              <a:t>The provided project should come with:</a:t>
            </a:r>
          </a:p>
          <a:p>
            <a:pPr>
              <a:buFontTx/>
              <a:buChar char="-"/>
            </a:pPr>
            <a:r>
              <a:rPr lang="en-GB" dirty="0"/>
              <a:t>A folder labelled “Completed Game”</a:t>
            </a:r>
          </a:p>
          <a:p>
            <a:pPr>
              <a:buFontTx/>
              <a:buChar char="-"/>
            </a:pPr>
            <a:r>
              <a:rPr lang="en-GB" dirty="0"/>
              <a:t>A folder labelled “Your Game”</a:t>
            </a:r>
          </a:p>
          <a:p>
            <a:pPr>
              <a:buFontTx/>
              <a:buChar char="-"/>
            </a:pPr>
            <a:r>
              <a:rPr lang="en-GB" dirty="0"/>
              <a:t>A few other folders for sounds, textures, fonts etc.</a:t>
            </a:r>
          </a:p>
          <a:p>
            <a:pPr marL="0" indent="0">
              <a:buNone/>
            </a:pPr>
            <a:r>
              <a:rPr lang="en-GB" dirty="0"/>
              <a:t>Open up the “Scenes” folder in the “Your Game” folder and you’ll see a file named </a:t>
            </a:r>
            <a:r>
              <a:rPr lang="en-GB" dirty="0" err="1"/>
              <a:t>SampleScene</a:t>
            </a:r>
            <a:r>
              <a:rPr lang="en-GB" dirty="0"/>
              <a:t>, which contains a basic layout for a pong game, 2 paddles, a ball in the middle, and the borders. The majority of the objects have all been tagged </a:t>
            </a:r>
            <a:r>
              <a:rPr lang="en-GB" dirty="0" err="1"/>
              <a:t>aswell</a:t>
            </a:r>
            <a:r>
              <a:rPr lang="en-GB" dirty="0"/>
              <a:t>.</a:t>
            </a:r>
          </a:p>
          <a:p>
            <a:pPr marL="0" indent="0">
              <a:buNone/>
            </a:pPr>
            <a:r>
              <a:rPr lang="en-GB" dirty="0"/>
              <a:t>All of the basic components have been added to the scene (Box Colliders, </a:t>
            </a:r>
            <a:r>
              <a:rPr lang="en-GB" dirty="0" err="1"/>
              <a:t>Rigidbodies</a:t>
            </a:r>
            <a:r>
              <a:rPr lang="en-GB" dirty="0"/>
              <a:t> etc.) for you, and I’ll run through what they do and what you can do with them.</a:t>
            </a:r>
          </a:p>
        </p:txBody>
      </p:sp>
      <p:pic>
        <p:nvPicPr>
          <p:cNvPr id="4" name="Picture 3">
            <a:extLst>
              <a:ext uri="{FF2B5EF4-FFF2-40B4-BE49-F238E27FC236}">
                <a16:creationId xmlns:a16="http://schemas.microsoft.com/office/drawing/2014/main" id="{A23AED4B-CA5B-492C-AB75-DC5507E55263}"/>
              </a:ext>
            </a:extLst>
          </p:cNvPr>
          <p:cNvPicPr>
            <a:picLocks noChangeAspect="1"/>
          </p:cNvPicPr>
          <p:nvPr/>
        </p:nvPicPr>
        <p:blipFill>
          <a:blip r:embed="rId2"/>
          <a:stretch>
            <a:fillRect/>
          </a:stretch>
        </p:blipFill>
        <p:spPr>
          <a:xfrm>
            <a:off x="7329450" y="1428750"/>
            <a:ext cx="4722591" cy="2550691"/>
          </a:xfrm>
          <a:prstGeom prst="rect">
            <a:avLst/>
          </a:prstGeom>
        </p:spPr>
      </p:pic>
    </p:spTree>
    <p:extLst>
      <p:ext uri="{BB962C8B-B14F-4D97-AF65-F5344CB8AC3E}">
        <p14:creationId xmlns:p14="http://schemas.microsoft.com/office/powerpoint/2010/main" val="1003563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5ADD8-6CE2-4CCF-870D-47C9D201C4AB}"/>
              </a:ext>
            </a:extLst>
          </p:cNvPr>
          <p:cNvSpPr>
            <a:spLocks noGrp="1"/>
          </p:cNvSpPr>
          <p:nvPr>
            <p:ph type="title"/>
          </p:nvPr>
        </p:nvSpPr>
        <p:spPr/>
        <p:txBody>
          <a:bodyPr/>
          <a:lstStyle/>
          <a:p>
            <a:r>
              <a:rPr lang="en-GB" dirty="0"/>
              <a:t>Part 1 – Setting The Scene</a:t>
            </a:r>
            <a:br>
              <a:rPr lang="en-GB" dirty="0"/>
            </a:br>
            <a:r>
              <a:rPr lang="en-GB" dirty="0"/>
              <a:t>Coding</a:t>
            </a:r>
          </a:p>
        </p:txBody>
      </p:sp>
      <p:sp>
        <p:nvSpPr>
          <p:cNvPr id="3" name="Content Placeholder 2">
            <a:extLst>
              <a:ext uri="{FF2B5EF4-FFF2-40B4-BE49-F238E27FC236}">
                <a16:creationId xmlns:a16="http://schemas.microsoft.com/office/drawing/2014/main" id="{E5F11361-7C79-4EB5-8DE5-D3E51F3478F9}"/>
              </a:ext>
            </a:extLst>
          </p:cNvPr>
          <p:cNvSpPr>
            <a:spLocks noGrp="1"/>
          </p:cNvSpPr>
          <p:nvPr>
            <p:ph idx="1"/>
          </p:nvPr>
        </p:nvSpPr>
        <p:spPr/>
        <p:txBody>
          <a:bodyPr/>
          <a:lstStyle/>
          <a:p>
            <a:r>
              <a:rPr lang="en-GB" dirty="0"/>
              <a:t>Scripts in Unity primarily use C#, with the main programs being </a:t>
            </a:r>
            <a:r>
              <a:rPr lang="en-GB" dirty="0" err="1"/>
              <a:t>MonoDevelop</a:t>
            </a:r>
            <a:r>
              <a:rPr lang="en-GB" dirty="0"/>
              <a:t> or Visual Studio for programming.</a:t>
            </a:r>
          </a:p>
          <a:p>
            <a:r>
              <a:rPr lang="en-GB" dirty="0"/>
              <a:t>Creating a script automatically adds 2 functions, the Start() function and the Update() function, Start() is called when the game is first launched and Update() happens once per frame. There is another important function named Awake() which is typically called before Start() does.</a:t>
            </a:r>
          </a:p>
        </p:txBody>
      </p:sp>
      <p:pic>
        <p:nvPicPr>
          <p:cNvPr id="4" name="Picture 3">
            <a:extLst>
              <a:ext uri="{FF2B5EF4-FFF2-40B4-BE49-F238E27FC236}">
                <a16:creationId xmlns:a16="http://schemas.microsoft.com/office/drawing/2014/main" id="{1A52D178-6EEB-473C-97A3-E677D57A7AF9}"/>
              </a:ext>
            </a:extLst>
          </p:cNvPr>
          <p:cNvPicPr>
            <a:picLocks noChangeAspect="1"/>
          </p:cNvPicPr>
          <p:nvPr/>
        </p:nvPicPr>
        <p:blipFill>
          <a:blip r:embed="rId2"/>
          <a:stretch>
            <a:fillRect/>
          </a:stretch>
        </p:blipFill>
        <p:spPr>
          <a:xfrm>
            <a:off x="7438362" y="3997369"/>
            <a:ext cx="4753638" cy="2981741"/>
          </a:xfrm>
          <a:prstGeom prst="rect">
            <a:avLst/>
          </a:prstGeom>
        </p:spPr>
      </p:pic>
    </p:spTree>
    <p:extLst>
      <p:ext uri="{BB962C8B-B14F-4D97-AF65-F5344CB8AC3E}">
        <p14:creationId xmlns:p14="http://schemas.microsoft.com/office/powerpoint/2010/main" val="286291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48D1-89A4-41A4-B8FD-DDABD6A70684}"/>
              </a:ext>
            </a:extLst>
          </p:cNvPr>
          <p:cNvSpPr>
            <a:spLocks noGrp="1"/>
          </p:cNvSpPr>
          <p:nvPr>
            <p:ph type="title"/>
          </p:nvPr>
        </p:nvSpPr>
        <p:spPr/>
        <p:txBody>
          <a:bodyPr/>
          <a:lstStyle/>
          <a:p>
            <a:r>
              <a:rPr lang="en-GB" dirty="0"/>
              <a:t>Part 2 - Player Input</a:t>
            </a:r>
          </a:p>
        </p:txBody>
      </p:sp>
      <p:sp>
        <p:nvSpPr>
          <p:cNvPr id="3" name="Content Placeholder 2">
            <a:extLst>
              <a:ext uri="{FF2B5EF4-FFF2-40B4-BE49-F238E27FC236}">
                <a16:creationId xmlns:a16="http://schemas.microsoft.com/office/drawing/2014/main" id="{6EED7BA6-67D5-4C6E-8BD0-AFBA3E779174}"/>
              </a:ext>
            </a:extLst>
          </p:cNvPr>
          <p:cNvSpPr>
            <a:spLocks noGrp="1"/>
          </p:cNvSpPr>
          <p:nvPr>
            <p:ph idx="1"/>
          </p:nvPr>
        </p:nvSpPr>
        <p:spPr/>
        <p:txBody>
          <a:bodyPr/>
          <a:lstStyle/>
          <a:p>
            <a:r>
              <a:rPr lang="en-GB" dirty="0"/>
              <a:t>Naturally, we’re going to need the player’s paddle to move up and down, if we didn’t, it wouldn’t be much of a game, would it?</a:t>
            </a:r>
          </a:p>
          <a:p>
            <a:r>
              <a:rPr lang="en-GB" dirty="0"/>
              <a:t>In this game, we’re going to be controlling the paddle in 2 ways:</a:t>
            </a:r>
          </a:p>
          <a:p>
            <a:pPr lvl="1"/>
            <a:r>
              <a:rPr lang="en-GB" dirty="0"/>
              <a:t>Using the mouse</a:t>
            </a:r>
          </a:p>
          <a:p>
            <a:pPr lvl="1"/>
            <a:r>
              <a:rPr lang="en-GB" dirty="0"/>
              <a:t>Using the keyboard</a:t>
            </a:r>
          </a:p>
        </p:txBody>
      </p:sp>
    </p:spTree>
    <p:extLst>
      <p:ext uri="{BB962C8B-B14F-4D97-AF65-F5344CB8AC3E}">
        <p14:creationId xmlns:p14="http://schemas.microsoft.com/office/powerpoint/2010/main" val="1237346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3A95-6577-46EE-AED1-893094050C79}"/>
              </a:ext>
            </a:extLst>
          </p:cNvPr>
          <p:cNvSpPr>
            <a:spLocks noGrp="1"/>
          </p:cNvSpPr>
          <p:nvPr>
            <p:ph type="title"/>
          </p:nvPr>
        </p:nvSpPr>
        <p:spPr/>
        <p:txBody>
          <a:bodyPr/>
          <a:lstStyle/>
          <a:p>
            <a:r>
              <a:rPr lang="en-GB" dirty="0"/>
              <a:t>Part 2 – Player Input</a:t>
            </a:r>
            <a:br>
              <a:rPr lang="en-GB" dirty="0"/>
            </a:br>
            <a:r>
              <a:rPr lang="en-GB" dirty="0"/>
              <a:t>The Project Settings Tab</a:t>
            </a:r>
          </a:p>
        </p:txBody>
      </p:sp>
      <p:sp>
        <p:nvSpPr>
          <p:cNvPr id="3" name="Content Placeholder 2">
            <a:extLst>
              <a:ext uri="{FF2B5EF4-FFF2-40B4-BE49-F238E27FC236}">
                <a16:creationId xmlns:a16="http://schemas.microsoft.com/office/drawing/2014/main" id="{C6737D10-E1B3-4326-8109-470CAC5A8FB2}"/>
              </a:ext>
            </a:extLst>
          </p:cNvPr>
          <p:cNvSpPr>
            <a:spLocks noGrp="1"/>
          </p:cNvSpPr>
          <p:nvPr>
            <p:ph idx="1"/>
          </p:nvPr>
        </p:nvSpPr>
        <p:spPr>
          <a:xfrm>
            <a:off x="1371600" y="2286000"/>
            <a:ext cx="5641596" cy="3581400"/>
          </a:xfrm>
        </p:spPr>
        <p:txBody>
          <a:bodyPr>
            <a:normAutofit fontScale="92500" lnSpcReduction="10000"/>
          </a:bodyPr>
          <a:lstStyle/>
          <a:p>
            <a:pPr marL="0" indent="0">
              <a:buNone/>
            </a:pPr>
            <a:r>
              <a:rPr lang="en-GB" dirty="0"/>
              <a:t>The Project Settings tab contains many useful sections to help you manage your game, the one we’re mainly going to use is the Input tab. You can find the Project Settings tab in the Edit dropdown menu in Unity.</a:t>
            </a:r>
          </a:p>
          <a:p>
            <a:pPr marL="0" indent="0">
              <a:buNone/>
            </a:pPr>
            <a:r>
              <a:rPr lang="en-GB" dirty="0"/>
              <a:t>As you can see, the Vertical Button is composed of 2 sets of 2 inputs, a positive and negative input   (W &amp; S, Up Arrow &amp; Down Arrow), have a look at the other buttons to see how they’re set up.</a:t>
            </a:r>
          </a:p>
          <a:p>
            <a:pPr marL="0" indent="0">
              <a:buNone/>
            </a:pPr>
            <a:r>
              <a:rPr lang="en-GB" dirty="0"/>
              <a:t>At the very bottom of that image, you can see another button named “Vertical”, which is the controller set-up for vertical input.</a:t>
            </a:r>
          </a:p>
        </p:txBody>
      </p:sp>
      <p:pic>
        <p:nvPicPr>
          <p:cNvPr id="5" name="Picture 4">
            <a:extLst>
              <a:ext uri="{FF2B5EF4-FFF2-40B4-BE49-F238E27FC236}">
                <a16:creationId xmlns:a16="http://schemas.microsoft.com/office/drawing/2014/main" id="{C453C518-A955-402D-9A5C-0E3BB41E0A17}"/>
              </a:ext>
            </a:extLst>
          </p:cNvPr>
          <p:cNvPicPr>
            <a:picLocks noChangeAspect="1"/>
          </p:cNvPicPr>
          <p:nvPr/>
        </p:nvPicPr>
        <p:blipFill>
          <a:blip r:embed="rId2"/>
          <a:stretch>
            <a:fillRect/>
          </a:stretch>
        </p:blipFill>
        <p:spPr>
          <a:xfrm>
            <a:off x="7119154" y="2208607"/>
            <a:ext cx="4632319" cy="3963593"/>
          </a:xfrm>
          <a:prstGeom prst="rect">
            <a:avLst/>
          </a:prstGeom>
        </p:spPr>
      </p:pic>
    </p:spTree>
    <p:extLst>
      <p:ext uri="{BB962C8B-B14F-4D97-AF65-F5344CB8AC3E}">
        <p14:creationId xmlns:p14="http://schemas.microsoft.com/office/powerpoint/2010/main" val="34816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7215-3D5A-4523-9E7B-7331FCC88E41}"/>
              </a:ext>
            </a:extLst>
          </p:cNvPr>
          <p:cNvSpPr>
            <a:spLocks noGrp="1"/>
          </p:cNvSpPr>
          <p:nvPr>
            <p:ph type="title"/>
          </p:nvPr>
        </p:nvSpPr>
        <p:spPr/>
        <p:txBody>
          <a:bodyPr/>
          <a:lstStyle/>
          <a:p>
            <a:r>
              <a:rPr lang="en-GB" dirty="0"/>
              <a:t>Part 2A – Player Input</a:t>
            </a:r>
            <a:br>
              <a:rPr lang="en-GB" dirty="0"/>
            </a:br>
            <a:r>
              <a:rPr lang="en-GB" dirty="0"/>
              <a:t>Using the mouse</a:t>
            </a:r>
          </a:p>
        </p:txBody>
      </p:sp>
      <p:sp>
        <p:nvSpPr>
          <p:cNvPr id="3" name="Content Placeholder 2">
            <a:extLst>
              <a:ext uri="{FF2B5EF4-FFF2-40B4-BE49-F238E27FC236}">
                <a16:creationId xmlns:a16="http://schemas.microsoft.com/office/drawing/2014/main" id="{848CCB4A-7957-42A7-A4F0-E9337571EFC7}"/>
              </a:ext>
            </a:extLst>
          </p:cNvPr>
          <p:cNvSpPr>
            <a:spLocks noGrp="1"/>
          </p:cNvSpPr>
          <p:nvPr>
            <p:ph idx="1"/>
          </p:nvPr>
        </p:nvSpPr>
        <p:spPr/>
        <p:txBody>
          <a:bodyPr/>
          <a:lstStyle/>
          <a:p>
            <a:r>
              <a:rPr lang="en-GB" dirty="0"/>
              <a:t>The main values we’ll need to take here is the Mouse Position and the Mouse Position relative to the world, we need to use </a:t>
            </a:r>
            <a:r>
              <a:rPr lang="en-GB" dirty="0" err="1"/>
              <a:t>Input.mousePosition</a:t>
            </a:r>
            <a:r>
              <a:rPr lang="en-GB" dirty="0"/>
              <a:t> to find the mouse’s position on the screen, and then </a:t>
            </a:r>
            <a:r>
              <a:rPr lang="en-GB" dirty="0" err="1"/>
              <a:t>Camera.ScreenToWorldPoint</a:t>
            </a:r>
            <a:r>
              <a:rPr lang="en-GB" dirty="0"/>
              <a:t> to find the relative point in the world.</a:t>
            </a:r>
          </a:p>
          <a:p>
            <a:r>
              <a:rPr lang="en-GB" dirty="0"/>
              <a:t>Once we’ve found the relative position, we can set the y-position of the paddle to the y-position of that vector, allowing the paddle to move with the mouse.</a:t>
            </a:r>
          </a:p>
        </p:txBody>
      </p:sp>
    </p:spTree>
    <p:extLst>
      <p:ext uri="{BB962C8B-B14F-4D97-AF65-F5344CB8AC3E}">
        <p14:creationId xmlns:p14="http://schemas.microsoft.com/office/powerpoint/2010/main" val="172658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76261-A6E3-472E-9237-518F66006A64}"/>
              </a:ext>
            </a:extLst>
          </p:cNvPr>
          <p:cNvSpPr>
            <a:spLocks noGrp="1"/>
          </p:cNvSpPr>
          <p:nvPr>
            <p:ph type="title"/>
          </p:nvPr>
        </p:nvSpPr>
        <p:spPr/>
        <p:txBody>
          <a:bodyPr/>
          <a:lstStyle/>
          <a:p>
            <a:r>
              <a:rPr lang="en-GB" dirty="0"/>
              <a:t>Part 2A – Sample Code</a:t>
            </a:r>
          </a:p>
        </p:txBody>
      </p:sp>
      <p:sp>
        <p:nvSpPr>
          <p:cNvPr id="3" name="Content Placeholder 2">
            <a:extLst>
              <a:ext uri="{FF2B5EF4-FFF2-40B4-BE49-F238E27FC236}">
                <a16:creationId xmlns:a16="http://schemas.microsoft.com/office/drawing/2014/main" id="{9C85FAAA-B51F-4E15-9C9E-7F47847CE36D}"/>
              </a:ext>
            </a:extLst>
          </p:cNvPr>
          <p:cNvSpPr>
            <a:spLocks noGrp="1"/>
          </p:cNvSpPr>
          <p:nvPr>
            <p:ph idx="1"/>
          </p:nvPr>
        </p:nvSpPr>
        <p:spPr/>
        <p:txBody>
          <a:bodyPr/>
          <a:lstStyle/>
          <a:p>
            <a:pPr marL="0" indent="0">
              <a:buNone/>
            </a:pPr>
            <a:endParaRPr lang="en-GB" dirty="0"/>
          </a:p>
          <a:p>
            <a:pPr marL="0" indent="0">
              <a:buNone/>
            </a:pPr>
            <a:endParaRPr lang="en-GB" dirty="0"/>
          </a:p>
          <a:p>
            <a:pPr marL="0" indent="0">
              <a:buNone/>
            </a:pPr>
            <a:endParaRPr lang="en-GB" dirty="0"/>
          </a:p>
          <a:p>
            <a:pPr marL="0" indent="0">
              <a:buNone/>
            </a:pPr>
            <a:r>
              <a:rPr lang="en-GB" dirty="0"/>
              <a:t>This code should go in the Update() function as you need to refer to the mouse’s position each frame.</a:t>
            </a:r>
          </a:p>
          <a:p>
            <a:pPr marL="0" indent="0">
              <a:buNone/>
            </a:pPr>
            <a:r>
              <a:rPr lang="en-GB" dirty="0"/>
              <a:t>NOTE: You can’t edit just the y component of a vector on its own (example, </a:t>
            </a:r>
            <a:r>
              <a:rPr lang="en-GB" dirty="0" err="1"/>
              <a:t>paddle.position.y</a:t>
            </a:r>
            <a:r>
              <a:rPr lang="en-GB" dirty="0"/>
              <a:t> = </a:t>
            </a:r>
            <a:r>
              <a:rPr lang="en-GB" dirty="0" err="1"/>
              <a:t>worldPos.y</a:t>
            </a:r>
            <a:r>
              <a:rPr lang="en-GB" dirty="0"/>
              <a:t>), you have to create a new vector in this case and reference all 3 components, but in this case, the x component remains the same.</a:t>
            </a:r>
          </a:p>
        </p:txBody>
      </p:sp>
      <p:pic>
        <p:nvPicPr>
          <p:cNvPr id="4" name="Picture 3">
            <a:extLst>
              <a:ext uri="{FF2B5EF4-FFF2-40B4-BE49-F238E27FC236}">
                <a16:creationId xmlns:a16="http://schemas.microsoft.com/office/drawing/2014/main" id="{6B896E3F-BD5C-4776-A6D8-DEED140BD8CC}"/>
              </a:ext>
            </a:extLst>
          </p:cNvPr>
          <p:cNvPicPr>
            <a:picLocks noChangeAspect="1"/>
          </p:cNvPicPr>
          <p:nvPr/>
        </p:nvPicPr>
        <p:blipFill>
          <a:blip r:embed="rId2"/>
          <a:stretch>
            <a:fillRect/>
          </a:stretch>
        </p:blipFill>
        <p:spPr>
          <a:xfrm>
            <a:off x="1371599" y="2286000"/>
            <a:ext cx="8528545" cy="1143000"/>
          </a:xfrm>
          <a:prstGeom prst="rect">
            <a:avLst/>
          </a:prstGeom>
        </p:spPr>
      </p:pic>
    </p:spTree>
    <p:extLst>
      <p:ext uri="{BB962C8B-B14F-4D97-AF65-F5344CB8AC3E}">
        <p14:creationId xmlns:p14="http://schemas.microsoft.com/office/powerpoint/2010/main" val="160350555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2207</TotalTime>
  <Words>2150</Words>
  <Application>Microsoft Office PowerPoint</Application>
  <PresentationFormat>Widescreen</PresentationFormat>
  <Paragraphs>107</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Franklin Gothic Book</vt:lpstr>
      <vt:lpstr>Crop</vt:lpstr>
      <vt:lpstr>Getting to grips with unity – building a basic pong game</vt:lpstr>
      <vt:lpstr>Prerequisites:</vt:lpstr>
      <vt:lpstr>Contents</vt:lpstr>
      <vt:lpstr>Part 1 – Setting the Scene</vt:lpstr>
      <vt:lpstr>Part 1 – Setting The Scene Coding</vt:lpstr>
      <vt:lpstr>Part 2 - Player Input</vt:lpstr>
      <vt:lpstr>Part 2 – Player Input The Project Settings Tab</vt:lpstr>
      <vt:lpstr>Part 2A – Player Input Using the mouse</vt:lpstr>
      <vt:lpstr>Part 2A – Sample Code</vt:lpstr>
      <vt:lpstr>Part 2B – Player Input Using the keyboard</vt:lpstr>
      <vt:lpstr>Part 2B – Sample Code</vt:lpstr>
      <vt:lpstr>Part 3 – The Ball</vt:lpstr>
      <vt:lpstr>Part 3 – Sample Code</vt:lpstr>
      <vt:lpstr>Part 3 - Scoring</vt:lpstr>
      <vt:lpstr>Part 3 – Scoring Sample Code</vt:lpstr>
      <vt:lpstr>Part 3 – The Ball’s Physics</vt:lpstr>
      <vt:lpstr>Part 4 – The AI Paddle</vt:lpstr>
      <vt:lpstr>Part 4 – The AI Paddle</vt:lpstr>
      <vt:lpstr>Part 5 – Improvements</vt:lpstr>
      <vt:lpstr>Part 5 – Improvements Sound</vt:lpstr>
      <vt:lpstr>Part 5 – Improvements Adjusting the ball’s physics</vt:lpstr>
      <vt:lpstr>Part 5 – Ball Physics Sample Code</vt:lpstr>
      <vt:lpstr>Part 5 – Improvements Switching between inputs</vt:lpstr>
      <vt:lpstr>Part 5 – Switching Inputs Sample Code</vt:lpstr>
      <vt:lpstr>And that’s pretty much all I have to say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grips with unity – building a basic pong game</dc:title>
  <dc:creator>Leif Kemp</dc:creator>
  <cp:lastModifiedBy>Leif Kemp</cp:lastModifiedBy>
  <cp:revision>187</cp:revision>
  <dcterms:created xsi:type="dcterms:W3CDTF">2019-07-05T21:56:04Z</dcterms:created>
  <dcterms:modified xsi:type="dcterms:W3CDTF">2019-07-08T19:09:15Z</dcterms:modified>
</cp:coreProperties>
</file>