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1"/>
    <p:restoredTop sz="94674"/>
  </p:normalViewPr>
  <p:slideViewPr>
    <p:cSldViewPr snapToGrid="0" snapToObjects="1">
      <p:cViewPr varScale="1">
        <p:scale>
          <a:sx n="182" d="100"/>
          <a:sy n="182" d="100"/>
        </p:scale>
        <p:origin x="168" y="264"/>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smtClean="0"/>
              <a:t>Introduction and Background</a:t>
            </a:r>
            <a:endParaRPr lang="en-US" dirty="0"/>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traditional model for multi-threading</a:t>
            </a:r>
            <a:r>
              <a:rPr lang="en-US" baseline="0" dirty="0" smtClean="0"/>
              <a:t> is to view a thread as a form of lightweight process. Each thread has its own call stack (representing its own private flow of control), optionally some additional thread-specific memory and some administrative information. Resources such as address space, I/O descriptors, signal handlers and timers are generally shared amongst all the threads that belong to a given process.</a:t>
            </a:r>
          </a:p>
          <a:p>
            <a:r>
              <a:rPr lang="en-US" baseline="0" dirty="0" smtClean="0"/>
              <a:t>Whilst a thread has its own private copies of all local (stack) data it will share access to more widely scoped data with all other threads in the process. If this data is mutable, then we have a requirement for protection from concurrent updates from multiple threads to avoid data race conditions. This protection is normally provided using locks (in Java we normally see these through synchronized methods and blocks).</a:t>
            </a:r>
            <a:endParaRPr lang="en-US" dirty="0"/>
          </a:p>
        </p:txBody>
      </p:sp>
    </p:spTree>
    <p:extLst>
      <p:ext uri="{BB962C8B-B14F-4D97-AF65-F5344CB8AC3E}">
        <p14:creationId xmlns:p14="http://schemas.microsoft.com/office/powerpoint/2010/main" val="1027397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Actors exist</a:t>
            </a:r>
            <a:r>
              <a:rPr lang="en-US" baseline="0" dirty="0" smtClean="0"/>
              <a:t> in a well defined hierarchical structure, with an associated pathname-style naming convention.</a:t>
            </a:r>
          </a:p>
          <a:p>
            <a:r>
              <a:rPr lang="en-US" baseline="0" dirty="0" smtClean="0"/>
              <a:t>The </a:t>
            </a:r>
            <a:r>
              <a:rPr lang="en-US" baseline="0" dirty="0" err="1" smtClean="0"/>
              <a:t>ActorSystem</a:t>
            </a:r>
            <a:r>
              <a:rPr lang="en-US" baseline="0" dirty="0" smtClean="0"/>
              <a:t> is the root of this structure. Immediate children group together actors created by the "user" (i.e. explicitly by the application) and by the system itself (i.e. implicitly created during execution). The names $a and $b are used as the example application did not explicitly  name the </a:t>
            </a:r>
            <a:r>
              <a:rPr lang="en-US" baseline="0" dirty="0" err="1" smtClean="0"/>
              <a:t>TickActor</a:t>
            </a:r>
            <a:r>
              <a:rPr lang="en-US" baseline="0" dirty="0" smtClean="0"/>
              <a:t> and </a:t>
            </a:r>
            <a:r>
              <a:rPr lang="en-US" baseline="0" dirty="0" err="1" smtClean="0"/>
              <a:t>TockActor</a:t>
            </a:r>
            <a:r>
              <a:rPr lang="en-US" baseline="0" dirty="0" smtClean="0"/>
              <a:t> instances.</a:t>
            </a:r>
          </a:p>
          <a:p>
            <a:r>
              <a:rPr lang="en-US" baseline="0" dirty="0" smtClean="0"/>
              <a:t>As the number of actors increases, and the application spreads across multiple processes or machines, this naming structure becomes very important.</a:t>
            </a:r>
            <a:endParaRPr lang="en-US" dirty="0"/>
          </a:p>
        </p:txBody>
      </p:sp>
    </p:spTree>
    <p:extLst>
      <p:ext uri="{BB962C8B-B14F-4D97-AF65-F5344CB8AC3E}">
        <p14:creationId xmlns:p14="http://schemas.microsoft.com/office/powerpoint/2010/main" val="325623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 communication</a:t>
            </a:r>
            <a:r>
              <a:rPr lang="en-US" baseline="0" dirty="0" smtClean="0"/>
              <a:t> is designed to be as simple as possible, with little overhead.</a:t>
            </a:r>
          </a:p>
          <a:p>
            <a:r>
              <a:rPr lang="en-US" baseline="0" dirty="0" smtClean="0"/>
              <a:t>The simplest style for communication is therefore asynchronous, "fire and forget" style messaging. Once a message is sent, no expectation or guarantee of successful delivery is provided.</a:t>
            </a:r>
          </a:p>
          <a:p>
            <a:r>
              <a:rPr lang="en-US" baseline="0" dirty="0" smtClean="0"/>
              <a:t>This is suitable for a large amount of the protocols that applications will use, however in some cases it is desirable to operate in a more request/response oriented way – when an actor sends a message to another actor it expects a reply with some data in it. </a:t>
            </a:r>
            <a:r>
              <a:rPr lang="en-US" baseline="0" dirty="0" err="1" smtClean="0"/>
              <a:t>Akka</a:t>
            </a:r>
            <a:r>
              <a:rPr lang="en-US" baseline="0" dirty="0" smtClean="0"/>
              <a:t> actors support this through its "ask" pattern. Instead of using tell (!) to send a message, we use ask (?) to send the message, and a Future to act as a placeholder for the reply.</a:t>
            </a:r>
            <a:endParaRPr lang="en-US" dirty="0"/>
          </a:p>
        </p:txBody>
      </p:sp>
    </p:spTree>
    <p:extLst>
      <p:ext uri="{BB962C8B-B14F-4D97-AF65-F5344CB8AC3E}">
        <p14:creationId xmlns:p14="http://schemas.microsoft.com/office/powerpoint/2010/main" val="6195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this example, the "worker" actor will generate and return a random </a:t>
            </a:r>
            <a:r>
              <a:rPr lang="en-US" dirty="0" err="1" smtClean="0"/>
              <a:t>Int</a:t>
            </a:r>
            <a:r>
              <a:rPr lang="en-US" dirty="0" smtClean="0"/>
              <a:t> value between 0 and</a:t>
            </a:r>
            <a:r>
              <a:rPr lang="en-US" baseline="0" dirty="0" smtClean="0"/>
              <a:t> 100.</a:t>
            </a:r>
          </a:p>
          <a:p>
            <a:r>
              <a:rPr lang="en-US" baseline="0" dirty="0" smtClean="0"/>
              <a:t>Notice that the implementation of the Actor is the same for the request/</a:t>
            </a:r>
            <a:r>
              <a:rPr lang="en-US" baseline="0" dirty="0" err="1" smtClean="0"/>
              <a:t>reponse</a:t>
            </a:r>
            <a:r>
              <a:rPr lang="en-US" baseline="0" dirty="0" smtClean="0"/>
              <a:t> approach as it would be for the traditional approach – it simply receives a request message for a random </a:t>
            </a:r>
            <a:r>
              <a:rPr lang="en-US" baseline="0" dirty="0" err="1" smtClean="0"/>
              <a:t>Int</a:t>
            </a:r>
            <a:r>
              <a:rPr lang="en-US" baseline="0" dirty="0" smtClean="0"/>
              <a:t> and sends </a:t>
            </a:r>
            <a:r>
              <a:rPr lang="en-US" baseline="0" smtClean="0"/>
              <a:t>the value as </a:t>
            </a:r>
            <a:r>
              <a:rPr lang="en-US" baseline="0" dirty="0" smtClean="0"/>
              <a:t>a message back to the </a:t>
            </a:r>
            <a:r>
              <a:rPr lang="en-US" baseline="0" smtClean="0"/>
              <a:t>sender .</a:t>
            </a:r>
            <a:endParaRPr lang="en-US" dirty="0"/>
          </a:p>
        </p:txBody>
      </p:sp>
    </p:spTree>
    <p:extLst>
      <p:ext uri="{BB962C8B-B14F-4D97-AF65-F5344CB8AC3E}">
        <p14:creationId xmlns:p14="http://schemas.microsoft.com/office/powerpoint/2010/main" val="355085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definition</a:t>
            </a:r>
            <a:r>
              <a:rPr lang="en-US" baseline="0" dirty="0" smtClean="0"/>
              <a:t>s of the ask method and supporting types are contained in the </a:t>
            </a:r>
            <a:r>
              <a:rPr lang="en-US" baseline="0" dirty="0" err="1" smtClean="0"/>
              <a:t>akka.pattern.ask</a:t>
            </a:r>
            <a:r>
              <a:rPr lang="en-US" baseline="0" dirty="0" smtClean="0"/>
              <a:t> package. </a:t>
            </a:r>
          </a:p>
          <a:p>
            <a:r>
              <a:rPr lang="en-US" baseline="0" dirty="0" smtClean="0"/>
              <a:t>The ask method returns a Future which we must post process to map to the correct Future type (in this case Future&lt;</a:t>
            </a:r>
            <a:r>
              <a:rPr lang="en-US" baseline="0" dirty="0" err="1" smtClean="0"/>
              <a:t>Int</a:t>
            </a:r>
            <a:r>
              <a:rPr lang="en-US" baseline="0" dirty="0" smtClean="0"/>
              <a:t>&gt;). However, you should be aware that this is not the regular Java future. Instead, </a:t>
            </a:r>
            <a:r>
              <a:rPr lang="en-US" baseline="0" dirty="0" err="1" smtClean="0"/>
              <a:t>Akka</a:t>
            </a:r>
            <a:r>
              <a:rPr lang="en-US" baseline="0" dirty="0" smtClean="0"/>
              <a:t> uses the </a:t>
            </a:r>
            <a:r>
              <a:rPr lang="en-US" baseline="0" dirty="0" err="1" smtClean="0"/>
              <a:t>Scala</a:t>
            </a:r>
            <a:r>
              <a:rPr lang="en-US" baseline="0" dirty="0" smtClean="0"/>
              <a:t> concurrency libraries (and in fact, </a:t>
            </a:r>
            <a:r>
              <a:rPr lang="en-US" baseline="0" dirty="0" err="1" smtClean="0"/>
              <a:t>Akka</a:t>
            </a:r>
            <a:r>
              <a:rPr lang="en-US" baseline="0" dirty="0" smtClean="0"/>
              <a:t> is potentially most at home with </a:t>
            </a:r>
            <a:r>
              <a:rPr lang="en-US" baseline="0" dirty="0" err="1" smtClean="0"/>
              <a:t>Scala</a:t>
            </a:r>
            <a:r>
              <a:rPr lang="en-US" baseline="0" dirty="0" smtClean="0"/>
              <a:t>, rather than Java) – so this is a </a:t>
            </a:r>
            <a:r>
              <a:rPr lang="en-US" baseline="0" dirty="0" err="1" smtClean="0"/>
              <a:t>Scala</a:t>
            </a:r>
            <a:r>
              <a:rPr lang="en-US" baseline="0" dirty="0" smtClean="0"/>
              <a:t> Future, and so has extra methods on it.</a:t>
            </a:r>
            <a:endParaRPr lang="en-US" dirty="0"/>
          </a:p>
        </p:txBody>
      </p:sp>
    </p:spTree>
    <p:extLst>
      <p:ext uri="{BB962C8B-B14F-4D97-AF65-F5344CB8AC3E}">
        <p14:creationId xmlns:p14="http://schemas.microsoft.com/office/powerpoint/2010/main" val="145778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Blocking</a:t>
            </a:r>
            <a:r>
              <a:rPr lang="en-US" baseline="0" dirty="0" smtClean="0"/>
              <a:t> on the result of the Future is not recommended, so instead we can install a callback that is performed on successful completion of the request. We could also install a failure callback, to be called when a request results in an exception, or a timeout occurs. Note that this depends upon the notion that response is actually a </a:t>
            </a:r>
            <a:r>
              <a:rPr lang="en-US" baseline="0" dirty="0" err="1" smtClean="0"/>
              <a:t>Scala</a:t>
            </a:r>
            <a:r>
              <a:rPr lang="en-US" baseline="0" dirty="0" smtClean="0"/>
              <a:t> Future – of course a standard Java Future does not usually have an </a:t>
            </a:r>
            <a:r>
              <a:rPr lang="en-US" baseline="0" dirty="0" err="1" smtClean="0"/>
              <a:t>onSuccess</a:t>
            </a:r>
            <a:r>
              <a:rPr lang="en-US" baseline="0" dirty="0" smtClean="0"/>
              <a:t>(</a:t>
            </a:r>
            <a:r>
              <a:rPr lang="en-US" baseline="0" smtClean="0"/>
              <a:t>) method.</a:t>
            </a:r>
            <a:endParaRPr lang="en-US" dirty="0"/>
          </a:p>
        </p:txBody>
      </p:sp>
    </p:spTree>
    <p:extLst>
      <p:ext uri="{BB962C8B-B14F-4D97-AF65-F5344CB8AC3E}">
        <p14:creationId xmlns:p14="http://schemas.microsoft.com/office/powerpoint/2010/main" val="784721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err="1" smtClean="0"/>
              <a:t>Akka</a:t>
            </a:r>
            <a:r>
              <a:rPr lang="en-US" dirty="0" smtClean="0"/>
              <a:t> provides</a:t>
            </a:r>
            <a:r>
              <a:rPr lang="en-US" baseline="0" dirty="0" smtClean="0"/>
              <a:t> many additional features that support the construction of highly scalable, </a:t>
            </a:r>
            <a:r>
              <a:rPr lang="en-US" baseline="0" dirty="0" err="1" smtClean="0"/>
              <a:t>performant</a:t>
            </a:r>
            <a:r>
              <a:rPr lang="en-US" baseline="0" dirty="0" smtClean="0"/>
              <a:t> application using Java and </a:t>
            </a:r>
            <a:r>
              <a:rPr lang="en-US" baseline="0" dirty="0" err="1" smtClean="0"/>
              <a:t>Scala</a:t>
            </a:r>
            <a:r>
              <a:rPr lang="en-US" baseline="0" dirty="0" smtClean="0"/>
              <a:t> interchangeably.</a:t>
            </a:r>
            <a:endParaRPr lang="en-US" dirty="0"/>
          </a:p>
        </p:txBody>
      </p:sp>
    </p:spTree>
    <p:extLst>
      <p:ext uri="{BB962C8B-B14F-4D97-AF65-F5344CB8AC3E}">
        <p14:creationId xmlns:p14="http://schemas.microsoft.com/office/powerpoint/2010/main" val="53727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the early days, threading was seen as an</a:t>
            </a:r>
            <a:r>
              <a:rPr lang="en-US" baseline="0" dirty="0" smtClean="0"/>
              <a:t> improvement over multi-process based concurrency, since threads were significantly lighter weight entities when compared to processes. It was considerably easier to create a new thread than to create a new process. However with time, threads have become less convenient to use and indeed are now considered to be heavyweight entities. In a Java application, every thread is created with a stack that ranges in default size from 512K to 2Mb of virtual memory (depending on architecture). This places a limit on the number of threads that can exist in the same application (process) and places threaded applications at risk of Denial of Service attacks.</a:t>
            </a:r>
          </a:p>
          <a:p>
            <a:r>
              <a:rPr lang="en-US" baseline="0" dirty="0" smtClean="0"/>
              <a:t>Thread pools can mitigate this problem by providing better management of threads and reductions in the need to create new threads for many tasks. However this implies a significant overhead in management. Generally Threads require a lot of boiler plate code to be written simply to provide this management.</a:t>
            </a:r>
          </a:p>
          <a:p>
            <a:r>
              <a:rPr lang="en-US" baseline="0" dirty="0" smtClean="0"/>
              <a:t>However perhaps the most important issue in threaded applications is that they tend to be constructed around the idea of shared mutable state. The basic model defines that all threads in an application where the same virtual address space. If this contains a large amount of state that is likely to be changed by different threads, then the application becomes extremely complex. The normal protection is achieved by use of locks, with threads being blocked when they attempt to change some piece of state that is currently being updated by another thread. The simple act of blocking and restarting a thread is a non-trivial operation that incurs a performance penalty. Understanding and reasoning about code that is built in this style is difficult, and we are often placed at the mercy of problems that occur simply because of the relative timings of different threads – a situation that is very hard to debug.</a:t>
            </a:r>
            <a:endParaRPr lang="en-US" dirty="0"/>
          </a:p>
        </p:txBody>
      </p:sp>
    </p:spTree>
    <p:extLst>
      <p:ext uri="{BB962C8B-B14F-4D97-AF65-F5344CB8AC3E}">
        <p14:creationId xmlns:p14="http://schemas.microsoft.com/office/powerpoint/2010/main" val="1333242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An alternative approach to concurrency that is gaining much</a:t>
            </a:r>
            <a:r>
              <a:rPr lang="en-US" baseline="0" dirty="0" smtClean="0"/>
              <a:t> following is based around the notion of Actors.</a:t>
            </a:r>
          </a:p>
          <a:p>
            <a:r>
              <a:rPr lang="en-US" baseline="0" dirty="0" smtClean="0"/>
              <a:t>An Actor is a self contained processing unit that is composed of (optionally) state, </a:t>
            </a:r>
            <a:r>
              <a:rPr lang="en-US" baseline="0" dirty="0" err="1" smtClean="0"/>
              <a:t>behaviour</a:t>
            </a:r>
            <a:r>
              <a:rPr lang="en-US" baseline="0" dirty="0" smtClean="0"/>
              <a:t> and a mailbox that allows it to receive messages. The conventional idea behind Actor based applications is that Actors communicate with each other by sending </a:t>
            </a:r>
            <a:r>
              <a:rPr lang="en-US" baseline="0" dirty="0" err="1" smtClean="0"/>
              <a:t>aysnchronous</a:t>
            </a:r>
            <a:r>
              <a:rPr lang="en-US" baseline="0" dirty="0" smtClean="0"/>
              <a:t> messages, and reacting to them.</a:t>
            </a:r>
          </a:p>
          <a:p>
            <a:r>
              <a:rPr lang="en-US" baseline="0" dirty="0" smtClean="0"/>
              <a:t>We can imagine an Actor being associated with a thread, but there is no requirement for a one-to-one relationship and in many cases Actors can be multiplexed onto threads, combining the ideas of threading with Event driven programming to achieve maximum </a:t>
            </a:r>
            <a:r>
              <a:rPr lang="en-US" baseline="0" dirty="0" err="1" smtClean="0"/>
              <a:t>utilisation</a:t>
            </a:r>
            <a:r>
              <a:rPr lang="en-US" baseline="0" dirty="0" smtClean="0"/>
              <a:t> of threads within a process. Actors are much smaller in terms of memory footprint than threads. It has been measured that we can have </a:t>
            </a:r>
            <a:r>
              <a:rPr lang="en-US" baseline="0" dirty="0" err="1" smtClean="0"/>
              <a:t>approx</a:t>
            </a:r>
            <a:r>
              <a:rPr lang="en-US" baseline="0" dirty="0" smtClean="0"/>
              <a:t> 2.5 million actors per 1Gb of heap memory.</a:t>
            </a:r>
            <a:endParaRPr lang="en-US" dirty="0"/>
          </a:p>
        </p:txBody>
      </p:sp>
    </p:spTree>
    <p:extLst>
      <p:ext uri="{BB962C8B-B14F-4D97-AF65-F5344CB8AC3E}">
        <p14:creationId xmlns:p14="http://schemas.microsoft.com/office/powerpoint/2010/main" val="87736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Some of the main points about</a:t>
            </a:r>
            <a:r>
              <a:rPr lang="en-US" baseline="0" dirty="0" smtClean="0"/>
              <a:t> Actors, especially in the </a:t>
            </a:r>
            <a:r>
              <a:rPr lang="en-US" baseline="0" dirty="0" err="1" smtClean="0"/>
              <a:t>Akka</a:t>
            </a:r>
            <a:r>
              <a:rPr lang="en-US" baseline="0" dirty="0" smtClean="0"/>
              <a:t> implementation, are shown.</a:t>
            </a:r>
          </a:p>
          <a:p>
            <a:r>
              <a:rPr lang="en-US" baseline="0" dirty="0" smtClean="0"/>
              <a:t>Actors should be entirely self contained, and not share any mutable state with other actors. They should communicate with each other by sending immutable messages asynchronously, and execute only in response to receiving messages. This way they do not consume resources if they have nothing to do.</a:t>
            </a:r>
          </a:p>
          <a:p>
            <a:r>
              <a:rPr lang="en-US" baseline="0" dirty="0" err="1" smtClean="0"/>
              <a:t>Akka's</a:t>
            </a:r>
            <a:r>
              <a:rPr lang="en-US" baseline="0" dirty="0" smtClean="0"/>
              <a:t> implementation of Actors allows Actors to exist within a single process or across application (even system) boundaries. Message passing operates in the same way both in-process and across process.</a:t>
            </a:r>
          </a:p>
          <a:p>
            <a:r>
              <a:rPr lang="en-US" baseline="0" dirty="0" smtClean="0"/>
              <a:t>Actor systems are normally built around a rather unconventional model for handling errors and failures, where a failing actor is allowed to die (or even killed) and a recovery mechanism based on restarting is used.</a:t>
            </a:r>
          </a:p>
        </p:txBody>
      </p:sp>
    </p:spTree>
    <p:extLst>
      <p:ext uri="{BB962C8B-B14F-4D97-AF65-F5344CB8AC3E}">
        <p14:creationId xmlns:p14="http://schemas.microsoft.com/office/powerpoint/2010/main" val="190359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As a simple example, we will construct an Actor based application where two Actors send messages</a:t>
            </a:r>
            <a:r>
              <a:rPr lang="en-US" baseline="0" dirty="0" smtClean="0"/>
              <a:t> backwards and forwards to each other.</a:t>
            </a:r>
          </a:p>
          <a:p>
            <a:r>
              <a:rPr lang="en-US" baseline="0" dirty="0" smtClean="0"/>
              <a:t>The first step is to define the messages. Actor messages can be of any type.  Here we see two main message types (</a:t>
            </a:r>
            <a:r>
              <a:rPr lang="en-US" baseline="0" dirty="0" err="1" smtClean="0"/>
              <a:t>TickMessage</a:t>
            </a:r>
            <a:r>
              <a:rPr lang="en-US" baseline="0" dirty="0" smtClean="0"/>
              <a:t> and </a:t>
            </a:r>
            <a:r>
              <a:rPr lang="en-US" baseline="0" dirty="0" err="1" smtClean="0"/>
              <a:t>TockMessage</a:t>
            </a:r>
            <a:r>
              <a:rPr lang="en-US" baseline="0" dirty="0" smtClean="0"/>
              <a:t>) and a special initial message that is used to start things off…</a:t>
            </a:r>
            <a:endParaRPr lang="en-US" dirty="0"/>
          </a:p>
        </p:txBody>
      </p:sp>
    </p:spTree>
    <p:extLst>
      <p:ext uri="{BB962C8B-B14F-4D97-AF65-F5344CB8AC3E}">
        <p14:creationId xmlns:p14="http://schemas.microsoft.com/office/powerpoint/2010/main" val="110237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Here we see the code of the Tick actor</a:t>
            </a:r>
            <a:r>
              <a:rPr lang="en-US" baseline="0" dirty="0" smtClean="0"/>
              <a:t>.</a:t>
            </a:r>
          </a:p>
          <a:p>
            <a:r>
              <a:rPr lang="en-US" baseline="0" dirty="0" smtClean="0"/>
              <a:t>The key component is the </a:t>
            </a:r>
            <a:r>
              <a:rPr lang="en-US" baseline="0" dirty="0" err="1" smtClean="0"/>
              <a:t>onReceive</a:t>
            </a:r>
            <a:r>
              <a:rPr lang="en-US" baseline="0" dirty="0" smtClean="0"/>
              <a:t> method, which defines how the actor behaves in response to messages. The message is passed as an argument of type Object. Since the concrete type of the message indicates its meaning, the body of this method will normally be a case analysis based on the type. Here there are two possibilities, the initial "Start Ticking" message and the "Tick Message” itself.</a:t>
            </a:r>
          </a:p>
          <a:p>
            <a:r>
              <a:rPr lang="en-US" baseline="0" dirty="0" smtClean="0"/>
              <a:t>The start message includes as a property the </a:t>
            </a:r>
            <a:r>
              <a:rPr lang="en-US" baseline="0" dirty="0" err="1" smtClean="0"/>
              <a:t>ActorRef</a:t>
            </a:r>
            <a:r>
              <a:rPr lang="en-US" baseline="0" dirty="0" smtClean="0"/>
              <a:t> of the other actor, to which we must send the first message. The message is sent using the tell() method on the actor. The method takes two arguments, an instance of the message class and an </a:t>
            </a:r>
            <a:r>
              <a:rPr lang="en-US" baseline="0" dirty="0" err="1" smtClean="0"/>
              <a:t>ActorRef</a:t>
            </a:r>
            <a:r>
              <a:rPr lang="en-US" baseline="0" dirty="0" smtClean="0"/>
              <a:t> indicating where any replies are to be sent (in this case back here, so we use </a:t>
            </a:r>
            <a:r>
              <a:rPr lang="en-US" baseline="0" dirty="0" err="1" smtClean="0"/>
              <a:t>getSelf</a:t>
            </a:r>
            <a:r>
              <a:rPr lang="en-US" baseline="0" dirty="0" smtClean="0"/>
              <a:t>()). Note that the start message is deliberately more complicated than might be expected in an initial example. This is because actor systems are typically very dynamic in nature – actors may fail or die, or have runtime reconfiguration. Therefore, discovery mechanisms can be very powerful and much more appropriate than purely static configuration. This means that actor systems can be far more dynamic than those based on </a:t>
            </a:r>
            <a:r>
              <a:rPr lang="en-US" baseline="0" dirty="0" err="1" smtClean="0"/>
              <a:t>threadpools</a:t>
            </a:r>
            <a:r>
              <a:rPr lang="en-US" baseline="0" dirty="0" smtClean="0"/>
              <a:t>, but it should be remembered that this flexibility comes at a price – they are harder to reason about and potentially much harder to debug. </a:t>
            </a:r>
          </a:p>
          <a:p>
            <a:r>
              <a:rPr lang="en-US" baseline="0" dirty="0" smtClean="0"/>
              <a:t>The tick message has no further properties, so we extract the sender of the message using </a:t>
            </a:r>
            <a:r>
              <a:rPr lang="en-US" baseline="0" dirty="0" err="1" smtClean="0"/>
              <a:t>getSender</a:t>
            </a:r>
            <a:r>
              <a:rPr lang="en-US" baseline="0" dirty="0" smtClean="0"/>
              <a:t>() and then send a Tock message back to it.</a:t>
            </a:r>
          </a:p>
          <a:p>
            <a:r>
              <a:rPr lang="en-US" baseline="0" dirty="0" smtClean="0"/>
              <a:t>If the message type is unexpected (</a:t>
            </a:r>
            <a:r>
              <a:rPr lang="en-US" baseline="0" dirty="0" err="1" smtClean="0"/>
              <a:t>ie</a:t>
            </a:r>
            <a:r>
              <a:rPr lang="en-US" baseline="0" dirty="0" smtClean="0"/>
              <a:t> it is not handled by the case analysis, we can call a method unhandled(), which will by default publish the message to a special event stream. Alternatively we can override this method in the actor for specific </a:t>
            </a:r>
            <a:r>
              <a:rPr lang="en-US" baseline="0" dirty="0" err="1" smtClean="0"/>
              <a:t>behaviour</a:t>
            </a:r>
            <a:r>
              <a:rPr lang="en-US" baseline="0" dirty="0" smtClean="0"/>
              <a:t>.</a:t>
            </a:r>
          </a:p>
          <a:p>
            <a:endParaRPr lang="en-US" baseline="0" dirty="0" smtClean="0"/>
          </a:p>
        </p:txBody>
      </p:sp>
    </p:spTree>
    <p:extLst>
      <p:ext uri="{BB962C8B-B14F-4D97-AF65-F5344CB8AC3E}">
        <p14:creationId xmlns:p14="http://schemas.microsoft.com/office/powerpoint/2010/main" val="5775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Tock actor is simpler,</a:t>
            </a:r>
            <a:r>
              <a:rPr lang="en-US" baseline="0" dirty="0" smtClean="0"/>
              <a:t> since it has only to reply to the sender of the Tick message.</a:t>
            </a:r>
            <a:endParaRPr lang="en-US" dirty="0"/>
          </a:p>
        </p:txBody>
      </p:sp>
    </p:spTree>
    <p:extLst>
      <p:ext uri="{BB962C8B-B14F-4D97-AF65-F5344CB8AC3E}">
        <p14:creationId xmlns:p14="http://schemas.microsoft.com/office/powerpoint/2010/main" val="1731542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main driver program first </a:t>
            </a:r>
            <a:r>
              <a:rPr lang="en-US" dirty="0" err="1" smtClean="0"/>
              <a:t>initialises</a:t>
            </a:r>
            <a:r>
              <a:rPr lang="en-US" dirty="0" smtClean="0"/>
              <a:t> the </a:t>
            </a:r>
            <a:r>
              <a:rPr lang="en-US" dirty="0" err="1" smtClean="0"/>
              <a:t>Akka</a:t>
            </a:r>
            <a:r>
              <a:rPr lang="en-US" baseline="0" dirty="0" smtClean="0"/>
              <a:t> runtime (</a:t>
            </a:r>
            <a:r>
              <a:rPr lang="en-US" baseline="0" dirty="0" err="1" smtClean="0"/>
              <a:t>ActorSystem</a:t>
            </a:r>
            <a:r>
              <a:rPr lang="en-US" baseline="0" dirty="0" smtClean="0"/>
              <a:t>). Then the two actors are created. Notice that actors are always created using a factory method (</a:t>
            </a:r>
            <a:r>
              <a:rPr lang="en-US" baseline="0" dirty="0" err="1" smtClean="0"/>
              <a:t>actorOf</a:t>
            </a:r>
            <a:r>
              <a:rPr lang="en-US" baseline="0" dirty="0" smtClean="0"/>
              <a:t>) and never directly. The Props object allows for configuration of the actor using external configuration mechanisms which are out of scope for this section.</a:t>
            </a:r>
          </a:p>
          <a:p>
            <a:r>
              <a:rPr lang="en-US" baseline="0" dirty="0" smtClean="0"/>
              <a:t>Once the actors are created, we send the </a:t>
            </a:r>
            <a:r>
              <a:rPr lang="en-US" baseline="0" dirty="0" err="1" smtClean="0"/>
              <a:t>StartTIcking</a:t>
            </a:r>
            <a:r>
              <a:rPr lang="en-US" baseline="0" dirty="0" smtClean="0"/>
              <a:t> message to the ticker actor, together with a reference to the actor that the ticker must communicate with. Notice that the second parameter to the tell() method here is null, this signifies that we do not want a reply (which is the usual case for actor systems), and the </a:t>
            </a:r>
            <a:r>
              <a:rPr lang="en-US" baseline="0" dirty="0" err="1" smtClean="0"/>
              <a:t>getSender</a:t>
            </a:r>
            <a:r>
              <a:rPr lang="en-US" baseline="0" dirty="0" smtClean="0"/>
              <a:t>() method in the destination actor will return a special value to indicate that there is "no" sender.</a:t>
            </a:r>
          </a:p>
          <a:p>
            <a:r>
              <a:rPr lang="en-US" baseline="0" dirty="0" smtClean="0"/>
              <a:t>This message starts the actors operating and they will continue sending messages to each other until the system shuts down, which happens after a delay of 5 seconds.</a:t>
            </a:r>
          </a:p>
        </p:txBody>
      </p:sp>
    </p:spTree>
    <p:extLst>
      <p:ext uri="{BB962C8B-B14F-4D97-AF65-F5344CB8AC3E}">
        <p14:creationId xmlns:p14="http://schemas.microsoft.com/office/powerpoint/2010/main" val="1959968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baseline="0" dirty="0" smtClean="0"/>
              <a:t>Notice that the log messages include each actor's name, in the form </a:t>
            </a:r>
            <a:r>
              <a:rPr lang="en-US" baseline="0" dirty="0" err="1" smtClean="0"/>
              <a:t>akka</a:t>
            </a:r>
            <a:r>
              <a:rPr lang="en-US" baseline="0" dirty="0" smtClean="0"/>
              <a:t>://</a:t>
            </a:r>
            <a:r>
              <a:rPr lang="en-US" baseline="0" dirty="0" err="1" smtClean="0"/>
              <a:t>TickTock</a:t>
            </a:r>
            <a:r>
              <a:rPr lang="en-US" baseline="0" dirty="0" smtClean="0"/>
              <a:t>/user/Ticker etc. This can also be used for configuration, although this is out of scope for this session.</a:t>
            </a:r>
            <a:endParaRPr lang="en-US" dirty="0"/>
          </a:p>
        </p:txBody>
      </p:sp>
    </p:spTree>
    <p:extLst>
      <p:ext uri="{BB962C8B-B14F-4D97-AF65-F5344CB8AC3E}">
        <p14:creationId xmlns:p14="http://schemas.microsoft.com/office/powerpoint/2010/main" val="1235951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050758"/>
            <a:ext cx="7886700" cy="41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smtClean="0"/>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628650" y="5399798"/>
            <a:ext cx="2057400" cy="193754"/>
          </a:xfrm>
          <a:prstGeom prst="rect">
            <a:avLst/>
          </a:prstGeom>
        </p:spPr>
        <p:txBody>
          <a:bodyPr vert="horz" lIns="91440" tIns="45720" rIns="91440" bIns="45720" rtlCol="0" anchor="ctr"/>
          <a:lstStyle>
            <a:defPPr>
              <a:defRPr lang="en-US"/>
            </a:defPPr>
            <a:lvl1pPr marL="0" algn="r" defTabSz="713232" rtl="0" eaLnBrk="1" latinLnBrk="0" hangingPunct="1">
              <a:defRPr sz="900" kern="1200">
                <a:solidFill>
                  <a:schemeClr val="tx1">
                    <a:tint val="75000"/>
                  </a:schemeClr>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l"/>
            <a:r>
              <a:rPr lang="en-US" dirty="0" smtClean="0">
                <a:latin typeface="+mn-lt"/>
                <a:ea typeface="Symbol" charset="2"/>
                <a:cs typeface="Symbol" charset="2"/>
              </a:rPr>
              <a:t>© J&amp;G Services Ltd, </a:t>
            </a:r>
            <a:r>
              <a:rPr lang="en-US" dirty="0" smtClean="0">
                <a:latin typeface="+mn-lt"/>
                <a:ea typeface="Symbol" charset="2"/>
                <a:cs typeface="Symbol" charset="2"/>
              </a:rPr>
              <a:t>2017</a:t>
            </a:r>
            <a:endParaRPr lang="en-US" dirty="0">
              <a:latin typeface="+mn-lt"/>
              <a:ea typeface="Symbol" charset="2"/>
              <a:cs typeface="Symbol" charset="2"/>
            </a:endParaRPr>
          </a:p>
        </p:txBody>
      </p:sp>
    </p:spTree>
    <p:extLst>
      <p:ext uri="{BB962C8B-B14F-4D97-AF65-F5344CB8AC3E}">
        <p14:creationId xmlns:p14="http://schemas.microsoft.com/office/powerpoint/2010/main" val="126269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11/12/17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11/12/17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11/12/17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11/12/17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11/12/17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11/12/17</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Actors with </a:t>
            </a:r>
            <a:br>
              <a:rPr lang="en-US" dirty="0" smtClean="0"/>
            </a:br>
            <a:r>
              <a:rPr lang="en-US" dirty="0" err="1" smtClean="0"/>
              <a:t>Akka</a:t>
            </a:r>
            <a:r>
              <a:rPr lang="en-US" dirty="0" smtClean="0"/>
              <a:t> and Java</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spTree>
    <p:extLst>
      <p:ext uri="{BB962C8B-B14F-4D97-AF65-F5344CB8AC3E}">
        <p14:creationId xmlns:p14="http://schemas.microsoft.com/office/powerpoint/2010/main" val="56986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628650" y="1143000"/>
            <a:ext cx="6985000" cy="508000"/>
          </a:xfrm>
        </p:spPr>
        <p:txBody>
          <a:bodyPr/>
          <a:lstStyle/>
          <a:p>
            <a:r>
              <a:rPr lang="en-US" dirty="0" smtClean="0"/>
              <a:t>Running the application</a:t>
            </a:r>
          </a:p>
          <a:p>
            <a:pPr marL="0" indent="0">
              <a:buNone/>
            </a:pPr>
            <a:endParaRPr lang="en-US" dirty="0"/>
          </a:p>
        </p:txBody>
      </p:sp>
      <p:sp>
        <p:nvSpPr>
          <p:cNvPr id="13" name="TextBox 12"/>
          <p:cNvSpPr txBox="1"/>
          <p:nvPr/>
        </p:nvSpPr>
        <p:spPr>
          <a:xfrm>
            <a:off x="1545619" y="1832484"/>
            <a:ext cx="5324491" cy="2791492"/>
          </a:xfrm>
          <a:prstGeom prst="rect">
            <a:avLst/>
          </a:prstGeom>
          <a:solidFill>
            <a:srgbClr val="EBFFE3"/>
          </a:solidFill>
          <a:ln>
            <a:solidFill>
              <a:srgbClr val="000000"/>
            </a:solidFill>
          </a:ln>
        </p:spPr>
        <p:txBody>
          <a:bodyPr wrap="none" lIns="90000" tIns="78000" rtlCol="0">
            <a:spAutoFit/>
          </a:bodyPr>
          <a:lstStyle/>
          <a:p>
            <a:r>
              <a:rPr lang="en-US" sz="1333" dirty="0">
                <a:cs typeface="Courier"/>
              </a:rPr>
              <a:t>[INFO] [09/03/2013 21:09:44.246</a:t>
            </a:r>
            <a:r>
              <a:rPr lang="en-US" sz="1333" dirty="0">
                <a:cs typeface="Courier"/>
              </a:rPr>
              <a:t>] … </a:t>
            </a:r>
            <a:r>
              <a:rPr lang="en-US" sz="1333" dirty="0">
                <a:cs typeface="Courier"/>
              </a:rPr>
              <a:t>[</a:t>
            </a:r>
            <a:r>
              <a:rPr lang="en-US" sz="1333" dirty="0" err="1">
                <a:cs typeface="Courier"/>
              </a:rPr>
              <a:t>akka</a:t>
            </a:r>
            <a:r>
              <a:rPr lang="en-US" sz="1333" dirty="0">
                <a:cs typeface="Courier"/>
              </a:rPr>
              <a:t>://</a:t>
            </a:r>
            <a:r>
              <a:rPr lang="en-US" sz="1333" dirty="0" err="1">
                <a:cs typeface="Courier"/>
              </a:rPr>
              <a:t>TickTock</a:t>
            </a:r>
            <a:r>
              <a:rPr lang="en-US" sz="1333" dirty="0">
                <a:cs typeface="Courier"/>
              </a:rPr>
              <a:t>/user/ticker] Starting</a:t>
            </a:r>
          </a:p>
          <a:p>
            <a:r>
              <a:rPr lang="en-US" sz="1333" dirty="0">
                <a:cs typeface="Courier"/>
              </a:rPr>
              <a:t>[INFO] [09/03/2013 21:09:44.247] </a:t>
            </a:r>
            <a:r>
              <a:rPr lang="en-US" sz="1333" dirty="0">
                <a:cs typeface="Courier"/>
              </a:rPr>
              <a:t>… [</a:t>
            </a:r>
            <a:r>
              <a:rPr lang="en-US" sz="1333" dirty="0" err="1">
                <a:cs typeface="Courier"/>
              </a:rPr>
              <a:t>akka</a:t>
            </a:r>
            <a:r>
              <a:rPr lang="en-US" sz="1333" dirty="0">
                <a:cs typeface="Courier"/>
              </a:rPr>
              <a:t>://</a:t>
            </a:r>
            <a:r>
              <a:rPr lang="en-US" sz="1333" dirty="0" err="1">
                <a:cs typeface="Courier"/>
              </a:rPr>
              <a:t>TickTock</a:t>
            </a:r>
            <a:r>
              <a:rPr lang="en-US" sz="1333" dirty="0">
                <a:cs typeface="Courier"/>
              </a:rPr>
              <a:t>/user/</a:t>
            </a:r>
            <a:r>
              <a:rPr lang="en-US" sz="1333" dirty="0" err="1">
                <a:cs typeface="Courier"/>
              </a:rPr>
              <a:t>tocker</a:t>
            </a:r>
            <a:r>
              <a:rPr lang="en-US" sz="1333" dirty="0">
                <a:cs typeface="Courier"/>
              </a:rPr>
              <a:t>] Tock</a:t>
            </a:r>
          </a:p>
          <a:p>
            <a:r>
              <a:rPr lang="en-US" sz="1333" dirty="0">
                <a:cs typeface="Courier"/>
              </a:rPr>
              <a:t>[INFO] [09/03/2013 21:09:44.449</a:t>
            </a:r>
            <a:r>
              <a:rPr lang="en-US" sz="1333" dirty="0">
                <a:cs typeface="Courier"/>
              </a:rPr>
              <a:t>] … </a:t>
            </a:r>
            <a:r>
              <a:rPr lang="en-US" sz="1333" dirty="0">
                <a:cs typeface="Courier"/>
              </a:rPr>
              <a:t>[</a:t>
            </a:r>
            <a:r>
              <a:rPr lang="en-US" sz="1333" dirty="0" err="1">
                <a:cs typeface="Courier"/>
              </a:rPr>
              <a:t>akka</a:t>
            </a:r>
            <a:r>
              <a:rPr lang="en-US" sz="1333" dirty="0">
                <a:cs typeface="Courier"/>
              </a:rPr>
              <a:t>://</a:t>
            </a:r>
            <a:r>
              <a:rPr lang="en-US" sz="1333" dirty="0" err="1">
                <a:cs typeface="Courier"/>
              </a:rPr>
              <a:t>TickTock</a:t>
            </a:r>
            <a:r>
              <a:rPr lang="en-US" sz="1333" dirty="0">
                <a:cs typeface="Courier"/>
              </a:rPr>
              <a:t>/user/ticker] Tick</a:t>
            </a:r>
          </a:p>
          <a:p>
            <a:r>
              <a:rPr lang="en-US" sz="1333" dirty="0">
                <a:cs typeface="Courier"/>
              </a:rPr>
              <a:t>[INFO] [09/03/2013 21:09:44.650</a:t>
            </a:r>
            <a:r>
              <a:rPr lang="en-US" sz="1333" dirty="0">
                <a:cs typeface="Courier"/>
              </a:rPr>
              <a:t>] … </a:t>
            </a:r>
            <a:r>
              <a:rPr lang="en-US" sz="1333" dirty="0">
                <a:cs typeface="Courier"/>
              </a:rPr>
              <a:t>[</a:t>
            </a:r>
            <a:r>
              <a:rPr lang="en-US" sz="1333" dirty="0" err="1">
                <a:cs typeface="Courier"/>
              </a:rPr>
              <a:t>akka</a:t>
            </a:r>
            <a:r>
              <a:rPr lang="en-US" sz="1333" dirty="0">
                <a:cs typeface="Courier"/>
              </a:rPr>
              <a:t>://</a:t>
            </a:r>
            <a:r>
              <a:rPr lang="en-US" sz="1333" dirty="0" err="1">
                <a:cs typeface="Courier"/>
              </a:rPr>
              <a:t>TickTock</a:t>
            </a:r>
            <a:r>
              <a:rPr lang="en-US" sz="1333" dirty="0">
                <a:cs typeface="Courier"/>
              </a:rPr>
              <a:t>/user/</a:t>
            </a:r>
            <a:r>
              <a:rPr lang="en-US" sz="1333" dirty="0" err="1">
                <a:cs typeface="Courier"/>
              </a:rPr>
              <a:t>tocker</a:t>
            </a:r>
            <a:r>
              <a:rPr lang="en-US" sz="1333" dirty="0">
                <a:cs typeface="Courier"/>
              </a:rPr>
              <a:t>] Tock</a:t>
            </a:r>
          </a:p>
          <a:p>
            <a:r>
              <a:rPr lang="en-US" sz="1333" dirty="0">
                <a:cs typeface="Courier"/>
              </a:rPr>
              <a:t>[INFO] [09/03/2013 21:09:44.852] </a:t>
            </a:r>
            <a:r>
              <a:rPr lang="en-US" sz="1333" dirty="0">
                <a:cs typeface="Courier"/>
              </a:rPr>
              <a:t>… </a:t>
            </a:r>
            <a:r>
              <a:rPr lang="en-US" sz="1333" dirty="0">
                <a:cs typeface="Courier"/>
              </a:rPr>
              <a:t>[</a:t>
            </a:r>
            <a:r>
              <a:rPr lang="en-US" sz="1333" dirty="0" err="1">
                <a:cs typeface="Courier"/>
              </a:rPr>
              <a:t>akka</a:t>
            </a:r>
            <a:r>
              <a:rPr lang="en-US" sz="1333" dirty="0">
                <a:cs typeface="Courier"/>
              </a:rPr>
              <a:t>://</a:t>
            </a:r>
            <a:r>
              <a:rPr lang="en-US" sz="1333" dirty="0" err="1">
                <a:cs typeface="Courier"/>
              </a:rPr>
              <a:t>TickTock</a:t>
            </a:r>
            <a:r>
              <a:rPr lang="en-US" sz="1333" dirty="0">
                <a:cs typeface="Courier"/>
              </a:rPr>
              <a:t>/user/ticker] Tick</a:t>
            </a:r>
          </a:p>
          <a:p>
            <a:r>
              <a:rPr lang="en-US" sz="1333" dirty="0">
                <a:cs typeface="Courier"/>
              </a:rPr>
              <a:t>[INFO] [09/03/2013 21:09:45.053] </a:t>
            </a:r>
            <a:r>
              <a:rPr lang="en-US" sz="1333" dirty="0">
                <a:cs typeface="Courier"/>
              </a:rPr>
              <a:t>… [</a:t>
            </a:r>
            <a:r>
              <a:rPr lang="en-US" sz="1333" dirty="0" err="1">
                <a:cs typeface="Courier"/>
              </a:rPr>
              <a:t>akka</a:t>
            </a:r>
            <a:r>
              <a:rPr lang="en-US" sz="1333" dirty="0">
                <a:cs typeface="Courier"/>
              </a:rPr>
              <a:t>://</a:t>
            </a:r>
            <a:r>
              <a:rPr lang="en-US" sz="1333" dirty="0" err="1">
                <a:cs typeface="Courier"/>
              </a:rPr>
              <a:t>TickTock</a:t>
            </a:r>
            <a:r>
              <a:rPr lang="en-US" sz="1333" dirty="0">
                <a:cs typeface="Courier"/>
              </a:rPr>
              <a:t>/user/</a:t>
            </a:r>
            <a:r>
              <a:rPr lang="en-US" sz="1333" dirty="0" err="1">
                <a:cs typeface="Courier"/>
              </a:rPr>
              <a:t>tocker</a:t>
            </a:r>
            <a:r>
              <a:rPr lang="en-US" sz="1333" dirty="0">
                <a:cs typeface="Courier"/>
              </a:rPr>
              <a:t>] Tock</a:t>
            </a:r>
          </a:p>
          <a:p>
            <a:r>
              <a:rPr lang="en-US" sz="1333" dirty="0">
                <a:cs typeface="Courier"/>
              </a:rPr>
              <a:t>[INFO] [09/03/2013 21:09:45.254] </a:t>
            </a:r>
            <a:r>
              <a:rPr lang="en-US" sz="1333" dirty="0">
                <a:cs typeface="Courier"/>
              </a:rPr>
              <a:t>… [</a:t>
            </a:r>
            <a:r>
              <a:rPr lang="en-US" sz="1333" dirty="0" err="1">
                <a:cs typeface="Courier"/>
              </a:rPr>
              <a:t>akka</a:t>
            </a:r>
            <a:r>
              <a:rPr lang="en-US" sz="1333" dirty="0">
                <a:cs typeface="Courier"/>
              </a:rPr>
              <a:t>://</a:t>
            </a:r>
            <a:r>
              <a:rPr lang="en-US" sz="1333" dirty="0" err="1">
                <a:cs typeface="Courier"/>
              </a:rPr>
              <a:t>TickTock</a:t>
            </a:r>
            <a:r>
              <a:rPr lang="en-US" sz="1333" dirty="0">
                <a:cs typeface="Courier"/>
              </a:rPr>
              <a:t>/user/ticker] Tick</a:t>
            </a:r>
          </a:p>
          <a:p>
            <a:r>
              <a:rPr lang="en-US" sz="1333" dirty="0">
                <a:cs typeface="Courier"/>
              </a:rPr>
              <a:t>[INFO] [09/03/2013 21:09:45.456] </a:t>
            </a:r>
            <a:r>
              <a:rPr lang="en-US" sz="1333" dirty="0">
                <a:cs typeface="Courier"/>
              </a:rPr>
              <a:t>… [</a:t>
            </a:r>
            <a:r>
              <a:rPr lang="en-US" sz="1333" dirty="0" err="1">
                <a:cs typeface="Courier"/>
              </a:rPr>
              <a:t>akka</a:t>
            </a:r>
            <a:r>
              <a:rPr lang="en-US" sz="1333" dirty="0">
                <a:cs typeface="Courier"/>
              </a:rPr>
              <a:t>://</a:t>
            </a:r>
            <a:r>
              <a:rPr lang="en-US" sz="1333" dirty="0" err="1">
                <a:cs typeface="Courier"/>
              </a:rPr>
              <a:t>TickTock</a:t>
            </a:r>
            <a:r>
              <a:rPr lang="en-US" sz="1333" dirty="0">
                <a:cs typeface="Courier"/>
              </a:rPr>
              <a:t>/user/</a:t>
            </a:r>
            <a:r>
              <a:rPr lang="en-US" sz="1333" dirty="0" err="1">
                <a:cs typeface="Courier"/>
              </a:rPr>
              <a:t>tocker</a:t>
            </a:r>
            <a:r>
              <a:rPr lang="en-US" sz="1333" dirty="0">
                <a:cs typeface="Courier"/>
              </a:rPr>
              <a:t>] Tock</a:t>
            </a:r>
          </a:p>
          <a:p>
            <a:r>
              <a:rPr lang="en-US" sz="1333" dirty="0">
                <a:cs typeface="Courier"/>
              </a:rPr>
              <a:t>[INFO] [09/03/2013 21:09:45.657</a:t>
            </a:r>
            <a:r>
              <a:rPr lang="en-US" sz="1333" dirty="0">
                <a:cs typeface="Courier"/>
              </a:rPr>
              <a:t>] … [</a:t>
            </a:r>
            <a:r>
              <a:rPr lang="en-US" sz="1333" dirty="0" err="1">
                <a:cs typeface="Courier"/>
              </a:rPr>
              <a:t>akka</a:t>
            </a:r>
            <a:r>
              <a:rPr lang="en-US" sz="1333" dirty="0">
                <a:cs typeface="Courier"/>
              </a:rPr>
              <a:t>://</a:t>
            </a:r>
            <a:r>
              <a:rPr lang="en-US" sz="1333" dirty="0" err="1">
                <a:cs typeface="Courier"/>
              </a:rPr>
              <a:t>TickTock</a:t>
            </a:r>
            <a:r>
              <a:rPr lang="en-US" sz="1333" dirty="0">
                <a:cs typeface="Courier"/>
              </a:rPr>
              <a:t>/user/ticker] Tick</a:t>
            </a:r>
          </a:p>
          <a:p>
            <a:r>
              <a:rPr lang="en-US" sz="1333" dirty="0">
                <a:cs typeface="Courier"/>
              </a:rPr>
              <a:t>[INFO] [09/03/2013 21:09:45.858] </a:t>
            </a:r>
            <a:r>
              <a:rPr lang="en-US" sz="1333" dirty="0">
                <a:cs typeface="Courier"/>
              </a:rPr>
              <a:t>… [</a:t>
            </a:r>
            <a:r>
              <a:rPr lang="en-US" sz="1333" dirty="0" err="1">
                <a:cs typeface="Courier"/>
              </a:rPr>
              <a:t>akka</a:t>
            </a:r>
            <a:r>
              <a:rPr lang="en-US" sz="1333" dirty="0">
                <a:cs typeface="Courier"/>
              </a:rPr>
              <a:t>://</a:t>
            </a:r>
            <a:r>
              <a:rPr lang="en-US" sz="1333" dirty="0" err="1">
                <a:cs typeface="Courier"/>
              </a:rPr>
              <a:t>TickTock</a:t>
            </a:r>
            <a:r>
              <a:rPr lang="en-US" sz="1333" dirty="0">
                <a:cs typeface="Courier"/>
              </a:rPr>
              <a:t>/user/</a:t>
            </a:r>
            <a:r>
              <a:rPr lang="en-US" sz="1333" dirty="0" err="1">
                <a:cs typeface="Courier"/>
              </a:rPr>
              <a:t>tocker</a:t>
            </a:r>
            <a:r>
              <a:rPr lang="en-US" sz="1333" dirty="0">
                <a:cs typeface="Courier"/>
              </a:rPr>
              <a:t>] Tock</a:t>
            </a:r>
          </a:p>
          <a:p>
            <a:r>
              <a:rPr lang="en-US" sz="1333" dirty="0">
                <a:cs typeface="Courier"/>
              </a:rPr>
              <a:t>[INFO] [09/03/2013 21:09:46.060] </a:t>
            </a:r>
            <a:r>
              <a:rPr lang="en-US" sz="1333" dirty="0">
                <a:cs typeface="Courier"/>
              </a:rPr>
              <a:t>… </a:t>
            </a:r>
            <a:r>
              <a:rPr lang="en-US" sz="1333" dirty="0">
                <a:cs typeface="Courier"/>
              </a:rPr>
              <a:t>[</a:t>
            </a:r>
            <a:r>
              <a:rPr lang="en-US" sz="1333" dirty="0" err="1">
                <a:cs typeface="Courier"/>
              </a:rPr>
              <a:t>akka</a:t>
            </a:r>
            <a:r>
              <a:rPr lang="en-US" sz="1333" dirty="0">
                <a:cs typeface="Courier"/>
              </a:rPr>
              <a:t>://</a:t>
            </a:r>
            <a:r>
              <a:rPr lang="en-US" sz="1333" dirty="0" err="1">
                <a:cs typeface="Courier"/>
              </a:rPr>
              <a:t>TickTock</a:t>
            </a:r>
            <a:r>
              <a:rPr lang="en-US" sz="1333" dirty="0">
                <a:cs typeface="Courier"/>
              </a:rPr>
              <a:t>/user/ticker] Tick</a:t>
            </a:r>
          </a:p>
          <a:p>
            <a:r>
              <a:rPr lang="en-US" sz="1333" dirty="0">
                <a:cs typeface="Courier"/>
              </a:rPr>
              <a:t>[INFO] [09/03/2013 21:09:46.261] </a:t>
            </a:r>
            <a:r>
              <a:rPr lang="en-US" sz="1333" dirty="0">
                <a:cs typeface="Courier"/>
              </a:rPr>
              <a:t>… </a:t>
            </a:r>
            <a:r>
              <a:rPr lang="en-US" sz="1333" dirty="0">
                <a:cs typeface="Courier"/>
              </a:rPr>
              <a:t>[</a:t>
            </a:r>
            <a:r>
              <a:rPr lang="en-US" sz="1333" dirty="0" err="1">
                <a:cs typeface="Courier"/>
              </a:rPr>
              <a:t>akka</a:t>
            </a:r>
            <a:r>
              <a:rPr lang="en-US" sz="1333" dirty="0">
                <a:cs typeface="Courier"/>
              </a:rPr>
              <a:t>://</a:t>
            </a:r>
            <a:r>
              <a:rPr lang="en-US" sz="1333" dirty="0" err="1">
                <a:cs typeface="Courier"/>
              </a:rPr>
              <a:t>TickTock</a:t>
            </a:r>
            <a:r>
              <a:rPr lang="en-US" sz="1333" dirty="0">
                <a:cs typeface="Courier"/>
              </a:rPr>
              <a:t>/user/</a:t>
            </a:r>
            <a:r>
              <a:rPr lang="en-US" sz="1333" dirty="0" err="1">
                <a:cs typeface="Courier"/>
              </a:rPr>
              <a:t>tocker</a:t>
            </a:r>
            <a:r>
              <a:rPr lang="en-US" sz="1333" dirty="0">
                <a:cs typeface="Courier"/>
              </a:rPr>
              <a:t>] </a:t>
            </a:r>
            <a:r>
              <a:rPr lang="en-US" sz="1333" dirty="0">
                <a:cs typeface="Courier"/>
              </a:rPr>
              <a:t>Tock</a:t>
            </a:r>
          </a:p>
          <a:p>
            <a:r>
              <a:rPr lang="en-US" sz="1333" dirty="0">
                <a:cs typeface="Courier"/>
              </a:rPr>
              <a:t>…</a:t>
            </a:r>
            <a:endParaRPr lang="en-US" sz="1333" dirty="0">
              <a:cs typeface="Courier"/>
            </a:endParaRPr>
          </a:p>
        </p:txBody>
      </p:sp>
    </p:spTree>
    <p:extLst>
      <p:ext uri="{BB962C8B-B14F-4D97-AF65-F5344CB8AC3E}">
        <p14:creationId xmlns:p14="http://schemas.microsoft.com/office/powerpoint/2010/main" val="94214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Application Structure and Naming</a:t>
            </a:r>
            <a:endParaRPr lang="en-US" dirty="0"/>
          </a:p>
        </p:txBody>
      </p:sp>
      <p:sp>
        <p:nvSpPr>
          <p:cNvPr id="3" name="Content Placeholder 2"/>
          <p:cNvSpPr>
            <a:spLocks noGrp="1"/>
          </p:cNvSpPr>
          <p:nvPr>
            <p:ph idx="1"/>
          </p:nvPr>
        </p:nvSpPr>
        <p:spPr>
          <a:xfrm>
            <a:off x="628650" y="1191126"/>
            <a:ext cx="6985000" cy="1920373"/>
          </a:xfrm>
        </p:spPr>
        <p:txBody>
          <a:bodyPr>
            <a:normAutofit/>
          </a:bodyPr>
          <a:lstStyle/>
          <a:p>
            <a:r>
              <a:rPr lang="en-US" dirty="0" smtClean="0"/>
              <a:t>Actors exist in a hierarchy</a:t>
            </a:r>
          </a:p>
          <a:p>
            <a:pPr lvl="2"/>
            <a:r>
              <a:rPr lang="en-US" dirty="0" smtClean="0"/>
              <a:t>Important for error handling and recovery</a:t>
            </a:r>
          </a:p>
          <a:p>
            <a:pPr lvl="2"/>
            <a:endParaRPr lang="en-US" dirty="0"/>
          </a:p>
          <a:p>
            <a:r>
              <a:rPr lang="en-US" dirty="0" smtClean="0"/>
              <a:t>Pathname identifies </a:t>
            </a:r>
            <a:r>
              <a:rPr lang="en-US" dirty="0" smtClean="0"/>
              <a:t/>
            </a:r>
            <a:br>
              <a:rPr lang="en-US" dirty="0" smtClean="0"/>
            </a:br>
            <a:r>
              <a:rPr lang="en-US" dirty="0" smtClean="0"/>
              <a:t>individual </a:t>
            </a:r>
            <a:r>
              <a:rPr lang="en-US" dirty="0" smtClean="0"/>
              <a:t>actors</a:t>
            </a:r>
            <a:endParaRPr lang="en-US" dirty="0"/>
          </a:p>
        </p:txBody>
      </p:sp>
      <p:grpSp>
        <p:nvGrpSpPr>
          <p:cNvPr id="25" name="Group 24"/>
          <p:cNvGrpSpPr/>
          <p:nvPr/>
        </p:nvGrpSpPr>
        <p:grpSpPr>
          <a:xfrm>
            <a:off x="3846840" y="1587499"/>
            <a:ext cx="4834280" cy="3048000"/>
            <a:chOff x="914400" y="2819400"/>
            <a:chExt cx="5801136" cy="3657600"/>
          </a:xfrm>
        </p:grpSpPr>
        <p:sp>
          <p:nvSpPr>
            <p:cNvPr id="4" name="Oval 3"/>
            <p:cNvSpPr/>
            <p:nvPr/>
          </p:nvSpPr>
          <p:spPr bwMode="auto">
            <a:xfrm>
              <a:off x="3048000" y="2819400"/>
              <a:ext cx="1371600" cy="128587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err="1">
                  <a:latin typeface="Arial" charset="0"/>
                  <a:ea typeface="ＭＳ Ｐゴシック" charset="0"/>
                </a:rPr>
                <a:t>TickTock</a:t>
              </a:r>
              <a:endParaRPr lang="en-US" sz="1333" dirty="0">
                <a:latin typeface="Arial" charset="0"/>
                <a:ea typeface="ＭＳ Ｐゴシック" charset="0"/>
              </a:endParaRPr>
            </a:p>
          </p:txBody>
        </p:sp>
        <p:sp>
          <p:nvSpPr>
            <p:cNvPr id="7" name="Oval 6"/>
            <p:cNvSpPr/>
            <p:nvPr/>
          </p:nvSpPr>
          <p:spPr bwMode="auto">
            <a:xfrm>
              <a:off x="1828800" y="4267200"/>
              <a:ext cx="12192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User</a:t>
              </a:r>
              <a:endParaRPr lang="en-US" sz="1333" dirty="0">
                <a:latin typeface="Arial" charset="0"/>
                <a:ea typeface="ＭＳ Ｐゴシック" charset="0"/>
              </a:endParaRPr>
            </a:p>
          </p:txBody>
        </p:sp>
        <p:sp>
          <p:nvSpPr>
            <p:cNvPr id="9" name="Oval 8"/>
            <p:cNvSpPr/>
            <p:nvPr/>
          </p:nvSpPr>
          <p:spPr bwMode="auto">
            <a:xfrm>
              <a:off x="4419600" y="4267200"/>
              <a:ext cx="12192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System</a:t>
              </a:r>
              <a:endParaRPr lang="en-US" sz="1333" dirty="0">
                <a:latin typeface="Arial" charset="0"/>
                <a:ea typeface="ＭＳ Ｐゴシック" charset="0"/>
              </a:endParaRPr>
            </a:p>
          </p:txBody>
        </p:sp>
        <p:cxnSp>
          <p:nvCxnSpPr>
            <p:cNvPr id="14" name="Straight Connector 13"/>
            <p:cNvCxnSpPr>
              <a:stCxn id="4" idx="3"/>
              <a:endCxn id="7" idx="7"/>
            </p:cNvCxnSpPr>
            <p:nvPr/>
          </p:nvCxnSpPr>
          <p:spPr bwMode="auto">
            <a:xfrm flipH="1">
              <a:off x="2869452" y="3916964"/>
              <a:ext cx="379414" cy="517624"/>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flipH="1">
              <a:off x="1524000" y="5105400"/>
              <a:ext cx="379415" cy="5334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Connector 15"/>
            <p:cNvCxnSpPr>
              <a:endCxn id="9" idx="1"/>
            </p:cNvCxnSpPr>
            <p:nvPr/>
          </p:nvCxnSpPr>
          <p:spPr bwMode="auto">
            <a:xfrm>
              <a:off x="4265614" y="3886200"/>
              <a:ext cx="332534" cy="548388"/>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Straight Connector 17"/>
            <p:cNvCxnSpPr/>
            <p:nvPr/>
          </p:nvCxnSpPr>
          <p:spPr bwMode="auto">
            <a:xfrm>
              <a:off x="2970214" y="5105400"/>
              <a:ext cx="382586" cy="5334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Oval 9"/>
            <p:cNvSpPr/>
            <p:nvPr/>
          </p:nvSpPr>
          <p:spPr bwMode="auto">
            <a:xfrm>
              <a:off x="914400" y="5562600"/>
              <a:ext cx="914400" cy="9144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$a</a:t>
              </a:r>
              <a:endParaRPr lang="en-US" sz="1333" dirty="0">
                <a:latin typeface="Arial" charset="0"/>
                <a:ea typeface="ＭＳ Ｐゴシック" charset="0"/>
              </a:endParaRPr>
            </a:p>
          </p:txBody>
        </p:sp>
        <p:sp>
          <p:nvSpPr>
            <p:cNvPr id="12" name="Oval 11"/>
            <p:cNvSpPr/>
            <p:nvPr/>
          </p:nvSpPr>
          <p:spPr bwMode="auto">
            <a:xfrm>
              <a:off x="3048000" y="5562600"/>
              <a:ext cx="914400" cy="9144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$b</a:t>
              </a:r>
              <a:endParaRPr lang="en-US" sz="1333" dirty="0">
                <a:latin typeface="Arial" charset="0"/>
                <a:ea typeface="ＭＳ Ｐゴシック" charset="0"/>
              </a:endParaRPr>
            </a:p>
          </p:txBody>
        </p:sp>
        <p:sp>
          <p:nvSpPr>
            <p:cNvPr id="23" name="TextBox 22"/>
            <p:cNvSpPr txBox="1"/>
            <p:nvPr/>
          </p:nvSpPr>
          <p:spPr>
            <a:xfrm>
              <a:off x="990600" y="3962400"/>
              <a:ext cx="1282583" cy="603088"/>
            </a:xfrm>
            <a:prstGeom prst="rect">
              <a:avLst/>
            </a:prstGeom>
            <a:noFill/>
          </p:spPr>
          <p:txBody>
            <a:bodyPr wrap="none" rtlCol="0">
              <a:spAutoFit/>
            </a:bodyPr>
            <a:lstStyle/>
            <a:p>
              <a:r>
                <a:rPr lang="en-US" sz="1333" dirty="0"/>
                <a:t>User created</a:t>
              </a:r>
              <a:br>
                <a:rPr lang="en-US" sz="1333" dirty="0"/>
              </a:br>
              <a:r>
                <a:rPr lang="en-US" sz="1333" dirty="0"/>
                <a:t>actors</a:t>
              </a:r>
              <a:endParaRPr lang="en-US" sz="1333" dirty="0"/>
            </a:p>
          </p:txBody>
        </p:sp>
        <p:sp>
          <p:nvSpPr>
            <p:cNvPr id="24" name="TextBox 23"/>
            <p:cNvSpPr txBox="1"/>
            <p:nvPr/>
          </p:nvSpPr>
          <p:spPr>
            <a:xfrm>
              <a:off x="5224204" y="3962400"/>
              <a:ext cx="1491332" cy="603088"/>
            </a:xfrm>
            <a:prstGeom prst="rect">
              <a:avLst/>
            </a:prstGeom>
            <a:noFill/>
          </p:spPr>
          <p:txBody>
            <a:bodyPr wrap="none" rtlCol="0">
              <a:spAutoFit/>
            </a:bodyPr>
            <a:lstStyle/>
            <a:p>
              <a:pPr algn="r"/>
              <a:r>
                <a:rPr lang="en-US" sz="1333" dirty="0"/>
                <a:t>System created</a:t>
              </a:r>
              <a:br>
                <a:rPr lang="en-US" sz="1333" dirty="0"/>
              </a:br>
              <a:r>
                <a:rPr lang="en-US" sz="1333" dirty="0"/>
                <a:t>actors</a:t>
              </a:r>
              <a:endParaRPr lang="en-US" sz="1333" dirty="0"/>
            </a:p>
          </p:txBody>
        </p:sp>
      </p:grpSp>
    </p:spTree>
    <p:extLst>
      <p:ext uri="{BB962C8B-B14F-4D97-AF65-F5344CB8AC3E}">
        <p14:creationId xmlns:p14="http://schemas.microsoft.com/office/powerpoint/2010/main" val="2327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Operation</a:t>
            </a:r>
            <a:endParaRPr lang="en-US" dirty="0"/>
          </a:p>
        </p:txBody>
      </p:sp>
      <p:sp>
        <p:nvSpPr>
          <p:cNvPr id="3" name="Content Placeholder 2"/>
          <p:cNvSpPr>
            <a:spLocks noGrp="1"/>
          </p:cNvSpPr>
          <p:nvPr>
            <p:ph idx="1"/>
          </p:nvPr>
        </p:nvSpPr>
        <p:spPr>
          <a:xfrm>
            <a:off x="628650" y="1134520"/>
            <a:ext cx="7886700" cy="3123373"/>
          </a:xfrm>
        </p:spPr>
        <p:txBody>
          <a:bodyPr/>
          <a:lstStyle/>
          <a:p>
            <a:r>
              <a:rPr lang="en-US" dirty="0" smtClean="0"/>
              <a:t>Actor communication encouraged to be asynchronous</a:t>
            </a:r>
          </a:p>
          <a:p>
            <a:pPr lvl="2"/>
            <a:r>
              <a:rPr lang="en-US" dirty="0" smtClean="0"/>
              <a:t>"fire and forget"</a:t>
            </a:r>
          </a:p>
          <a:p>
            <a:pPr lvl="2"/>
            <a:r>
              <a:rPr lang="en-US" dirty="0" smtClean="0"/>
              <a:t>no implicit reply</a:t>
            </a:r>
          </a:p>
          <a:p>
            <a:pPr lvl="2"/>
            <a:endParaRPr lang="en-US" dirty="0"/>
          </a:p>
          <a:p>
            <a:r>
              <a:rPr lang="en-US" dirty="0" smtClean="0"/>
              <a:t>Request/response communications possible</a:t>
            </a:r>
          </a:p>
          <a:p>
            <a:pPr lvl="2"/>
            <a:r>
              <a:rPr lang="en-US" dirty="0" smtClean="0"/>
              <a:t>use </a:t>
            </a:r>
            <a:r>
              <a:rPr lang="en-US" dirty="0" smtClean="0">
                <a:latin typeface="Courier"/>
                <a:cs typeface="Courier"/>
              </a:rPr>
              <a:t>ask</a:t>
            </a:r>
            <a:r>
              <a:rPr lang="en-US" dirty="0" smtClean="0"/>
              <a:t> method rather than </a:t>
            </a:r>
            <a:r>
              <a:rPr lang="en-US" dirty="0" smtClean="0">
                <a:latin typeface="Courier"/>
                <a:cs typeface="Courier"/>
              </a:rPr>
              <a:t>tell</a:t>
            </a:r>
            <a:r>
              <a:rPr lang="en-US" dirty="0" smtClean="0"/>
              <a:t> method</a:t>
            </a:r>
          </a:p>
          <a:p>
            <a:pPr lvl="2"/>
            <a:r>
              <a:rPr lang="en-US" dirty="0"/>
              <a:t>s</a:t>
            </a:r>
            <a:r>
              <a:rPr lang="en-US" dirty="0" smtClean="0"/>
              <a:t>till </a:t>
            </a:r>
            <a:r>
              <a:rPr lang="en-US" dirty="0" err="1" smtClean="0"/>
              <a:t>asynch</a:t>
            </a:r>
            <a:r>
              <a:rPr lang="en-US" dirty="0" smtClean="0"/>
              <a:t> under the hood</a:t>
            </a:r>
          </a:p>
          <a:p>
            <a:pPr lvl="2"/>
            <a:endParaRPr lang="en-US" dirty="0"/>
          </a:p>
          <a:p>
            <a:r>
              <a:rPr lang="en-US" dirty="0" smtClean="0"/>
              <a:t>Leverages Futures for handling replies</a:t>
            </a:r>
            <a:endParaRPr lang="en-US" dirty="0"/>
          </a:p>
        </p:txBody>
      </p:sp>
    </p:spTree>
    <p:extLst>
      <p:ext uri="{BB962C8B-B14F-4D97-AF65-F5344CB8AC3E}">
        <p14:creationId xmlns:p14="http://schemas.microsoft.com/office/powerpoint/2010/main" val="96890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Example</a:t>
            </a:r>
            <a:endParaRPr lang="en-US" dirty="0"/>
          </a:p>
        </p:txBody>
      </p:sp>
      <p:sp>
        <p:nvSpPr>
          <p:cNvPr id="3" name="Content Placeholder 2"/>
          <p:cNvSpPr>
            <a:spLocks noGrp="1"/>
          </p:cNvSpPr>
          <p:nvPr>
            <p:ph idx="1"/>
          </p:nvPr>
        </p:nvSpPr>
        <p:spPr>
          <a:xfrm>
            <a:off x="628650" y="1103041"/>
            <a:ext cx="6985000" cy="508000"/>
          </a:xfrm>
        </p:spPr>
        <p:txBody>
          <a:bodyPr>
            <a:normAutofit fontScale="92500"/>
          </a:bodyPr>
          <a:lstStyle/>
          <a:p>
            <a:r>
              <a:rPr lang="en-US" dirty="0" smtClean="0"/>
              <a:t>Actor generates and sends a random </a:t>
            </a:r>
            <a:r>
              <a:rPr lang="en-US" dirty="0" err="1" smtClean="0">
                <a:latin typeface="Courier"/>
                <a:cs typeface="Courier"/>
              </a:rPr>
              <a:t>Int</a:t>
            </a:r>
            <a:r>
              <a:rPr lang="en-US" dirty="0" smtClean="0"/>
              <a:t> value between 0 and 100</a:t>
            </a:r>
            <a:endParaRPr lang="en-US" dirty="0"/>
          </a:p>
        </p:txBody>
      </p:sp>
      <p:sp>
        <p:nvSpPr>
          <p:cNvPr id="4" name="TextBox 3"/>
          <p:cNvSpPr txBox="1"/>
          <p:nvPr/>
        </p:nvSpPr>
        <p:spPr>
          <a:xfrm>
            <a:off x="710909" y="1843406"/>
            <a:ext cx="6647974" cy="3406852"/>
          </a:xfrm>
          <a:prstGeom prst="rect">
            <a:avLst/>
          </a:prstGeom>
          <a:solidFill>
            <a:schemeClr val="bg1"/>
          </a:solidFill>
          <a:ln>
            <a:solidFill>
              <a:srgbClr val="000000"/>
            </a:solidFill>
          </a:ln>
          <a:effectLst>
            <a:outerShdw blurRad="50800" dist="38100" dir="2700000" algn="tl" rotWithShape="0">
              <a:srgbClr val="000000">
                <a:alpha val="43000"/>
              </a:srgbClr>
            </a:outerShdw>
          </a:effectLst>
        </p:spPr>
        <p:txBody>
          <a:bodyPr wrap="none" tIns="78000" rtlCol="0">
            <a:spAutoFit/>
          </a:bodyPr>
          <a:lstStyle/>
          <a:p>
            <a:r>
              <a:rPr lang="en-US" sz="1333" dirty="0">
                <a:latin typeface="Courier"/>
                <a:cs typeface="Courier"/>
              </a:rPr>
              <a:t>public class </a:t>
            </a:r>
            <a:r>
              <a:rPr lang="en-US" sz="1333" dirty="0" err="1">
                <a:latin typeface="Courier"/>
                <a:cs typeface="Courier"/>
              </a:rPr>
              <a:t>RandomNumActor</a:t>
            </a:r>
            <a:r>
              <a:rPr lang="en-US" sz="1333" dirty="0">
                <a:latin typeface="Courier"/>
                <a:cs typeface="Courier"/>
              </a:rPr>
              <a:t> extends </a:t>
            </a:r>
            <a:r>
              <a:rPr lang="en-US" sz="1333" dirty="0" err="1">
                <a:latin typeface="Courier"/>
                <a:cs typeface="Courier"/>
              </a:rPr>
              <a:t>UntypedActor</a:t>
            </a:r>
            <a:r>
              <a:rPr lang="en-US" sz="1333" dirty="0">
                <a:latin typeface="Courier"/>
                <a:cs typeface="Courier"/>
              </a:rPr>
              <a:t> {</a:t>
            </a:r>
          </a:p>
          <a:p>
            <a:endParaRPr lang="en-US" sz="1333" dirty="0">
              <a:latin typeface="Courier"/>
              <a:cs typeface="Courier"/>
            </a:endParaRPr>
          </a:p>
          <a:p>
            <a:r>
              <a:rPr lang="en-US" sz="1333" dirty="0">
                <a:latin typeface="Courier"/>
                <a:cs typeface="Courier"/>
              </a:rPr>
              <a:t>  </a:t>
            </a:r>
            <a:r>
              <a:rPr lang="en-US" sz="1333" dirty="0" err="1">
                <a:latin typeface="Courier"/>
                <a:cs typeface="Courier"/>
              </a:rPr>
              <a:t>LoggingAdapter</a:t>
            </a:r>
            <a:r>
              <a:rPr lang="en-US" sz="1333" dirty="0">
                <a:latin typeface="Courier"/>
                <a:cs typeface="Courier"/>
              </a:rPr>
              <a:t> </a:t>
            </a:r>
            <a:r>
              <a:rPr lang="en-US" sz="1333" dirty="0">
                <a:latin typeface="Courier"/>
                <a:cs typeface="Courier"/>
              </a:rPr>
              <a:t>log = </a:t>
            </a:r>
            <a:r>
              <a:rPr lang="en-US" sz="1333" dirty="0" err="1">
                <a:latin typeface="Courier"/>
                <a:cs typeface="Courier"/>
              </a:rPr>
              <a:t>Logging.getLogger</a:t>
            </a:r>
            <a:r>
              <a:rPr lang="en-US" sz="1333" dirty="0">
                <a:latin typeface="Courier"/>
                <a:cs typeface="Courier"/>
              </a:rPr>
              <a:t>(</a:t>
            </a:r>
          </a:p>
          <a:p>
            <a:r>
              <a:rPr lang="en-US" sz="1333" dirty="0">
                <a:latin typeface="Courier"/>
                <a:cs typeface="Courier"/>
              </a:rPr>
              <a:t> </a:t>
            </a:r>
            <a:r>
              <a:rPr lang="en-US" sz="1333" dirty="0">
                <a:latin typeface="Courier"/>
                <a:cs typeface="Courier"/>
              </a:rPr>
              <a:t>                                 </a:t>
            </a:r>
            <a:r>
              <a:rPr lang="en-US" sz="1333" dirty="0" err="1">
                <a:latin typeface="Courier"/>
                <a:cs typeface="Courier"/>
              </a:rPr>
              <a:t>getContext</a:t>
            </a:r>
            <a:r>
              <a:rPr lang="en-US" sz="1333" dirty="0">
                <a:latin typeface="Courier"/>
                <a:cs typeface="Courier"/>
              </a:rPr>
              <a:t>().system(), this);</a:t>
            </a:r>
          </a:p>
          <a:p>
            <a:r>
              <a:rPr lang="en-US" sz="1333" dirty="0">
                <a:latin typeface="Courier"/>
                <a:cs typeface="Courier"/>
              </a:rPr>
              <a:t>  </a:t>
            </a:r>
            <a:r>
              <a:rPr lang="en-US" sz="1333" dirty="0" err="1">
                <a:latin typeface="Courier"/>
                <a:cs typeface="Courier"/>
              </a:rPr>
              <a:t>java.util.Random</a:t>
            </a:r>
            <a:r>
              <a:rPr lang="en-US" sz="1333" dirty="0">
                <a:latin typeface="Courier"/>
                <a:cs typeface="Courier"/>
              </a:rPr>
              <a:t> </a:t>
            </a:r>
            <a:r>
              <a:rPr lang="en-US" sz="1333" dirty="0" err="1">
                <a:latin typeface="Courier"/>
                <a:cs typeface="Courier"/>
              </a:rPr>
              <a:t>rGen</a:t>
            </a:r>
            <a:r>
              <a:rPr lang="en-US" sz="1333" dirty="0">
                <a:latin typeface="Courier"/>
                <a:cs typeface="Courier"/>
              </a:rPr>
              <a:t> = new </a:t>
            </a:r>
            <a:r>
              <a:rPr lang="en-US" sz="1333" dirty="0" err="1">
                <a:latin typeface="Courier"/>
                <a:cs typeface="Courier"/>
              </a:rPr>
              <a:t>java.util.Random</a:t>
            </a:r>
            <a:r>
              <a:rPr lang="en-US" sz="1333" dirty="0">
                <a:latin typeface="Courier"/>
                <a:cs typeface="Courier"/>
              </a:rPr>
              <a:t>();</a:t>
            </a:r>
          </a:p>
          <a:p>
            <a:endParaRPr lang="en-US" sz="1333" dirty="0">
              <a:latin typeface="Courier"/>
              <a:cs typeface="Courier"/>
            </a:endParaRPr>
          </a:p>
          <a:p>
            <a:r>
              <a:rPr lang="en-US" sz="1333" dirty="0">
                <a:latin typeface="Courier"/>
                <a:cs typeface="Courier"/>
              </a:rPr>
              <a:t>  @</a:t>
            </a:r>
            <a:r>
              <a:rPr lang="en-US" sz="1333" dirty="0">
                <a:latin typeface="Courier"/>
                <a:cs typeface="Courier"/>
              </a:rPr>
              <a:t>Override</a:t>
            </a:r>
          </a:p>
          <a:p>
            <a:r>
              <a:rPr lang="en-US" sz="1333" dirty="0">
                <a:latin typeface="Courier"/>
                <a:cs typeface="Courier"/>
              </a:rPr>
              <a:t>  public </a:t>
            </a:r>
            <a:r>
              <a:rPr lang="en-US" sz="1333" dirty="0">
                <a:latin typeface="Courier"/>
                <a:cs typeface="Courier"/>
              </a:rPr>
              <a:t>void </a:t>
            </a:r>
            <a:r>
              <a:rPr lang="en-US" sz="1333" dirty="0" err="1">
                <a:latin typeface="Courier"/>
                <a:cs typeface="Courier"/>
              </a:rPr>
              <a:t>onReceive</a:t>
            </a:r>
            <a:r>
              <a:rPr lang="en-US" sz="1333" dirty="0">
                <a:latin typeface="Courier"/>
                <a:cs typeface="Courier"/>
              </a:rPr>
              <a:t>(Object </a:t>
            </a:r>
            <a:r>
              <a:rPr lang="en-US" sz="1333" dirty="0" err="1">
                <a:latin typeface="Courier"/>
                <a:cs typeface="Courier"/>
              </a:rPr>
              <a:t>msg</a:t>
            </a:r>
            <a:r>
              <a:rPr lang="en-US" sz="1333" dirty="0">
                <a:latin typeface="Courier"/>
                <a:cs typeface="Courier"/>
              </a:rPr>
              <a:t>) throws Exception {</a:t>
            </a:r>
          </a:p>
          <a:p>
            <a:r>
              <a:rPr lang="en-US" sz="1333" dirty="0">
                <a:latin typeface="Courier"/>
                <a:cs typeface="Courier"/>
              </a:rPr>
              <a:t>    if </a:t>
            </a:r>
            <a:r>
              <a:rPr lang="en-US" sz="1333" dirty="0">
                <a:latin typeface="Courier"/>
                <a:cs typeface="Courier"/>
              </a:rPr>
              <a:t>( </a:t>
            </a:r>
            <a:r>
              <a:rPr lang="en-US" sz="1333" dirty="0" err="1">
                <a:latin typeface="Courier"/>
                <a:cs typeface="Courier"/>
              </a:rPr>
              <a:t>msg</a:t>
            </a:r>
            <a:r>
              <a:rPr lang="en-US" sz="1333" dirty="0">
                <a:latin typeface="Courier"/>
                <a:cs typeface="Courier"/>
              </a:rPr>
              <a:t> </a:t>
            </a:r>
            <a:r>
              <a:rPr lang="en-US" sz="1333" dirty="0" err="1">
                <a:latin typeface="Courier"/>
                <a:cs typeface="Courier"/>
              </a:rPr>
              <a:t>instanceof</a:t>
            </a:r>
            <a:r>
              <a:rPr lang="en-US" sz="1333" dirty="0">
                <a:latin typeface="Courier"/>
                <a:cs typeface="Courier"/>
              </a:rPr>
              <a:t> </a:t>
            </a:r>
            <a:r>
              <a:rPr lang="en-US" sz="1333" dirty="0" err="1">
                <a:latin typeface="Courier"/>
                <a:cs typeface="Courier"/>
              </a:rPr>
              <a:t>GetRandomInt</a:t>
            </a:r>
            <a:r>
              <a:rPr lang="en-US" sz="1333" dirty="0">
                <a:latin typeface="Courier"/>
                <a:cs typeface="Courier"/>
              </a:rPr>
              <a:t> ) {</a:t>
            </a:r>
          </a:p>
          <a:p>
            <a:r>
              <a:rPr lang="en-US" sz="1333" dirty="0">
                <a:latin typeface="Courier"/>
                <a:cs typeface="Courier"/>
              </a:rPr>
              <a:t> </a:t>
            </a:r>
            <a:r>
              <a:rPr lang="en-US" sz="1333" dirty="0">
                <a:latin typeface="Courier"/>
                <a:cs typeface="Courier"/>
              </a:rPr>
              <a:t>     </a:t>
            </a:r>
            <a:r>
              <a:rPr lang="en-US" sz="1333" dirty="0" err="1">
                <a:latin typeface="Courier"/>
                <a:cs typeface="Courier"/>
              </a:rPr>
              <a:t>int</a:t>
            </a:r>
            <a:r>
              <a:rPr lang="en-US" sz="1333" dirty="0">
                <a:latin typeface="Courier"/>
                <a:cs typeface="Courier"/>
              </a:rPr>
              <a:t> </a:t>
            </a:r>
            <a:r>
              <a:rPr lang="en-US" sz="1333" dirty="0" err="1">
                <a:latin typeface="Courier"/>
                <a:cs typeface="Courier"/>
              </a:rPr>
              <a:t>rNum</a:t>
            </a:r>
            <a:r>
              <a:rPr lang="en-US" sz="1333" dirty="0">
                <a:latin typeface="Courier"/>
                <a:cs typeface="Courier"/>
              </a:rPr>
              <a:t> = </a:t>
            </a:r>
            <a:r>
              <a:rPr lang="en-US" sz="1333" dirty="0" err="1">
                <a:latin typeface="Courier"/>
                <a:cs typeface="Courier"/>
              </a:rPr>
              <a:t>Math.abs</a:t>
            </a:r>
            <a:r>
              <a:rPr lang="en-US" sz="1333" dirty="0">
                <a:latin typeface="Courier"/>
                <a:cs typeface="Courier"/>
              </a:rPr>
              <a:t>(</a:t>
            </a:r>
            <a:r>
              <a:rPr lang="en-US" sz="1333" dirty="0" err="1">
                <a:latin typeface="Courier"/>
                <a:cs typeface="Courier"/>
              </a:rPr>
              <a:t>rGen.nextInt</a:t>
            </a:r>
            <a:r>
              <a:rPr lang="en-US" sz="1333" dirty="0">
                <a:latin typeface="Courier"/>
                <a:cs typeface="Courier"/>
              </a:rPr>
              <a:t>() % 100);</a:t>
            </a:r>
          </a:p>
          <a:p>
            <a:r>
              <a:rPr lang="fr-FR" sz="1333" dirty="0">
                <a:latin typeface="Courier"/>
                <a:cs typeface="Courier"/>
              </a:rPr>
              <a:t>      </a:t>
            </a:r>
            <a:r>
              <a:rPr lang="fr-FR" sz="1333" dirty="0" err="1">
                <a:latin typeface="Courier"/>
                <a:cs typeface="Courier"/>
              </a:rPr>
              <a:t>log.info</a:t>
            </a:r>
            <a:r>
              <a:rPr lang="fr-FR" sz="1333" dirty="0">
                <a:latin typeface="Courier"/>
                <a:cs typeface="Courier"/>
              </a:rPr>
              <a:t>("</a:t>
            </a:r>
            <a:r>
              <a:rPr lang="fr-FR" sz="1333" dirty="0" err="1">
                <a:latin typeface="Courier"/>
                <a:cs typeface="Courier"/>
              </a:rPr>
              <a:t>Returning</a:t>
            </a:r>
            <a:r>
              <a:rPr lang="fr-FR" sz="1333" dirty="0">
                <a:latin typeface="Courier"/>
                <a:cs typeface="Courier"/>
              </a:rPr>
              <a:t>: " + </a:t>
            </a:r>
            <a:r>
              <a:rPr lang="fr-FR" sz="1333" dirty="0" err="1">
                <a:latin typeface="Courier"/>
                <a:cs typeface="Courier"/>
              </a:rPr>
              <a:t>rNum</a:t>
            </a:r>
            <a:r>
              <a:rPr lang="fr-FR" sz="1333" dirty="0">
                <a:latin typeface="Courier"/>
                <a:cs typeface="Courier"/>
              </a:rPr>
              <a:t>)</a:t>
            </a:r>
            <a:r>
              <a:rPr lang="fr-FR" sz="1333" dirty="0">
                <a:latin typeface="Courier"/>
                <a:cs typeface="Courier"/>
              </a:rPr>
              <a:t>;</a:t>
            </a:r>
          </a:p>
          <a:p>
            <a:r>
              <a:rPr lang="fr-FR" sz="1333" dirty="0">
                <a:latin typeface="Courier"/>
                <a:cs typeface="Courier"/>
              </a:rPr>
              <a:t>      </a:t>
            </a:r>
            <a:r>
              <a:rPr lang="fr-FR" sz="1333" dirty="0" err="1">
                <a:latin typeface="Courier"/>
                <a:cs typeface="Courier"/>
              </a:rPr>
              <a:t>ActorRef</a:t>
            </a:r>
            <a:r>
              <a:rPr lang="fr-FR" sz="1333" dirty="0">
                <a:latin typeface="Courier"/>
                <a:cs typeface="Courier"/>
              </a:rPr>
              <a:t> </a:t>
            </a:r>
            <a:r>
              <a:rPr lang="fr-FR" sz="1333" dirty="0" err="1">
                <a:latin typeface="Courier"/>
                <a:cs typeface="Courier"/>
              </a:rPr>
              <a:t>sender</a:t>
            </a:r>
            <a:r>
              <a:rPr lang="fr-FR" sz="1333" dirty="0">
                <a:latin typeface="Courier"/>
                <a:cs typeface="Courier"/>
              </a:rPr>
              <a:t> = </a:t>
            </a:r>
            <a:r>
              <a:rPr lang="fr-FR" sz="1333" dirty="0" err="1">
                <a:latin typeface="Courier"/>
                <a:cs typeface="Courier"/>
              </a:rPr>
              <a:t>getSender</a:t>
            </a:r>
            <a:r>
              <a:rPr lang="fr-FR" sz="1333" dirty="0">
                <a:latin typeface="Courier"/>
                <a:cs typeface="Courier"/>
              </a:rPr>
              <a:t>();</a:t>
            </a:r>
          </a:p>
          <a:p>
            <a:r>
              <a:rPr lang="fr-FR" sz="1333" dirty="0">
                <a:latin typeface="Courier"/>
                <a:cs typeface="Courier"/>
              </a:rPr>
              <a:t>      </a:t>
            </a:r>
            <a:r>
              <a:rPr lang="fr-FR" sz="1333" dirty="0" err="1">
                <a:latin typeface="Courier"/>
                <a:cs typeface="Courier"/>
              </a:rPr>
              <a:t>sender.tell</a:t>
            </a:r>
            <a:r>
              <a:rPr lang="fr-FR" sz="1333" dirty="0">
                <a:latin typeface="Courier"/>
                <a:cs typeface="Courier"/>
              </a:rPr>
              <a:t>(</a:t>
            </a:r>
            <a:r>
              <a:rPr lang="fr-FR" sz="1333" dirty="0" err="1">
                <a:latin typeface="Courier"/>
                <a:cs typeface="Courier"/>
              </a:rPr>
              <a:t>rNum</a:t>
            </a:r>
            <a:r>
              <a:rPr lang="fr-FR" sz="1333" dirty="0">
                <a:latin typeface="Courier"/>
                <a:cs typeface="Courier"/>
              </a:rPr>
              <a:t>, </a:t>
            </a:r>
            <a:r>
              <a:rPr lang="fr-FR" sz="1333" dirty="0" err="1">
                <a:latin typeface="Courier"/>
                <a:cs typeface="Courier"/>
              </a:rPr>
              <a:t>null</a:t>
            </a:r>
            <a:r>
              <a:rPr lang="fr-FR" sz="1333" dirty="0">
                <a:latin typeface="Courier"/>
                <a:cs typeface="Courier"/>
              </a:rPr>
              <a:t>);</a:t>
            </a:r>
          </a:p>
          <a:p>
            <a:r>
              <a:rPr lang="fr-FR" sz="1333" dirty="0">
                <a:latin typeface="Courier"/>
                <a:cs typeface="Courier"/>
              </a:rPr>
              <a:t>    } </a:t>
            </a:r>
            <a:endParaRPr lang="fr-FR" sz="1333" dirty="0">
              <a:latin typeface="Courier"/>
              <a:cs typeface="Courier"/>
            </a:endParaRPr>
          </a:p>
          <a:p>
            <a:r>
              <a:rPr lang="fr-FR" sz="1333" dirty="0">
                <a:latin typeface="Courier"/>
                <a:cs typeface="Courier"/>
              </a:rPr>
              <a:t>  }</a:t>
            </a:r>
            <a:endParaRPr lang="fr-FR" sz="1333" dirty="0">
              <a:latin typeface="Courier"/>
              <a:cs typeface="Courier"/>
            </a:endParaRPr>
          </a:p>
          <a:p>
            <a:r>
              <a:rPr lang="fr-FR" sz="1333" dirty="0">
                <a:latin typeface="Courier"/>
                <a:cs typeface="Courier"/>
              </a:rPr>
              <a:t>}</a:t>
            </a:r>
          </a:p>
        </p:txBody>
      </p:sp>
      <p:sp>
        <p:nvSpPr>
          <p:cNvPr id="8" name="TextBox 7"/>
          <p:cNvSpPr txBox="1"/>
          <p:nvPr/>
        </p:nvSpPr>
        <p:spPr>
          <a:xfrm>
            <a:off x="5297833" y="1541311"/>
            <a:ext cx="3217517" cy="362644"/>
          </a:xfrm>
          <a:prstGeom prst="rect">
            <a:avLst/>
          </a:prstGeom>
          <a:solidFill>
            <a:schemeClr val="bg1"/>
          </a:solidFill>
          <a:ln>
            <a:solidFill>
              <a:srgbClr val="000000"/>
            </a:solidFill>
          </a:ln>
          <a:effectLst>
            <a:outerShdw blurRad="50800" dist="38100" dir="2700000" algn="tl" rotWithShape="0">
              <a:srgbClr val="000000">
                <a:alpha val="43000"/>
              </a:srgbClr>
            </a:outerShdw>
          </a:effectLst>
        </p:spPr>
        <p:txBody>
          <a:bodyPr wrap="none" lIns="120000" tIns="78000" rIns="120000" bIns="78000" rtlCol="0">
            <a:spAutoFit/>
          </a:bodyPr>
          <a:lstStyle/>
          <a:p>
            <a:r>
              <a:rPr lang="en-US" sz="1333" dirty="0">
                <a:latin typeface="Courier"/>
                <a:cs typeface="Courier"/>
              </a:rPr>
              <a:t>public class </a:t>
            </a:r>
            <a:r>
              <a:rPr lang="en-US" sz="1333" dirty="0" err="1">
                <a:latin typeface="Courier"/>
                <a:cs typeface="Courier"/>
              </a:rPr>
              <a:t>GetRandomInt</a:t>
            </a:r>
            <a:r>
              <a:rPr lang="en-US" sz="1333" dirty="0">
                <a:latin typeface="Courier"/>
                <a:cs typeface="Courier"/>
              </a:rPr>
              <a:t> </a:t>
            </a:r>
            <a:r>
              <a:rPr lang="en-US" sz="1333" dirty="0">
                <a:latin typeface="Courier"/>
                <a:cs typeface="Courier"/>
              </a:rPr>
              <a:t>{</a:t>
            </a:r>
            <a:r>
              <a:rPr lang="en-US" sz="1333" dirty="0">
                <a:latin typeface="Courier"/>
                <a:cs typeface="Courier"/>
              </a:rPr>
              <a:t> </a:t>
            </a:r>
            <a:r>
              <a:rPr lang="en-US" sz="1333" dirty="0">
                <a:latin typeface="Courier"/>
                <a:cs typeface="Courier"/>
              </a:rPr>
              <a:t>}</a:t>
            </a:r>
            <a:endParaRPr lang="en-US" sz="1333" dirty="0">
              <a:latin typeface="Courier"/>
              <a:cs typeface="Courier"/>
            </a:endParaRPr>
          </a:p>
        </p:txBody>
      </p:sp>
    </p:spTree>
    <p:extLst>
      <p:ext uri="{BB962C8B-B14F-4D97-AF65-F5344CB8AC3E}">
        <p14:creationId xmlns:p14="http://schemas.microsoft.com/office/powerpoint/2010/main" val="1948945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Example</a:t>
            </a:r>
            <a:endParaRPr lang="en-US" dirty="0"/>
          </a:p>
        </p:txBody>
      </p:sp>
      <p:sp>
        <p:nvSpPr>
          <p:cNvPr id="3" name="Content Placeholder 2"/>
          <p:cNvSpPr>
            <a:spLocks noGrp="1"/>
          </p:cNvSpPr>
          <p:nvPr>
            <p:ph idx="1"/>
          </p:nvPr>
        </p:nvSpPr>
        <p:spPr>
          <a:xfrm>
            <a:off x="628650" y="1077464"/>
            <a:ext cx="6985000" cy="508000"/>
          </a:xfrm>
        </p:spPr>
        <p:txBody>
          <a:bodyPr/>
          <a:lstStyle/>
          <a:p>
            <a:r>
              <a:rPr lang="en-US" dirty="0" smtClean="0"/>
              <a:t>Send request and handle response as </a:t>
            </a:r>
            <a:r>
              <a:rPr lang="en-US" dirty="0" smtClean="0">
                <a:latin typeface="Courier"/>
                <a:cs typeface="Courier"/>
              </a:rPr>
              <a:t>Future&lt;</a:t>
            </a:r>
            <a:r>
              <a:rPr lang="en-US" dirty="0" err="1" smtClean="0">
                <a:latin typeface="Courier"/>
                <a:cs typeface="Courier"/>
              </a:rPr>
              <a:t>Int</a:t>
            </a:r>
            <a:r>
              <a:rPr lang="en-US" dirty="0">
                <a:latin typeface="Courier"/>
                <a:cs typeface="Courier"/>
              </a:rPr>
              <a:t>&gt;</a:t>
            </a:r>
          </a:p>
        </p:txBody>
      </p:sp>
      <p:sp>
        <p:nvSpPr>
          <p:cNvPr id="4" name="TextBox 3"/>
          <p:cNvSpPr txBox="1"/>
          <p:nvPr/>
        </p:nvSpPr>
        <p:spPr>
          <a:xfrm>
            <a:off x="1354415" y="1501702"/>
            <a:ext cx="7160935" cy="3723330"/>
          </a:xfrm>
          <a:prstGeom prst="rect">
            <a:avLst/>
          </a:prstGeom>
          <a:solidFill>
            <a:schemeClr val="bg1"/>
          </a:solidFill>
          <a:ln>
            <a:solidFill>
              <a:srgbClr val="000000"/>
            </a:solidFill>
          </a:ln>
          <a:effectLst>
            <a:outerShdw blurRad="50800" dist="38100" dir="2700000" algn="tl" rotWithShape="0">
              <a:srgbClr val="000000">
                <a:alpha val="43000"/>
              </a:srgbClr>
            </a:outerShdw>
          </a:effectLst>
        </p:spPr>
        <p:txBody>
          <a:bodyPr wrap="none" tIns="117000" bIns="117000" rtlCol="0">
            <a:spAutoFit/>
          </a:bodyPr>
          <a:lstStyle/>
          <a:p>
            <a:r>
              <a:rPr lang="en-US" sz="1333" dirty="0">
                <a:latin typeface="Courier"/>
                <a:cs typeface="Courier"/>
              </a:rPr>
              <a:t>public class </a:t>
            </a:r>
            <a:r>
              <a:rPr lang="en-US" sz="1333" dirty="0" err="1">
                <a:latin typeface="Courier"/>
                <a:cs typeface="Courier"/>
              </a:rPr>
              <a:t>RandomActorProg</a:t>
            </a:r>
            <a:r>
              <a:rPr lang="en-US" sz="1333" dirty="0">
                <a:latin typeface="Courier"/>
                <a:cs typeface="Courier"/>
              </a:rPr>
              <a:t> {</a:t>
            </a:r>
          </a:p>
          <a:p>
            <a:r>
              <a:rPr lang="en-US" sz="1333" dirty="0">
                <a:latin typeface="Courier"/>
                <a:cs typeface="Courier"/>
              </a:rPr>
              <a:t>	</a:t>
            </a:r>
          </a:p>
          <a:p>
            <a:r>
              <a:rPr lang="en-US" sz="1333" dirty="0">
                <a:latin typeface="Courier"/>
                <a:cs typeface="Courier"/>
              </a:rPr>
              <a:t>  public </a:t>
            </a:r>
            <a:r>
              <a:rPr lang="en-US" sz="1333" dirty="0">
                <a:latin typeface="Courier"/>
                <a:cs typeface="Courier"/>
              </a:rPr>
              <a:t>static void main(String[] </a:t>
            </a:r>
            <a:r>
              <a:rPr lang="en-US" sz="1333" dirty="0" err="1">
                <a:latin typeface="Courier"/>
                <a:cs typeface="Courier"/>
              </a:rPr>
              <a:t>args</a:t>
            </a:r>
            <a:r>
              <a:rPr lang="en-US" sz="1333" dirty="0">
                <a:latin typeface="Courier"/>
                <a:cs typeface="Courier"/>
              </a:rPr>
              <a:t>) {</a:t>
            </a:r>
          </a:p>
          <a:p>
            <a:r>
              <a:rPr lang="en-US" sz="1333" dirty="0">
                <a:latin typeface="Courier"/>
                <a:cs typeface="Courier"/>
              </a:rPr>
              <a:t>    </a:t>
            </a:r>
            <a:r>
              <a:rPr lang="en-US" sz="1333" dirty="0" err="1">
                <a:latin typeface="Courier"/>
                <a:cs typeface="Courier"/>
              </a:rPr>
              <a:t>ActorSystem</a:t>
            </a:r>
            <a:r>
              <a:rPr lang="en-US" sz="1333" dirty="0">
                <a:latin typeface="Courier"/>
                <a:cs typeface="Courier"/>
              </a:rPr>
              <a:t> </a:t>
            </a:r>
            <a:r>
              <a:rPr lang="en-US" sz="1333" dirty="0" err="1">
                <a:latin typeface="Courier"/>
                <a:cs typeface="Courier"/>
              </a:rPr>
              <a:t>aSystem</a:t>
            </a:r>
            <a:r>
              <a:rPr lang="en-US" sz="1333" dirty="0">
                <a:latin typeface="Courier"/>
                <a:cs typeface="Courier"/>
              </a:rPr>
              <a:t> = </a:t>
            </a:r>
            <a:r>
              <a:rPr lang="en-US" sz="1333" dirty="0" err="1">
                <a:latin typeface="Courier"/>
                <a:cs typeface="Courier"/>
              </a:rPr>
              <a:t>ActorSystem.create</a:t>
            </a:r>
            <a:r>
              <a:rPr lang="en-US" sz="1333" dirty="0">
                <a:latin typeface="Courier"/>
                <a:cs typeface="Courier"/>
              </a:rPr>
              <a:t>("</a:t>
            </a:r>
            <a:r>
              <a:rPr lang="en-US" sz="1333" dirty="0" err="1">
                <a:latin typeface="Courier"/>
                <a:cs typeface="Courier"/>
              </a:rPr>
              <a:t>RandomInt</a:t>
            </a:r>
            <a:r>
              <a:rPr lang="en-US" sz="1333" dirty="0">
                <a:latin typeface="Courier"/>
                <a:cs typeface="Courier"/>
              </a:rPr>
              <a:t>");</a:t>
            </a:r>
          </a:p>
          <a:p>
            <a:r>
              <a:rPr lang="en-US" sz="1333" dirty="0">
                <a:latin typeface="Courier"/>
                <a:cs typeface="Courier"/>
              </a:rPr>
              <a:t>    </a:t>
            </a:r>
            <a:r>
              <a:rPr lang="en-US" sz="1333" dirty="0" err="1">
                <a:latin typeface="Courier"/>
                <a:cs typeface="Courier"/>
              </a:rPr>
              <a:t>ActorRef</a:t>
            </a:r>
            <a:r>
              <a:rPr lang="en-US" sz="1333" dirty="0">
                <a:latin typeface="Courier"/>
                <a:cs typeface="Courier"/>
              </a:rPr>
              <a:t> </a:t>
            </a:r>
            <a:r>
              <a:rPr lang="en-US" sz="1333" dirty="0" err="1">
                <a:latin typeface="Courier"/>
                <a:cs typeface="Courier"/>
              </a:rPr>
              <a:t>rGen</a:t>
            </a:r>
            <a:r>
              <a:rPr lang="en-US" sz="1333" dirty="0">
                <a:latin typeface="Courier"/>
                <a:cs typeface="Courier"/>
              </a:rPr>
              <a:t> = </a:t>
            </a:r>
            <a:r>
              <a:rPr lang="en-US" sz="1333" dirty="0" err="1">
                <a:latin typeface="Courier"/>
                <a:cs typeface="Courier"/>
              </a:rPr>
              <a:t>aSystem.actorOf</a:t>
            </a:r>
            <a:r>
              <a:rPr lang="en-US" sz="1333" dirty="0">
                <a:latin typeface="Courier"/>
                <a:cs typeface="Courier"/>
              </a:rPr>
              <a:t>(</a:t>
            </a:r>
            <a:br>
              <a:rPr lang="en-US" sz="1333" dirty="0">
                <a:latin typeface="Courier"/>
                <a:cs typeface="Courier"/>
              </a:rPr>
            </a:br>
            <a:r>
              <a:rPr lang="en-US" sz="1333" dirty="0">
                <a:latin typeface="Courier"/>
                <a:cs typeface="Courier"/>
              </a:rPr>
              <a:t>                           new </a:t>
            </a:r>
            <a:r>
              <a:rPr lang="en-US" sz="1333" dirty="0">
                <a:latin typeface="Courier"/>
                <a:cs typeface="Courier"/>
              </a:rPr>
              <a:t>Props(</a:t>
            </a:r>
            <a:r>
              <a:rPr lang="en-US" sz="1333" dirty="0" err="1">
                <a:latin typeface="Courier"/>
                <a:cs typeface="Courier"/>
              </a:rPr>
              <a:t>RandomNumActor.class</a:t>
            </a:r>
            <a:r>
              <a:rPr lang="en-US" sz="1333" dirty="0">
                <a:latin typeface="Courier"/>
                <a:cs typeface="Courier"/>
              </a:rPr>
              <a:t>), "</a:t>
            </a:r>
            <a:r>
              <a:rPr lang="en-US" sz="1333" dirty="0" err="1">
                <a:latin typeface="Courier"/>
                <a:cs typeface="Courier"/>
              </a:rPr>
              <a:t>rGen</a:t>
            </a:r>
            <a:r>
              <a:rPr lang="en-US" sz="1333" dirty="0">
                <a:latin typeface="Courier"/>
                <a:cs typeface="Courier"/>
              </a:rPr>
              <a:t>");</a:t>
            </a:r>
          </a:p>
          <a:p>
            <a:r>
              <a:rPr lang="en-US" sz="1333" dirty="0">
                <a:latin typeface="Courier"/>
                <a:cs typeface="Courier"/>
              </a:rPr>
              <a:t>    Timeout </a:t>
            </a:r>
            <a:r>
              <a:rPr lang="en-US" sz="1333" dirty="0">
                <a:latin typeface="Courier"/>
                <a:cs typeface="Courier"/>
              </a:rPr>
              <a:t>t = new Timeout(</a:t>
            </a:r>
            <a:r>
              <a:rPr lang="en-US" sz="1333" dirty="0" err="1">
                <a:latin typeface="Courier"/>
                <a:cs typeface="Courier"/>
              </a:rPr>
              <a:t>Duration.create</a:t>
            </a:r>
            <a:r>
              <a:rPr lang="en-US" sz="1333" dirty="0">
                <a:latin typeface="Courier"/>
                <a:cs typeface="Courier"/>
              </a:rPr>
              <a:t>(5, </a:t>
            </a:r>
            <a:r>
              <a:rPr lang="en-US" sz="1333" dirty="0" err="1">
                <a:latin typeface="Courier"/>
                <a:cs typeface="Courier"/>
              </a:rPr>
              <a:t>TimeUnit.SECONDS</a:t>
            </a:r>
            <a:r>
              <a:rPr lang="en-US" sz="1333" dirty="0">
                <a:latin typeface="Courier"/>
                <a:cs typeface="Courier"/>
              </a:rPr>
              <a:t>));</a:t>
            </a:r>
          </a:p>
          <a:p>
            <a:r>
              <a:rPr lang="en-US" sz="1333" dirty="0">
                <a:latin typeface="Courier"/>
                <a:cs typeface="Courier"/>
              </a:rPr>
              <a:t>				</a:t>
            </a:r>
          </a:p>
          <a:p>
            <a:r>
              <a:rPr lang="en-US" sz="1333" dirty="0">
                <a:latin typeface="Courier"/>
                <a:cs typeface="Courier"/>
              </a:rPr>
              <a:t>    Future</a:t>
            </a:r>
            <a:r>
              <a:rPr lang="en-US" sz="1333" dirty="0">
                <a:latin typeface="Courier"/>
                <a:cs typeface="Courier"/>
              </a:rPr>
              <a:t>&lt;Object&gt; response = ask(</a:t>
            </a:r>
            <a:r>
              <a:rPr lang="en-US" sz="1333" dirty="0" err="1">
                <a:latin typeface="Courier"/>
                <a:cs typeface="Courier"/>
              </a:rPr>
              <a:t>rGen</a:t>
            </a:r>
            <a:r>
              <a:rPr lang="en-US" sz="1333" dirty="0">
                <a:latin typeface="Courier"/>
                <a:cs typeface="Courier"/>
              </a:rPr>
              <a:t>, new </a:t>
            </a:r>
            <a:r>
              <a:rPr lang="en-US" sz="1333" dirty="0" err="1">
                <a:latin typeface="Courier"/>
                <a:cs typeface="Courier"/>
              </a:rPr>
              <a:t>GetRandomInt</a:t>
            </a:r>
            <a:r>
              <a:rPr lang="en-US" sz="1333" dirty="0">
                <a:latin typeface="Courier"/>
                <a:cs typeface="Courier"/>
              </a:rPr>
              <a:t>(), 1000);</a:t>
            </a:r>
          </a:p>
          <a:p>
            <a:r>
              <a:rPr lang="en-US" sz="1333" dirty="0">
                <a:latin typeface="Courier"/>
                <a:cs typeface="Courier"/>
              </a:rPr>
              <a:t>    try </a:t>
            </a:r>
            <a:r>
              <a:rPr lang="en-US" sz="1333" dirty="0">
                <a:latin typeface="Courier"/>
                <a:cs typeface="Courier"/>
              </a:rPr>
              <a:t>{</a:t>
            </a:r>
          </a:p>
          <a:p>
            <a:r>
              <a:rPr lang="en-US" sz="1333" dirty="0">
                <a:latin typeface="Courier"/>
                <a:cs typeface="Courier"/>
              </a:rPr>
              <a:t>      Integer </a:t>
            </a:r>
            <a:r>
              <a:rPr lang="en-US" sz="1333" dirty="0" err="1">
                <a:latin typeface="Courier"/>
                <a:cs typeface="Courier"/>
              </a:rPr>
              <a:t>rInt</a:t>
            </a:r>
            <a:r>
              <a:rPr lang="en-US" sz="1333" dirty="0">
                <a:latin typeface="Courier"/>
                <a:cs typeface="Courier"/>
              </a:rPr>
              <a:t> = (Integer)</a:t>
            </a:r>
            <a:r>
              <a:rPr lang="en-US" sz="1333" dirty="0" err="1">
                <a:latin typeface="Courier"/>
                <a:cs typeface="Courier"/>
              </a:rPr>
              <a:t>Await.result</a:t>
            </a:r>
            <a:r>
              <a:rPr lang="en-US" sz="1333" dirty="0">
                <a:latin typeface="Courier"/>
                <a:cs typeface="Courier"/>
              </a:rPr>
              <a:t>(response, </a:t>
            </a:r>
            <a:r>
              <a:rPr lang="en-US" sz="1333" dirty="0" err="1">
                <a:latin typeface="Courier"/>
                <a:cs typeface="Courier"/>
              </a:rPr>
              <a:t>t.duration</a:t>
            </a:r>
            <a:r>
              <a:rPr lang="en-US" sz="1333" dirty="0">
                <a:latin typeface="Courier"/>
                <a:cs typeface="Courier"/>
              </a:rPr>
              <a:t>());</a:t>
            </a:r>
          </a:p>
          <a:p>
            <a:r>
              <a:rPr lang="en-US" sz="1333" dirty="0">
                <a:latin typeface="Courier"/>
                <a:cs typeface="Courier"/>
              </a:rPr>
              <a:t>      </a:t>
            </a:r>
            <a:r>
              <a:rPr lang="en-US" sz="1333" dirty="0" err="1">
                <a:latin typeface="Courier"/>
                <a:cs typeface="Courier"/>
              </a:rPr>
              <a:t>System.out.println</a:t>
            </a:r>
            <a:r>
              <a:rPr lang="en-US" sz="1333" dirty="0">
                <a:latin typeface="Courier"/>
                <a:cs typeface="Courier"/>
              </a:rPr>
              <a:t>("Got result: " + </a:t>
            </a:r>
            <a:r>
              <a:rPr lang="en-US" sz="1333" dirty="0" err="1">
                <a:latin typeface="Courier"/>
                <a:cs typeface="Courier"/>
              </a:rPr>
              <a:t>rInt</a:t>
            </a:r>
            <a:r>
              <a:rPr lang="en-US" sz="1333" dirty="0">
                <a:latin typeface="Courier"/>
                <a:cs typeface="Courier"/>
              </a:rPr>
              <a:t>);</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(2000);</a:t>
            </a:r>
          </a:p>
          <a:p>
            <a:r>
              <a:rPr lang="en-US" sz="1333" dirty="0">
                <a:latin typeface="Courier"/>
                <a:cs typeface="Courier"/>
              </a:rPr>
              <a:t>    } </a:t>
            </a:r>
            <a:r>
              <a:rPr lang="en-US" sz="1333" dirty="0">
                <a:latin typeface="Courier"/>
                <a:cs typeface="Courier"/>
              </a:rPr>
              <a:t>catch (Exception e) </a:t>
            </a:r>
            <a:r>
              <a:rPr lang="en-US" sz="1333" dirty="0">
                <a:latin typeface="Courier"/>
                <a:cs typeface="Courier"/>
              </a:rPr>
              <a:t>{ }</a:t>
            </a:r>
            <a:endParaRPr lang="en-US" sz="1333" dirty="0">
              <a:latin typeface="Courier"/>
              <a:cs typeface="Courier"/>
            </a:endParaRPr>
          </a:p>
          <a:p>
            <a:r>
              <a:rPr lang="en-US" sz="1333" dirty="0">
                <a:latin typeface="Courier"/>
                <a:cs typeface="Courier"/>
              </a:rPr>
              <a:t>    </a:t>
            </a:r>
            <a:r>
              <a:rPr lang="en-US" sz="1333" dirty="0" err="1">
                <a:latin typeface="Courier"/>
                <a:cs typeface="Courier"/>
              </a:rPr>
              <a:t>aSystem.shutdown</a:t>
            </a:r>
            <a:r>
              <a:rPr lang="en-US" sz="1333" dirty="0">
                <a:latin typeface="Courier"/>
                <a:cs typeface="Courier"/>
              </a:rPr>
              <a:t>();</a:t>
            </a:r>
          </a:p>
          <a:p>
            <a:r>
              <a:rPr lang="en-US" sz="1333" dirty="0">
                <a:latin typeface="Courier"/>
                <a:cs typeface="Courier"/>
              </a:rPr>
              <a:t>  }</a:t>
            </a:r>
            <a:endParaRPr lang="en-US" sz="1333" dirty="0">
              <a:latin typeface="Courier"/>
              <a:cs typeface="Courier"/>
            </a:endParaRPr>
          </a:p>
          <a:p>
            <a:r>
              <a:rPr lang="en-US" sz="1333" dirty="0">
                <a:latin typeface="Courier"/>
                <a:cs typeface="Courier"/>
              </a:rPr>
              <a:t>}</a:t>
            </a:r>
          </a:p>
        </p:txBody>
      </p:sp>
    </p:spTree>
    <p:extLst>
      <p:ext uri="{BB962C8B-B14F-4D97-AF65-F5344CB8AC3E}">
        <p14:creationId xmlns:p14="http://schemas.microsoft.com/office/powerpoint/2010/main" val="59884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Example</a:t>
            </a:r>
            <a:endParaRPr lang="en-US" dirty="0"/>
          </a:p>
        </p:txBody>
      </p:sp>
      <p:sp>
        <p:nvSpPr>
          <p:cNvPr id="3" name="Content Placeholder 2"/>
          <p:cNvSpPr>
            <a:spLocks noGrp="1"/>
          </p:cNvSpPr>
          <p:nvPr>
            <p:ph idx="1"/>
          </p:nvPr>
        </p:nvSpPr>
        <p:spPr>
          <a:xfrm>
            <a:off x="628650" y="1119345"/>
            <a:ext cx="6985000" cy="835098"/>
          </a:xfrm>
        </p:spPr>
        <p:txBody>
          <a:bodyPr>
            <a:normAutofit/>
          </a:bodyPr>
          <a:lstStyle/>
          <a:p>
            <a:r>
              <a:rPr lang="en-US" dirty="0" smtClean="0"/>
              <a:t>Asynchronous operation</a:t>
            </a:r>
          </a:p>
          <a:p>
            <a:pPr lvl="2"/>
            <a:r>
              <a:rPr lang="en-US" dirty="0" smtClean="0">
                <a:cs typeface="Courier"/>
              </a:rPr>
              <a:t>Use callback on </a:t>
            </a:r>
            <a:r>
              <a:rPr lang="en-US" dirty="0" smtClean="0">
                <a:latin typeface="Courier"/>
                <a:cs typeface="Courier"/>
              </a:rPr>
              <a:t>Future </a:t>
            </a:r>
            <a:endParaRPr lang="en-US" dirty="0">
              <a:latin typeface="Courier"/>
              <a:cs typeface="Courier"/>
            </a:endParaRPr>
          </a:p>
        </p:txBody>
      </p:sp>
      <p:sp>
        <p:nvSpPr>
          <p:cNvPr id="4" name="TextBox 3"/>
          <p:cNvSpPr txBox="1"/>
          <p:nvPr/>
        </p:nvSpPr>
        <p:spPr>
          <a:xfrm>
            <a:off x="1114401" y="2036944"/>
            <a:ext cx="6794500" cy="2082368"/>
          </a:xfrm>
          <a:prstGeom prst="rect">
            <a:avLst/>
          </a:prstGeom>
          <a:solidFill>
            <a:schemeClr val="bg1"/>
          </a:solidFill>
          <a:ln>
            <a:solidFill>
              <a:srgbClr val="000000"/>
            </a:solidFill>
          </a:ln>
          <a:effectLst>
            <a:outerShdw blurRad="50800" dist="38100" dir="2700000" algn="tl" rotWithShape="0">
              <a:srgbClr val="000000">
                <a:alpha val="43000"/>
              </a:srgbClr>
            </a:outerShdw>
          </a:effectLst>
        </p:spPr>
        <p:txBody>
          <a:bodyPr wrap="square" tIns="117000" bIns="117000" rtlCol="0">
            <a:spAutoFit/>
          </a:bodyPr>
          <a:lstStyle/>
          <a:p>
            <a:r>
              <a:rPr lang="en-US" sz="1333" dirty="0">
                <a:latin typeface="Courier"/>
                <a:cs typeface="Courier"/>
              </a:rPr>
              <a:t>…</a:t>
            </a:r>
          </a:p>
          <a:p>
            <a:r>
              <a:rPr lang="en-US" sz="1333" dirty="0">
                <a:latin typeface="Courier"/>
                <a:cs typeface="Courier"/>
              </a:rPr>
              <a:t>    Future</a:t>
            </a:r>
            <a:r>
              <a:rPr lang="en-US" sz="1333" dirty="0">
                <a:latin typeface="Courier"/>
                <a:cs typeface="Courier"/>
              </a:rPr>
              <a:t>&lt;Object&gt; response = ask(</a:t>
            </a:r>
            <a:r>
              <a:rPr lang="en-US" sz="1333" dirty="0" err="1">
                <a:latin typeface="Courier"/>
                <a:cs typeface="Courier"/>
              </a:rPr>
              <a:t>rGen</a:t>
            </a:r>
            <a:r>
              <a:rPr lang="en-US" sz="1333" dirty="0">
                <a:latin typeface="Courier"/>
                <a:cs typeface="Courier"/>
              </a:rPr>
              <a:t>, new </a:t>
            </a:r>
            <a:r>
              <a:rPr lang="en-US" sz="1333" dirty="0" err="1">
                <a:latin typeface="Courier"/>
                <a:cs typeface="Courier"/>
              </a:rPr>
              <a:t>GetRandomInt</a:t>
            </a:r>
            <a:r>
              <a:rPr lang="en-US" sz="1333" dirty="0">
                <a:latin typeface="Courier"/>
                <a:cs typeface="Courier"/>
              </a:rPr>
              <a:t>(), t);</a:t>
            </a:r>
          </a:p>
          <a:p>
            <a:r>
              <a:rPr lang="en-US" sz="1333" dirty="0">
                <a:latin typeface="Courier"/>
                <a:cs typeface="Courier"/>
              </a:rPr>
              <a:t>    </a:t>
            </a:r>
            <a:r>
              <a:rPr lang="en-US" sz="1333" dirty="0" err="1">
                <a:latin typeface="Courier"/>
                <a:cs typeface="Courier"/>
              </a:rPr>
              <a:t>response.onSuccess</a:t>
            </a:r>
            <a:r>
              <a:rPr lang="en-US" sz="1333" dirty="0">
                <a:latin typeface="Courier"/>
                <a:cs typeface="Courier"/>
              </a:rPr>
              <a:t>(new </a:t>
            </a:r>
            <a:r>
              <a:rPr lang="en-US" sz="1333" dirty="0" err="1">
                <a:latin typeface="Courier"/>
                <a:cs typeface="Courier"/>
              </a:rPr>
              <a:t>OnSuccess</a:t>
            </a:r>
            <a:r>
              <a:rPr lang="en-US" sz="1333" dirty="0">
                <a:latin typeface="Courier"/>
                <a:cs typeface="Courier"/>
              </a:rPr>
              <a:t>&lt;Object&gt;() {</a:t>
            </a:r>
          </a:p>
          <a:p>
            <a:r>
              <a:rPr lang="en-US" sz="1333" dirty="0">
                <a:latin typeface="Courier"/>
                <a:cs typeface="Courier"/>
              </a:rPr>
              <a:t>        @</a:t>
            </a:r>
            <a:r>
              <a:rPr lang="en-US" sz="1333" dirty="0">
                <a:latin typeface="Courier"/>
                <a:cs typeface="Courier"/>
              </a:rPr>
              <a:t>Override</a:t>
            </a:r>
          </a:p>
          <a:p>
            <a:r>
              <a:rPr lang="en-US" sz="1333" dirty="0">
                <a:latin typeface="Courier"/>
                <a:cs typeface="Courier"/>
              </a:rPr>
              <a:t>        public </a:t>
            </a:r>
            <a:r>
              <a:rPr lang="en-US" sz="1333" dirty="0">
                <a:latin typeface="Courier"/>
                <a:cs typeface="Courier"/>
              </a:rPr>
              <a:t>final void </a:t>
            </a:r>
            <a:r>
              <a:rPr lang="en-US" sz="1333" dirty="0" err="1">
                <a:latin typeface="Courier"/>
                <a:cs typeface="Courier"/>
              </a:rPr>
              <a:t>onSuccess</a:t>
            </a:r>
            <a:r>
              <a:rPr lang="en-US" sz="1333" dirty="0">
                <a:latin typeface="Courier"/>
                <a:cs typeface="Courier"/>
              </a:rPr>
              <a:t>(Object t) {</a:t>
            </a:r>
          </a:p>
          <a:p>
            <a:r>
              <a:rPr lang="pl-PL" sz="1333" dirty="0">
                <a:latin typeface="Courier"/>
                <a:cs typeface="Courier"/>
              </a:rPr>
              <a:t>          </a:t>
            </a:r>
            <a:r>
              <a:rPr lang="pl-PL" sz="1333" dirty="0" err="1">
                <a:latin typeface="Courier"/>
                <a:cs typeface="Courier"/>
              </a:rPr>
              <a:t>log.info</a:t>
            </a:r>
            <a:r>
              <a:rPr lang="pl-PL" sz="1333" dirty="0">
                <a:latin typeface="Courier"/>
                <a:cs typeface="Courier"/>
              </a:rPr>
              <a:t>("Got </a:t>
            </a:r>
            <a:r>
              <a:rPr lang="pl-PL" sz="1333" dirty="0" err="1">
                <a:latin typeface="Courier"/>
                <a:cs typeface="Courier"/>
              </a:rPr>
              <a:t>Result</a:t>
            </a:r>
            <a:r>
              <a:rPr lang="pl-PL" sz="1333" dirty="0">
                <a:latin typeface="Courier"/>
                <a:cs typeface="Courier"/>
              </a:rPr>
              <a:t>: " + t);</a:t>
            </a:r>
          </a:p>
          <a:p>
            <a:r>
              <a:rPr lang="pl-PL" sz="1333" dirty="0">
                <a:latin typeface="Courier"/>
                <a:cs typeface="Courier"/>
              </a:rPr>
              <a:t>        }</a:t>
            </a:r>
            <a:endParaRPr lang="pl-PL" sz="1333" dirty="0">
              <a:latin typeface="Courier"/>
              <a:cs typeface="Courier"/>
            </a:endParaRPr>
          </a:p>
          <a:p>
            <a:r>
              <a:rPr lang="pl-PL" sz="1333" dirty="0">
                <a:latin typeface="Courier"/>
                <a:cs typeface="Courier"/>
              </a:rPr>
              <a:t> </a:t>
            </a:r>
            <a:r>
              <a:rPr lang="pl-PL" sz="1333" dirty="0">
                <a:latin typeface="Courier"/>
                <a:cs typeface="Courier"/>
              </a:rPr>
              <a:t>   }</a:t>
            </a:r>
            <a:r>
              <a:rPr lang="pl-PL" sz="1333" dirty="0">
                <a:latin typeface="Courier"/>
                <a:cs typeface="Courier"/>
              </a:rPr>
              <a:t>, </a:t>
            </a:r>
            <a:r>
              <a:rPr lang="pl-PL" sz="1333" dirty="0" err="1">
                <a:latin typeface="Courier"/>
                <a:cs typeface="Courier"/>
              </a:rPr>
              <a:t>aSystem.dispatcher</a:t>
            </a:r>
            <a:r>
              <a:rPr lang="pl-PL" sz="1333" dirty="0">
                <a:latin typeface="Courier"/>
                <a:cs typeface="Courier"/>
              </a:rPr>
              <a:t>());</a:t>
            </a:r>
          </a:p>
          <a:p>
            <a:r>
              <a:rPr lang="pl-PL" sz="1333" dirty="0">
                <a:latin typeface="Courier"/>
                <a:cs typeface="Courier"/>
              </a:rPr>
              <a:t>…</a:t>
            </a:r>
            <a:endParaRPr lang="en-US" sz="1333" dirty="0">
              <a:latin typeface="Courier"/>
              <a:cs typeface="Courier"/>
            </a:endParaRPr>
          </a:p>
        </p:txBody>
      </p:sp>
    </p:spTree>
    <p:extLst>
      <p:ext uri="{BB962C8B-B14F-4D97-AF65-F5344CB8AC3E}">
        <p14:creationId xmlns:p14="http://schemas.microsoft.com/office/powerpoint/2010/main" val="423231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Akka</a:t>
            </a:r>
            <a:r>
              <a:rPr lang="en-US" dirty="0" smtClean="0"/>
              <a:t> Features</a:t>
            </a:r>
            <a:endParaRPr lang="en-US" dirty="0"/>
          </a:p>
        </p:txBody>
      </p:sp>
      <p:sp>
        <p:nvSpPr>
          <p:cNvPr id="3" name="Content Placeholder 2"/>
          <p:cNvSpPr>
            <a:spLocks noGrp="1"/>
          </p:cNvSpPr>
          <p:nvPr>
            <p:ph idx="1"/>
          </p:nvPr>
        </p:nvSpPr>
        <p:spPr>
          <a:xfrm>
            <a:off x="628650" y="1050758"/>
            <a:ext cx="7886700" cy="4044753"/>
          </a:xfrm>
        </p:spPr>
        <p:txBody>
          <a:bodyPr>
            <a:normAutofit fontScale="92500" lnSpcReduction="10000"/>
          </a:bodyPr>
          <a:lstStyle/>
          <a:p>
            <a:r>
              <a:rPr lang="en-US" dirty="0" smtClean="0"/>
              <a:t>Higher Level APIs</a:t>
            </a:r>
          </a:p>
          <a:p>
            <a:pPr lvl="2"/>
            <a:r>
              <a:rPr lang="en-US" dirty="0" smtClean="0"/>
              <a:t>Streams</a:t>
            </a:r>
            <a:endParaRPr lang="en-US" dirty="0" smtClean="0"/>
          </a:p>
          <a:p>
            <a:pPr lvl="2"/>
            <a:r>
              <a:rPr lang="en-US" dirty="0" smtClean="0"/>
              <a:t>HTTP</a:t>
            </a:r>
            <a:endParaRPr lang="en-US" dirty="0" smtClean="0"/>
          </a:p>
          <a:p>
            <a:pPr lvl="2"/>
            <a:endParaRPr lang="en-US" dirty="0"/>
          </a:p>
          <a:p>
            <a:r>
              <a:rPr lang="en-US" dirty="0" smtClean="0"/>
              <a:t>"Let it crash" failure management</a:t>
            </a:r>
          </a:p>
          <a:p>
            <a:pPr lvl="2"/>
            <a:r>
              <a:rPr lang="en-US" dirty="0" smtClean="0"/>
              <a:t>based on hierarchical actor structure</a:t>
            </a:r>
          </a:p>
          <a:p>
            <a:pPr lvl="2"/>
            <a:r>
              <a:rPr lang="en-US" dirty="0" smtClean="0"/>
              <a:t>highly flexible recovery</a:t>
            </a:r>
          </a:p>
          <a:p>
            <a:pPr lvl="2"/>
            <a:endParaRPr lang="en-US" dirty="0"/>
          </a:p>
          <a:p>
            <a:r>
              <a:rPr lang="en-US" dirty="0" smtClean="0"/>
              <a:t>Dynamic reconfiguration of actors</a:t>
            </a:r>
          </a:p>
          <a:p>
            <a:pPr lvl="2"/>
            <a:r>
              <a:rPr lang="en-US" dirty="0" smtClean="0"/>
              <a:t>changing </a:t>
            </a:r>
            <a:r>
              <a:rPr lang="en-US" dirty="0" err="1" smtClean="0"/>
              <a:t>behaviour</a:t>
            </a:r>
            <a:r>
              <a:rPr lang="en-US" dirty="0" smtClean="0"/>
              <a:t> while application is running</a:t>
            </a:r>
          </a:p>
          <a:p>
            <a:pPr lvl="2"/>
            <a:endParaRPr lang="en-US" dirty="0"/>
          </a:p>
          <a:p>
            <a:r>
              <a:rPr lang="en-US" dirty="0" smtClean="0"/>
              <a:t>Flexible dispatching of requests to actors</a:t>
            </a:r>
          </a:p>
          <a:p>
            <a:pPr lvl="2"/>
            <a:r>
              <a:rPr lang="en-US" dirty="0" smtClean="0"/>
              <a:t>"routers"</a:t>
            </a:r>
          </a:p>
          <a:p>
            <a:pPr lvl="2"/>
            <a:endParaRPr lang="en-US" dirty="0"/>
          </a:p>
          <a:p>
            <a:r>
              <a:rPr lang="en-US" dirty="0" smtClean="0"/>
              <a:t>Clustering </a:t>
            </a:r>
            <a:r>
              <a:rPr lang="en-US" dirty="0" smtClean="0"/>
              <a:t>support</a:t>
            </a:r>
            <a:endParaRPr lang="en-US" dirty="0" smtClean="0"/>
          </a:p>
        </p:txBody>
      </p:sp>
    </p:spTree>
    <p:extLst>
      <p:ext uri="{BB962C8B-B14F-4D97-AF65-F5344CB8AC3E}">
        <p14:creationId xmlns:p14="http://schemas.microsoft.com/office/powerpoint/2010/main" val="111063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Threading Model</a:t>
            </a:r>
            <a:endParaRPr lang="en-US" dirty="0"/>
          </a:p>
        </p:txBody>
      </p:sp>
      <p:sp>
        <p:nvSpPr>
          <p:cNvPr id="3" name="Content Placeholder 2"/>
          <p:cNvSpPr>
            <a:spLocks noGrp="1"/>
          </p:cNvSpPr>
          <p:nvPr>
            <p:ph idx="1"/>
          </p:nvPr>
        </p:nvSpPr>
        <p:spPr>
          <a:xfrm>
            <a:off x="628650" y="1088694"/>
            <a:ext cx="6985000" cy="508000"/>
          </a:xfrm>
        </p:spPr>
        <p:txBody>
          <a:bodyPr/>
          <a:lstStyle/>
          <a:p>
            <a:r>
              <a:rPr lang="en-US" dirty="0" smtClean="0"/>
              <a:t>Multiple threads sharing a single address space</a:t>
            </a:r>
            <a:endParaRPr lang="en-US" dirty="0"/>
          </a:p>
        </p:txBody>
      </p:sp>
      <p:sp>
        <p:nvSpPr>
          <p:cNvPr id="5" name="Rounded Rectangle 4"/>
          <p:cNvSpPr/>
          <p:nvPr/>
        </p:nvSpPr>
        <p:spPr bwMode="auto">
          <a:xfrm>
            <a:off x="1333500" y="1778000"/>
            <a:ext cx="1270000" cy="1333500"/>
          </a:xfrm>
          <a:prstGeom prst="roundRect">
            <a:avLst/>
          </a:prstGeom>
          <a:solidFill>
            <a:schemeClr val="accent1">
              <a:lumMod val="20000"/>
              <a:lumOff val="80000"/>
            </a:schemeClr>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   Stack</a:t>
            </a:r>
            <a:endParaRPr lang="en-US" sz="2000" dirty="0">
              <a:latin typeface="Arial" charset="0"/>
              <a:ea typeface="ＭＳ Ｐゴシック" charset="0"/>
            </a:endParaRPr>
          </a:p>
        </p:txBody>
      </p:sp>
      <p:sp>
        <p:nvSpPr>
          <p:cNvPr id="6" name="Rectangle 5"/>
          <p:cNvSpPr/>
          <p:nvPr/>
        </p:nvSpPr>
        <p:spPr bwMode="auto">
          <a:xfrm>
            <a:off x="1524000" y="2159000"/>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Rectangle 6"/>
          <p:cNvSpPr/>
          <p:nvPr/>
        </p:nvSpPr>
        <p:spPr bwMode="auto">
          <a:xfrm>
            <a:off x="1524000" y="2349500"/>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8" name="Rectangle 7"/>
          <p:cNvSpPr/>
          <p:nvPr/>
        </p:nvSpPr>
        <p:spPr bwMode="auto">
          <a:xfrm>
            <a:off x="1524000" y="2540000"/>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9" name="Rectangle 8"/>
          <p:cNvSpPr/>
          <p:nvPr/>
        </p:nvSpPr>
        <p:spPr bwMode="auto">
          <a:xfrm>
            <a:off x="1524000" y="2730500"/>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0" name="Snip Single Corner Rectangle 9"/>
          <p:cNvSpPr/>
          <p:nvPr/>
        </p:nvSpPr>
        <p:spPr bwMode="auto">
          <a:xfrm>
            <a:off x="2286000" y="2476500"/>
            <a:ext cx="254000" cy="381000"/>
          </a:xfrm>
          <a:prstGeom prst="snip1Rect">
            <a:avLst>
              <a:gd name="adj" fmla="val 32693"/>
            </a:avLst>
          </a:prstGeom>
          <a:solidFill>
            <a:schemeClr val="accent2"/>
          </a:solidFill>
          <a:ln>
            <a:noFill/>
          </a:ln>
          <a:effectLst/>
          <a:extLs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1" name="TextBox 10"/>
          <p:cNvSpPr txBox="1"/>
          <p:nvPr/>
        </p:nvSpPr>
        <p:spPr>
          <a:xfrm>
            <a:off x="2730500" y="2349500"/>
            <a:ext cx="724237" cy="707694"/>
          </a:xfrm>
          <a:prstGeom prst="rect">
            <a:avLst/>
          </a:prstGeom>
          <a:noFill/>
        </p:spPr>
        <p:txBody>
          <a:bodyPr wrap="none" rtlCol="0">
            <a:spAutoFit/>
          </a:bodyPr>
          <a:lstStyle/>
          <a:p>
            <a:r>
              <a:rPr lang="en-US" sz="1333" dirty="0"/>
              <a:t>Thread-</a:t>
            </a:r>
            <a:br>
              <a:rPr lang="en-US" sz="1333" dirty="0"/>
            </a:br>
            <a:r>
              <a:rPr lang="en-US" sz="1333" dirty="0"/>
              <a:t>local</a:t>
            </a:r>
          </a:p>
          <a:p>
            <a:r>
              <a:rPr lang="en-US" sz="1333" dirty="0"/>
              <a:t>storage</a:t>
            </a:r>
            <a:endParaRPr lang="en-US" sz="1333" dirty="0"/>
          </a:p>
        </p:txBody>
      </p:sp>
      <p:cxnSp>
        <p:nvCxnSpPr>
          <p:cNvPr id="13" name="Straight Connector 12"/>
          <p:cNvCxnSpPr>
            <a:stCxn id="11" idx="1"/>
          </p:cNvCxnSpPr>
          <p:nvPr/>
        </p:nvCxnSpPr>
        <p:spPr bwMode="auto">
          <a:xfrm flipH="1" flipV="1">
            <a:off x="2540000" y="2667001"/>
            <a:ext cx="190500" cy="36346"/>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 name="Rounded Rectangle 13"/>
          <p:cNvSpPr/>
          <p:nvPr/>
        </p:nvSpPr>
        <p:spPr bwMode="auto">
          <a:xfrm>
            <a:off x="4000500" y="1778000"/>
            <a:ext cx="1270000" cy="1333500"/>
          </a:xfrm>
          <a:prstGeom prst="roundRect">
            <a:avLst/>
          </a:prstGeom>
          <a:solidFill>
            <a:schemeClr val="accent1">
              <a:lumMod val="20000"/>
              <a:lumOff val="80000"/>
            </a:schemeClr>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dirty="0">
              <a:latin typeface="Arial" charset="0"/>
              <a:ea typeface="ＭＳ Ｐゴシック" charset="0"/>
            </a:endParaRPr>
          </a:p>
        </p:txBody>
      </p:sp>
      <p:sp>
        <p:nvSpPr>
          <p:cNvPr id="15" name="Rectangle 14"/>
          <p:cNvSpPr/>
          <p:nvPr/>
        </p:nvSpPr>
        <p:spPr bwMode="auto">
          <a:xfrm>
            <a:off x="4191000" y="2159000"/>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6" name="Rectangle 15"/>
          <p:cNvSpPr/>
          <p:nvPr/>
        </p:nvSpPr>
        <p:spPr bwMode="auto">
          <a:xfrm>
            <a:off x="4191000" y="2349500"/>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7" name="Rectangle 16"/>
          <p:cNvSpPr/>
          <p:nvPr/>
        </p:nvSpPr>
        <p:spPr bwMode="auto">
          <a:xfrm>
            <a:off x="4191000" y="2540000"/>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8" name="Rectangle 17"/>
          <p:cNvSpPr/>
          <p:nvPr/>
        </p:nvSpPr>
        <p:spPr bwMode="auto">
          <a:xfrm>
            <a:off x="4191000" y="2730500"/>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9" name="Snip Single Corner Rectangle 18"/>
          <p:cNvSpPr/>
          <p:nvPr/>
        </p:nvSpPr>
        <p:spPr bwMode="auto">
          <a:xfrm>
            <a:off x="4953000" y="2476500"/>
            <a:ext cx="254000" cy="381000"/>
          </a:xfrm>
          <a:prstGeom prst="snip1Rect">
            <a:avLst>
              <a:gd name="adj" fmla="val 32693"/>
            </a:avLst>
          </a:prstGeom>
          <a:solidFill>
            <a:schemeClr val="accent2"/>
          </a:solidFill>
          <a:ln>
            <a:noFill/>
          </a:ln>
          <a:effectLst/>
          <a:extLs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0" name="Rounded Rectangle 19"/>
          <p:cNvSpPr/>
          <p:nvPr/>
        </p:nvSpPr>
        <p:spPr bwMode="auto">
          <a:xfrm>
            <a:off x="5588000" y="1778000"/>
            <a:ext cx="1270000" cy="1333500"/>
          </a:xfrm>
          <a:prstGeom prst="roundRect">
            <a:avLst/>
          </a:prstGeom>
          <a:solidFill>
            <a:schemeClr val="accent1">
              <a:lumMod val="20000"/>
              <a:lumOff val="80000"/>
            </a:schemeClr>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dirty="0">
              <a:latin typeface="Arial" charset="0"/>
              <a:ea typeface="ＭＳ Ｐゴシック" charset="0"/>
            </a:endParaRPr>
          </a:p>
        </p:txBody>
      </p:sp>
      <p:sp>
        <p:nvSpPr>
          <p:cNvPr id="21" name="Rectangle 20"/>
          <p:cNvSpPr/>
          <p:nvPr/>
        </p:nvSpPr>
        <p:spPr bwMode="auto">
          <a:xfrm>
            <a:off x="5778500" y="2159000"/>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2" name="Rectangle 21"/>
          <p:cNvSpPr/>
          <p:nvPr/>
        </p:nvSpPr>
        <p:spPr bwMode="auto">
          <a:xfrm>
            <a:off x="5778500" y="2349500"/>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3" name="Rectangle 22"/>
          <p:cNvSpPr/>
          <p:nvPr/>
        </p:nvSpPr>
        <p:spPr bwMode="auto">
          <a:xfrm>
            <a:off x="5778500" y="2540000"/>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4" name="Rectangle 23"/>
          <p:cNvSpPr/>
          <p:nvPr/>
        </p:nvSpPr>
        <p:spPr bwMode="auto">
          <a:xfrm>
            <a:off x="5778500" y="2730500"/>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5" name="Snip Single Corner Rectangle 24"/>
          <p:cNvSpPr/>
          <p:nvPr/>
        </p:nvSpPr>
        <p:spPr bwMode="auto">
          <a:xfrm>
            <a:off x="6540500" y="2476500"/>
            <a:ext cx="254000" cy="381000"/>
          </a:xfrm>
          <a:prstGeom prst="snip1Rect">
            <a:avLst>
              <a:gd name="adj" fmla="val 32693"/>
            </a:avLst>
          </a:prstGeom>
          <a:solidFill>
            <a:schemeClr val="accent2"/>
          </a:solidFill>
          <a:ln>
            <a:noFill/>
          </a:ln>
          <a:effectLst/>
          <a:extLs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6" name="Rectangle 25"/>
          <p:cNvSpPr/>
          <p:nvPr/>
        </p:nvSpPr>
        <p:spPr bwMode="auto">
          <a:xfrm>
            <a:off x="1333500" y="3746500"/>
            <a:ext cx="5524500" cy="762000"/>
          </a:xfrm>
          <a:prstGeom prst="rect">
            <a:avLst/>
          </a:prstGeom>
          <a:solidFill>
            <a:schemeClr val="bg1">
              <a:lumMod val="95000"/>
            </a:schemeClr>
          </a:solidFill>
          <a:ln>
            <a:solidFill>
              <a:srgbClr val="000000"/>
            </a:solidFill>
          </a:ln>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1170" dirty="0"/>
              <a:t>Process Address Space</a:t>
            </a:r>
            <a:endParaRPr lang="en-US" sz="2000" dirty="0">
              <a:latin typeface="Arial" charset="0"/>
              <a:ea typeface="ＭＳ Ｐゴシック" charset="0"/>
            </a:endParaRPr>
          </a:p>
        </p:txBody>
      </p:sp>
      <p:cxnSp>
        <p:nvCxnSpPr>
          <p:cNvPr id="28" name="Straight Arrow Connector 27"/>
          <p:cNvCxnSpPr>
            <a:stCxn id="5" idx="2"/>
          </p:cNvCxnSpPr>
          <p:nvPr/>
        </p:nvCxnSpPr>
        <p:spPr bwMode="auto">
          <a:xfrm>
            <a:off x="1968500" y="3111500"/>
            <a:ext cx="0" cy="762000"/>
          </a:xfrm>
          <a:prstGeom prst="straightConnector1">
            <a:avLst/>
          </a:prstGeom>
          <a:solidFill>
            <a:schemeClr val="accent2"/>
          </a:solidFill>
          <a:ln w="38100" cap="flat" cmpd="sng" algn="ctr">
            <a:solidFill>
              <a:schemeClr val="accent1">
                <a:lumMod val="50000"/>
              </a:schemeClr>
            </a:solidFill>
            <a:prstDash val="solid"/>
            <a:round/>
            <a:headEnd type="stealth" w="med" len="med"/>
            <a:tailEnd type="stealth"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Arrow Connector 28"/>
          <p:cNvCxnSpPr/>
          <p:nvPr/>
        </p:nvCxnSpPr>
        <p:spPr bwMode="auto">
          <a:xfrm>
            <a:off x="4635500" y="3111500"/>
            <a:ext cx="0" cy="762000"/>
          </a:xfrm>
          <a:prstGeom prst="straightConnector1">
            <a:avLst/>
          </a:prstGeom>
          <a:solidFill>
            <a:schemeClr val="accent2"/>
          </a:solidFill>
          <a:ln w="38100" cap="flat" cmpd="sng" algn="ctr">
            <a:solidFill>
              <a:schemeClr val="accent1">
                <a:lumMod val="50000"/>
              </a:schemeClr>
            </a:solidFill>
            <a:prstDash val="solid"/>
            <a:round/>
            <a:headEnd type="stealth" w="med" len="med"/>
            <a:tailEnd type="stealth"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Arrow Connector 29"/>
          <p:cNvCxnSpPr/>
          <p:nvPr/>
        </p:nvCxnSpPr>
        <p:spPr bwMode="auto">
          <a:xfrm>
            <a:off x="6223000" y="3111500"/>
            <a:ext cx="0" cy="762000"/>
          </a:xfrm>
          <a:prstGeom prst="straightConnector1">
            <a:avLst/>
          </a:prstGeom>
          <a:solidFill>
            <a:schemeClr val="accent2"/>
          </a:solidFill>
          <a:ln w="38100" cap="flat" cmpd="sng" algn="ctr">
            <a:solidFill>
              <a:schemeClr val="accent1">
                <a:lumMod val="50000"/>
              </a:schemeClr>
            </a:solidFill>
            <a:prstDash val="solid"/>
            <a:round/>
            <a:headEnd type="stealth" w="med" len="med"/>
            <a:tailEnd type="stealth"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0280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The Traditional Model</a:t>
            </a:r>
            <a:endParaRPr lang="en-US" dirty="0"/>
          </a:p>
        </p:txBody>
      </p:sp>
      <p:sp>
        <p:nvSpPr>
          <p:cNvPr id="3" name="Content Placeholder 2"/>
          <p:cNvSpPr>
            <a:spLocks noGrp="1"/>
          </p:cNvSpPr>
          <p:nvPr>
            <p:ph idx="1"/>
          </p:nvPr>
        </p:nvSpPr>
        <p:spPr>
          <a:xfrm>
            <a:off x="628650" y="1190362"/>
            <a:ext cx="7886700" cy="3437480"/>
          </a:xfrm>
        </p:spPr>
        <p:txBody>
          <a:bodyPr/>
          <a:lstStyle/>
          <a:p>
            <a:r>
              <a:rPr lang="en-US" dirty="0" smtClean="0"/>
              <a:t>Threads no longer viewed as lightweight</a:t>
            </a:r>
          </a:p>
          <a:p>
            <a:pPr lvl="2"/>
            <a:r>
              <a:rPr lang="en-US" dirty="0" smtClean="0"/>
              <a:t>stack size 512K to 2MB</a:t>
            </a:r>
          </a:p>
          <a:p>
            <a:pPr lvl="2"/>
            <a:r>
              <a:rPr lang="en-US" dirty="0" smtClean="0"/>
              <a:t>limits number of threads that can be created</a:t>
            </a:r>
          </a:p>
          <a:p>
            <a:pPr lvl="2"/>
            <a:endParaRPr lang="en-US" dirty="0"/>
          </a:p>
          <a:p>
            <a:r>
              <a:rPr lang="en-US" dirty="0" smtClean="0"/>
              <a:t>Protection of shared mutable state is hard</a:t>
            </a:r>
          </a:p>
          <a:p>
            <a:pPr lvl="2"/>
            <a:r>
              <a:rPr lang="en-US" dirty="0" smtClean="0"/>
              <a:t>locking very difficult to get right</a:t>
            </a:r>
          </a:p>
          <a:p>
            <a:pPr lvl="2"/>
            <a:r>
              <a:rPr lang="en-US" dirty="0" smtClean="0"/>
              <a:t>based on notion of blocking and context switching</a:t>
            </a:r>
          </a:p>
          <a:p>
            <a:pPr lvl="2"/>
            <a:r>
              <a:rPr lang="en-US" dirty="0" smtClean="0"/>
              <a:t>many problems are timing related</a:t>
            </a:r>
          </a:p>
          <a:p>
            <a:pPr lvl="2"/>
            <a:endParaRPr lang="en-US" dirty="0"/>
          </a:p>
          <a:p>
            <a:r>
              <a:rPr lang="en-US" dirty="0" smtClean="0"/>
              <a:t>Much boiler plate needed</a:t>
            </a:r>
          </a:p>
          <a:p>
            <a:pPr lvl="2"/>
            <a:r>
              <a:rPr lang="en-US" dirty="0" smtClean="0"/>
              <a:t>low level constructs need management</a:t>
            </a:r>
            <a:endParaRPr lang="en-US" dirty="0"/>
          </a:p>
        </p:txBody>
      </p:sp>
    </p:spTree>
    <p:extLst>
      <p:ext uri="{BB962C8B-B14F-4D97-AF65-F5344CB8AC3E}">
        <p14:creationId xmlns:p14="http://schemas.microsoft.com/office/powerpoint/2010/main" val="16988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a:xfrm>
            <a:off x="647555" y="1111250"/>
            <a:ext cx="6985000" cy="2730500"/>
          </a:xfrm>
        </p:spPr>
        <p:txBody>
          <a:bodyPr/>
          <a:lstStyle/>
          <a:p>
            <a:r>
              <a:rPr lang="en-US" dirty="0" smtClean="0"/>
              <a:t>An alternative approach to concurrency and distribution</a:t>
            </a:r>
          </a:p>
          <a:p>
            <a:pPr lvl="2"/>
            <a:endParaRPr lang="en-US" dirty="0"/>
          </a:p>
          <a:p>
            <a:r>
              <a:rPr lang="en-US" dirty="0" smtClean="0"/>
              <a:t>Actor is a small, self-contained processing unit</a:t>
            </a:r>
          </a:p>
          <a:p>
            <a:pPr lvl="2"/>
            <a:r>
              <a:rPr lang="en-US" dirty="0"/>
              <a:t>c</a:t>
            </a:r>
            <a:r>
              <a:rPr lang="en-US" dirty="0" smtClean="0"/>
              <a:t>ontains state, </a:t>
            </a:r>
            <a:r>
              <a:rPr lang="en-US" dirty="0" err="1" smtClean="0"/>
              <a:t>behaviour</a:t>
            </a:r>
            <a:r>
              <a:rPr lang="en-US" dirty="0" smtClean="0"/>
              <a:t> and mailbox</a:t>
            </a:r>
          </a:p>
          <a:p>
            <a:pPr lvl="1"/>
            <a:endParaRPr lang="en-US" dirty="0"/>
          </a:p>
          <a:p>
            <a:r>
              <a:rPr lang="en-US" dirty="0" smtClean="0"/>
              <a:t>Actors communicate by sending messages</a:t>
            </a:r>
          </a:p>
          <a:p>
            <a:pPr lvl="2"/>
            <a:r>
              <a:rPr lang="en-US" dirty="0" smtClean="0"/>
              <a:t>asynchronously</a:t>
            </a:r>
          </a:p>
        </p:txBody>
      </p:sp>
      <p:grpSp>
        <p:nvGrpSpPr>
          <p:cNvPr id="26" name="Group 25"/>
          <p:cNvGrpSpPr/>
          <p:nvPr/>
        </p:nvGrpSpPr>
        <p:grpSpPr>
          <a:xfrm>
            <a:off x="1759289" y="3385762"/>
            <a:ext cx="6477000" cy="1778000"/>
            <a:chOff x="685800" y="3962400"/>
            <a:chExt cx="7772400" cy="2133600"/>
          </a:xfrm>
        </p:grpSpPr>
        <p:sp>
          <p:nvSpPr>
            <p:cNvPr id="4" name="Oval 3"/>
            <p:cNvSpPr/>
            <p:nvPr/>
          </p:nvSpPr>
          <p:spPr bwMode="auto">
            <a:xfrm>
              <a:off x="685800" y="3962400"/>
              <a:ext cx="1981200" cy="1981200"/>
            </a:xfrm>
            <a:prstGeom prst="ellipse">
              <a:avLst/>
            </a:prstGeom>
            <a:solidFill>
              <a:srgbClr val="FFF4AD"/>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5" name="Snip Single Corner Rectangle 4"/>
            <p:cNvSpPr/>
            <p:nvPr/>
          </p:nvSpPr>
          <p:spPr bwMode="auto">
            <a:xfrm>
              <a:off x="1066800" y="43434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6" name="Snip Single Corner Rectangle 5"/>
            <p:cNvSpPr/>
            <p:nvPr/>
          </p:nvSpPr>
          <p:spPr bwMode="auto">
            <a:xfrm>
              <a:off x="990600" y="44958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Snip Single Corner Rectangle 6"/>
            <p:cNvSpPr/>
            <p:nvPr/>
          </p:nvSpPr>
          <p:spPr bwMode="auto">
            <a:xfrm>
              <a:off x="838200" y="46482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nvGrpSpPr>
            <p:cNvPr id="13" name="Group 12"/>
            <p:cNvGrpSpPr/>
            <p:nvPr/>
          </p:nvGrpSpPr>
          <p:grpSpPr>
            <a:xfrm>
              <a:off x="1981200" y="4572000"/>
              <a:ext cx="2362200" cy="533400"/>
              <a:chOff x="2667000" y="4038600"/>
              <a:chExt cx="2362200" cy="533400"/>
            </a:xfrm>
          </p:grpSpPr>
          <p:sp>
            <p:nvSpPr>
              <p:cNvPr id="8" name="Rectangle 7"/>
              <p:cNvSpPr/>
              <p:nvPr/>
            </p:nvSpPr>
            <p:spPr bwMode="auto">
              <a:xfrm>
                <a:off x="2667000" y="4038600"/>
                <a:ext cx="2362200" cy="533400"/>
              </a:xfrm>
              <a:prstGeom prst="rect">
                <a:avLst/>
              </a:prstGeom>
              <a:solidFill>
                <a:srgbClr val="C3CDFF"/>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9" name="Folded Corner 8"/>
              <p:cNvSpPr/>
              <p:nvPr/>
            </p:nvSpPr>
            <p:spPr bwMode="auto">
              <a:xfrm>
                <a:off x="28194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0" name="Folded Corner 9"/>
              <p:cNvSpPr/>
              <p:nvPr/>
            </p:nvSpPr>
            <p:spPr bwMode="auto">
              <a:xfrm>
                <a:off x="33528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1" name="Folded Corner 10"/>
              <p:cNvSpPr/>
              <p:nvPr/>
            </p:nvSpPr>
            <p:spPr bwMode="auto">
              <a:xfrm>
                <a:off x="38862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2" name="Folded Corner 11"/>
              <p:cNvSpPr/>
              <p:nvPr/>
            </p:nvSpPr>
            <p:spPr bwMode="auto">
              <a:xfrm>
                <a:off x="44196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
          <p:nvSpPr>
            <p:cNvPr id="14" name="Oval 13"/>
            <p:cNvSpPr/>
            <p:nvPr/>
          </p:nvSpPr>
          <p:spPr bwMode="auto">
            <a:xfrm>
              <a:off x="4800600" y="3962400"/>
              <a:ext cx="1981200" cy="1981200"/>
            </a:xfrm>
            <a:prstGeom prst="ellipse">
              <a:avLst/>
            </a:prstGeom>
            <a:solidFill>
              <a:srgbClr val="FFF4AD"/>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5" name="Snip Single Corner Rectangle 14"/>
            <p:cNvSpPr/>
            <p:nvPr/>
          </p:nvSpPr>
          <p:spPr bwMode="auto">
            <a:xfrm>
              <a:off x="5181600" y="43434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6" name="Snip Single Corner Rectangle 15"/>
            <p:cNvSpPr/>
            <p:nvPr/>
          </p:nvSpPr>
          <p:spPr bwMode="auto">
            <a:xfrm>
              <a:off x="5105400" y="44958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nvGrpSpPr>
            <p:cNvPr id="18" name="Group 17"/>
            <p:cNvGrpSpPr/>
            <p:nvPr/>
          </p:nvGrpSpPr>
          <p:grpSpPr>
            <a:xfrm>
              <a:off x="6096000" y="4572000"/>
              <a:ext cx="2362200" cy="533400"/>
              <a:chOff x="2667000" y="4038600"/>
              <a:chExt cx="2362200" cy="533400"/>
            </a:xfrm>
          </p:grpSpPr>
          <p:sp>
            <p:nvSpPr>
              <p:cNvPr id="19" name="Rectangle 18"/>
              <p:cNvSpPr/>
              <p:nvPr/>
            </p:nvSpPr>
            <p:spPr bwMode="auto">
              <a:xfrm>
                <a:off x="2667000" y="4038600"/>
                <a:ext cx="2362200" cy="533400"/>
              </a:xfrm>
              <a:prstGeom prst="rect">
                <a:avLst/>
              </a:prstGeom>
              <a:solidFill>
                <a:srgbClr val="C3CDFF"/>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0" name="Folded Corner 19"/>
              <p:cNvSpPr/>
              <p:nvPr/>
            </p:nvSpPr>
            <p:spPr bwMode="auto">
              <a:xfrm>
                <a:off x="28194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1" name="Folded Corner 20"/>
              <p:cNvSpPr/>
              <p:nvPr/>
            </p:nvSpPr>
            <p:spPr bwMode="auto">
              <a:xfrm>
                <a:off x="33528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2" name="Folded Corner 21"/>
              <p:cNvSpPr/>
              <p:nvPr/>
            </p:nvSpPr>
            <p:spPr bwMode="auto">
              <a:xfrm>
                <a:off x="38862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3" name="Folded Corner 22"/>
              <p:cNvSpPr/>
              <p:nvPr/>
            </p:nvSpPr>
            <p:spPr bwMode="auto">
              <a:xfrm>
                <a:off x="44196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
          <p:nvSpPr>
            <p:cNvPr id="24" name="Curved Down Arrow 23"/>
            <p:cNvSpPr/>
            <p:nvPr/>
          </p:nvSpPr>
          <p:spPr bwMode="auto">
            <a:xfrm flipH="1" flipV="1">
              <a:off x="3657600" y="5105400"/>
              <a:ext cx="1828800" cy="990600"/>
            </a:xfrm>
            <a:prstGeom prst="curvedDownArrow">
              <a:avLst/>
            </a:prstGeom>
            <a:solidFill>
              <a:schemeClr val="bg2">
                <a:lumMod val="40000"/>
                <a:lumOff val="60000"/>
              </a:schemeClr>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Tree>
    <p:extLst>
      <p:ext uri="{BB962C8B-B14F-4D97-AF65-F5344CB8AC3E}">
        <p14:creationId xmlns:p14="http://schemas.microsoft.com/office/powerpoint/2010/main" val="96013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p:txBody>
          <a:bodyPr>
            <a:normAutofit lnSpcReduction="10000"/>
          </a:bodyPr>
          <a:lstStyle/>
          <a:p>
            <a:r>
              <a:rPr lang="en-US" dirty="0" smtClean="0"/>
              <a:t>Should not share any mutable state</a:t>
            </a:r>
          </a:p>
          <a:p>
            <a:pPr lvl="2"/>
            <a:r>
              <a:rPr lang="en-US" dirty="0" smtClean="0"/>
              <a:t>can have mutable state internally but nothing exposed</a:t>
            </a:r>
          </a:p>
          <a:p>
            <a:pPr lvl="2"/>
            <a:endParaRPr lang="en-US" dirty="0"/>
          </a:p>
          <a:p>
            <a:r>
              <a:rPr lang="en-US" dirty="0" smtClean="0"/>
              <a:t>Should communicate using immutable messages</a:t>
            </a:r>
          </a:p>
          <a:p>
            <a:pPr lvl="2"/>
            <a:endParaRPr lang="en-US" dirty="0"/>
          </a:p>
          <a:p>
            <a:r>
              <a:rPr lang="en-US" dirty="0" smtClean="0"/>
              <a:t>Should communicate asynchronously</a:t>
            </a:r>
          </a:p>
          <a:p>
            <a:pPr lvl="2"/>
            <a:endParaRPr lang="en-US" dirty="0"/>
          </a:p>
          <a:p>
            <a:r>
              <a:rPr lang="en-US" dirty="0" smtClean="0"/>
              <a:t>Behave reactively</a:t>
            </a:r>
          </a:p>
          <a:p>
            <a:pPr lvl="2"/>
            <a:r>
              <a:rPr lang="en-US" dirty="0" smtClean="0"/>
              <a:t>Only perform calculations in response to messages</a:t>
            </a:r>
          </a:p>
          <a:p>
            <a:pPr lvl="2"/>
            <a:endParaRPr lang="en-US" dirty="0"/>
          </a:p>
          <a:p>
            <a:r>
              <a:rPr lang="en-US" dirty="0" smtClean="0"/>
              <a:t>Can exist within one process or across processes</a:t>
            </a:r>
          </a:p>
          <a:p>
            <a:pPr lvl="2"/>
            <a:r>
              <a:rPr lang="en-US" dirty="0" smtClean="0"/>
              <a:t>also across machines</a:t>
            </a:r>
          </a:p>
          <a:p>
            <a:pPr lvl="2"/>
            <a:endParaRPr lang="en-US" dirty="0"/>
          </a:p>
          <a:p>
            <a:r>
              <a:rPr lang="en-US" dirty="0" smtClean="0"/>
              <a:t>Should provide a safe model for handling failures</a:t>
            </a:r>
            <a:endParaRPr lang="en-US" dirty="0"/>
          </a:p>
        </p:txBody>
      </p:sp>
    </p:spTree>
    <p:extLst>
      <p:ext uri="{BB962C8B-B14F-4D97-AF65-F5344CB8AC3E}">
        <p14:creationId xmlns:p14="http://schemas.microsoft.com/office/powerpoint/2010/main" val="1176648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628650" y="1076786"/>
            <a:ext cx="6985000" cy="1524000"/>
          </a:xfrm>
        </p:spPr>
        <p:txBody>
          <a:bodyPr/>
          <a:lstStyle/>
          <a:p>
            <a:r>
              <a:rPr lang="en-US" dirty="0" smtClean="0"/>
              <a:t>Two Actors implementing "</a:t>
            </a:r>
            <a:r>
              <a:rPr lang="en-US" dirty="0" err="1" smtClean="0"/>
              <a:t>TickTock</a:t>
            </a:r>
            <a:r>
              <a:rPr lang="en-US" dirty="0" smtClean="0"/>
              <a:t>" example</a:t>
            </a:r>
          </a:p>
          <a:p>
            <a:pPr lvl="2"/>
            <a:endParaRPr lang="en-US" dirty="0"/>
          </a:p>
          <a:p>
            <a:r>
              <a:rPr lang="en-US" dirty="0" smtClean="0"/>
              <a:t>Message types</a:t>
            </a:r>
          </a:p>
          <a:p>
            <a:pPr lvl="2"/>
            <a:r>
              <a:rPr lang="en-US" dirty="0" smtClean="0"/>
              <a:t>usually defined as classes</a:t>
            </a:r>
          </a:p>
        </p:txBody>
      </p:sp>
      <p:sp>
        <p:nvSpPr>
          <p:cNvPr id="6" name="TextBox 5"/>
          <p:cNvSpPr txBox="1"/>
          <p:nvPr/>
        </p:nvSpPr>
        <p:spPr>
          <a:xfrm>
            <a:off x="1079500" y="2667000"/>
            <a:ext cx="4699000" cy="2553776"/>
          </a:xfrm>
          <a:prstGeom prst="rect">
            <a:avLst/>
          </a:prstGeom>
          <a:solidFill>
            <a:schemeClr val="bg1"/>
          </a:solidFill>
          <a:ln>
            <a:solidFill>
              <a:srgbClr val="000000"/>
            </a:solidFill>
          </a:ln>
        </p:spPr>
        <p:txBody>
          <a:bodyPr wrap="square" rtlCol="0">
            <a:spAutoFit/>
          </a:bodyPr>
          <a:lstStyle/>
          <a:p>
            <a:r>
              <a:rPr lang="en-US" sz="1333" dirty="0">
                <a:latin typeface="Courier"/>
                <a:cs typeface="Courier"/>
              </a:rPr>
              <a:t>public class </a:t>
            </a:r>
            <a:r>
              <a:rPr lang="en-US" sz="1333" dirty="0" err="1">
                <a:latin typeface="Courier"/>
                <a:cs typeface="Courier"/>
              </a:rPr>
              <a:t>StartTickingMessage</a:t>
            </a:r>
            <a:r>
              <a:rPr lang="en-US" sz="1333" dirty="0">
                <a:latin typeface="Courier"/>
                <a:cs typeface="Courier"/>
              </a:rPr>
              <a:t> {</a:t>
            </a:r>
          </a:p>
          <a:p>
            <a:r>
              <a:rPr lang="en-US" sz="1333" dirty="0">
                <a:latin typeface="Courier"/>
                <a:cs typeface="Courier"/>
              </a:rPr>
              <a:t>	</a:t>
            </a:r>
          </a:p>
          <a:p>
            <a:r>
              <a:rPr lang="en-US" sz="1333" dirty="0">
                <a:latin typeface="Courier"/>
                <a:cs typeface="Courier"/>
              </a:rPr>
              <a:t>  private </a:t>
            </a:r>
            <a:r>
              <a:rPr lang="en-US" sz="1333" dirty="0" err="1">
                <a:latin typeface="Courier"/>
                <a:cs typeface="Courier"/>
              </a:rPr>
              <a:t>ActorRef</a:t>
            </a:r>
            <a:r>
              <a:rPr lang="en-US" sz="1333" dirty="0">
                <a:latin typeface="Courier"/>
                <a:cs typeface="Courier"/>
              </a:rPr>
              <a:t> </a:t>
            </a:r>
            <a:r>
              <a:rPr lang="en-US" sz="1333" dirty="0" err="1">
                <a:latin typeface="Courier"/>
                <a:cs typeface="Courier"/>
              </a:rPr>
              <a:t>dest</a:t>
            </a:r>
            <a:r>
              <a:rPr lang="en-US" sz="1333" dirty="0">
                <a:latin typeface="Courier"/>
                <a:cs typeface="Courier"/>
              </a:rPr>
              <a:t>;</a:t>
            </a:r>
          </a:p>
          <a:p>
            <a:r>
              <a:rPr lang="en-US" sz="1333" dirty="0">
                <a:latin typeface="Courier"/>
                <a:cs typeface="Courier"/>
              </a:rPr>
              <a:t>	</a:t>
            </a:r>
          </a:p>
          <a:p>
            <a:r>
              <a:rPr lang="en-US" sz="1333" dirty="0">
                <a:latin typeface="Courier"/>
                <a:cs typeface="Courier"/>
              </a:rPr>
              <a:t>  public </a:t>
            </a:r>
            <a:r>
              <a:rPr lang="en-US" sz="1333" dirty="0" err="1">
                <a:latin typeface="Courier"/>
                <a:cs typeface="Courier"/>
              </a:rPr>
              <a:t>StartTickingMessage</a:t>
            </a:r>
            <a:r>
              <a:rPr lang="en-US" sz="1333" dirty="0">
                <a:latin typeface="Courier"/>
                <a:cs typeface="Courier"/>
              </a:rPr>
              <a:t>(</a:t>
            </a:r>
            <a:r>
              <a:rPr lang="en-US" sz="1333" dirty="0" err="1">
                <a:latin typeface="Courier"/>
                <a:cs typeface="Courier"/>
              </a:rPr>
              <a:t>ActorRef</a:t>
            </a:r>
            <a:r>
              <a:rPr lang="en-US" sz="1333" dirty="0">
                <a:latin typeface="Courier"/>
                <a:cs typeface="Courier"/>
              </a:rPr>
              <a:t> d) {</a:t>
            </a:r>
          </a:p>
          <a:p>
            <a:r>
              <a:rPr lang="en-US" sz="1333" dirty="0">
                <a:latin typeface="Courier"/>
                <a:cs typeface="Courier"/>
              </a:rPr>
              <a:t>    </a:t>
            </a:r>
            <a:r>
              <a:rPr lang="en-US" sz="1333" dirty="0" err="1">
                <a:latin typeface="Courier"/>
                <a:cs typeface="Courier"/>
              </a:rPr>
              <a:t>dest</a:t>
            </a:r>
            <a:r>
              <a:rPr lang="en-US" sz="1333" dirty="0">
                <a:latin typeface="Courier"/>
                <a:cs typeface="Courier"/>
              </a:rPr>
              <a:t> </a:t>
            </a:r>
            <a:r>
              <a:rPr lang="en-US" sz="1333" dirty="0">
                <a:latin typeface="Courier"/>
                <a:cs typeface="Courier"/>
              </a:rPr>
              <a:t>= d;</a:t>
            </a:r>
          </a:p>
          <a:p>
            <a:r>
              <a:rPr lang="en-US" sz="1333" dirty="0">
                <a:latin typeface="Courier"/>
                <a:cs typeface="Courier"/>
              </a:rPr>
              <a:t> </a:t>
            </a:r>
            <a:r>
              <a:rPr lang="en-US" sz="1333" dirty="0">
                <a:latin typeface="Courier"/>
                <a:cs typeface="Courier"/>
              </a:rPr>
              <a:t> }</a:t>
            </a:r>
            <a:endParaRPr lang="en-US" sz="1333" dirty="0">
              <a:latin typeface="Courier"/>
              <a:cs typeface="Courier"/>
            </a:endParaRPr>
          </a:p>
          <a:p>
            <a:r>
              <a:rPr lang="en-US" sz="1333" dirty="0">
                <a:latin typeface="Courier"/>
                <a:cs typeface="Courier"/>
              </a:rPr>
              <a:t>	</a:t>
            </a:r>
          </a:p>
          <a:p>
            <a:r>
              <a:rPr lang="en-US" sz="1333" dirty="0">
                <a:latin typeface="Courier"/>
                <a:cs typeface="Courier"/>
              </a:rPr>
              <a:t>  public </a:t>
            </a:r>
            <a:r>
              <a:rPr lang="en-US" sz="1333" dirty="0" err="1">
                <a:latin typeface="Courier"/>
                <a:cs typeface="Courier"/>
              </a:rPr>
              <a:t>ActorRef</a:t>
            </a:r>
            <a:r>
              <a:rPr lang="en-US" sz="1333" dirty="0">
                <a:latin typeface="Courier"/>
                <a:cs typeface="Courier"/>
              </a:rPr>
              <a:t> </a:t>
            </a:r>
            <a:r>
              <a:rPr lang="en-US" sz="1333" dirty="0" err="1">
                <a:latin typeface="Courier"/>
                <a:cs typeface="Courier"/>
              </a:rPr>
              <a:t>getDest</a:t>
            </a:r>
            <a:r>
              <a:rPr lang="en-US" sz="1333" dirty="0">
                <a:latin typeface="Courier"/>
                <a:cs typeface="Courier"/>
              </a:rPr>
              <a:t>() {</a:t>
            </a:r>
          </a:p>
          <a:p>
            <a:r>
              <a:rPr lang="en-US" sz="1333" dirty="0">
                <a:latin typeface="Courier"/>
                <a:cs typeface="Courier"/>
              </a:rPr>
              <a:t>    return </a:t>
            </a:r>
            <a:r>
              <a:rPr lang="en-US" sz="1333" dirty="0" err="1">
                <a:latin typeface="Courier"/>
                <a:cs typeface="Courier"/>
              </a:rPr>
              <a:t>dest</a:t>
            </a:r>
            <a:r>
              <a:rPr lang="en-US" sz="1333" dirty="0">
                <a:latin typeface="Courier"/>
                <a:cs typeface="Courier"/>
              </a:rPr>
              <a:t>;</a:t>
            </a:r>
          </a:p>
          <a:p>
            <a:r>
              <a:rPr lang="en-US" sz="1333" dirty="0">
                <a:latin typeface="Courier"/>
                <a:cs typeface="Courier"/>
              </a:rPr>
              <a:t>  }</a:t>
            </a:r>
            <a:endParaRPr lang="en-US" sz="1333" dirty="0">
              <a:latin typeface="Courier"/>
              <a:cs typeface="Courier"/>
            </a:endParaRPr>
          </a:p>
          <a:p>
            <a:r>
              <a:rPr lang="en-US" sz="1333" dirty="0">
                <a:latin typeface="Courier"/>
                <a:cs typeface="Courier"/>
              </a:rPr>
              <a:t>}</a:t>
            </a:r>
          </a:p>
        </p:txBody>
      </p:sp>
      <p:sp>
        <p:nvSpPr>
          <p:cNvPr id="5" name="TextBox 4"/>
          <p:cNvSpPr txBox="1"/>
          <p:nvPr/>
        </p:nvSpPr>
        <p:spPr>
          <a:xfrm>
            <a:off x="5419991" y="2867445"/>
            <a:ext cx="2984500" cy="502573"/>
          </a:xfrm>
          <a:prstGeom prst="rect">
            <a:avLst/>
          </a:prstGeom>
          <a:solidFill>
            <a:schemeClr val="bg1"/>
          </a:solidFill>
          <a:ln>
            <a:solidFill>
              <a:srgbClr val="000000"/>
            </a:solidFill>
          </a:ln>
        </p:spPr>
        <p:txBody>
          <a:bodyPr wrap="square" rtlCol="0">
            <a:spAutoFit/>
          </a:bodyPr>
          <a:lstStyle/>
          <a:p>
            <a:r>
              <a:rPr lang="en-US" sz="1333" dirty="0">
                <a:latin typeface="Courier"/>
                <a:cs typeface="Courier"/>
              </a:rPr>
              <a:t>public class </a:t>
            </a:r>
            <a:r>
              <a:rPr lang="en-US" sz="1333" dirty="0" err="1">
                <a:latin typeface="Courier"/>
                <a:cs typeface="Courier"/>
              </a:rPr>
              <a:t>TockMessage</a:t>
            </a:r>
            <a:r>
              <a:rPr lang="en-US" sz="1333" dirty="0">
                <a:latin typeface="Courier"/>
                <a:cs typeface="Courier"/>
              </a:rPr>
              <a:t> {</a:t>
            </a:r>
            <a:endParaRPr lang="en-US" sz="1333" dirty="0">
              <a:latin typeface="Courier"/>
              <a:cs typeface="Courier"/>
            </a:endParaRPr>
          </a:p>
          <a:p>
            <a:r>
              <a:rPr lang="en-US" sz="1333" dirty="0">
                <a:latin typeface="Courier"/>
                <a:cs typeface="Courier"/>
              </a:rPr>
              <a:t>}</a:t>
            </a:r>
          </a:p>
        </p:txBody>
      </p:sp>
      <p:sp>
        <p:nvSpPr>
          <p:cNvPr id="4" name="TextBox 3"/>
          <p:cNvSpPr txBox="1"/>
          <p:nvPr/>
        </p:nvSpPr>
        <p:spPr>
          <a:xfrm>
            <a:off x="5419991" y="2232445"/>
            <a:ext cx="2984500" cy="502573"/>
          </a:xfrm>
          <a:prstGeom prst="rect">
            <a:avLst/>
          </a:prstGeom>
          <a:solidFill>
            <a:schemeClr val="bg1"/>
          </a:solidFill>
          <a:ln>
            <a:solidFill>
              <a:srgbClr val="000000"/>
            </a:solidFill>
          </a:ln>
        </p:spPr>
        <p:txBody>
          <a:bodyPr wrap="square" rtlCol="0">
            <a:spAutoFit/>
          </a:bodyPr>
          <a:lstStyle/>
          <a:p>
            <a:r>
              <a:rPr lang="en-US" sz="1333" dirty="0">
                <a:latin typeface="Courier"/>
                <a:cs typeface="Courier"/>
              </a:rPr>
              <a:t>public class </a:t>
            </a:r>
            <a:r>
              <a:rPr lang="en-US" sz="1333" dirty="0" err="1">
                <a:latin typeface="Courier"/>
                <a:cs typeface="Courier"/>
              </a:rPr>
              <a:t>TickMessage</a:t>
            </a:r>
            <a:r>
              <a:rPr lang="en-US" sz="1333" dirty="0">
                <a:latin typeface="Courier"/>
                <a:cs typeface="Courier"/>
              </a:rPr>
              <a:t> </a:t>
            </a:r>
            <a:r>
              <a:rPr lang="en-US" sz="1333" dirty="0">
                <a:latin typeface="Courier"/>
                <a:cs typeface="Courier"/>
              </a:rPr>
              <a:t>{</a:t>
            </a:r>
            <a:endParaRPr lang="en-US" sz="1333" dirty="0">
              <a:latin typeface="Courier"/>
              <a:cs typeface="Courier"/>
            </a:endParaRPr>
          </a:p>
          <a:p>
            <a:r>
              <a:rPr lang="en-US" sz="1333" dirty="0">
                <a:latin typeface="Courier"/>
                <a:cs typeface="Courier"/>
              </a:rPr>
              <a:t>}</a:t>
            </a:r>
          </a:p>
        </p:txBody>
      </p:sp>
    </p:spTree>
    <p:extLst>
      <p:ext uri="{BB962C8B-B14F-4D97-AF65-F5344CB8AC3E}">
        <p14:creationId xmlns:p14="http://schemas.microsoft.com/office/powerpoint/2010/main" val="57070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628650" y="1084444"/>
            <a:ext cx="6985000" cy="508000"/>
          </a:xfrm>
        </p:spPr>
        <p:txBody>
          <a:bodyPr/>
          <a:lstStyle/>
          <a:p>
            <a:r>
              <a:rPr lang="en-US" dirty="0" smtClean="0"/>
              <a:t>The "Tick</a:t>
            </a:r>
            <a:r>
              <a:rPr lang="en-US" smtClean="0"/>
              <a:t>" </a:t>
            </a:r>
            <a:r>
              <a:rPr lang="en-US" smtClean="0"/>
              <a:t>Actor</a:t>
            </a:r>
            <a:endParaRPr lang="en-US" dirty="0" smtClean="0"/>
          </a:p>
        </p:txBody>
      </p:sp>
      <p:sp>
        <p:nvSpPr>
          <p:cNvPr id="4" name="TextBox 3"/>
          <p:cNvSpPr txBox="1"/>
          <p:nvPr/>
        </p:nvSpPr>
        <p:spPr>
          <a:xfrm>
            <a:off x="1764784" y="1473782"/>
            <a:ext cx="6750566" cy="3784498"/>
          </a:xfrm>
          <a:prstGeom prst="rect">
            <a:avLst/>
          </a:prstGeom>
          <a:solidFill>
            <a:schemeClr val="bg1"/>
          </a:solidFill>
          <a:ln>
            <a:solidFill>
              <a:srgbClr val="000000"/>
            </a:solidFill>
          </a:ln>
        </p:spPr>
        <p:txBody>
          <a:bodyPr wrap="none" rtlCol="0">
            <a:spAutoFit/>
          </a:bodyPr>
          <a:lstStyle/>
          <a:p>
            <a:r>
              <a:rPr lang="en-US" sz="1333" dirty="0">
                <a:latin typeface="Courier"/>
                <a:cs typeface="Courier"/>
              </a:rPr>
              <a:t>public class </a:t>
            </a:r>
            <a:r>
              <a:rPr lang="en-US" sz="1333" dirty="0" err="1">
                <a:latin typeface="Courier"/>
                <a:cs typeface="Courier"/>
              </a:rPr>
              <a:t>TickActor</a:t>
            </a:r>
            <a:r>
              <a:rPr lang="en-US" sz="1333" dirty="0">
                <a:latin typeface="Courier"/>
                <a:cs typeface="Courier"/>
              </a:rPr>
              <a:t> extends </a:t>
            </a:r>
            <a:r>
              <a:rPr lang="en-US" sz="1333" dirty="0" err="1">
                <a:latin typeface="Courier"/>
                <a:cs typeface="Courier"/>
              </a:rPr>
              <a:t>UntypedActor</a:t>
            </a:r>
            <a:r>
              <a:rPr lang="en-US" sz="1333" dirty="0">
                <a:latin typeface="Courier"/>
                <a:cs typeface="Courier"/>
              </a:rPr>
              <a:t> {</a:t>
            </a:r>
          </a:p>
          <a:p>
            <a:endParaRPr lang="en-US" sz="1333" dirty="0">
              <a:latin typeface="Courier"/>
              <a:cs typeface="Courier"/>
            </a:endParaRPr>
          </a:p>
          <a:p>
            <a:r>
              <a:rPr lang="en-US" sz="1333" dirty="0">
                <a:latin typeface="Courier"/>
                <a:cs typeface="Courier"/>
              </a:rPr>
              <a:t>  </a:t>
            </a:r>
            <a:r>
              <a:rPr lang="en-US" sz="1333" dirty="0" err="1">
                <a:latin typeface="Courier"/>
                <a:cs typeface="Courier"/>
              </a:rPr>
              <a:t>LoggingAdapter</a:t>
            </a:r>
            <a:r>
              <a:rPr lang="en-US" sz="1333" dirty="0">
                <a:latin typeface="Courier"/>
                <a:cs typeface="Courier"/>
              </a:rPr>
              <a:t> </a:t>
            </a:r>
            <a:r>
              <a:rPr lang="en-US" sz="1333" dirty="0">
                <a:latin typeface="Courier"/>
                <a:cs typeface="Courier"/>
              </a:rPr>
              <a:t>log = </a:t>
            </a:r>
            <a:r>
              <a:rPr lang="en-US" sz="1333" dirty="0" err="1">
                <a:latin typeface="Courier"/>
                <a:cs typeface="Courier"/>
              </a:rPr>
              <a:t>Logging.getLogger</a:t>
            </a:r>
            <a:r>
              <a:rPr lang="en-US" sz="1333" dirty="0">
                <a:latin typeface="Courier"/>
                <a:cs typeface="Courier"/>
              </a:rPr>
              <a:t>(</a:t>
            </a:r>
            <a:br>
              <a:rPr lang="en-US" sz="1333" dirty="0">
                <a:latin typeface="Courier"/>
                <a:cs typeface="Courier"/>
              </a:rPr>
            </a:br>
            <a:r>
              <a:rPr lang="en-US" sz="1333" dirty="0">
                <a:latin typeface="Courier"/>
                <a:cs typeface="Courier"/>
              </a:rPr>
              <a:t>                                   </a:t>
            </a:r>
            <a:r>
              <a:rPr lang="en-US" sz="1333" dirty="0" err="1">
                <a:latin typeface="Courier"/>
                <a:cs typeface="Courier"/>
              </a:rPr>
              <a:t>getContext</a:t>
            </a:r>
            <a:r>
              <a:rPr lang="en-US" sz="1333" dirty="0">
                <a:latin typeface="Courier"/>
                <a:cs typeface="Courier"/>
              </a:rPr>
              <a:t>().system(), this);</a:t>
            </a:r>
          </a:p>
          <a:p>
            <a:endParaRPr lang="en-US" sz="1333" dirty="0">
              <a:latin typeface="Courier"/>
              <a:cs typeface="Courier"/>
            </a:endParaRPr>
          </a:p>
          <a:p>
            <a:r>
              <a:rPr lang="en-US" sz="1333" dirty="0">
                <a:latin typeface="Courier"/>
                <a:cs typeface="Courier"/>
              </a:rPr>
              <a:t>  @</a:t>
            </a:r>
            <a:r>
              <a:rPr lang="en-US" sz="1333" dirty="0">
                <a:latin typeface="Courier"/>
                <a:cs typeface="Courier"/>
              </a:rPr>
              <a:t>Override</a:t>
            </a:r>
          </a:p>
          <a:p>
            <a:r>
              <a:rPr lang="en-US" sz="1333" dirty="0">
                <a:latin typeface="Courier"/>
                <a:cs typeface="Courier"/>
              </a:rPr>
              <a:t>  public </a:t>
            </a:r>
            <a:r>
              <a:rPr lang="en-US" sz="1333" dirty="0">
                <a:latin typeface="Courier"/>
                <a:cs typeface="Courier"/>
              </a:rPr>
              <a:t>void </a:t>
            </a:r>
            <a:r>
              <a:rPr lang="en-US" sz="1333" dirty="0" err="1">
                <a:latin typeface="Courier"/>
                <a:cs typeface="Courier"/>
              </a:rPr>
              <a:t>onReceive</a:t>
            </a:r>
            <a:r>
              <a:rPr lang="en-US" sz="1333" dirty="0">
                <a:latin typeface="Courier"/>
                <a:cs typeface="Courier"/>
              </a:rPr>
              <a:t>(Object </a:t>
            </a:r>
            <a:r>
              <a:rPr lang="en-US" sz="1333" dirty="0" err="1">
                <a:latin typeface="Courier"/>
                <a:cs typeface="Courier"/>
              </a:rPr>
              <a:t>msg</a:t>
            </a:r>
            <a:r>
              <a:rPr lang="en-US" sz="1333" dirty="0">
                <a:latin typeface="Courier"/>
                <a:cs typeface="Courier"/>
              </a:rPr>
              <a:t>) throws Exception {</a:t>
            </a:r>
          </a:p>
          <a:p>
            <a:r>
              <a:rPr lang="en-US" sz="1333" dirty="0">
                <a:latin typeface="Courier"/>
                <a:cs typeface="Courier"/>
              </a:rPr>
              <a:t>    if ( </a:t>
            </a:r>
            <a:r>
              <a:rPr lang="en-US" sz="1333" dirty="0" err="1">
                <a:latin typeface="Courier"/>
                <a:cs typeface="Courier"/>
              </a:rPr>
              <a:t>msg</a:t>
            </a:r>
            <a:r>
              <a:rPr lang="en-US" sz="1333" dirty="0">
                <a:latin typeface="Courier"/>
                <a:cs typeface="Courier"/>
              </a:rPr>
              <a:t> </a:t>
            </a:r>
            <a:r>
              <a:rPr lang="en-US" sz="1333" dirty="0" err="1">
                <a:latin typeface="Courier"/>
                <a:cs typeface="Courier"/>
              </a:rPr>
              <a:t>instanceof</a:t>
            </a:r>
            <a:r>
              <a:rPr lang="en-US" sz="1333" dirty="0">
                <a:latin typeface="Courier"/>
                <a:cs typeface="Courier"/>
              </a:rPr>
              <a:t> </a:t>
            </a:r>
            <a:r>
              <a:rPr lang="en-US" sz="1333" dirty="0" err="1">
                <a:latin typeface="Courier"/>
                <a:cs typeface="Courier"/>
              </a:rPr>
              <a:t>StartTickingMessage</a:t>
            </a:r>
            <a:r>
              <a:rPr lang="en-US" sz="1333" dirty="0">
                <a:latin typeface="Courier"/>
                <a:cs typeface="Courier"/>
              </a:rPr>
              <a:t> ) {</a:t>
            </a:r>
          </a:p>
          <a:p>
            <a:r>
              <a:rPr lang="en-US" sz="1333" dirty="0">
                <a:latin typeface="Courier"/>
                <a:cs typeface="Courier"/>
              </a:rPr>
              <a:t> </a:t>
            </a:r>
            <a:r>
              <a:rPr lang="en-US" sz="1333" dirty="0">
                <a:latin typeface="Courier"/>
                <a:cs typeface="Courier"/>
              </a:rPr>
              <a:t>     </a:t>
            </a:r>
            <a:r>
              <a:rPr lang="en-US" sz="1333" dirty="0" err="1">
                <a:latin typeface="Courier"/>
                <a:cs typeface="Courier"/>
              </a:rPr>
              <a:t>log.info</a:t>
            </a:r>
            <a:r>
              <a:rPr lang="en-US" sz="1333" dirty="0">
                <a:latin typeface="Courier"/>
                <a:cs typeface="Courier"/>
              </a:rPr>
              <a:t>("Starting");</a:t>
            </a:r>
          </a:p>
          <a:p>
            <a:r>
              <a:rPr lang="en-US" sz="1333" dirty="0">
                <a:latin typeface="Courier"/>
                <a:cs typeface="Courier"/>
              </a:rPr>
              <a:t> </a:t>
            </a:r>
            <a:r>
              <a:rPr lang="en-US" sz="1333" dirty="0">
                <a:latin typeface="Courier"/>
                <a:cs typeface="Courier"/>
              </a:rPr>
              <a:t>     </a:t>
            </a:r>
            <a:r>
              <a:rPr lang="en-US" sz="1333" dirty="0" err="1">
                <a:latin typeface="Courier"/>
                <a:cs typeface="Courier"/>
              </a:rPr>
              <a:t>ActorRef</a:t>
            </a:r>
            <a:r>
              <a:rPr lang="en-US" sz="1333" dirty="0">
                <a:latin typeface="Courier"/>
                <a:cs typeface="Courier"/>
              </a:rPr>
              <a:t> </a:t>
            </a:r>
            <a:r>
              <a:rPr lang="en-US" sz="1333" dirty="0" err="1">
                <a:latin typeface="Courier"/>
                <a:cs typeface="Courier"/>
              </a:rPr>
              <a:t>tocker</a:t>
            </a:r>
            <a:r>
              <a:rPr lang="en-US" sz="1333" dirty="0">
                <a:latin typeface="Courier"/>
                <a:cs typeface="Courier"/>
              </a:rPr>
              <a:t> = ((</a:t>
            </a:r>
            <a:r>
              <a:rPr lang="en-US" sz="1333" dirty="0" err="1">
                <a:latin typeface="Courier"/>
                <a:cs typeface="Courier"/>
              </a:rPr>
              <a:t>StartTickingMessage</a:t>
            </a:r>
            <a:r>
              <a:rPr lang="en-US" sz="1333" dirty="0">
                <a:latin typeface="Courier"/>
                <a:cs typeface="Courier"/>
              </a:rPr>
              <a:t>)</a:t>
            </a:r>
            <a:r>
              <a:rPr lang="en-US" sz="1333" dirty="0" err="1">
                <a:latin typeface="Courier"/>
                <a:cs typeface="Courier"/>
              </a:rPr>
              <a:t>msg</a:t>
            </a:r>
            <a:r>
              <a:rPr lang="en-US" sz="1333" dirty="0">
                <a:latin typeface="Courier"/>
                <a:cs typeface="Courier"/>
              </a:rPr>
              <a:t>).</a:t>
            </a:r>
            <a:r>
              <a:rPr lang="en-US" sz="1333" dirty="0" err="1">
                <a:latin typeface="Courier"/>
                <a:cs typeface="Courier"/>
              </a:rPr>
              <a:t>getDest</a:t>
            </a:r>
            <a:r>
              <a:rPr lang="en-US" sz="1333" dirty="0">
                <a:latin typeface="Courier"/>
                <a:cs typeface="Courier"/>
              </a:rPr>
              <a:t>();</a:t>
            </a:r>
          </a:p>
          <a:p>
            <a:r>
              <a:rPr lang="en-US" sz="1333" dirty="0">
                <a:latin typeface="Courier"/>
                <a:cs typeface="Courier"/>
              </a:rPr>
              <a:t> </a:t>
            </a:r>
            <a:r>
              <a:rPr lang="en-US" sz="1333" dirty="0">
                <a:latin typeface="Courier"/>
                <a:cs typeface="Courier"/>
              </a:rPr>
              <a:t>     </a:t>
            </a:r>
            <a:r>
              <a:rPr lang="en-US" sz="1333" dirty="0" err="1">
                <a:latin typeface="Courier"/>
                <a:cs typeface="Courier"/>
              </a:rPr>
              <a:t>tocker.tell</a:t>
            </a:r>
            <a:r>
              <a:rPr lang="en-US" sz="1333" dirty="0">
                <a:latin typeface="Courier"/>
                <a:cs typeface="Courier"/>
              </a:rPr>
              <a:t>(new </a:t>
            </a:r>
            <a:r>
              <a:rPr lang="en-US" sz="1333" dirty="0" err="1">
                <a:latin typeface="Courier"/>
                <a:cs typeface="Courier"/>
              </a:rPr>
              <a:t>TockMessage</a:t>
            </a:r>
            <a:r>
              <a:rPr lang="en-US" sz="1333" dirty="0">
                <a:latin typeface="Courier"/>
                <a:cs typeface="Courier"/>
              </a:rPr>
              <a:t>(), </a:t>
            </a:r>
            <a:r>
              <a:rPr lang="en-US" sz="1333" dirty="0" err="1">
                <a:latin typeface="Courier"/>
                <a:cs typeface="Courier"/>
              </a:rPr>
              <a:t>getSelf</a:t>
            </a:r>
            <a:r>
              <a:rPr lang="en-US" sz="1333" dirty="0">
                <a:latin typeface="Courier"/>
                <a:cs typeface="Courier"/>
              </a:rPr>
              <a:t>());</a:t>
            </a:r>
          </a:p>
          <a:p>
            <a:r>
              <a:rPr lang="en-US" sz="1333" dirty="0">
                <a:latin typeface="Courier"/>
                <a:cs typeface="Courier"/>
              </a:rPr>
              <a:t> </a:t>
            </a:r>
            <a:r>
              <a:rPr lang="en-US" sz="1333" dirty="0">
                <a:latin typeface="Courier"/>
                <a:cs typeface="Courier"/>
              </a:rPr>
              <a:t>   } else if </a:t>
            </a:r>
            <a:r>
              <a:rPr lang="en-US" sz="1333" dirty="0">
                <a:latin typeface="Courier"/>
                <a:cs typeface="Courier"/>
              </a:rPr>
              <a:t>( </a:t>
            </a:r>
            <a:r>
              <a:rPr lang="en-US" sz="1333" dirty="0" err="1">
                <a:latin typeface="Courier"/>
                <a:cs typeface="Courier"/>
              </a:rPr>
              <a:t>msg</a:t>
            </a:r>
            <a:r>
              <a:rPr lang="en-US" sz="1333" dirty="0">
                <a:latin typeface="Courier"/>
                <a:cs typeface="Courier"/>
              </a:rPr>
              <a:t> </a:t>
            </a:r>
            <a:r>
              <a:rPr lang="en-US" sz="1333" dirty="0" err="1">
                <a:latin typeface="Courier"/>
                <a:cs typeface="Courier"/>
              </a:rPr>
              <a:t>instanceof</a:t>
            </a:r>
            <a:r>
              <a:rPr lang="en-US" sz="1333" dirty="0">
                <a:latin typeface="Courier"/>
                <a:cs typeface="Courier"/>
              </a:rPr>
              <a:t> </a:t>
            </a:r>
            <a:r>
              <a:rPr lang="en-US" sz="1333" dirty="0" err="1">
                <a:latin typeface="Courier"/>
                <a:cs typeface="Courier"/>
              </a:rPr>
              <a:t>TickMessage</a:t>
            </a:r>
            <a:r>
              <a:rPr lang="en-US" sz="1333" dirty="0">
                <a:latin typeface="Courier"/>
                <a:cs typeface="Courier"/>
              </a:rPr>
              <a:t> ) {</a:t>
            </a:r>
          </a:p>
          <a:p>
            <a:r>
              <a:rPr lang="en-US" sz="1333" dirty="0">
                <a:latin typeface="Courier"/>
                <a:cs typeface="Courier"/>
              </a:rPr>
              <a:t> </a:t>
            </a:r>
            <a:r>
              <a:rPr lang="en-US" sz="1333" dirty="0">
                <a:latin typeface="Courier"/>
                <a:cs typeface="Courier"/>
              </a:rPr>
              <a:t>     </a:t>
            </a:r>
            <a:r>
              <a:rPr lang="en-US" sz="1333" dirty="0" err="1">
                <a:latin typeface="Courier"/>
                <a:cs typeface="Courier"/>
              </a:rPr>
              <a:t>log.info</a:t>
            </a:r>
            <a:r>
              <a:rPr lang="en-US" sz="1333" dirty="0">
                <a:latin typeface="Courier"/>
                <a:cs typeface="Courier"/>
              </a:rPr>
              <a:t>("Tick");</a:t>
            </a:r>
          </a:p>
          <a:p>
            <a:r>
              <a:rPr lang="en-US" sz="1333" dirty="0">
                <a:latin typeface="Courier"/>
                <a:cs typeface="Courier"/>
              </a:rPr>
              <a:t> </a:t>
            </a:r>
            <a:r>
              <a:rPr lang="en-US" sz="1333" dirty="0">
                <a:latin typeface="Courier"/>
                <a:cs typeface="Courier"/>
              </a:rPr>
              <a:t>     </a:t>
            </a:r>
            <a:r>
              <a:rPr lang="en-US" sz="1333" dirty="0" err="1">
                <a:latin typeface="Courier"/>
                <a:cs typeface="Courier"/>
              </a:rPr>
              <a:t>ActorRef</a:t>
            </a:r>
            <a:r>
              <a:rPr lang="en-US" sz="1333" dirty="0">
                <a:latin typeface="Courier"/>
                <a:cs typeface="Courier"/>
              </a:rPr>
              <a:t> </a:t>
            </a:r>
            <a:r>
              <a:rPr lang="en-US" sz="1333" dirty="0">
                <a:latin typeface="Courier"/>
                <a:cs typeface="Courier"/>
              </a:rPr>
              <a:t>sender = </a:t>
            </a:r>
            <a:r>
              <a:rPr lang="en-US" sz="1333" dirty="0" err="1">
                <a:latin typeface="Courier"/>
                <a:cs typeface="Courier"/>
              </a:rPr>
              <a:t>getSender</a:t>
            </a:r>
            <a:r>
              <a:rPr lang="en-US" sz="1333" dirty="0">
                <a:latin typeface="Courier"/>
                <a:cs typeface="Courier"/>
              </a:rPr>
              <a:t>();</a:t>
            </a:r>
          </a:p>
          <a:p>
            <a:r>
              <a:rPr lang="en-US" sz="1333" dirty="0">
                <a:latin typeface="Courier"/>
                <a:cs typeface="Courier"/>
              </a:rPr>
              <a:t> </a:t>
            </a:r>
            <a:r>
              <a:rPr lang="en-US" sz="1333" dirty="0">
                <a:latin typeface="Courier"/>
                <a:cs typeface="Courier"/>
              </a:rPr>
              <a:t>     </a:t>
            </a:r>
            <a:r>
              <a:rPr lang="en-US" sz="1333" dirty="0" err="1">
                <a:latin typeface="Courier"/>
                <a:cs typeface="Courier"/>
              </a:rPr>
              <a:t>sender.tell</a:t>
            </a:r>
            <a:r>
              <a:rPr lang="en-US" sz="1333" dirty="0">
                <a:latin typeface="Courier"/>
                <a:cs typeface="Courier"/>
              </a:rPr>
              <a:t>(new </a:t>
            </a:r>
            <a:r>
              <a:rPr lang="en-US" sz="1333" dirty="0" err="1">
                <a:latin typeface="Courier"/>
                <a:cs typeface="Courier"/>
              </a:rPr>
              <a:t>TockMessage</a:t>
            </a:r>
            <a:r>
              <a:rPr lang="en-US" sz="1333" dirty="0">
                <a:latin typeface="Courier"/>
                <a:cs typeface="Courier"/>
              </a:rPr>
              <a:t>(), </a:t>
            </a:r>
            <a:r>
              <a:rPr lang="en-US" sz="1333" dirty="0" err="1">
                <a:latin typeface="Courier"/>
                <a:cs typeface="Courier"/>
              </a:rPr>
              <a:t>getSelf</a:t>
            </a:r>
            <a:r>
              <a:rPr lang="en-US" sz="1333" dirty="0">
                <a:latin typeface="Courier"/>
                <a:cs typeface="Courier"/>
              </a:rPr>
              <a:t>());</a:t>
            </a:r>
          </a:p>
          <a:p>
            <a:r>
              <a:rPr lang="hu-HU" sz="1333" dirty="0">
                <a:latin typeface="Courier"/>
                <a:cs typeface="Courier"/>
              </a:rPr>
              <a:t> </a:t>
            </a:r>
            <a:r>
              <a:rPr lang="hu-HU" sz="1333" dirty="0">
                <a:latin typeface="Courier"/>
                <a:cs typeface="Courier"/>
              </a:rPr>
              <a:t>   } </a:t>
            </a:r>
            <a:endParaRPr lang="en-GB" sz="1333" dirty="0">
              <a:latin typeface="Courier"/>
              <a:cs typeface="Courier"/>
            </a:endParaRPr>
          </a:p>
          <a:p>
            <a:r>
              <a:rPr lang="en-GB" sz="1333" dirty="0">
                <a:latin typeface="Courier"/>
                <a:cs typeface="Courier"/>
              </a:rPr>
              <a:t>  }</a:t>
            </a:r>
            <a:endParaRPr lang="en-GB" sz="1333" dirty="0">
              <a:latin typeface="Courier"/>
              <a:cs typeface="Courier"/>
            </a:endParaRPr>
          </a:p>
          <a:p>
            <a:r>
              <a:rPr lang="en-US" sz="1333" dirty="0">
                <a:latin typeface="Courier"/>
                <a:cs typeface="Courier"/>
              </a:rPr>
              <a:t>}  </a:t>
            </a:r>
            <a:endParaRPr lang="en-US" sz="1333" dirty="0">
              <a:latin typeface="Courier"/>
              <a:cs typeface="Courier"/>
            </a:endParaRPr>
          </a:p>
        </p:txBody>
      </p:sp>
    </p:spTree>
    <p:extLst>
      <p:ext uri="{BB962C8B-B14F-4D97-AF65-F5344CB8AC3E}">
        <p14:creationId xmlns:p14="http://schemas.microsoft.com/office/powerpoint/2010/main" val="1326161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628650" y="1091425"/>
            <a:ext cx="6985000" cy="508000"/>
          </a:xfrm>
        </p:spPr>
        <p:txBody>
          <a:bodyPr/>
          <a:lstStyle/>
          <a:p>
            <a:r>
              <a:rPr lang="en-US" dirty="0" smtClean="0"/>
              <a:t>The "Tock" Actor </a:t>
            </a:r>
          </a:p>
          <a:p>
            <a:pPr marL="0" indent="0">
              <a:buNone/>
            </a:pPr>
            <a:endParaRPr lang="en-US" dirty="0"/>
          </a:p>
        </p:txBody>
      </p:sp>
      <p:sp>
        <p:nvSpPr>
          <p:cNvPr id="4" name="TextBox 3"/>
          <p:cNvSpPr txBox="1"/>
          <p:nvPr/>
        </p:nvSpPr>
        <p:spPr>
          <a:xfrm>
            <a:off x="1590409" y="1657982"/>
            <a:ext cx="6442789" cy="2964017"/>
          </a:xfrm>
          <a:prstGeom prst="rect">
            <a:avLst/>
          </a:prstGeom>
          <a:solidFill>
            <a:schemeClr val="bg1"/>
          </a:solidFill>
          <a:ln>
            <a:solidFill>
              <a:srgbClr val="000000"/>
            </a:solidFill>
          </a:ln>
        </p:spPr>
        <p:txBody>
          <a:bodyPr wrap="none" rtlCol="0">
            <a:spAutoFit/>
          </a:bodyPr>
          <a:lstStyle/>
          <a:p>
            <a:r>
              <a:rPr lang="en-US" sz="1333" dirty="0">
                <a:latin typeface="Courier"/>
                <a:cs typeface="Courier"/>
              </a:rPr>
              <a:t>public class </a:t>
            </a:r>
            <a:r>
              <a:rPr lang="en-US" sz="1333" dirty="0" err="1">
                <a:latin typeface="Courier"/>
                <a:cs typeface="Courier"/>
              </a:rPr>
              <a:t>TockActor</a:t>
            </a:r>
            <a:r>
              <a:rPr lang="en-US" sz="1333" dirty="0">
                <a:latin typeface="Courier"/>
                <a:cs typeface="Courier"/>
              </a:rPr>
              <a:t> extends </a:t>
            </a:r>
            <a:r>
              <a:rPr lang="en-US" sz="1333" dirty="0" err="1">
                <a:latin typeface="Courier"/>
                <a:cs typeface="Courier"/>
              </a:rPr>
              <a:t>UntypedActor</a:t>
            </a:r>
            <a:r>
              <a:rPr lang="en-US" sz="1333" dirty="0">
                <a:latin typeface="Courier"/>
                <a:cs typeface="Courier"/>
              </a:rPr>
              <a:t> {</a:t>
            </a:r>
          </a:p>
          <a:p>
            <a:r>
              <a:rPr lang="en-US" sz="1333" dirty="0">
                <a:latin typeface="Courier"/>
                <a:cs typeface="Courier"/>
              </a:rPr>
              <a:t>  </a:t>
            </a:r>
            <a:r>
              <a:rPr lang="en-US" sz="1333" dirty="0" err="1">
                <a:latin typeface="Courier"/>
                <a:cs typeface="Courier"/>
              </a:rPr>
              <a:t>LoggingAdapter</a:t>
            </a:r>
            <a:r>
              <a:rPr lang="en-US" sz="1333" dirty="0">
                <a:latin typeface="Courier"/>
                <a:cs typeface="Courier"/>
              </a:rPr>
              <a:t> </a:t>
            </a:r>
            <a:r>
              <a:rPr lang="en-US" sz="1333" dirty="0">
                <a:latin typeface="Courier"/>
                <a:cs typeface="Courier"/>
              </a:rPr>
              <a:t>log = </a:t>
            </a:r>
            <a:r>
              <a:rPr lang="en-US" sz="1333" dirty="0" err="1">
                <a:latin typeface="Courier"/>
                <a:cs typeface="Courier"/>
              </a:rPr>
              <a:t>Logging.getLogger</a:t>
            </a:r>
            <a:r>
              <a:rPr lang="en-US" sz="1333" dirty="0">
                <a:latin typeface="Courier"/>
                <a:cs typeface="Courier"/>
              </a:rPr>
              <a:t>(</a:t>
            </a:r>
            <a:br>
              <a:rPr lang="en-US" sz="1333" dirty="0">
                <a:latin typeface="Courier"/>
                <a:cs typeface="Courier"/>
              </a:rPr>
            </a:br>
            <a:r>
              <a:rPr lang="en-US" sz="1333" dirty="0">
                <a:latin typeface="Courier"/>
                <a:cs typeface="Courier"/>
              </a:rPr>
              <a:t>                                </a:t>
            </a:r>
            <a:r>
              <a:rPr lang="en-US" sz="1333" dirty="0" err="1">
                <a:latin typeface="Courier"/>
                <a:cs typeface="Courier"/>
              </a:rPr>
              <a:t>getContext</a:t>
            </a:r>
            <a:r>
              <a:rPr lang="en-US" sz="1333" dirty="0">
                <a:latin typeface="Courier"/>
                <a:cs typeface="Courier"/>
              </a:rPr>
              <a:t>().system(), this);</a:t>
            </a:r>
          </a:p>
          <a:p>
            <a:endParaRPr lang="en-US" sz="1333" dirty="0">
              <a:latin typeface="Courier"/>
              <a:cs typeface="Courier"/>
            </a:endParaRPr>
          </a:p>
          <a:p>
            <a:r>
              <a:rPr lang="en-US" sz="1333" dirty="0">
                <a:latin typeface="Courier"/>
                <a:cs typeface="Courier"/>
              </a:rPr>
              <a:t>  @</a:t>
            </a:r>
            <a:r>
              <a:rPr lang="en-US" sz="1333" dirty="0">
                <a:latin typeface="Courier"/>
                <a:cs typeface="Courier"/>
              </a:rPr>
              <a:t>Override</a:t>
            </a:r>
          </a:p>
          <a:p>
            <a:r>
              <a:rPr lang="en-US" sz="1333" dirty="0">
                <a:latin typeface="Courier"/>
                <a:cs typeface="Courier"/>
              </a:rPr>
              <a:t>  public </a:t>
            </a:r>
            <a:r>
              <a:rPr lang="en-US" sz="1333" dirty="0">
                <a:latin typeface="Courier"/>
                <a:cs typeface="Courier"/>
              </a:rPr>
              <a:t>void </a:t>
            </a:r>
            <a:r>
              <a:rPr lang="en-US" sz="1333" dirty="0" err="1">
                <a:latin typeface="Courier"/>
                <a:cs typeface="Courier"/>
              </a:rPr>
              <a:t>onReceive</a:t>
            </a:r>
            <a:r>
              <a:rPr lang="en-US" sz="1333" dirty="0">
                <a:latin typeface="Courier"/>
                <a:cs typeface="Courier"/>
              </a:rPr>
              <a:t>(Object </a:t>
            </a:r>
            <a:r>
              <a:rPr lang="en-US" sz="1333" dirty="0" err="1">
                <a:latin typeface="Courier"/>
                <a:cs typeface="Courier"/>
              </a:rPr>
              <a:t>msg</a:t>
            </a:r>
            <a:r>
              <a:rPr lang="en-US" sz="1333" dirty="0">
                <a:latin typeface="Courier"/>
                <a:cs typeface="Courier"/>
              </a:rPr>
              <a:t>) throws Exception {</a:t>
            </a:r>
          </a:p>
          <a:p>
            <a:r>
              <a:rPr lang="en-US" sz="1333" dirty="0">
                <a:latin typeface="Courier"/>
                <a:cs typeface="Courier"/>
              </a:rPr>
              <a:t>    if </a:t>
            </a:r>
            <a:r>
              <a:rPr lang="en-US" sz="1333" dirty="0">
                <a:latin typeface="Courier"/>
                <a:cs typeface="Courier"/>
              </a:rPr>
              <a:t>( </a:t>
            </a:r>
            <a:r>
              <a:rPr lang="en-US" sz="1333" dirty="0" err="1">
                <a:latin typeface="Courier"/>
                <a:cs typeface="Courier"/>
              </a:rPr>
              <a:t>msg</a:t>
            </a:r>
            <a:r>
              <a:rPr lang="en-US" sz="1333" dirty="0">
                <a:latin typeface="Courier"/>
                <a:cs typeface="Courier"/>
              </a:rPr>
              <a:t> </a:t>
            </a:r>
            <a:r>
              <a:rPr lang="en-US" sz="1333" dirty="0" err="1">
                <a:latin typeface="Courier"/>
                <a:cs typeface="Courier"/>
              </a:rPr>
              <a:t>instanceof</a:t>
            </a:r>
            <a:r>
              <a:rPr lang="en-US" sz="1333" dirty="0">
                <a:latin typeface="Courier"/>
                <a:cs typeface="Courier"/>
              </a:rPr>
              <a:t> </a:t>
            </a:r>
            <a:r>
              <a:rPr lang="en-US" sz="1333" dirty="0" err="1">
                <a:latin typeface="Courier"/>
                <a:cs typeface="Courier"/>
              </a:rPr>
              <a:t>TockMessage</a:t>
            </a:r>
            <a:r>
              <a:rPr lang="en-US" sz="1333" dirty="0">
                <a:latin typeface="Courier"/>
                <a:cs typeface="Courier"/>
              </a:rPr>
              <a:t> ) {</a:t>
            </a:r>
          </a:p>
          <a:p>
            <a:r>
              <a:rPr lang="en-US" sz="1333" dirty="0">
                <a:latin typeface="Courier"/>
                <a:cs typeface="Courier"/>
              </a:rPr>
              <a:t>      </a:t>
            </a:r>
            <a:r>
              <a:rPr lang="en-US" sz="1333" dirty="0" err="1">
                <a:latin typeface="Courier"/>
                <a:cs typeface="Courier"/>
              </a:rPr>
              <a:t>log.info</a:t>
            </a:r>
            <a:r>
              <a:rPr lang="en-US" sz="1333" dirty="0">
                <a:latin typeface="Courier"/>
                <a:cs typeface="Courier"/>
              </a:rPr>
              <a:t>("Tock")</a:t>
            </a:r>
            <a:r>
              <a:rPr lang="en-US" sz="1333" dirty="0">
                <a:latin typeface="Courier"/>
                <a:cs typeface="Courier"/>
              </a:rPr>
              <a:t>;</a:t>
            </a:r>
          </a:p>
          <a:p>
            <a:r>
              <a:rPr lang="en-US" sz="1333" dirty="0">
                <a:latin typeface="Courier"/>
                <a:cs typeface="Courier"/>
              </a:rPr>
              <a:t> </a:t>
            </a:r>
            <a:r>
              <a:rPr lang="en-US" sz="1333" dirty="0">
                <a:latin typeface="Courier"/>
                <a:cs typeface="Courier"/>
              </a:rPr>
              <a:t>     </a:t>
            </a:r>
            <a:r>
              <a:rPr lang="en-US" sz="1333" dirty="0" err="1">
                <a:latin typeface="Courier"/>
                <a:cs typeface="Courier"/>
              </a:rPr>
              <a:t>ActorRef</a:t>
            </a:r>
            <a:r>
              <a:rPr lang="en-US" sz="1333" dirty="0">
                <a:latin typeface="Courier"/>
                <a:cs typeface="Courier"/>
              </a:rPr>
              <a:t> </a:t>
            </a:r>
            <a:r>
              <a:rPr lang="en-US" sz="1333" dirty="0">
                <a:latin typeface="Courier"/>
                <a:cs typeface="Courier"/>
              </a:rPr>
              <a:t>sender = </a:t>
            </a:r>
            <a:r>
              <a:rPr lang="en-US" sz="1333" dirty="0" err="1">
                <a:latin typeface="Courier"/>
                <a:cs typeface="Courier"/>
              </a:rPr>
              <a:t>getSender</a:t>
            </a:r>
            <a:r>
              <a:rPr lang="en-US" sz="1333" dirty="0">
                <a:latin typeface="Courier"/>
                <a:cs typeface="Courier"/>
              </a:rPr>
              <a:t>();</a:t>
            </a:r>
          </a:p>
          <a:p>
            <a:r>
              <a:rPr lang="en-US" sz="1333" dirty="0">
                <a:latin typeface="Courier"/>
                <a:cs typeface="Courier"/>
              </a:rPr>
              <a:t> </a:t>
            </a:r>
            <a:r>
              <a:rPr lang="en-US" sz="1333" dirty="0">
                <a:latin typeface="Courier"/>
                <a:cs typeface="Courier"/>
              </a:rPr>
              <a:t>     </a:t>
            </a:r>
            <a:r>
              <a:rPr lang="en-US" sz="1333" dirty="0" err="1">
                <a:latin typeface="Courier"/>
                <a:cs typeface="Courier"/>
              </a:rPr>
              <a:t>sender.tell</a:t>
            </a:r>
            <a:r>
              <a:rPr lang="en-US" sz="1333" dirty="0">
                <a:latin typeface="Courier"/>
                <a:cs typeface="Courier"/>
              </a:rPr>
              <a:t>(new </a:t>
            </a:r>
            <a:r>
              <a:rPr lang="en-US" sz="1333" dirty="0" err="1">
                <a:latin typeface="Courier"/>
                <a:cs typeface="Courier"/>
              </a:rPr>
              <a:t>TickMessage</a:t>
            </a:r>
            <a:r>
              <a:rPr lang="en-US" sz="1333" dirty="0">
                <a:latin typeface="Courier"/>
                <a:cs typeface="Courier"/>
              </a:rPr>
              <a:t>(), </a:t>
            </a:r>
            <a:r>
              <a:rPr lang="en-US" sz="1333" dirty="0" err="1">
                <a:latin typeface="Courier"/>
                <a:cs typeface="Courier"/>
              </a:rPr>
              <a:t>getSelf</a:t>
            </a:r>
            <a:r>
              <a:rPr lang="en-US" sz="1333" dirty="0">
                <a:latin typeface="Courier"/>
                <a:cs typeface="Courier"/>
              </a:rPr>
              <a:t>());</a:t>
            </a:r>
          </a:p>
          <a:p>
            <a:r>
              <a:rPr lang="hu-HU" sz="1333" dirty="0">
                <a:latin typeface="Courier"/>
                <a:cs typeface="Courier"/>
              </a:rPr>
              <a:t> </a:t>
            </a:r>
            <a:r>
              <a:rPr lang="hu-HU" sz="1333" dirty="0">
                <a:latin typeface="Courier"/>
                <a:cs typeface="Courier"/>
              </a:rPr>
              <a:t>   } </a:t>
            </a:r>
          </a:p>
          <a:p>
            <a:r>
              <a:rPr lang="hu-HU" sz="1333" dirty="0">
                <a:latin typeface="Courier"/>
                <a:cs typeface="Courier"/>
              </a:rPr>
              <a:t> </a:t>
            </a:r>
            <a:r>
              <a:rPr lang="hu-HU" sz="1333" dirty="0">
                <a:latin typeface="Courier"/>
                <a:cs typeface="Courier"/>
              </a:rPr>
              <a:t> </a:t>
            </a:r>
            <a:r>
              <a:rPr lang="en-US" sz="1333" dirty="0">
                <a:latin typeface="Courier"/>
                <a:cs typeface="Courier"/>
              </a:rPr>
              <a:t>}</a:t>
            </a:r>
            <a:endParaRPr lang="en-US" sz="1333" dirty="0">
              <a:latin typeface="Courier"/>
              <a:cs typeface="Courier"/>
            </a:endParaRPr>
          </a:p>
          <a:p>
            <a:endParaRPr lang="en-US" sz="1333" dirty="0">
              <a:latin typeface="Courier"/>
              <a:cs typeface="Courier"/>
            </a:endParaRPr>
          </a:p>
          <a:p>
            <a:r>
              <a:rPr lang="en-US" sz="1333" dirty="0">
                <a:latin typeface="Courier"/>
                <a:cs typeface="Courier"/>
              </a:rPr>
              <a:t>}</a:t>
            </a:r>
          </a:p>
        </p:txBody>
      </p:sp>
    </p:spTree>
    <p:extLst>
      <p:ext uri="{BB962C8B-B14F-4D97-AF65-F5344CB8AC3E}">
        <p14:creationId xmlns:p14="http://schemas.microsoft.com/office/powerpoint/2010/main" val="10756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628650" y="1079500"/>
            <a:ext cx="6985000" cy="508000"/>
          </a:xfrm>
        </p:spPr>
        <p:txBody>
          <a:bodyPr/>
          <a:lstStyle/>
          <a:p>
            <a:r>
              <a:rPr lang="en-US" dirty="0" smtClean="0"/>
              <a:t>The driver application</a:t>
            </a:r>
          </a:p>
          <a:p>
            <a:pPr marL="0" indent="0">
              <a:buNone/>
            </a:pPr>
            <a:endParaRPr lang="en-US" dirty="0"/>
          </a:p>
        </p:txBody>
      </p:sp>
      <p:sp>
        <p:nvSpPr>
          <p:cNvPr id="4" name="TextBox 3"/>
          <p:cNvSpPr txBox="1"/>
          <p:nvPr/>
        </p:nvSpPr>
        <p:spPr>
          <a:xfrm>
            <a:off x="1354415" y="1501023"/>
            <a:ext cx="7160935" cy="3784498"/>
          </a:xfrm>
          <a:prstGeom prst="rect">
            <a:avLst/>
          </a:prstGeom>
          <a:solidFill>
            <a:schemeClr val="bg1"/>
          </a:solidFill>
          <a:ln>
            <a:solidFill>
              <a:srgbClr val="000000"/>
            </a:solidFill>
          </a:ln>
        </p:spPr>
        <p:txBody>
          <a:bodyPr wrap="none" rtlCol="0">
            <a:spAutoFit/>
          </a:bodyPr>
          <a:lstStyle/>
          <a:p>
            <a:r>
              <a:rPr lang="en-US" sz="1333" dirty="0">
                <a:latin typeface="Courier"/>
                <a:cs typeface="Courier"/>
              </a:rPr>
              <a:t>public </a:t>
            </a:r>
            <a:r>
              <a:rPr lang="en-US" sz="1333" dirty="0">
                <a:latin typeface="Courier"/>
                <a:cs typeface="Courier"/>
              </a:rPr>
              <a:t>class </a:t>
            </a:r>
            <a:r>
              <a:rPr lang="en-US" sz="1333" dirty="0" err="1">
                <a:latin typeface="Courier"/>
                <a:cs typeface="Courier"/>
              </a:rPr>
              <a:t>TickTockProg</a:t>
            </a:r>
            <a:r>
              <a:rPr lang="en-US" sz="1333" dirty="0">
                <a:latin typeface="Courier"/>
                <a:cs typeface="Courier"/>
              </a:rPr>
              <a:t> {</a:t>
            </a:r>
          </a:p>
          <a:p>
            <a:endParaRPr lang="en-US" sz="1333" dirty="0">
              <a:latin typeface="Courier"/>
              <a:cs typeface="Courier"/>
            </a:endParaRPr>
          </a:p>
          <a:p>
            <a:r>
              <a:rPr lang="en-US" sz="1333" dirty="0">
                <a:latin typeface="Courier"/>
                <a:cs typeface="Courier"/>
              </a:rPr>
              <a:t>  public </a:t>
            </a:r>
            <a:r>
              <a:rPr lang="en-US" sz="1333" dirty="0">
                <a:latin typeface="Courier"/>
                <a:cs typeface="Courier"/>
              </a:rPr>
              <a:t>static void main(String[] </a:t>
            </a:r>
            <a:r>
              <a:rPr lang="en-US" sz="1333" dirty="0" err="1">
                <a:latin typeface="Courier"/>
                <a:cs typeface="Courier"/>
              </a:rPr>
              <a:t>args</a:t>
            </a:r>
            <a:r>
              <a:rPr lang="en-US" sz="1333" dirty="0">
                <a:latin typeface="Courier"/>
                <a:cs typeface="Courier"/>
              </a:rPr>
              <a:t>) {</a:t>
            </a:r>
          </a:p>
          <a:p>
            <a:r>
              <a:rPr lang="en-US" sz="1333" dirty="0">
                <a:latin typeface="Courier"/>
                <a:cs typeface="Courier"/>
              </a:rPr>
              <a:t>    </a:t>
            </a:r>
            <a:r>
              <a:rPr lang="en-US" sz="1333" dirty="0" err="1">
                <a:latin typeface="Courier"/>
                <a:cs typeface="Courier"/>
              </a:rPr>
              <a:t>ActorSystem</a:t>
            </a:r>
            <a:r>
              <a:rPr lang="en-US" sz="1333" dirty="0">
                <a:latin typeface="Courier"/>
                <a:cs typeface="Courier"/>
              </a:rPr>
              <a:t> </a:t>
            </a:r>
            <a:r>
              <a:rPr lang="en-US" sz="1333" dirty="0" err="1">
                <a:latin typeface="Courier"/>
                <a:cs typeface="Courier"/>
              </a:rPr>
              <a:t>aSystem</a:t>
            </a:r>
            <a:r>
              <a:rPr lang="en-US" sz="1333" dirty="0">
                <a:latin typeface="Courier"/>
                <a:cs typeface="Courier"/>
              </a:rPr>
              <a:t> = </a:t>
            </a:r>
            <a:r>
              <a:rPr lang="en-US" sz="1333" dirty="0" err="1">
                <a:latin typeface="Courier"/>
                <a:cs typeface="Courier"/>
              </a:rPr>
              <a:t>ActorSystem.create</a:t>
            </a:r>
            <a:r>
              <a:rPr lang="en-US" sz="1333" dirty="0">
                <a:latin typeface="Courier"/>
                <a:cs typeface="Courier"/>
              </a:rPr>
              <a:t>("</a:t>
            </a:r>
            <a:r>
              <a:rPr lang="en-US" sz="1333" dirty="0" err="1">
                <a:latin typeface="Courier"/>
                <a:cs typeface="Courier"/>
              </a:rPr>
              <a:t>TickTock</a:t>
            </a:r>
            <a:r>
              <a:rPr lang="en-US" sz="1333" dirty="0">
                <a:latin typeface="Courier"/>
                <a:cs typeface="Courier"/>
              </a:rPr>
              <a:t>");</a:t>
            </a:r>
          </a:p>
          <a:p>
            <a:r>
              <a:rPr lang="en-US" sz="1333" dirty="0">
                <a:latin typeface="Courier"/>
                <a:cs typeface="Courier"/>
              </a:rPr>
              <a:t>    </a:t>
            </a:r>
            <a:r>
              <a:rPr lang="en-US" sz="1333" dirty="0" err="1">
                <a:latin typeface="Courier"/>
                <a:cs typeface="Courier"/>
              </a:rPr>
              <a:t>ActorRef</a:t>
            </a:r>
            <a:r>
              <a:rPr lang="en-US" sz="1333" dirty="0">
                <a:latin typeface="Courier"/>
                <a:cs typeface="Courier"/>
              </a:rPr>
              <a:t> </a:t>
            </a:r>
            <a:r>
              <a:rPr lang="en-US" sz="1333" dirty="0">
                <a:latin typeface="Courier"/>
                <a:cs typeface="Courier"/>
              </a:rPr>
              <a:t>ticker = </a:t>
            </a:r>
            <a:r>
              <a:rPr lang="en-US" sz="1333" dirty="0" err="1">
                <a:latin typeface="Courier"/>
                <a:cs typeface="Courier"/>
              </a:rPr>
              <a:t>aSystem.actorOf</a:t>
            </a:r>
            <a:r>
              <a:rPr lang="en-US" sz="1333" dirty="0">
                <a:latin typeface="Courier"/>
                <a:cs typeface="Courier"/>
              </a:rPr>
              <a:t>(new Props(</a:t>
            </a:r>
            <a:r>
              <a:rPr lang="en-US" sz="1333" dirty="0" err="1">
                <a:latin typeface="Courier"/>
                <a:cs typeface="Courier"/>
              </a:rPr>
              <a:t>TickActor.class</a:t>
            </a:r>
            <a:r>
              <a:rPr lang="en-US" sz="1333" dirty="0">
                <a:latin typeface="Courier"/>
                <a:cs typeface="Courier"/>
              </a:rPr>
              <a:t>), </a:t>
            </a:r>
            <a:endParaRPr lang="en-US" sz="1333" dirty="0">
              <a:latin typeface="Courier"/>
              <a:cs typeface="Courier"/>
            </a:endParaRPr>
          </a:p>
          <a:p>
            <a:r>
              <a:rPr lang="en-US" sz="1333" dirty="0">
                <a:latin typeface="Courier"/>
                <a:cs typeface="Courier"/>
              </a:rPr>
              <a:t> </a:t>
            </a:r>
            <a:r>
              <a:rPr lang="en-US" sz="1333" dirty="0">
                <a:latin typeface="Courier"/>
                <a:cs typeface="Courier"/>
              </a:rPr>
              <a:t>                                                         "</a:t>
            </a:r>
            <a:r>
              <a:rPr lang="en-US" sz="1333" dirty="0">
                <a:latin typeface="Courier"/>
                <a:cs typeface="Courier"/>
              </a:rPr>
              <a:t>ticker");</a:t>
            </a:r>
          </a:p>
          <a:p>
            <a:r>
              <a:rPr lang="en-US" sz="1333" dirty="0">
                <a:latin typeface="Courier"/>
                <a:cs typeface="Courier"/>
              </a:rPr>
              <a:t>    </a:t>
            </a:r>
            <a:r>
              <a:rPr lang="en-US" sz="1333" dirty="0" err="1">
                <a:latin typeface="Courier"/>
                <a:cs typeface="Courier"/>
              </a:rPr>
              <a:t>ActorRef</a:t>
            </a:r>
            <a:r>
              <a:rPr lang="en-US" sz="1333" dirty="0">
                <a:latin typeface="Courier"/>
                <a:cs typeface="Courier"/>
              </a:rPr>
              <a:t> </a:t>
            </a:r>
            <a:r>
              <a:rPr lang="en-US" sz="1333" dirty="0" err="1">
                <a:latin typeface="Courier"/>
                <a:cs typeface="Courier"/>
              </a:rPr>
              <a:t>tocker</a:t>
            </a:r>
            <a:r>
              <a:rPr lang="en-US" sz="1333" dirty="0">
                <a:latin typeface="Courier"/>
                <a:cs typeface="Courier"/>
              </a:rPr>
              <a:t> = </a:t>
            </a:r>
            <a:r>
              <a:rPr lang="en-US" sz="1333" dirty="0" err="1">
                <a:latin typeface="Courier"/>
                <a:cs typeface="Courier"/>
              </a:rPr>
              <a:t>aSystem.actorOf</a:t>
            </a:r>
            <a:r>
              <a:rPr lang="en-US" sz="1333" dirty="0">
                <a:latin typeface="Courier"/>
                <a:cs typeface="Courier"/>
              </a:rPr>
              <a:t>(new Props</a:t>
            </a:r>
            <a:r>
              <a:rPr lang="en-US" sz="1333" dirty="0">
                <a:latin typeface="Courier"/>
                <a:cs typeface="Courier"/>
              </a:rPr>
              <a:t>(</a:t>
            </a:r>
            <a:r>
              <a:rPr lang="en-US" sz="1333" dirty="0" err="1">
                <a:latin typeface="Courier"/>
                <a:cs typeface="Courier"/>
              </a:rPr>
              <a:t>TockActor.class</a:t>
            </a:r>
            <a:r>
              <a:rPr lang="en-US" sz="1333" dirty="0">
                <a:latin typeface="Courier"/>
                <a:cs typeface="Courier"/>
              </a:rPr>
              <a:t>), </a:t>
            </a:r>
            <a:endParaRPr lang="en-US" sz="1333" dirty="0">
              <a:latin typeface="Courier"/>
              <a:cs typeface="Courier"/>
            </a:endParaRPr>
          </a:p>
          <a:p>
            <a:r>
              <a:rPr lang="en-US" sz="1333" dirty="0">
                <a:latin typeface="Courier"/>
                <a:cs typeface="Courier"/>
              </a:rPr>
              <a:t> </a:t>
            </a:r>
            <a:r>
              <a:rPr lang="en-US" sz="1333" dirty="0">
                <a:latin typeface="Courier"/>
                <a:cs typeface="Courier"/>
              </a:rPr>
              <a:t>                                                         "</a:t>
            </a:r>
            <a:r>
              <a:rPr lang="en-US" sz="1333" dirty="0" err="1">
                <a:latin typeface="Courier"/>
                <a:cs typeface="Courier"/>
              </a:rPr>
              <a:t>tocker</a:t>
            </a:r>
            <a:r>
              <a:rPr lang="en-US" sz="1333" dirty="0">
                <a:latin typeface="Courier"/>
                <a:cs typeface="Courier"/>
              </a:rPr>
              <a:t>");</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StartTickingMessage</a:t>
            </a:r>
            <a:r>
              <a:rPr lang="en-US" sz="1333" dirty="0">
                <a:latin typeface="Courier"/>
                <a:cs typeface="Courier"/>
              </a:rPr>
              <a:t> </a:t>
            </a:r>
            <a:r>
              <a:rPr lang="en-US" sz="1333" dirty="0" err="1">
                <a:latin typeface="Courier"/>
                <a:cs typeface="Courier"/>
              </a:rPr>
              <a:t>msg</a:t>
            </a:r>
            <a:r>
              <a:rPr lang="en-US" sz="1333" dirty="0">
                <a:latin typeface="Courier"/>
                <a:cs typeface="Courier"/>
              </a:rPr>
              <a:t> = new </a:t>
            </a:r>
            <a:r>
              <a:rPr lang="en-US" sz="1333" dirty="0" err="1">
                <a:latin typeface="Courier"/>
                <a:cs typeface="Courier"/>
              </a:rPr>
              <a:t>StartTickingMessage</a:t>
            </a:r>
            <a:r>
              <a:rPr lang="en-US" sz="1333" dirty="0">
                <a:latin typeface="Courier"/>
                <a:cs typeface="Courier"/>
              </a:rPr>
              <a:t>(</a:t>
            </a:r>
            <a:r>
              <a:rPr lang="en-US" sz="1333" dirty="0" err="1">
                <a:latin typeface="Courier"/>
                <a:cs typeface="Courier"/>
              </a:rPr>
              <a:t>tocker</a:t>
            </a:r>
            <a:r>
              <a:rPr lang="en-US" sz="1333" dirty="0">
                <a:latin typeface="Courier"/>
                <a:cs typeface="Courier"/>
              </a:rPr>
              <a:t>);</a:t>
            </a:r>
          </a:p>
          <a:p>
            <a:r>
              <a:rPr lang="en-US" sz="1333" dirty="0">
                <a:latin typeface="Courier"/>
                <a:cs typeface="Courier"/>
              </a:rPr>
              <a:t>    </a:t>
            </a:r>
            <a:r>
              <a:rPr lang="en-US" sz="1333" dirty="0" err="1">
                <a:latin typeface="Courier"/>
                <a:cs typeface="Courier"/>
              </a:rPr>
              <a:t>ticker.tell</a:t>
            </a:r>
            <a:r>
              <a:rPr lang="en-US" sz="1333" dirty="0">
                <a:latin typeface="Courier"/>
                <a:cs typeface="Courier"/>
              </a:rPr>
              <a:t>(</a:t>
            </a:r>
            <a:r>
              <a:rPr lang="en-US" sz="1333" dirty="0" err="1">
                <a:latin typeface="Courier"/>
                <a:cs typeface="Courier"/>
              </a:rPr>
              <a:t>msg</a:t>
            </a:r>
            <a:r>
              <a:rPr lang="en-US" sz="1333" dirty="0">
                <a:latin typeface="Courier"/>
                <a:cs typeface="Courier"/>
              </a:rPr>
              <a:t>, null);</a:t>
            </a:r>
          </a:p>
          <a:p>
            <a:r>
              <a:rPr lang="en-US" sz="1333" dirty="0">
                <a:latin typeface="Courier"/>
                <a:cs typeface="Courier"/>
              </a:rPr>
              <a:t>		</a:t>
            </a:r>
          </a:p>
          <a:p>
            <a:r>
              <a:rPr lang="en-US" sz="1333" dirty="0">
                <a:latin typeface="Courier"/>
                <a:cs typeface="Courier"/>
              </a:rPr>
              <a:t>    try </a:t>
            </a:r>
            <a:r>
              <a:rPr lang="en-US" sz="1333" dirty="0">
                <a:latin typeface="Courier"/>
                <a:cs typeface="Courier"/>
              </a:rPr>
              <a:t>{</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(5000);</a:t>
            </a:r>
          </a:p>
          <a:p>
            <a:r>
              <a:rPr lang="en-US" sz="1333" dirty="0">
                <a:latin typeface="Courier"/>
                <a:cs typeface="Courier"/>
              </a:rPr>
              <a:t>    } </a:t>
            </a:r>
            <a:r>
              <a:rPr lang="en-US" sz="1333" dirty="0">
                <a:latin typeface="Courier"/>
                <a:cs typeface="Courier"/>
              </a:rPr>
              <a:t>catch (</a:t>
            </a:r>
            <a:r>
              <a:rPr lang="en-US" sz="1333" dirty="0" err="1">
                <a:latin typeface="Courier"/>
                <a:cs typeface="Courier"/>
              </a:rPr>
              <a:t>InterruptedException</a:t>
            </a:r>
            <a:r>
              <a:rPr lang="en-US" sz="1333" dirty="0">
                <a:latin typeface="Courier"/>
                <a:cs typeface="Courier"/>
              </a:rPr>
              <a:t> e) </a:t>
            </a:r>
            <a:r>
              <a:rPr lang="en-US" sz="1333" dirty="0">
                <a:latin typeface="Courier"/>
                <a:cs typeface="Courier"/>
              </a:rPr>
              <a:t>{ }</a:t>
            </a:r>
            <a:endParaRPr lang="en-US" sz="1333" dirty="0">
              <a:latin typeface="Courier"/>
              <a:cs typeface="Courier"/>
            </a:endParaRPr>
          </a:p>
          <a:p>
            <a:r>
              <a:rPr lang="en-US" sz="1333" dirty="0">
                <a:latin typeface="Courier"/>
                <a:cs typeface="Courier"/>
              </a:rPr>
              <a:t>    </a:t>
            </a:r>
            <a:r>
              <a:rPr lang="en-US" sz="1333" dirty="0" err="1">
                <a:latin typeface="Courier"/>
                <a:cs typeface="Courier"/>
              </a:rPr>
              <a:t>aSystem.shutdown</a:t>
            </a:r>
            <a:r>
              <a:rPr lang="en-US" sz="1333" dirty="0">
                <a:latin typeface="Courier"/>
                <a:cs typeface="Courier"/>
              </a:rPr>
              <a:t>()</a:t>
            </a:r>
            <a:r>
              <a:rPr lang="en-US" sz="1333" dirty="0">
                <a:latin typeface="Courier"/>
                <a:cs typeface="Courier"/>
              </a:rPr>
              <a:t>;</a:t>
            </a:r>
          </a:p>
          <a:p>
            <a:r>
              <a:rPr lang="en-US" sz="1333" dirty="0">
                <a:latin typeface="Courier"/>
                <a:cs typeface="Courier"/>
              </a:rPr>
              <a:t> </a:t>
            </a:r>
            <a:r>
              <a:rPr lang="en-US" sz="1333" dirty="0">
                <a:latin typeface="Courier"/>
                <a:cs typeface="Courier"/>
              </a:rPr>
              <a:t> </a:t>
            </a:r>
            <a:r>
              <a:rPr lang="en-US" sz="1333" dirty="0" smtClean="0">
                <a:latin typeface="Courier"/>
                <a:cs typeface="Courier"/>
              </a:rPr>
              <a:t>}</a:t>
            </a:r>
            <a:endParaRPr lang="en-US" sz="1333" dirty="0">
              <a:latin typeface="Courier"/>
              <a:cs typeface="Courier"/>
            </a:endParaRPr>
          </a:p>
          <a:p>
            <a:r>
              <a:rPr lang="en-US" sz="1333" dirty="0">
                <a:latin typeface="Courier"/>
                <a:cs typeface="Courier"/>
              </a:rPr>
              <a:t>}</a:t>
            </a:r>
            <a:endParaRPr lang="en-US" sz="1333" dirty="0">
              <a:latin typeface="Courier"/>
              <a:cs typeface="Courier"/>
            </a:endParaRPr>
          </a:p>
        </p:txBody>
      </p:sp>
    </p:spTree>
    <p:extLst>
      <p:ext uri="{BB962C8B-B14F-4D97-AF65-F5344CB8AC3E}">
        <p14:creationId xmlns:p14="http://schemas.microsoft.com/office/powerpoint/2010/main" val="14871407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3922</TotalTime>
  <Words>2652</Words>
  <Application>Microsoft Macintosh PowerPoint</Application>
  <PresentationFormat>On-screen Show (16:10)</PresentationFormat>
  <Paragraphs>255</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Calibri Light</vt:lpstr>
      <vt:lpstr>Courier</vt:lpstr>
      <vt:lpstr>ＭＳ Ｐゴシック</vt:lpstr>
      <vt:lpstr>Symbol</vt:lpstr>
      <vt:lpstr>Arial</vt:lpstr>
      <vt:lpstr>Office Theme</vt:lpstr>
      <vt:lpstr>Introducing Actors with  Akka and Java</vt:lpstr>
      <vt:lpstr>Traditional Threading Model</vt:lpstr>
      <vt:lpstr>Issues With The Traditional Model</vt:lpstr>
      <vt:lpstr>Actors</vt:lpstr>
      <vt:lpstr>Actors…</vt:lpstr>
      <vt:lpstr>A Simple Example</vt:lpstr>
      <vt:lpstr>A Simple Example</vt:lpstr>
      <vt:lpstr>A Simple Example</vt:lpstr>
      <vt:lpstr>A Simple Example</vt:lpstr>
      <vt:lpstr>A Simple Example</vt:lpstr>
      <vt:lpstr>Actor Application Structure and Naming</vt:lpstr>
      <vt:lpstr>Request/Response Operation</vt:lpstr>
      <vt:lpstr>Request/Response Example</vt:lpstr>
      <vt:lpstr>Request/Response Example</vt:lpstr>
      <vt:lpstr>Request/Response Example</vt:lpstr>
      <vt:lpstr>Additional Akka Features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George Ball</cp:lastModifiedBy>
  <cp:revision>86</cp:revision>
  <dcterms:created xsi:type="dcterms:W3CDTF">2016-08-08T06:24:31Z</dcterms:created>
  <dcterms:modified xsi:type="dcterms:W3CDTF">2017-11-12T13:41:17Z</dcterms:modified>
</cp:coreProperties>
</file>