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6"/>
  </p:notesMasterIdLst>
  <p:sldIdLst>
    <p:sldId id="256" r:id="rId2"/>
    <p:sldId id="316" r:id="rId3"/>
    <p:sldId id="317" r:id="rId4"/>
    <p:sldId id="318" r:id="rId5"/>
    <p:sldId id="319" r:id="rId6"/>
    <p:sldId id="320" r:id="rId7"/>
    <p:sldId id="321" r:id="rId8"/>
    <p:sldId id="258" r:id="rId9"/>
    <p:sldId id="291" r:id="rId10"/>
    <p:sldId id="292" r:id="rId11"/>
    <p:sldId id="293" r:id="rId12"/>
    <p:sldId id="294" r:id="rId13"/>
    <p:sldId id="295" r:id="rId14"/>
    <p:sldId id="296" r:id="rId15"/>
    <p:sldId id="333" r:id="rId16"/>
    <p:sldId id="332" r:id="rId17"/>
    <p:sldId id="325" r:id="rId18"/>
    <p:sldId id="326" r:id="rId19"/>
    <p:sldId id="327" r:id="rId20"/>
    <p:sldId id="328" r:id="rId21"/>
    <p:sldId id="329" r:id="rId22"/>
    <p:sldId id="330" r:id="rId23"/>
    <p:sldId id="331" r:id="rId24"/>
    <p:sldId id="264" r:id="rId25"/>
    <p:sldId id="276" r:id="rId26"/>
    <p:sldId id="334" r:id="rId27"/>
    <p:sldId id="335" r:id="rId28"/>
    <p:sldId id="336" r:id="rId29"/>
    <p:sldId id="337" r:id="rId30"/>
    <p:sldId id="338" r:id="rId31"/>
    <p:sldId id="303" r:id="rId32"/>
    <p:sldId id="304" r:id="rId33"/>
    <p:sldId id="305" r:id="rId34"/>
    <p:sldId id="306" r:id="rId35"/>
    <p:sldId id="307" r:id="rId36"/>
    <p:sldId id="308" r:id="rId37"/>
    <p:sldId id="309" r:id="rId38"/>
    <p:sldId id="310" r:id="rId39"/>
    <p:sldId id="311" r:id="rId40"/>
    <p:sldId id="312" r:id="rId41"/>
    <p:sldId id="313" r:id="rId42"/>
    <p:sldId id="314" r:id="rId43"/>
    <p:sldId id="339" r:id="rId44"/>
    <p:sldId id="315" r:id="rId45"/>
  </p:sldIdLst>
  <p:sldSz cx="9144000" cy="5715000" type="screen16x10"/>
  <p:notesSz cx="6858000" cy="9144000"/>
  <p:defaultTextStyle>
    <a:defPPr>
      <a:defRPr lang="en-US"/>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0"/>
    <p:restoredTop sz="94674"/>
  </p:normalViewPr>
  <p:slideViewPr>
    <p:cSldViewPr snapToGrid="0" snapToObjects="1">
      <p:cViewPr varScale="1">
        <p:scale>
          <a:sx n="153" d="100"/>
          <a:sy n="153" d="100"/>
        </p:scale>
        <p:origin x="168" y="272"/>
      </p:cViewPr>
      <p:guideLst/>
    </p:cSldViewPr>
  </p:slideViewPr>
  <p:notesTextViewPr>
    <p:cViewPr>
      <p:scale>
        <a:sx n="1" d="1"/>
        <a:sy n="1" d="1"/>
      </p:scale>
      <p:origin x="0" y="0"/>
    </p:cViewPr>
  </p:notesTextViewPr>
  <p:notesViewPr>
    <p:cSldViewPr snapToGrid="0" snapToObjects="1">
      <p:cViewPr varScale="1">
        <p:scale>
          <a:sx n="121" d="100"/>
          <a:sy n="121" d="100"/>
        </p:scale>
        <p:origin x="2336" y="176"/>
      </p:cViewPr>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105103"/>
            <a:ext cx="2286000" cy="353685"/>
          </a:xfrm>
          <a:prstGeom prst="rect">
            <a:avLst/>
          </a:prstGeom>
        </p:spPr>
        <p:txBody>
          <a:bodyPr vert="horz" lIns="91440" tIns="45720" rIns="91440" bIns="45720" rtlCol="0"/>
          <a:lstStyle>
            <a:lvl1pPr algn="l">
              <a:defRPr sz="1000"/>
            </a:lvl1pPr>
          </a:lstStyle>
          <a:p>
            <a:r>
              <a:rPr lang="en-US" dirty="0" smtClean="0"/>
              <a:t>Introduction and Background</a:t>
            </a:r>
            <a:endParaRPr lang="en-US" dirty="0"/>
          </a:p>
        </p:txBody>
      </p:sp>
      <p:sp>
        <p:nvSpPr>
          <p:cNvPr id="4" name="Slide Image Placeholder 3"/>
          <p:cNvSpPr>
            <a:spLocks noGrp="1" noRot="1" noChangeAspect="1"/>
          </p:cNvSpPr>
          <p:nvPr>
            <p:ph type="sldImg" idx="2"/>
          </p:nvPr>
        </p:nvSpPr>
        <p:spPr>
          <a:xfrm>
            <a:off x="687388" y="533400"/>
            <a:ext cx="5465762" cy="34178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413385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685800" y="8783365"/>
            <a:ext cx="2286000" cy="19969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4" y="8765628"/>
            <a:ext cx="2287587" cy="217432"/>
          </a:xfrm>
          <a:prstGeom prst="rect">
            <a:avLst/>
          </a:prstGeom>
        </p:spPr>
        <p:txBody>
          <a:bodyPr vert="horz" lIns="91440" tIns="45720" rIns="91440" bIns="45720" rtlCol="0" anchor="b"/>
          <a:lstStyle>
            <a:lvl1pPr algn="r">
              <a:defRPr sz="900"/>
            </a:lvl1pPr>
          </a:lstStyle>
          <a:p>
            <a:fld id="{3E5819FF-951A-8047-BBA2-AC7617C5FF31}" type="slidenum">
              <a:rPr lang="en-US" smtClean="0"/>
              <a:pPr/>
              <a:t>‹#›</a:t>
            </a:fld>
            <a:endParaRPr lang="en-US"/>
          </a:p>
        </p:txBody>
      </p:sp>
      <p:cxnSp>
        <p:nvCxnSpPr>
          <p:cNvPr id="9" name="Straight Connector 8"/>
          <p:cNvCxnSpPr/>
          <p:nvPr/>
        </p:nvCxnSpPr>
        <p:spPr>
          <a:xfrm>
            <a:off x="685801" y="4151587"/>
            <a:ext cx="54688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685800" y="8650015"/>
            <a:ext cx="5486400" cy="21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5801" y="358939"/>
            <a:ext cx="546888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99597"/>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Rot="1" noChangeAspect="1" noChangeArrowheads="1" noTextEdit="1"/>
          </p:cNvSpPr>
          <p:nvPr>
            <p:ph type="sldImg"/>
          </p:nvPr>
        </p:nvSpPr>
        <p:spPr>
          <a:xfrm>
            <a:off x="1544638" y="985838"/>
            <a:ext cx="5445125" cy="3403600"/>
          </a:xfrm>
          <a:ln/>
        </p:spPr>
      </p:sp>
      <p:sp>
        <p:nvSpPr>
          <p:cNvPr id="7170"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lvl="0"/>
            <a:r>
              <a:rPr lang="en-GB" dirty="0">
                <a:ea typeface="ＭＳ Ｐゴシック" charset="0"/>
              </a:rPr>
              <a:t>The designers of Java understood the benefits of multithreading, and designed threads into the language from the very beginning. The key elements of multithreading include the Thread class and the Runnable </a:t>
            </a:r>
            <a:r>
              <a:rPr lang="en-GB" dirty="0" smtClean="0">
                <a:ea typeface="ＭＳ Ｐゴシック" charset="0"/>
              </a:rPr>
              <a:t>interface,</a:t>
            </a:r>
            <a:r>
              <a:rPr lang="en-GB" baseline="0" dirty="0" smtClean="0">
                <a:ea typeface="ＭＳ Ｐゴシック" charset="0"/>
              </a:rPr>
              <a:t> which are inherently part of any Java execution environment. Since </a:t>
            </a:r>
            <a:r>
              <a:rPr lang="en-GB" baseline="0" dirty="0" err="1" smtClean="0">
                <a:ea typeface="ＭＳ Ｐゴシック" charset="0"/>
              </a:rPr>
              <a:t>Scala</a:t>
            </a:r>
            <a:r>
              <a:rPr lang="en-GB" baseline="0" dirty="0" smtClean="0">
                <a:ea typeface="ＭＳ Ｐゴシック" charset="0"/>
              </a:rPr>
              <a:t> is a JVM language, it will have access to these basic features through the JVM and the basic classes from the core Java library.</a:t>
            </a:r>
            <a:endParaRPr lang="en-GB" dirty="0">
              <a:ea typeface="ＭＳ Ｐゴシック" charset="0"/>
            </a:endParaRPr>
          </a:p>
        </p:txBody>
      </p:sp>
    </p:spTree>
    <p:extLst>
      <p:ext uri="{BB962C8B-B14F-4D97-AF65-F5344CB8AC3E}">
        <p14:creationId xmlns:p14="http://schemas.microsoft.com/office/powerpoint/2010/main" val="796933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There are many problems</a:t>
            </a:r>
            <a:r>
              <a:rPr lang="en-US" baseline="0" dirty="0" smtClean="0"/>
              <a:t> connected with writing code using the low level threading primitives, making it prone to errors that are often related to timing and extremely hard to diagnose.</a:t>
            </a:r>
          </a:p>
        </p:txBody>
      </p:sp>
    </p:spTree>
    <p:extLst>
      <p:ext uri="{BB962C8B-B14F-4D97-AF65-F5344CB8AC3E}">
        <p14:creationId xmlns:p14="http://schemas.microsoft.com/office/powerpoint/2010/main" val="1463797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There are many problems</a:t>
            </a:r>
            <a:r>
              <a:rPr lang="en-US" baseline="0" dirty="0" smtClean="0"/>
              <a:t> connected with writing code using the low level threading primitives, making it prone to errors that are often related to timing and extremely hard to diagnose.</a:t>
            </a:r>
          </a:p>
        </p:txBody>
      </p:sp>
    </p:spTree>
    <p:extLst>
      <p:ext uri="{BB962C8B-B14F-4D97-AF65-F5344CB8AC3E}">
        <p14:creationId xmlns:p14="http://schemas.microsoft.com/office/powerpoint/2010/main" val="814699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 better approach</a:t>
            </a:r>
            <a:r>
              <a:rPr lang="en-US" baseline="0" dirty="0" smtClean="0"/>
              <a:t> would be to carry out the request in a way that does not  necessarily block the calling thread – perhaps issue the request in a separate thread that can block without affecting the main thread. Once the result is obtained it is passed back into the calling thread using some form of callback mechanism.</a:t>
            </a:r>
          </a:p>
          <a:p>
            <a:r>
              <a:rPr lang="en-US" baseline="0" dirty="0" smtClean="0"/>
              <a:t>This leaves the possibility for the main thread to continue executing for at least part of the time, until it reaches a point where it absolutely requires the value to be available.</a:t>
            </a:r>
          </a:p>
          <a:p>
            <a:r>
              <a:rPr lang="en-US" baseline="0" dirty="0" smtClean="0"/>
              <a:t>The thread (or threads) that provide the mechanism to execute the request is called the </a:t>
            </a:r>
            <a:r>
              <a:rPr lang="en-US" baseline="0" dirty="0" err="1" smtClean="0"/>
              <a:t>ExecutionContext</a:t>
            </a:r>
            <a:r>
              <a:rPr lang="en-US" baseline="0" dirty="0" smtClean="0"/>
              <a:t>. The calling thread uses a construct called a Future to represent the result.</a:t>
            </a:r>
          </a:p>
          <a:p>
            <a:endParaRPr lang="en-US" baseline="0" dirty="0" smtClean="0"/>
          </a:p>
          <a:p>
            <a:r>
              <a:rPr lang="en-US" baseline="0" dirty="0" smtClean="0"/>
              <a:t>@exhibit;</a:t>
            </a:r>
            <a:endParaRPr lang="en-US" dirty="0"/>
          </a:p>
        </p:txBody>
      </p:sp>
    </p:spTree>
    <p:extLst>
      <p:ext uri="{BB962C8B-B14F-4D97-AF65-F5344CB8AC3E}">
        <p14:creationId xmlns:p14="http://schemas.microsoft.com/office/powerpoint/2010/main" val="822665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 better approach</a:t>
            </a:r>
            <a:r>
              <a:rPr lang="en-US" baseline="0" dirty="0" smtClean="0"/>
              <a:t> would be to carry out the request in a way that does not  necessarily block the calling thread – perhaps issue the request in a separate thread that can block without affecting the main thread. Once the result is obtained it is passed back into the calling thread using some form of callback mechanism.</a:t>
            </a:r>
          </a:p>
          <a:p>
            <a:r>
              <a:rPr lang="en-US" baseline="0" dirty="0" smtClean="0"/>
              <a:t>This leaves the possibility for the main thread to continue executing for at least part of the time, until it reaches a point where it absolutely requires the value to be available.</a:t>
            </a:r>
          </a:p>
          <a:p>
            <a:r>
              <a:rPr lang="en-US" baseline="0" dirty="0" smtClean="0"/>
              <a:t>The thread (or threads) that provide the mechanism to execute the request is called the </a:t>
            </a:r>
            <a:r>
              <a:rPr lang="en-US" baseline="0" dirty="0" err="1" smtClean="0"/>
              <a:t>ExecutionContext</a:t>
            </a:r>
            <a:r>
              <a:rPr lang="en-US" baseline="0" dirty="0" smtClean="0"/>
              <a:t>. The calling thread uses a construct called a Future to represent the result.</a:t>
            </a:r>
          </a:p>
          <a:p>
            <a:endParaRPr lang="en-US" baseline="0" dirty="0" smtClean="0"/>
          </a:p>
          <a:p>
            <a:r>
              <a:rPr lang="en-US" baseline="0" dirty="0" smtClean="0"/>
              <a:t>@exhibit;</a:t>
            </a:r>
            <a:endParaRPr lang="en-US" dirty="0"/>
          </a:p>
        </p:txBody>
      </p:sp>
    </p:spTree>
    <p:extLst>
      <p:ext uri="{BB962C8B-B14F-4D97-AF65-F5344CB8AC3E}">
        <p14:creationId xmlns:p14="http://schemas.microsoft.com/office/powerpoint/2010/main" val="1176948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As mentioned already, not allowing a task to return anything to its</a:t>
            </a:r>
            <a:r>
              <a:rPr lang="en-US" baseline="0" dirty="0" smtClean="0"/>
              <a:t> "caller" is very limiting. Fortunately there is a mechanism supported within the Java concurrency library that allows this to happen.</a:t>
            </a:r>
          </a:p>
          <a:p>
            <a:r>
              <a:rPr lang="en-US" baseline="0" dirty="0" smtClean="0"/>
              <a:t>It is based on a different interface, </a:t>
            </a:r>
            <a:r>
              <a:rPr lang="en-US" baseline="0" dirty="0" err="1" smtClean="0">
                <a:latin typeface="Courier"/>
                <a:cs typeface="Courier"/>
              </a:rPr>
              <a:t>java.util.concurrent.Callable</a:t>
            </a:r>
            <a:r>
              <a:rPr lang="en-US" baseline="0" dirty="0" smtClean="0">
                <a:latin typeface="Courier"/>
                <a:cs typeface="Courier"/>
              </a:rPr>
              <a:t>&lt;T&gt;</a:t>
            </a:r>
            <a:r>
              <a:rPr lang="en-US" baseline="0" dirty="0" smtClean="0"/>
              <a:t>, which allows us to define a task that returns a value of type </a:t>
            </a:r>
            <a:r>
              <a:rPr lang="en-US" baseline="0" dirty="0" smtClean="0">
                <a:latin typeface="Courier"/>
                <a:cs typeface="Courier"/>
              </a:rPr>
              <a:t>T</a:t>
            </a:r>
            <a:r>
              <a:rPr lang="en-US" baseline="0" dirty="0" smtClean="0"/>
              <a:t>.</a:t>
            </a:r>
          </a:p>
          <a:p>
            <a:r>
              <a:rPr lang="en-US" baseline="0" dirty="0" smtClean="0"/>
              <a:t>@tag </a:t>
            </a:r>
            <a:r>
              <a:rPr lang="en-US" baseline="0" dirty="0" err="1" smtClean="0"/>
              <a:t>async</a:t>
            </a:r>
            <a:r>
              <a:rPr lang="en-US" baseline="0" dirty="0" smtClean="0"/>
              <a:t>;</a:t>
            </a:r>
            <a:endParaRPr lang="en-US" dirty="0"/>
          </a:p>
        </p:txBody>
      </p:sp>
    </p:spTree>
    <p:extLst>
      <p:ext uri="{BB962C8B-B14F-4D97-AF65-F5344CB8AC3E}">
        <p14:creationId xmlns:p14="http://schemas.microsoft.com/office/powerpoint/2010/main" val="1772900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The task</a:t>
            </a:r>
            <a:r>
              <a:rPr lang="en-US" baseline="0" dirty="0" smtClean="0"/>
              <a:t> is passed to an </a:t>
            </a:r>
            <a:r>
              <a:rPr lang="en-US" baseline="0" dirty="0" err="1" smtClean="0">
                <a:latin typeface="Courier"/>
                <a:cs typeface="Courier"/>
              </a:rPr>
              <a:t>ExecutorService</a:t>
            </a:r>
            <a:r>
              <a:rPr lang="en-US" baseline="0" dirty="0" smtClean="0"/>
              <a:t> (not a simple Executor) using the </a:t>
            </a:r>
            <a:r>
              <a:rPr lang="en-US" baseline="0" dirty="0" smtClean="0">
                <a:latin typeface="Courier"/>
                <a:cs typeface="Courier"/>
              </a:rPr>
              <a:t>submit()</a:t>
            </a:r>
            <a:r>
              <a:rPr lang="en-US" baseline="0" dirty="0" smtClean="0"/>
              <a:t> method rather than the </a:t>
            </a:r>
            <a:r>
              <a:rPr lang="en-US" baseline="0" dirty="0" smtClean="0">
                <a:latin typeface="Courier"/>
                <a:cs typeface="Courier"/>
              </a:rPr>
              <a:t>execute()</a:t>
            </a:r>
            <a:r>
              <a:rPr lang="en-US" baseline="0" dirty="0" smtClean="0"/>
              <a:t> method. Since we are expecting a value to be returned from this task, we need to provide a mechanism to pass this value back to the caller. This is the purpose of the </a:t>
            </a:r>
            <a:r>
              <a:rPr lang="en-US" baseline="0" dirty="0" smtClean="0">
                <a:latin typeface="Courier"/>
                <a:cs typeface="Courier"/>
              </a:rPr>
              <a:t>Future&lt;T&gt;</a:t>
            </a:r>
            <a:r>
              <a:rPr lang="en-US" baseline="0" dirty="0" smtClean="0"/>
              <a:t> type used as the return value of the </a:t>
            </a:r>
            <a:r>
              <a:rPr lang="en-US" baseline="0" dirty="0" smtClean="0">
                <a:latin typeface="Courier"/>
                <a:cs typeface="Courier"/>
              </a:rPr>
              <a:t>submit()</a:t>
            </a:r>
            <a:r>
              <a:rPr lang="en-US" baseline="0" dirty="0" smtClean="0"/>
              <a:t> method.</a:t>
            </a:r>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async</a:t>
            </a:r>
            <a:r>
              <a:rPr lang="en-US" baseline="0" dirty="0" smtClean="0"/>
              <a:t>;</a:t>
            </a:r>
            <a:endParaRPr lang="en-US" dirty="0" smtClean="0"/>
          </a:p>
          <a:p>
            <a:endParaRPr lang="en-US" dirty="0"/>
          </a:p>
        </p:txBody>
      </p:sp>
    </p:spTree>
    <p:extLst>
      <p:ext uri="{BB962C8B-B14F-4D97-AF65-F5344CB8AC3E}">
        <p14:creationId xmlns:p14="http://schemas.microsoft.com/office/powerpoint/2010/main" val="1834541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As we have seen before, a Future is a placeholder that will contain</a:t>
            </a:r>
            <a:r>
              <a:rPr lang="en-US" baseline="0" dirty="0" smtClean="0"/>
              <a:t> the result of an expression or task that is being executed asynchronously. The Java implementation of Futures is relatively limited in the operations that can be performed on it:</a:t>
            </a:r>
          </a:p>
          <a:p>
            <a:pPr marL="171450" indent="-171450">
              <a:buFont typeface="Arial"/>
              <a:buChar char="•"/>
            </a:pPr>
            <a:r>
              <a:rPr lang="en-US" baseline="0" dirty="0" smtClean="0"/>
              <a:t>Fetch the value from the Future, blocking the thread if the task has not yet completed and placed the value into the Future.</a:t>
            </a:r>
          </a:p>
          <a:p>
            <a:pPr marL="171450" indent="-171450">
              <a:buFont typeface="Arial"/>
              <a:buChar char="•"/>
            </a:pPr>
            <a:r>
              <a:rPr lang="en-US" baseline="0" dirty="0" smtClean="0"/>
              <a:t>Check if the task has completed, without blocking the thread.</a:t>
            </a:r>
          </a:p>
          <a:p>
            <a:pPr marL="171450" indent="-171450">
              <a:buFont typeface="Arial"/>
              <a:buChar char="•"/>
            </a:pPr>
            <a:r>
              <a:rPr lang="en-US" baseline="0" dirty="0" smtClean="0"/>
              <a:t>Cancel the task.</a:t>
            </a:r>
          </a:p>
          <a:p>
            <a:pPr marL="171450" indent="-171450">
              <a:buFont typeface="Arial"/>
              <a:buChar char="•"/>
            </a:pPr>
            <a:r>
              <a:rPr lang="en-US" baseline="0" dirty="0" smtClean="0"/>
              <a:t>Check if the task has been cancelled, without blocking</a:t>
            </a:r>
          </a:p>
          <a:p>
            <a:pPr marL="0" indent="0">
              <a:buFont typeface="Arial"/>
              <a:buNone/>
            </a:pPr>
            <a:r>
              <a:rPr lang="en-US" baseline="0" dirty="0" smtClean="0"/>
              <a:t>These operations can throw exceptions, see the API definitions for the specific exceptions from each call.</a:t>
            </a:r>
          </a:p>
          <a:p>
            <a:pPr marL="0" marR="0" indent="0" algn="l" defTabSz="915988" rtl="0" eaLnBrk="0" fontAlgn="base" latinLnBrk="0" hangingPunct="0">
              <a:lnSpc>
                <a:spcPct val="90000"/>
              </a:lnSpc>
              <a:spcBef>
                <a:spcPts val="600"/>
              </a:spcBef>
              <a:spcAft>
                <a:spcPct val="0"/>
              </a:spcAft>
              <a:buClrTx/>
              <a:buSzTx/>
              <a:buFont typeface="Arial"/>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async</a:t>
            </a:r>
            <a:r>
              <a:rPr lang="en-US" baseline="0" dirty="0" smtClean="0"/>
              <a:t>;</a:t>
            </a:r>
            <a:endParaRPr lang="en-US" dirty="0" smtClean="0"/>
          </a:p>
          <a:p>
            <a:pPr marL="0" indent="0">
              <a:buFont typeface="Arial"/>
              <a:buNone/>
            </a:pPr>
            <a:endParaRPr lang="en-US" dirty="0"/>
          </a:p>
        </p:txBody>
      </p:sp>
    </p:spTree>
    <p:extLst>
      <p:ext uri="{BB962C8B-B14F-4D97-AF65-F5344CB8AC3E}">
        <p14:creationId xmlns:p14="http://schemas.microsoft.com/office/powerpoint/2010/main" val="20356181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Once the task has been submitted</a:t>
            </a:r>
            <a:r>
              <a:rPr lang="en-US" baseline="0" dirty="0" smtClean="0"/>
              <a:t> for execution, the calling thread checks every 200ms to see if it has completed. If not, then it prints a '.' and waits before checking again.</a:t>
            </a:r>
          </a:p>
          <a:p>
            <a:r>
              <a:rPr lang="en-US" baseline="0" dirty="0" smtClean="0"/>
              <a:t>Once successfully completed, the future's value is fetched and displayed. If there were any problems that prevented successful completion, these are made visible to the caller as exceptions.</a:t>
            </a:r>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async</a:t>
            </a:r>
            <a:r>
              <a:rPr lang="en-US" baseline="0" dirty="0" smtClean="0"/>
              <a:t>;</a:t>
            </a:r>
            <a:endParaRPr lang="en-US" dirty="0" smtClean="0"/>
          </a:p>
          <a:p>
            <a:endParaRPr lang="en-US" dirty="0"/>
          </a:p>
        </p:txBody>
      </p:sp>
    </p:spTree>
    <p:extLst>
      <p:ext uri="{BB962C8B-B14F-4D97-AF65-F5344CB8AC3E}">
        <p14:creationId xmlns:p14="http://schemas.microsoft.com/office/powerpoint/2010/main" val="1033444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Although Futures are a very useful construct in java;</a:t>
            </a:r>
            <a:r>
              <a:rPr lang="en-US" baseline="0" dirty="0" smtClean="0"/>
              <a:t> they are not without their own limitations. For example, it is not that easy to combine results from multiple futures together. Similarly it is not that straight forward to define behavior that will only be invoked once the future has completed. Another problem is that slow operations may never return.</a:t>
            </a:r>
            <a:endParaRPr lang="en-US" dirty="0"/>
          </a:p>
        </p:txBody>
      </p:sp>
    </p:spTree>
    <p:extLst>
      <p:ext uri="{BB962C8B-B14F-4D97-AF65-F5344CB8AC3E}">
        <p14:creationId xmlns:p14="http://schemas.microsoft.com/office/powerpoint/2010/main" val="18852078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In Java 8, a new approach to Futures was introduced. It enhances the capabilities of Futures substantially, making them more similar to futures implemented in languages such as Scala.</a:t>
            </a:r>
            <a:br>
              <a:rPr lang="en-US" dirty="0"/>
            </a:br>
            <a:r>
              <a:rPr lang="en-US" dirty="0"/>
              <a:t>The </a:t>
            </a:r>
            <a:r>
              <a:rPr lang="en-US" dirty="0" err="1">
                <a:latin typeface="Courier"/>
                <a:cs typeface="Courier"/>
              </a:rPr>
              <a:t>CompletableFuture</a:t>
            </a:r>
            <a:r>
              <a:rPr lang="en-US" dirty="0">
                <a:latin typeface="Courier"/>
                <a:cs typeface="Courier"/>
              </a:rPr>
              <a:t>&lt;T&gt;</a:t>
            </a:r>
            <a:r>
              <a:rPr lang="en-US" dirty="0"/>
              <a:t> type is a concrete type that implements the </a:t>
            </a:r>
            <a:r>
              <a:rPr lang="en-US" dirty="0">
                <a:latin typeface="Courier"/>
                <a:cs typeface="Courier"/>
              </a:rPr>
              <a:t>Future&lt;T&gt;</a:t>
            </a:r>
            <a:r>
              <a:rPr lang="en-US" dirty="0"/>
              <a:t> interface, but provides additional functionality that can be used at both the "client" and "server" side.</a:t>
            </a:r>
          </a:p>
          <a:p>
            <a:endParaRPr lang="en-US" dirty="0"/>
          </a:p>
        </p:txBody>
      </p:sp>
    </p:spTree>
    <p:extLst>
      <p:ext uri="{BB962C8B-B14F-4D97-AF65-F5344CB8AC3E}">
        <p14:creationId xmlns:p14="http://schemas.microsoft.com/office/powerpoint/2010/main" val="104701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Rot="1" noChangeAspect="1" noChangeArrowheads="1" noTextEdit="1"/>
          </p:cNvSpPr>
          <p:nvPr>
            <p:ph type="sldImg"/>
          </p:nvPr>
        </p:nvSpPr>
        <p:spPr>
          <a:xfrm>
            <a:off x="1544638" y="985838"/>
            <a:ext cx="5445125" cy="3403600"/>
          </a:xfrm>
          <a:ln/>
        </p:spPr>
      </p:sp>
      <p:sp>
        <p:nvSpPr>
          <p:cNvPr id="9218"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lvl="0"/>
            <a:r>
              <a:rPr lang="en-GB" dirty="0">
                <a:ea typeface="ＭＳ Ｐゴシック" charset="0"/>
              </a:rPr>
              <a:t>The most flexible way to create new threads is to first create the Runnable object that represents the work they will be doing. Then pass a reference to the Runnable object to the Thread class constructor. This establishes the association.</a:t>
            </a:r>
          </a:p>
          <a:p>
            <a:pPr lvl="0"/>
            <a:r>
              <a:rPr lang="en-GB" dirty="0">
                <a:ea typeface="ＭＳ Ｐゴシック" charset="0"/>
              </a:rPr>
              <a:t>When the threads' start() methods are called, the run() method is invoked on the Runnable object.</a:t>
            </a:r>
          </a:p>
          <a:p>
            <a:pPr lvl="0"/>
            <a:r>
              <a:rPr lang="en-GB" dirty="0">
                <a:ea typeface="ＭＳ Ｐゴシック" charset="0"/>
              </a:rPr>
              <a:t>In the slide, the two threads will be using the same Runnable object</a:t>
            </a:r>
            <a:r>
              <a:rPr lang="en-GB" dirty="0" smtClean="0">
                <a:ea typeface="ＭＳ Ｐゴシック" charset="0"/>
              </a:rPr>
              <a:t>.</a:t>
            </a:r>
          </a:p>
          <a:p>
            <a:pPr lvl="0"/>
            <a:r>
              <a:rPr lang="en-GB" dirty="0" smtClean="0">
                <a:ea typeface="ＭＳ Ｐゴシック" charset="0"/>
              </a:rPr>
              <a:t>We</a:t>
            </a:r>
            <a:r>
              <a:rPr lang="en-GB" baseline="0" dirty="0" smtClean="0">
                <a:ea typeface="ＭＳ Ｐゴシック" charset="0"/>
              </a:rPr>
              <a:t> can also create a thread using a lambda to define the Runnable object.</a:t>
            </a: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smtClean="0">
                <a:ea typeface="ＭＳ Ｐゴシック" charset="0"/>
              </a:rPr>
              <a:t/>
            </a:r>
            <a:br>
              <a:rPr lang="en-US" dirty="0" smtClean="0">
                <a:ea typeface="ＭＳ Ｐゴシック" charset="0"/>
              </a:rPr>
            </a:br>
            <a:r>
              <a:rPr lang="en-US" dirty="0" smtClean="0">
                <a:ea typeface="ＭＳ Ｐゴシック" charset="0"/>
              </a:rPr>
              <a:t>@tag intro;</a:t>
            </a:r>
          </a:p>
          <a:p>
            <a:pPr lvl="0"/>
            <a:endParaRPr lang="en-GB" dirty="0">
              <a:ea typeface="ＭＳ Ｐゴシック" charset="0"/>
            </a:endParaRPr>
          </a:p>
        </p:txBody>
      </p:sp>
    </p:spTree>
    <p:extLst>
      <p:ext uri="{BB962C8B-B14F-4D97-AF65-F5344CB8AC3E}">
        <p14:creationId xmlns:p14="http://schemas.microsoft.com/office/powerpoint/2010/main" val="9854406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The task to be performed can be wrapped inside a </a:t>
            </a:r>
            <a:r>
              <a:rPr lang="en-US" dirty="0" err="1">
                <a:latin typeface="Courier"/>
                <a:cs typeface="Courier"/>
              </a:rPr>
              <a:t>CompletableFuture</a:t>
            </a:r>
            <a:r>
              <a:rPr lang="en-US" dirty="0" smtClean="0"/>
              <a:t>. The task can be</a:t>
            </a:r>
            <a:r>
              <a:rPr lang="en-US" baseline="0" dirty="0" smtClean="0"/>
              <a:t> a</a:t>
            </a:r>
            <a:r>
              <a:rPr lang="en-US" dirty="0" smtClean="0"/>
              <a:t> Runnable, a Supplier or a Function lambda</a:t>
            </a:r>
            <a:r>
              <a:rPr lang="en-US" baseline="0" dirty="0" smtClean="0"/>
              <a:t> expression. A Supplier represents a task that will return a value. A Runnable returns void. Instances of the </a:t>
            </a:r>
            <a:r>
              <a:rPr lang="en-US" dirty="0" err="1">
                <a:latin typeface="Courier"/>
                <a:cs typeface="Courier"/>
              </a:rPr>
              <a:t>CompletableFuture</a:t>
            </a:r>
            <a:r>
              <a:rPr lang="en-US" baseline="0" dirty="0" smtClean="0"/>
              <a:t> are created using one of the static factory methods defined on the </a:t>
            </a:r>
            <a:r>
              <a:rPr lang="en-US" dirty="0" err="1">
                <a:latin typeface="Courier"/>
                <a:cs typeface="Courier"/>
              </a:rPr>
              <a:t>CompletableFuture</a:t>
            </a:r>
            <a:r>
              <a:rPr lang="en-US" baseline="0" dirty="0" smtClean="0"/>
              <a:t>  class. </a:t>
            </a:r>
            <a:endParaRPr lang="en-US" dirty="0"/>
          </a:p>
        </p:txBody>
      </p:sp>
    </p:spTree>
    <p:extLst>
      <p:ext uri="{BB962C8B-B14F-4D97-AF65-F5344CB8AC3E}">
        <p14:creationId xmlns:p14="http://schemas.microsoft.com/office/powerpoint/2010/main" val="10201682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In this example, an anonymous class is derived</a:t>
            </a:r>
            <a:r>
              <a:rPr lang="en-US" baseline="0" dirty="0" smtClean="0"/>
              <a:t> from the Supplier&lt;T&gt; interface. This anonymous class implements the get method returning a String. It sleeps to simulate some time consuming process. The </a:t>
            </a:r>
            <a:r>
              <a:rPr lang="en-US" dirty="0" err="1">
                <a:latin typeface="Courier"/>
                <a:cs typeface="Courier"/>
              </a:rPr>
              <a:t>supplyAsync</a:t>
            </a:r>
            <a:r>
              <a:rPr lang="en-US" baseline="0" dirty="0" smtClean="0"/>
              <a:t> factory method is used to create the new </a:t>
            </a:r>
            <a:r>
              <a:rPr lang="en-US" dirty="0" err="1">
                <a:latin typeface="Courier"/>
                <a:cs typeface="Courier"/>
              </a:rPr>
              <a:t>CompletableFuture</a:t>
            </a:r>
            <a:r>
              <a:rPr lang="en-US" baseline="0" dirty="0" smtClean="0"/>
              <a:t> object. Note that an executor is being passed in to run the future.</a:t>
            </a:r>
            <a:endParaRPr lang="en-US" dirty="0"/>
          </a:p>
        </p:txBody>
      </p:sp>
    </p:spTree>
    <p:extLst>
      <p:ext uri="{BB962C8B-B14F-4D97-AF65-F5344CB8AC3E}">
        <p14:creationId xmlns:p14="http://schemas.microsoft.com/office/powerpoint/2010/main" val="18229471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The client side code for the future here checks to see if the future has completed its processing. If it has not then it will loop until a result is available. Once the result is available it is obtained using the </a:t>
            </a:r>
            <a:r>
              <a:rPr lang="en-US" dirty="0">
                <a:latin typeface="Courier"/>
                <a:cs typeface="Courier"/>
              </a:rPr>
              <a:t>get() </a:t>
            </a:r>
            <a:r>
              <a:rPr lang="en-US" dirty="0" smtClean="0"/>
              <a:t>method. Note that while</a:t>
            </a:r>
            <a:r>
              <a:rPr lang="en-US" baseline="0" dirty="0" smtClean="0"/>
              <a:t> this works there are better solutions to this.</a:t>
            </a:r>
            <a:endParaRPr lang="en-US" dirty="0"/>
          </a:p>
        </p:txBody>
      </p:sp>
    </p:spTree>
    <p:extLst>
      <p:ext uri="{BB962C8B-B14F-4D97-AF65-F5344CB8AC3E}">
        <p14:creationId xmlns:p14="http://schemas.microsoft.com/office/powerpoint/2010/main" val="8784627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The example of defining a </a:t>
            </a:r>
            <a:r>
              <a:rPr lang="en-US" dirty="0" err="1">
                <a:latin typeface="Courier"/>
                <a:cs typeface="Courier"/>
              </a:rPr>
              <a:t>CompletableFuture</a:t>
            </a:r>
            <a:r>
              <a:rPr lang="en-US" baseline="0" dirty="0" smtClean="0"/>
              <a:t> shown here illustrates how to use a function lambda to define the task to be performed (rather than creating a class that implements the Supplier or Runnable interfaces). This leads to more concise code.</a:t>
            </a:r>
            <a:endParaRPr lang="en-US" dirty="0"/>
          </a:p>
        </p:txBody>
      </p:sp>
    </p:spTree>
    <p:extLst>
      <p:ext uri="{BB962C8B-B14F-4D97-AF65-F5344CB8AC3E}">
        <p14:creationId xmlns:p14="http://schemas.microsoft.com/office/powerpoint/2010/main" val="16841023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It is common to need to perform some action following the completion of a Future. The </a:t>
            </a:r>
            <a:r>
              <a:rPr lang="en-US" dirty="0" err="1">
                <a:latin typeface="Courier"/>
                <a:cs typeface="Courier"/>
              </a:rPr>
              <a:t>CompletableFuture</a:t>
            </a:r>
            <a:r>
              <a:rPr lang="en-US" dirty="0" smtClean="0"/>
              <a:t> explicitly</a:t>
            </a:r>
            <a:r>
              <a:rPr lang="en-US" baseline="0" dirty="0" smtClean="0"/>
              <a:t> supports this via the </a:t>
            </a:r>
            <a:r>
              <a:rPr lang="en-US" dirty="0" err="1">
                <a:latin typeface="Courier"/>
                <a:cs typeface="Courier"/>
              </a:rPr>
              <a:t>thenAccept</a:t>
            </a:r>
            <a:r>
              <a:rPr lang="en-US" baseline="0" dirty="0" smtClean="0"/>
              <a:t> and </a:t>
            </a:r>
            <a:r>
              <a:rPr lang="en-US" dirty="0" err="1">
                <a:latin typeface="Courier"/>
                <a:cs typeface="Courier"/>
              </a:rPr>
              <a:t>thenRun</a:t>
            </a:r>
            <a:r>
              <a:rPr lang="en-US" baseline="0" dirty="0" smtClean="0"/>
              <a:t> (and their asynchronous alternative) methods. This avoids the need to check to see if the future </a:t>
            </a:r>
            <a:r>
              <a:rPr lang="en-US" baseline="0" dirty="0" err="1" smtClean="0">
                <a:latin typeface="Courier"/>
                <a:cs typeface="Courier"/>
              </a:rPr>
              <a:t>isDone</a:t>
            </a:r>
            <a:r>
              <a:rPr lang="en-US" baseline="0" dirty="0" smtClean="0"/>
              <a:t> and then calling the get() method (if it is a Supplier).</a:t>
            </a:r>
            <a:endParaRPr lang="en-US" dirty="0"/>
          </a:p>
        </p:txBody>
      </p:sp>
    </p:spTree>
    <p:extLst>
      <p:ext uri="{BB962C8B-B14F-4D97-AF65-F5344CB8AC3E}">
        <p14:creationId xmlns:p14="http://schemas.microsoft.com/office/powerpoint/2010/main" val="419612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It is also possible to chain a series of operations to be executed once the future completes.</a:t>
            </a:r>
            <a:endParaRPr lang="en-US" baseline="0" dirty="0" smtClean="0"/>
          </a:p>
          <a:p>
            <a:r>
              <a:rPr lang="en-US" baseline="0" dirty="0" smtClean="0"/>
              <a:t>This is done using the </a:t>
            </a:r>
            <a:r>
              <a:rPr lang="en-US" dirty="0" err="1">
                <a:latin typeface="Courier"/>
                <a:cs typeface="Courier"/>
              </a:rPr>
              <a:t>thenApply</a:t>
            </a:r>
            <a:r>
              <a:rPr lang="en-US" baseline="0" dirty="0" smtClean="0"/>
              <a:t> or </a:t>
            </a:r>
            <a:r>
              <a:rPr lang="en-US" dirty="0" err="1">
                <a:latin typeface="Courier"/>
                <a:cs typeface="Courier"/>
              </a:rPr>
              <a:t>thenApplyAsync</a:t>
            </a:r>
            <a:r>
              <a:rPr lang="en-US" baseline="0" dirty="0" smtClean="0"/>
              <a:t> </a:t>
            </a:r>
            <a:r>
              <a:rPr lang="en-US" baseline="0" dirty="0" err="1" smtClean="0"/>
              <a:t>methods.In</a:t>
            </a:r>
            <a:r>
              <a:rPr lang="en-US" baseline="0" dirty="0" smtClean="0"/>
              <a:t> this case first the f1 </a:t>
            </a:r>
            <a:r>
              <a:rPr lang="en-US" dirty="0" err="1">
                <a:latin typeface="Courier"/>
                <a:cs typeface="Courier"/>
              </a:rPr>
              <a:t>CompletableFutrue</a:t>
            </a:r>
            <a:r>
              <a:rPr lang="en-US" baseline="0" dirty="0" smtClean="0"/>
              <a:t> will be executed, then f2, before f3.</a:t>
            </a:r>
          </a:p>
          <a:p>
            <a:endParaRPr lang="en-US" dirty="0"/>
          </a:p>
        </p:txBody>
      </p:sp>
    </p:spTree>
    <p:extLst>
      <p:ext uri="{BB962C8B-B14F-4D97-AF65-F5344CB8AC3E}">
        <p14:creationId xmlns:p14="http://schemas.microsoft.com/office/powerpoint/2010/main" val="1941193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One of the more powerful features of </a:t>
            </a:r>
            <a:r>
              <a:rPr lang="en-US" dirty="0" err="1" smtClean="0">
                <a:latin typeface="Courier"/>
                <a:cs typeface="Courier"/>
              </a:rPr>
              <a:t>CompletableFuture</a:t>
            </a:r>
            <a:r>
              <a:rPr lang="en-US" dirty="0" smtClean="0">
                <a:latin typeface="Courier"/>
                <a:cs typeface="Courier"/>
              </a:rPr>
              <a:t>&lt;T&gt;</a:t>
            </a:r>
            <a:r>
              <a:rPr lang="en-US" baseline="0" dirty="0" smtClean="0"/>
              <a:t> is the capability to compose operations on the </a:t>
            </a:r>
            <a:r>
              <a:rPr lang="en-US" baseline="0" dirty="0" smtClean="0">
                <a:latin typeface="Courier"/>
                <a:cs typeface="Courier"/>
              </a:rPr>
              <a:t>Future&lt;T&gt;</a:t>
            </a:r>
            <a:r>
              <a:rPr lang="en-US" baseline="0" dirty="0" smtClean="0"/>
              <a:t>. This allows us to set up a "processing path" for data, before the data itself is available.</a:t>
            </a:r>
          </a:p>
          <a:p>
            <a:r>
              <a:rPr lang="en-US" baseline="0" dirty="0" smtClean="0"/>
              <a:t>In the example, we are fetching asynchronously a number from the </a:t>
            </a:r>
            <a:r>
              <a:rPr lang="en-US" baseline="0" dirty="0" err="1" smtClean="0">
                <a:latin typeface="Courier"/>
                <a:cs typeface="Courier"/>
              </a:rPr>
              <a:t>NumberService</a:t>
            </a:r>
            <a:r>
              <a:rPr lang="en-US" baseline="0" dirty="0" smtClean="0"/>
              <a:t>. Once this number is returned, we wish to multiply it by 2 using the </a:t>
            </a:r>
            <a:r>
              <a:rPr lang="en-US" baseline="0" dirty="0" err="1" smtClean="0">
                <a:latin typeface="Courier"/>
                <a:cs typeface="Courier"/>
              </a:rPr>
              <a:t>doubleIt</a:t>
            </a:r>
            <a:r>
              <a:rPr lang="en-US" baseline="0" dirty="0" smtClean="0"/>
              <a:t> method. The result of this operation is then squared, and the result of that is cubed. These last two operations are actually performed asynchronously. </a:t>
            </a:r>
          </a:p>
          <a:p>
            <a:r>
              <a:rPr lang="en-US" dirty="0"/>
              <a:t>@fold</a:t>
            </a:r>
            <a:r>
              <a:rPr lang="en-US" dirty="0" smtClean="0"/>
              <a:t>;</a:t>
            </a:r>
            <a:endParaRPr lang="en-US" baseline="0" dirty="0" smtClean="0"/>
          </a:p>
          <a:p>
            <a:r>
              <a:rPr lang="en-US" baseline="0" dirty="0" smtClean="0"/>
              <a:t>The result of this composition is returned from the method </a:t>
            </a:r>
            <a:r>
              <a:rPr lang="en-US" baseline="0" dirty="0" smtClean="0">
                <a:latin typeface="Courier"/>
                <a:cs typeface="Courier"/>
              </a:rPr>
              <a:t>compose()</a:t>
            </a:r>
            <a:r>
              <a:rPr lang="en-US" baseline="0" dirty="0" smtClean="0"/>
              <a:t>, so that the caller of this method is unaware of the intermediate processing path that is used to calculate the final value – only that this value will be made available through a </a:t>
            </a:r>
            <a:r>
              <a:rPr lang="en-US" baseline="0" dirty="0" smtClean="0">
                <a:latin typeface="Courier"/>
                <a:cs typeface="Courier"/>
              </a:rPr>
              <a:t>Future&lt;Integer&gt;</a:t>
            </a:r>
            <a:r>
              <a:rPr lang="en-US" baseline="0" dirty="0" smtClean="0"/>
              <a:t>.</a:t>
            </a:r>
          </a:p>
          <a:p>
            <a:r>
              <a:rPr lang="en-US" baseline="0" dirty="0" smtClean="0"/>
              <a:t>Methods that compose </a:t>
            </a:r>
            <a:r>
              <a:rPr lang="en-US" baseline="0" dirty="0" err="1" smtClean="0"/>
              <a:t>CompletableFutures</a:t>
            </a:r>
            <a:r>
              <a:rPr lang="en-US" baseline="0" dirty="0" smtClean="0"/>
              <a:t> are:</a:t>
            </a:r>
          </a:p>
          <a:p>
            <a:pPr marL="171450" indent="-171450">
              <a:buFont typeface="Arial"/>
              <a:buChar char="•"/>
            </a:pPr>
            <a:r>
              <a:rPr lang="en-US" baseline="0" dirty="0" err="1" smtClean="0"/>
              <a:t>thenApply</a:t>
            </a:r>
            <a:r>
              <a:rPr lang="en-US" baseline="0" dirty="0" smtClean="0"/>
              <a:t> for functions that return standard types,</a:t>
            </a:r>
          </a:p>
          <a:p>
            <a:pPr marL="171450" indent="-171450">
              <a:buFont typeface="Arial"/>
              <a:buChar char="•"/>
            </a:pPr>
            <a:r>
              <a:rPr lang="en-US" baseline="0" dirty="0" err="1" smtClean="0"/>
              <a:t>thenCompose</a:t>
            </a:r>
            <a:r>
              <a:rPr lang="en-US" baseline="0" dirty="0" smtClean="0"/>
              <a:t> used with functions that return a </a:t>
            </a:r>
            <a:r>
              <a:rPr lang="en-US" baseline="0" dirty="0" err="1" smtClean="0"/>
              <a:t>CompletableFuture</a:t>
            </a:r>
            <a:r>
              <a:rPr lang="en-US" baseline="0" dirty="0" smtClean="0"/>
              <a:t>,</a:t>
            </a:r>
          </a:p>
          <a:p>
            <a:pPr marL="171450" indent="-171450">
              <a:buFont typeface="Arial"/>
              <a:buChar char="•"/>
            </a:pPr>
            <a:r>
              <a:rPr lang="en-US" baseline="0" dirty="0" err="1" smtClean="0"/>
              <a:t>thenAccept</a:t>
            </a:r>
            <a:r>
              <a:rPr lang="en-US" baseline="0" dirty="0" smtClean="0"/>
              <a:t> for functions that return void.</a:t>
            </a:r>
          </a:p>
          <a:p>
            <a:pPr marL="171450" indent="-171450">
              <a:buFont typeface="Arial"/>
              <a:buChar char="•"/>
            </a:pPr>
            <a:r>
              <a:rPr lang="en-US" baseline="0" dirty="0" err="1" smtClean="0"/>
              <a:t>thenRun</a:t>
            </a:r>
            <a:r>
              <a:rPr lang="en-US" baseline="0" dirty="0" smtClean="0"/>
              <a:t> for use with </a:t>
            </a:r>
            <a:r>
              <a:rPr lang="en-US" baseline="0" dirty="0" err="1" smtClean="0"/>
              <a:t>runnables</a:t>
            </a:r>
            <a:endParaRPr lang="en-US" baseline="0" dirty="0" smtClean="0"/>
          </a:p>
          <a:p>
            <a:pPr marL="171450" indent="-171450">
              <a:buFont typeface="Arial"/>
              <a:buChar char="•"/>
            </a:pPr>
            <a:r>
              <a:rPr lang="en-US" baseline="0" dirty="0" err="1" smtClean="0"/>
              <a:t>whenComplete</a:t>
            </a:r>
            <a:r>
              <a:rPr lang="en-US" baseline="0" dirty="0" smtClean="0"/>
              <a:t> for functions that take a value and a </a:t>
            </a:r>
            <a:r>
              <a:rPr lang="en-US" baseline="0" dirty="0" err="1" smtClean="0"/>
              <a:t>Throwable</a:t>
            </a:r>
            <a:r>
              <a:rPr lang="en-US" baseline="0" dirty="0" smtClean="0"/>
              <a:t> and return void.</a:t>
            </a:r>
          </a:p>
          <a:p>
            <a:endParaRPr lang="en-US" baseline="0" dirty="0" smtClean="0"/>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smtClean="0"/>
              <a:t>@tag </a:t>
            </a:r>
            <a:r>
              <a:rPr lang="en-US" dirty="0" err="1" smtClean="0"/>
              <a:t>async</a:t>
            </a:r>
            <a:endParaRPr lang="en-US" dirty="0" smtClean="0"/>
          </a:p>
          <a:p>
            <a:endParaRPr lang="en-US" baseline="0" dirty="0" smtClean="0"/>
          </a:p>
        </p:txBody>
      </p:sp>
    </p:spTree>
    <p:extLst>
      <p:ext uri="{BB962C8B-B14F-4D97-AF65-F5344CB8AC3E}">
        <p14:creationId xmlns:p14="http://schemas.microsoft.com/office/powerpoint/2010/main" val="1424359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As well as being able to chain operations / futures</a:t>
            </a:r>
            <a:r>
              <a:rPr lang="en-US" baseline="0" dirty="0" smtClean="0"/>
              <a:t> together, it is possible to combine two independent futures when they are both completed.</a:t>
            </a:r>
          </a:p>
          <a:p>
            <a:r>
              <a:rPr lang="en-US" baseline="0" dirty="0" smtClean="0"/>
              <a:t>In this example, f1 returns the String "Hello" while f2 returns the String "World" The results from both futures are combined in f3 to create the String "Hello World".</a:t>
            </a:r>
            <a:endParaRPr lang="en-US" dirty="0"/>
          </a:p>
        </p:txBody>
      </p:sp>
    </p:spTree>
    <p:extLst>
      <p:ext uri="{BB962C8B-B14F-4D97-AF65-F5344CB8AC3E}">
        <p14:creationId xmlns:p14="http://schemas.microsoft.com/office/powerpoint/2010/main" val="20294673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There are </a:t>
            </a:r>
            <a:r>
              <a:rPr lang="en-US" smtClean="0"/>
              <a:t>various options </a:t>
            </a:r>
            <a:r>
              <a:rPr lang="en-US" dirty="0" smtClean="0"/>
              <a:t>available to support trigger actions after two or more futures complete.</a:t>
            </a:r>
            <a:endParaRPr lang="en-US" dirty="0"/>
          </a:p>
        </p:txBody>
      </p:sp>
    </p:spTree>
    <p:extLst>
      <p:ext uri="{BB962C8B-B14F-4D97-AF65-F5344CB8AC3E}">
        <p14:creationId xmlns:p14="http://schemas.microsoft.com/office/powerpoint/2010/main" val="3124523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In some situations it may be necessary to trigger some behavior if an exception is thrown by</a:t>
            </a:r>
            <a:r>
              <a:rPr lang="en-US" baseline="0" dirty="0" smtClean="0"/>
              <a:t> a </a:t>
            </a:r>
            <a:r>
              <a:rPr lang="en-US" baseline="0" dirty="0" err="1" smtClean="0">
                <a:latin typeface="Courier"/>
                <a:cs typeface="Courier"/>
              </a:rPr>
              <a:t>CompletableFuture</a:t>
            </a:r>
            <a:r>
              <a:rPr lang="en-US" baseline="0" dirty="0" smtClean="0"/>
              <a:t>. This is supported by the </a:t>
            </a:r>
            <a:r>
              <a:rPr lang="en-US" dirty="0">
                <a:latin typeface="Courier"/>
                <a:cs typeface="Courier"/>
              </a:rPr>
              <a:t>exceptionally() </a:t>
            </a:r>
            <a:r>
              <a:rPr lang="en-US" baseline="0" dirty="0" smtClean="0"/>
              <a:t>method. This method takes a function that is executed asynchronously if the future throws an exception.</a:t>
            </a:r>
          </a:p>
          <a:p>
            <a:r>
              <a:rPr lang="en-US" sz="1000" b="0" i="0" kern="1200" baseline="0" dirty="0" smtClean="0">
                <a:solidFill>
                  <a:schemeClr val="tx1"/>
                </a:solidFill>
                <a:latin typeface="Times New Roman" charset="0"/>
                <a:ea typeface="ＭＳ Ｐゴシック" charset="0"/>
                <a:cs typeface="ＭＳ Ｐゴシック" charset="0"/>
              </a:rPr>
              <a:t>exceptionally() takes a function that will be invoked when the original future throws an exception. It is then possible to recover by transforming this exception into some value compatible with Future's type.</a:t>
            </a:r>
            <a:endParaRPr lang="en-US" dirty="0"/>
          </a:p>
        </p:txBody>
      </p:sp>
    </p:spTree>
    <p:extLst>
      <p:ext uri="{BB962C8B-B14F-4D97-AF65-F5344CB8AC3E}">
        <p14:creationId xmlns:p14="http://schemas.microsoft.com/office/powerpoint/2010/main" val="548202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Rot="1" noChangeAspect="1" noChangeArrowheads="1" noTextEdit="1"/>
          </p:cNvSpPr>
          <p:nvPr>
            <p:ph type="sldImg"/>
          </p:nvPr>
        </p:nvSpPr>
        <p:spPr>
          <a:xfrm>
            <a:off x="1544638" y="985838"/>
            <a:ext cx="5445125" cy="3403600"/>
          </a:xfrm>
          <a:ln/>
        </p:spPr>
      </p:sp>
      <p:sp>
        <p:nvSpPr>
          <p:cNvPr id="11266"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lvl="0"/>
            <a:r>
              <a:rPr lang="en-GB" dirty="0">
                <a:ea typeface="ＭＳ Ｐゴシック" charset="0"/>
              </a:rPr>
              <a:t>Interestingly, the Thread class itself implements the Runnable interface, with an empty implementation of the run() method.</a:t>
            </a:r>
          </a:p>
          <a:p>
            <a:pPr lvl="0"/>
            <a:r>
              <a:rPr lang="en-GB" dirty="0">
                <a:ea typeface="ＭＳ Ｐゴシック" charset="0"/>
              </a:rPr>
              <a:t>This means that it is possible to extend the Thread class and override the method, to provide required behaviour. The Thread is then created automatically when an instance of the subclass is created</a:t>
            </a:r>
          </a:p>
          <a:p>
            <a:pPr lvl="0"/>
            <a:r>
              <a:rPr lang="en-GB" dirty="0">
                <a:ea typeface="ＭＳ Ｐゴシック" charset="0"/>
              </a:rPr>
              <a:t>This method of creating a thread is preferred when the requirement is to keep thread and action tightly bound together</a:t>
            </a:r>
            <a:r>
              <a:rPr lang="en-GB" dirty="0" smtClean="0">
                <a:ea typeface="ＭＳ Ｐゴシック" charset="0"/>
              </a:rPr>
              <a:t>.</a:t>
            </a: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smtClean="0">
                <a:ea typeface="ＭＳ Ｐゴシック" charset="0"/>
              </a:rPr>
              <a:t/>
            </a:r>
            <a:br>
              <a:rPr lang="en-US" dirty="0" smtClean="0">
                <a:ea typeface="ＭＳ Ｐゴシック" charset="0"/>
              </a:rPr>
            </a:br>
            <a:r>
              <a:rPr lang="en-US" dirty="0" smtClean="0">
                <a:ea typeface="ＭＳ Ｐゴシック" charset="0"/>
              </a:rPr>
              <a:t>@tag intro;</a:t>
            </a:r>
          </a:p>
          <a:p>
            <a:pPr lvl="0"/>
            <a:endParaRPr lang="en-GB" dirty="0">
              <a:ea typeface="ＭＳ Ｐゴシック" charset="0"/>
            </a:endParaRPr>
          </a:p>
        </p:txBody>
      </p:sp>
    </p:spTree>
    <p:extLst>
      <p:ext uri="{BB962C8B-B14F-4D97-AF65-F5344CB8AC3E}">
        <p14:creationId xmlns:p14="http://schemas.microsoft.com/office/powerpoint/2010/main" val="3957564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smtClean="0"/>
              <a:t>It also possible </a:t>
            </a:r>
            <a:r>
              <a:rPr lang="en-US" dirty="0" smtClean="0"/>
              <a:t>to also handle the exception when the processing chain is completed (or when it exceptionally completes). This allows the exception to be passed to the function invoked when the chain is completed and appropriate action taken at that point.</a:t>
            </a:r>
            <a:endParaRPr lang="en-US" dirty="0"/>
          </a:p>
        </p:txBody>
      </p:sp>
    </p:spTree>
    <p:extLst>
      <p:ext uri="{BB962C8B-B14F-4D97-AF65-F5344CB8AC3E}">
        <p14:creationId xmlns:p14="http://schemas.microsoft.com/office/powerpoint/2010/main" val="7394730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In Java 8, a</a:t>
            </a:r>
            <a:r>
              <a:rPr lang="en-US" baseline="0" dirty="0" smtClean="0"/>
              <a:t> new approach to Futures was introduced. It enhances the capabilities of Futures substantially, making them more similar to futures implemented in languages such as </a:t>
            </a:r>
            <a:r>
              <a:rPr lang="en-US" baseline="0" dirty="0" err="1" smtClean="0"/>
              <a:t>Scala</a:t>
            </a:r>
            <a:r>
              <a:rPr lang="en-US" baseline="0" dirty="0" smtClean="0"/>
              <a:t>.</a:t>
            </a:r>
            <a:br>
              <a:rPr lang="en-US" baseline="0" dirty="0" smtClean="0"/>
            </a:br>
            <a:r>
              <a:rPr lang="en-US" baseline="0" dirty="0" smtClean="0"/>
              <a:t>The </a:t>
            </a:r>
            <a:r>
              <a:rPr lang="en-US" baseline="0" dirty="0" err="1" smtClean="0">
                <a:latin typeface="Courier"/>
                <a:cs typeface="Courier"/>
              </a:rPr>
              <a:t>CompletableFuture</a:t>
            </a:r>
            <a:r>
              <a:rPr lang="en-US" baseline="0" dirty="0" smtClean="0">
                <a:latin typeface="Courier"/>
                <a:cs typeface="Courier"/>
              </a:rPr>
              <a:t>&lt;T&gt;</a:t>
            </a:r>
            <a:r>
              <a:rPr lang="en-US" baseline="0" dirty="0" smtClean="0"/>
              <a:t> type is a concrete type that implements the </a:t>
            </a:r>
            <a:r>
              <a:rPr lang="en-US" baseline="0" dirty="0" smtClean="0">
                <a:latin typeface="Courier"/>
                <a:cs typeface="Courier"/>
              </a:rPr>
              <a:t>Future&lt;T&gt;</a:t>
            </a:r>
            <a:r>
              <a:rPr lang="en-US" baseline="0" dirty="0" smtClean="0"/>
              <a:t> interface, but provides additional functionality that can be used at both the "client" and "server" side.</a:t>
            </a:r>
          </a:p>
          <a:p>
            <a:r>
              <a:rPr lang="en-US" baseline="0" dirty="0" smtClean="0"/>
              <a:t>At the server side, we have considerably more control over the execution and completion of the future. In the example, the method </a:t>
            </a:r>
            <a:r>
              <a:rPr lang="en-US" baseline="0" dirty="0" err="1" smtClean="0">
                <a:latin typeface="Courier"/>
                <a:cs typeface="Courier"/>
              </a:rPr>
              <a:t>fetchIntCF</a:t>
            </a:r>
            <a:r>
              <a:rPr lang="en-US" baseline="0" dirty="0" smtClean="0">
                <a:latin typeface="Courier"/>
                <a:cs typeface="Courier"/>
              </a:rPr>
              <a:t>()</a:t>
            </a:r>
            <a:r>
              <a:rPr lang="en-US" baseline="0" dirty="0" smtClean="0"/>
              <a:t> creates an "empty" </a:t>
            </a:r>
            <a:r>
              <a:rPr lang="en-US" baseline="0" dirty="0" err="1" smtClean="0">
                <a:latin typeface="Courier"/>
                <a:cs typeface="Courier"/>
              </a:rPr>
              <a:t>CompletableFuture</a:t>
            </a:r>
            <a:r>
              <a:rPr lang="en-US" baseline="0" dirty="0" smtClean="0"/>
              <a:t>, and returns this to its caller. The method evaluates the call to the service in a separate thread. When the method returns, we complete the future explicitly (this completes the protocol with the </a:t>
            </a:r>
            <a:r>
              <a:rPr lang="en-US" baseline="0" dirty="0" smtClean="0">
                <a:latin typeface="Courier"/>
                <a:cs typeface="Courier"/>
              </a:rPr>
              <a:t>get()</a:t>
            </a:r>
            <a:r>
              <a:rPr lang="en-US" baseline="0" dirty="0" smtClean="0"/>
              <a:t> and </a:t>
            </a:r>
            <a:r>
              <a:rPr lang="en-US" baseline="0" dirty="0" err="1" smtClean="0">
                <a:latin typeface="Courier"/>
                <a:cs typeface="Courier"/>
              </a:rPr>
              <a:t>isDone</a:t>
            </a:r>
            <a:r>
              <a:rPr lang="en-US" baseline="0" dirty="0" smtClean="0">
                <a:latin typeface="Courier"/>
                <a:cs typeface="Courier"/>
              </a:rPr>
              <a:t>()</a:t>
            </a:r>
            <a:r>
              <a:rPr lang="en-US" baseline="0" dirty="0" smtClean="0"/>
              <a:t> methods at the caller). </a:t>
            </a:r>
          </a:p>
          <a:p>
            <a:r>
              <a:rPr lang="en-US" baseline="0" dirty="0" smtClean="0"/>
              <a:t>A slightly more concise way to achieve the same effect is to use the </a:t>
            </a:r>
            <a:r>
              <a:rPr lang="en-US" baseline="0" dirty="0" err="1" smtClean="0">
                <a:latin typeface="Courier"/>
                <a:cs typeface="Courier"/>
              </a:rPr>
              <a:t>CompletableFuture.supplyAsync</a:t>
            </a:r>
            <a:r>
              <a:rPr lang="en-US" baseline="0" dirty="0" smtClean="0">
                <a:latin typeface="Courier"/>
                <a:cs typeface="Courier"/>
              </a:rPr>
              <a:t>()</a:t>
            </a:r>
            <a:r>
              <a:rPr lang="en-US" baseline="0" dirty="0" smtClean="0"/>
              <a:t> method, passing a </a:t>
            </a:r>
            <a:r>
              <a:rPr lang="en-US" baseline="0" dirty="0" smtClean="0">
                <a:latin typeface="Courier"/>
                <a:cs typeface="Courier"/>
              </a:rPr>
              <a:t>Callable&lt;T&gt;</a:t>
            </a:r>
            <a:r>
              <a:rPr lang="en-US" baseline="0" dirty="0" smtClean="0"/>
              <a:t> object representing the task to be executed. This call makes use of an application wide thread pool that is managed by the concurrency library.</a:t>
            </a:r>
          </a:p>
          <a:p>
            <a:r>
              <a:rPr lang="en-US" baseline="0" dirty="0" smtClean="0"/>
              <a:t>@tag </a:t>
            </a:r>
            <a:r>
              <a:rPr lang="en-US" baseline="0" dirty="0" err="1" smtClean="0"/>
              <a:t>completeablefuture</a:t>
            </a:r>
            <a:r>
              <a:rPr lang="en-US" baseline="0" dirty="0" smtClean="0"/>
              <a:t>;</a:t>
            </a:r>
            <a:endParaRPr lang="en-US" dirty="0"/>
          </a:p>
        </p:txBody>
      </p:sp>
    </p:spTree>
    <p:extLst>
      <p:ext uri="{BB962C8B-B14F-4D97-AF65-F5344CB8AC3E}">
        <p14:creationId xmlns:p14="http://schemas.microsoft.com/office/powerpoint/2010/main" val="13365651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It is also possible</a:t>
            </a:r>
            <a:r>
              <a:rPr lang="en-US" baseline="0" dirty="0" smtClean="0"/>
              <a:t> to force a </a:t>
            </a:r>
            <a:r>
              <a:rPr lang="en-US" baseline="0" dirty="0" err="1" smtClean="0"/>
              <a:t>futrue</a:t>
            </a:r>
            <a:r>
              <a:rPr lang="en-US" baseline="0" dirty="0" smtClean="0"/>
              <a:t> to complete exception. If this is done then any get invocations (or associated methods) will throw the provided exception.</a:t>
            </a:r>
            <a:endParaRPr lang="en-US" dirty="0"/>
          </a:p>
        </p:txBody>
      </p:sp>
    </p:spTree>
    <p:extLst>
      <p:ext uri="{BB962C8B-B14F-4D97-AF65-F5344CB8AC3E}">
        <p14:creationId xmlns:p14="http://schemas.microsoft.com/office/powerpoint/2010/main" val="95790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Rot="1" noChangeAspect="1" noChangeArrowheads="1" noTextEdit="1"/>
          </p:cNvSpPr>
          <p:nvPr>
            <p:ph type="sldImg"/>
          </p:nvPr>
        </p:nvSpPr>
        <p:spPr>
          <a:xfrm>
            <a:off x="1544638" y="985838"/>
            <a:ext cx="5445125" cy="3403600"/>
          </a:xfrm>
          <a:ln/>
        </p:spPr>
      </p:sp>
      <p:sp>
        <p:nvSpPr>
          <p:cNvPr id="11266"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lvl="0"/>
            <a:r>
              <a:rPr lang="en-GB" dirty="0">
                <a:ea typeface="ＭＳ Ｐゴシック" charset="0"/>
              </a:rPr>
              <a:t>Interestingly, the Thread class itself implements the Runnable interface, with an empty implementation of the run() method.</a:t>
            </a:r>
          </a:p>
          <a:p>
            <a:pPr lvl="0"/>
            <a:r>
              <a:rPr lang="en-GB" dirty="0">
                <a:ea typeface="ＭＳ Ｐゴシック" charset="0"/>
              </a:rPr>
              <a:t>This means that it is possible to extend the Thread class and override the method, to provide required behaviour. The Thread is then created automatically when an instance of the subclass is created</a:t>
            </a:r>
          </a:p>
          <a:p>
            <a:pPr lvl="0"/>
            <a:r>
              <a:rPr lang="en-GB" dirty="0">
                <a:ea typeface="ＭＳ Ｐゴシック" charset="0"/>
              </a:rPr>
              <a:t>This method of creating a thread is preferred when the requirement is to keep thread and action tightly bound </a:t>
            </a:r>
            <a:r>
              <a:rPr lang="en-GB" dirty="0" smtClean="0">
                <a:ea typeface="ＭＳ Ｐゴシック" charset="0"/>
              </a:rPr>
              <a:t>together,</a:t>
            </a:r>
            <a:r>
              <a:rPr lang="en-GB" baseline="0" dirty="0" smtClean="0">
                <a:ea typeface="ＭＳ Ｐゴシック" charset="0"/>
              </a:rPr>
              <a:t> although in Java 8, the lambda expression form is an alternative way of expressing the tight binding.</a:t>
            </a:r>
            <a:endParaRPr lang="en-GB" dirty="0">
              <a:ea typeface="ＭＳ Ｐゴシック" charset="0"/>
            </a:endParaRPr>
          </a:p>
        </p:txBody>
      </p:sp>
    </p:spTree>
    <p:extLst>
      <p:ext uri="{BB962C8B-B14F-4D97-AF65-F5344CB8AC3E}">
        <p14:creationId xmlns:p14="http://schemas.microsoft.com/office/powerpoint/2010/main" val="446524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ChangeArrowheads="1"/>
          </p:cNvSpPr>
          <p:nvPr/>
        </p:nvSpPr>
        <p:spPr bwMode="auto">
          <a:xfrm>
            <a:off x="3886200" y="9525"/>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3314" name="Rectangle 3"/>
          <p:cNvSpPr>
            <a:spLocks noChangeArrowheads="1"/>
          </p:cNvSpPr>
          <p:nvPr/>
        </p:nvSpPr>
        <p:spPr bwMode="auto">
          <a:xfrm>
            <a:off x="0" y="9307513"/>
            <a:ext cx="2971800"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3315" name="Rectangle 4"/>
          <p:cNvSpPr>
            <a:spLocks noChangeArrowheads="1"/>
          </p:cNvSpPr>
          <p:nvPr/>
        </p:nvSpPr>
        <p:spPr bwMode="auto">
          <a:xfrm>
            <a:off x="0" y="9525"/>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3316" name="Rectangle 5"/>
          <p:cNvSpPr>
            <a:spLocks noChangeArrowheads="1"/>
          </p:cNvSpPr>
          <p:nvPr/>
        </p:nvSpPr>
        <p:spPr bwMode="auto">
          <a:xfrm>
            <a:off x="3886200" y="7938"/>
            <a:ext cx="29733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3317" name="Rectangle 6"/>
          <p:cNvSpPr>
            <a:spLocks noChangeArrowheads="1"/>
          </p:cNvSpPr>
          <p:nvPr/>
        </p:nvSpPr>
        <p:spPr bwMode="auto">
          <a:xfrm>
            <a:off x="-1588" y="9305925"/>
            <a:ext cx="29733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3318" name="Rectangle 7"/>
          <p:cNvSpPr>
            <a:spLocks noChangeArrowheads="1"/>
          </p:cNvSpPr>
          <p:nvPr/>
        </p:nvSpPr>
        <p:spPr bwMode="auto">
          <a:xfrm>
            <a:off x="-1588" y="7938"/>
            <a:ext cx="29733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3319" name="Rectangle 8"/>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8900" rIns="88900"/>
          <a:lstStyle/>
          <a:p>
            <a:pPr lvl="0" defTabSz="877888">
              <a:tabLst>
                <a:tab pos="230188" algn="l"/>
                <a:tab pos="450850" algn="l"/>
                <a:tab pos="684213" algn="l"/>
                <a:tab pos="915988" algn="l"/>
                <a:tab pos="1146175" algn="l"/>
                <a:tab pos="1368425" algn="l"/>
                <a:tab pos="1600200" algn="l"/>
                <a:tab pos="1830388" algn="l"/>
                <a:tab pos="2054225" algn="l"/>
                <a:tab pos="2284413" algn="l"/>
                <a:tab pos="2514600" algn="l"/>
                <a:tab pos="2746375" algn="l"/>
                <a:tab pos="2968625" algn="l"/>
                <a:tab pos="3200400" algn="l"/>
              </a:tabLst>
            </a:pPr>
            <a:r>
              <a:rPr lang="en-US" dirty="0">
                <a:ea typeface="ＭＳ Ｐゴシック" charset="0"/>
              </a:rPr>
              <a:t>The example code demonstrates the use of the interface Runnable to implement multithreading.  </a:t>
            </a:r>
          </a:p>
          <a:p>
            <a:pPr lvl="0" defTabSz="877888">
              <a:tabLst>
                <a:tab pos="230188" algn="l"/>
                <a:tab pos="450850" algn="l"/>
                <a:tab pos="684213" algn="l"/>
                <a:tab pos="915988" algn="l"/>
                <a:tab pos="1146175" algn="l"/>
                <a:tab pos="1368425" algn="l"/>
                <a:tab pos="1600200" algn="l"/>
                <a:tab pos="1830388" algn="l"/>
                <a:tab pos="2054225" algn="l"/>
                <a:tab pos="2284413" algn="l"/>
                <a:tab pos="2514600" algn="l"/>
                <a:tab pos="2746375" algn="l"/>
                <a:tab pos="2968625" algn="l"/>
                <a:tab pos="3200400" algn="l"/>
              </a:tabLst>
            </a:pPr>
            <a:r>
              <a:rPr lang="en-US" dirty="0">
                <a:ea typeface="ＭＳ Ｐゴシック" charset="0"/>
              </a:rPr>
              <a:t>The run() method will display the required word and then wait for the  specified period of time. This continues until the thread is interrupted (more later), at which point the run() method returns and the thread terminates. Notice that to test if the current thread has been interrupted, we use the static method interrupted() of the Thread class</a:t>
            </a:r>
            <a:r>
              <a:rPr lang="en-US" dirty="0" smtClean="0">
                <a:ea typeface="ＭＳ Ｐゴシック" charset="0"/>
              </a:rPr>
              <a:t>.</a:t>
            </a:r>
          </a:p>
          <a:p>
            <a:pPr lvl="0" defTabSz="877888">
              <a:tabLst>
                <a:tab pos="230188" algn="l"/>
                <a:tab pos="450850" algn="l"/>
                <a:tab pos="684213" algn="l"/>
                <a:tab pos="915988" algn="l"/>
                <a:tab pos="1146175" algn="l"/>
                <a:tab pos="1368425" algn="l"/>
                <a:tab pos="1600200" algn="l"/>
                <a:tab pos="1830388" algn="l"/>
                <a:tab pos="2054225" algn="l"/>
                <a:tab pos="2284413" algn="l"/>
                <a:tab pos="2514600" algn="l"/>
                <a:tab pos="2746375" algn="l"/>
                <a:tab pos="2968625" algn="l"/>
                <a:tab pos="3200400" algn="l"/>
              </a:tabLst>
            </a:pPr>
            <a:r>
              <a:rPr lang="en-US" dirty="0" smtClean="0">
                <a:ea typeface="ＭＳ Ｐゴシック" charset="0"/>
              </a:rPr>
              <a:t>@flow;</a:t>
            </a:r>
          </a:p>
          <a:p>
            <a:pPr marL="0" marR="0" lvl="0" indent="0" algn="l" defTabSz="877888" rtl="0" eaLnBrk="0" fontAlgn="base" latinLnBrk="0" hangingPunct="0">
              <a:lnSpc>
                <a:spcPct val="90000"/>
              </a:lnSpc>
              <a:spcBef>
                <a:spcPts val="600"/>
              </a:spcBef>
              <a:spcAft>
                <a:spcPct val="0"/>
              </a:spcAft>
              <a:buClrTx/>
              <a:buSzTx/>
              <a:buFontTx/>
              <a:buNone/>
              <a:tabLst>
                <a:tab pos="230188" algn="l"/>
                <a:tab pos="450850"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smtClean="0">
                <a:ea typeface="ＭＳ Ｐゴシック" charset="0"/>
              </a:rPr>
              <a:t/>
            </a:r>
            <a:br>
              <a:rPr lang="en-US" dirty="0" smtClean="0">
                <a:ea typeface="ＭＳ Ｐゴシック" charset="0"/>
              </a:rPr>
            </a:br>
            <a:r>
              <a:rPr lang="en-US" dirty="0" smtClean="0">
                <a:ea typeface="ＭＳ Ｐゴシック" charset="0"/>
              </a:rPr>
              <a:t>@tag intro;</a:t>
            </a:r>
          </a:p>
          <a:p>
            <a:pPr lvl="0" defTabSz="877888">
              <a:tabLst>
                <a:tab pos="230188" algn="l"/>
                <a:tab pos="450850" algn="l"/>
                <a:tab pos="684213" algn="l"/>
                <a:tab pos="915988" algn="l"/>
                <a:tab pos="1146175" algn="l"/>
                <a:tab pos="1368425" algn="l"/>
                <a:tab pos="1600200" algn="l"/>
                <a:tab pos="1830388" algn="l"/>
                <a:tab pos="2054225" algn="l"/>
                <a:tab pos="2284413" algn="l"/>
                <a:tab pos="2514600" algn="l"/>
                <a:tab pos="2746375" algn="l"/>
                <a:tab pos="2968625" algn="l"/>
                <a:tab pos="3200400" algn="l"/>
              </a:tabLst>
            </a:pPr>
            <a:endParaRPr lang="en-US" dirty="0">
              <a:ea typeface="ＭＳ Ｐゴシック" charset="0"/>
            </a:endParaRPr>
          </a:p>
          <a:p>
            <a:pPr defTabSz="877888"/>
            <a:endParaRPr lang="en-US" sz="1000" i="0" dirty="0">
              <a:latin typeface="Book Antiqua" charset="0"/>
              <a:ea typeface="ＭＳ Ｐゴシック" charset="0"/>
              <a:cs typeface="ＭＳ Ｐゴシック" charset="0"/>
            </a:endParaRPr>
          </a:p>
        </p:txBody>
      </p:sp>
      <p:sp>
        <p:nvSpPr>
          <p:cNvPr id="13320" name="Rectangle 9"/>
          <p:cNvSpPr>
            <a:spLocks noGrp="1" noRot="1" noChangeAspect="1" noChangeArrowheads="1" noTextEdit="1"/>
          </p:cNvSpPr>
          <p:nvPr>
            <p:ph type="sldImg"/>
          </p:nvPr>
        </p:nvSpPr>
        <p:spPr>
          <a:xfrm>
            <a:off x="1544638" y="985838"/>
            <a:ext cx="5445125" cy="3403600"/>
          </a:xfrm>
          <a:ln cap="flat">
            <a:solidFill>
              <a:schemeClr val="bg1"/>
            </a:solidFill>
          </a:ln>
        </p:spPr>
      </p:sp>
    </p:spTree>
    <p:extLst>
      <p:ext uri="{BB962C8B-B14F-4D97-AF65-F5344CB8AC3E}">
        <p14:creationId xmlns:p14="http://schemas.microsoft.com/office/powerpoint/2010/main" val="1340494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ChangeArrowheads="1"/>
          </p:cNvSpPr>
          <p:nvPr/>
        </p:nvSpPr>
        <p:spPr bwMode="auto">
          <a:xfrm>
            <a:off x="3886200" y="9525"/>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3314" name="Rectangle 3"/>
          <p:cNvSpPr>
            <a:spLocks noChangeArrowheads="1"/>
          </p:cNvSpPr>
          <p:nvPr/>
        </p:nvSpPr>
        <p:spPr bwMode="auto">
          <a:xfrm>
            <a:off x="0" y="9307513"/>
            <a:ext cx="2971800"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3315" name="Rectangle 4"/>
          <p:cNvSpPr>
            <a:spLocks noChangeArrowheads="1"/>
          </p:cNvSpPr>
          <p:nvPr/>
        </p:nvSpPr>
        <p:spPr bwMode="auto">
          <a:xfrm>
            <a:off x="0" y="9525"/>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3316" name="Rectangle 5"/>
          <p:cNvSpPr>
            <a:spLocks noChangeArrowheads="1"/>
          </p:cNvSpPr>
          <p:nvPr/>
        </p:nvSpPr>
        <p:spPr bwMode="auto">
          <a:xfrm>
            <a:off x="3886200" y="7938"/>
            <a:ext cx="29733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3317" name="Rectangle 6"/>
          <p:cNvSpPr>
            <a:spLocks noChangeArrowheads="1"/>
          </p:cNvSpPr>
          <p:nvPr/>
        </p:nvSpPr>
        <p:spPr bwMode="auto">
          <a:xfrm>
            <a:off x="-1588" y="9305925"/>
            <a:ext cx="29733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3318" name="Rectangle 7"/>
          <p:cNvSpPr>
            <a:spLocks noChangeArrowheads="1"/>
          </p:cNvSpPr>
          <p:nvPr/>
        </p:nvSpPr>
        <p:spPr bwMode="auto">
          <a:xfrm>
            <a:off x="-1588" y="7938"/>
            <a:ext cx="29733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3319" name="Rectangle 8"/>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8900" rIns="88900"/>
          <a:lstStyle/>
          <a:p>
            <a:pPr lvl="0"/>
            <a:r>
              <a:rPr lang="en-GB" dirty="0" smtClean="0">
                <a:ea typeface="ＭＳ Ｐゴシック" charset="0"/>
              </a:rPr>
              <a:t>The same example can</a:t>
            </a:r>
            <a:r>
              <a:rPr lang="en-GB" baseline="0" dirty="0" smtClean="0">
                <a:ea typeface="ＭＳ Ｐゴシック" charset="0"/>
              </a:rPr>
              <a:t> be</a:t>
            </a:r>
            <a:r>
              <a:rPr lang="en-GB" dirty="0" smtClean="0">
                <a:ea typeface="ＭＳ Ｐゴシック" charset="0"/>
              </a:rPr>
              <a:t> implemented by extending the Thread class rather than using a separate Runnable object.</a:t>
            </a:r>
          </a:p>
          <a:p>
            <a:pPr lvl="0"/>
            <a:r>
              <a:rPr lang="en-GB" dirty="0" smtClean="0">
                <a:ea typeface="ＭＳ Ｐゴシック" charset="0"/>
              </a:rPr>
              <a:t>Notice that in the while loop, we can call the interrupted() method directly as the current object is a subclass of Thread.</a:t>
            </a: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smtClean="0">
                <a:ea typeface="ＭＳ Ｐゴシック" charset="0"/>
              </a:rPr>
              <a:t/>
            </a:r>
            <a:br>
              <a:rPr lang="en-US" dirty="0" smtClean="0">
                <a:ea typeface="ＭＳ Ｐゴシック" charset="0"/>
              </a:rPr>
            </a:br>
            <a:r>
              <a:rPr lang="en-US" dirty="0" smtClean="0">
                <a:ea typeface="ＭＳ Ｐゴシック" charset="0"/>
              </a:rPr>
              <a:t>@tag intro;</a:t>
            </a:r>
          </a:p>
          <a:p>
            <a:pPr lvl="0"/>
            <a:endParaRPr lang="en-GB" dirty="0">
              <a:ea typeface="ＭＳ Ｐゴシック" charset="0"/>
            </a:endParaRPr>
          </a:p>
        </p:txBody>
      </p:sp>
      <p:sp>
        <p:nvSpPr>
          <p:cNvPr id="13320" name="Rectangle 9"/>
          <p:cNvSpPr>
            <a:spLocks noGrp="1" noRot="1" noChangeAspect="1" noChangeArrowheads="1" noTextEdit="1"/>
          </p:cNvSpPr>
          <p:nvPr>
            <p:ph type="sldImg"/>
          </p:nvPr>
        </p:nvSpPr>
        <p:spPr>
          <a:xfrm>
            <a:off x="1544638" y="985838"/>
            <a:ext cx="5445125" cy="3403600"/>
          </a:xfrm>
          <a:ln cap="flat">
            <a:solidFill>
              <a:schemeClr val="bg1"/>
            </a:solidFill>
          </a:ln>
        </p:spPr>
      </p:sp>
    </p:spTree>
    <p:extLst>
      <p:ext uri="{BB962C8B-B14F-4D97-AF65-F5344CB8AC3E}">
        <p14:creationId xmlns:p14="http://schemas.microsoft.com/office/powerpoint/2010/main" val="1050499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ChangeArrowheads="1"/>
          </p:cNvSpPr>
          <p:nvPr/>
        </p:nvSpPr>
        <p:spPr bwMode="auto">
          <a:xfrm>
            <a:off x="3886200" y="9525"/>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3314" name="Rectangle 3"/>
          <p:cNvSpPr>
            <a:spLocks noChangeArrowheads="1"/>
          </p:cNvSpPr>
          <p:nvPr/>
        </p:nvSpPr>
        <p:spPr bwMode="auto">
          <a:xfrm>
            <a:off x="0" y="9307513"/>
            <a:ext cx="2971800"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3315" name="Rectangle 4"/>
          <p:cNvSpPr>
            <a:spLocks noChangeArrowheads="1"/>
          </p:cNvSpPr>
          <p:nvPr/>
        </p:nvSpPr>
        <p:spPr bwMode="auto">
          <a:xfrm>
            <a:off x="0" y="9525"/>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3316" name="Rectangle 5"/>
          <p:cNvSpPr>
            <a:spLocks noChangeArrowheads="1"/>
          </p:cNvSpPr>
          <p:nvPr/>
        </p:nvSpPr>
        <p:spPr bwMode="auto">
          <a:xfrm>
            <a:off x="3886200" y="7938"/>
            <a:ext cx="29733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3317" name="Rectangle 6"/>
          <p:cNvSpPr>
            <a:spLocks noChangeArrowheads="1"/>
          </p:cNvSpPr>
          <p:nvPr/>
        </p:nvSpPr>
        <p:spPr bwMode="auto">
          <a:xfrm>
            <a:off x="-1588" y="9305925"/>
            <a:ext cx="29733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3318" name="Rectangle 7"/>
          <p:cNvSpPr>
            <a:spLocks noChangeArrowheads="1"/>
          </p:cNvSpPr>
          <p:nvPr/>
        </p:nvSpPr>
        <p:spPr bwMode="auto">
          <a:xfrm>
            <a:off x="-1588" y="7938"/>
            <a:ext cx="29733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3319" name="Rectangle 8"/>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8900" rIns="88900"/>
          <a:lstStyle/>
          <a:p>
            <a:pPr lvl="0" defTabSz="877888">
              <a:tabLst>
                <a:tab pos="230188" algn="l"/>
                <a:tab pos="450850" algn="l"/>
                <a:tab pos="684213" algn="l"/>
                <a:tab pos="915988" algn="l"/>
                <a:tab pos="1146175" algn="l"/>
                <a:tab pos="1368425" algn="l"/>
                <a:tab pos="1600200" algn="l"/>
                <a:tab pos="1830388" algn="l"/>
                <a:tab pos="2054225" algn="l"/>
                <a:tab pos="2284413" algn="l"/>
                <a:tab pos="2514600" algn="l"/>
                <a:tab pos="2746375" algn="l"/>
                <a:tab pos="2968625" algn="l"/>
                <a:tab pos="3200400" algn="l"/>
              </a:tabLst>
            </a:pPr>
            <a:r>
              <a:rPr lang="en-US" dirty="0">
                <a:ea typeface="ＭＳ Ｐゴシック" charset="0"/>
              </a:rPr>
              <a:t>The example code demonstrates the use of the interface Runnable to implement multithreading.  </a:t>
            </a:r>
          </a:p>
          <a:p>
            <a:pPr lvl="0" defTabSz="877888">
              <a:tabLst>
                <a:tab pos="230188" algn="l"/>
                <a:tab pos="450850" algn="l"/>
                <a:tab pos="684213" algn="l"/>
                <a:tab pos="915988" algn="l"/>
                <a:tab pos="1146175" algn="l"/>
                <a:tab pos="1368425" algn="l"/>
                <a:tab pos="1600200" algn="l"/>
                <a:tab pos="1830388" algn="l"/>
                <a:tab pos="2054225" algn="l"/>
                <a:tab pos="2284413" algn="l"/>
                <a:tab pos="2514600" algn="l"/>
                <a:tab pos="2746375" algn="l"/>
                <a:tab pos="2968625" algn="l"/>
                <a:tab pos="3200400" algn="l"/>
              </a:tabLst>
            </a:pPr>
            <a:r>
              <a:rPr lang="en-US" dirty="0">
                <a:ea typeface="ＭＳ Ｐゴシック" charset="0"/>
              </a:rPr>
              <a:t>The run() method will display the required word and then wait for the  specified period of time. This continues until the thread is interrupted (more later), at which point the run() method returns and the thread terminates. Notice that to test if the current thread has been interrupted, we use the static method interrupted() of the Thread class</a:t>
            </a:r>
            <a:r>
              <a:rPr lang="en-US" dirty="0" smtClean="0">
                <a:ea typeface="ＭＳ Ｐゴシック" charset="0"/>
              </a:rPr>
              <a:t>.</a:t>
            </a:r>
          </a:p>
          <a:p>
            <a:pPr lvl="0" defTabSz="877888">
              <a:tabLst>
                <a:tab pos="230188" algn="l"/>
                <a:tab pos="450850" algn="l"/>
                <a:tab pos="684213" algn="l"/>
                <a:tab pos="915988" algn="l"/>
                <a:tab pos="1146175" algn="l"/>
                <a:tab pos="1368425" algn="l"/>
                <a:tab pos="1600200" algn="l"/>
                <a:tab pos="1830388" algn="l"/>
                <a:tab pos="2054225" algn="l"/>
                <a:tab pos="2284413" algn="l"/>
                <a:tab pos="2514600" algn="l"/>
                <a:tab pos="2746375" algn="l"/>
                <a:tab pos="2968625" algn="l"/>
                <a:tab pos="3200400" algn="l"/>
              </a:tabLst>
            </a:pPr>
            <a:r>
              <a:rPr lang="en-US" dirty="0" smtClean="0">
                <a:ea typeface="ＭＳ Ｐゴシック" charset="0"/>
              </a:rPr>
              <a:t>@flow;</a:t>
            </a:r>
          </a:p>
          <a:p>
            <a:pPr marL="0" marR="0" lvl="0" indent="0" algn="l" defTabSz="877888" rtl="0" eaLnBrk="0" fontAlgn="base" latinLnBrk="0" hangingPunct="0">
              <a:lnSpc>
                <a:spcPct val="90000"/>
              </a:lnSpc>
              <a:spcBef>
                <a:spcPts val="600"/>
              </a:spcBef>
              <a:spcAft>
                <a:spcPct val="0"/>
              </a:spcAft>
              <a:buClrTx/>
              <a:buSzTx/>
              <a:buFontTx/>
              <a:buNone/>
              <a:tabLst>
                <a:tab pos="230188" algn="l"/>
                <a:tab pos="450850"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smtClean="0">
                <a:ea typeface="ＭＳ Ｐゴシック" charset="0"/>
              </a:rPr>
              <a:t/>
            </a:r>
            <a:br>
              <a:rPr lang="en-US" dirty="0" smtClean="0">
                <a:ea typeface="ＭＳ Ｐゴシック" charset="0"/>
              </a:rPr>
            </a:br>
            <a:r>
              <a:rPr lang="en-US" dirty="0" smtClean="0">
                <a:ea typeface="ＭＳ Ｐゴシック" charset="0"/>
              </a:rPr>
              <a:t>@tag intro;</a:t>
            </a:r>
          </a:p>
          <a:p>
            <a:pPr lvl="0" defTabSz="877888">
              <a:tabLst>
                <a:tab pos="230188" algn="l"/>
                <a:tab pos="450850" algn="l"/>
                <a:tab pos="684213" algn="l"/>
                <a:tab pos="915988" algn="l"/>
                <a:tab pos="1146175" algn="l"/>
                <a:tab pos="1368425" algn="l"/>
                <a:tab pos="1600200" algn="l"/>
                <a:tab pos="1830388" algn="l"/>
                <a:tab pos="2054225" algn="l"/>
                <a:tab pos="2284413" algn="l"/>
                <a:tab pos="2514600" algn="l"/>
                <a:tab pos="2746375" algn="l"/>
                <a:tab pos="2968625" algn="l"/>
                <a:tab pos="3200400" algn="l"/>
              </a:tabLst>
            </a:pPr>
            <a:endParaRPr lang="en-US" dirty="0">
              <a:ea typeface="ＭＳ Ｐゴシック" charset="0"/>
            </a:endParaRPr>
          </a:p>
          <a:p>
            <a:pPr defTabSz="877888"/>
            <a:endParaRPr lang="en-US" sz="1000" i="0" dirty="0">
              <a:latin typeface="Book Antiqua" charset="0"/>
              <a:ea typeface="ＭＳ Ｐゴシック" charset="0"/>
              <a:cs typeface="ＭＳ Ｐゴシック" charset="0"/>
            </a:endParaRPr>
          </a:p>
        </p:txBody>
      </p:sp>
      <p:sp>
        <p:nvSpPr>
          <p:cNvPr id="13320" name="Rectangle 9"/>
          <p:cNvSpPr>
            <a:spLocks noGrp="1" noRot="1" noChangeAspect="1" noChangeArrowheads="1" noTextEdit="1"/>
          </p:cNvSpPr>
          <p:nvPr>
            <p:ph type="sldImg"/>
          </p:nvPr>
        </p:nvSpPr>
        <p:spPr>
          <a:xfrm>
            <a:off x="1544638" y="985838"/>
            <a:ext cx="5445125" cy="3403600"/>
          </a:xfrm>
          <a:ln cap="flat">
            <a:solidFill>
              <a:schemeClr val="bg1"/>
            </a:solidFill>
          </a:ln>
        </p:spPr>
      </p:sp>
    </p:spTree>
    <p:extLst>
      <p:ext uri="{BB962C8B-B14F-4D97-AF65-F5344CB8AC3E}">
        <p14:creationId xmlns:p14="http://schemas.microsoft.com/office/powerpoint/2010/main" val="117723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There are many problems</a:t>
            </a:r>
            <a:r>
              <a:rPr lang="en-US" baseline="0" dirty="0" smtClean="0"/>
              <a:t> connected with writing code using the low level threading primitives, making it prone to errors that are often related to timing and extremely hard to diagnose.</a:t>
            </a:r>
          </a:p>
        </p:txBody>
      </p:sp>
    </p:spTree>
    <p:extLst>
      <p:ext uri="{BB962C8B-B14F-4D97-AF65-F5344CB8AC3E}">
        <p14:creationId xmlns:p14="http://schemas.microsoft.com/office/powerpoint/2010/main" val="989452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There are many problems</a:t>
            </a:r>
            <a:r>
              <a:rPr lang="en-US" baseline="0" dirty="0" smtClean="0"/>
              <a:t> connected with writing code using the low level threading primitives, making it prone to errors that are often related to timing and extremely hard to diagnose.</a:t>
            </a:r>
          </a:p>
        </p:txBody>
      </p:sp>
    </p:spTree>
    <p:extLst>
      <p:ext uri="{BB962C8B-B14F-4D97-AF65-F5344CB8AC3E}">
        <p14:creationId xmlns:p14="http://schemas.microsoft.com/office/powerpoint/2010/main" val="1712498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11/21/17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434261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11/21/17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84260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11/21/17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2025138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67149"/>
            <a:ext cx="7886700" cy="642978"/>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628650" y="1050758"/>
            <a:ext cx="7886700" cy="41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6457950" y="5388101"/>
            <a:ext cx="2057400" cy="213129"/>
          </a:xfrm>
        </p:spPr>
        <p:txBody>
          <a:bodyPr/>
          <a:lstStyle/>
          <a:p>
            <a:r>
              <a:rPr lang="en-US" smtClean="0"/>
              <a:t>Page </a:t>
            </a:r>
            <a:fld id="{8445DDFD-9C0A-0F48-AB66-03AB16293474}" type="slidenum">
              <a:rPr lang="en-US" smtClean="0"/>
              <a:t>‹#›</a:t>
            </a:fld>
            <a:endParaRPr lang="en-US" dirty="0"/>
          </a:p>
        </p:txBody>
      </p:sp>
      <p:cxnSp>
        <p:nvCxnSpPr>
          <p:cNvPr id="7" name="Straight Connector 6"/>
          <p:cNvCxnSpPr/>
          <p:nvPr userDrawn="1"/>
        </p:nvCxnSpPr>
        <p:spPr>
          <a:xfrm>
            <a:off x="628650" y="898216"/>
            <a:ext cx="78867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628650" y="5379938"/>
            <a:ext cx="78867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Slide Number Placeholder 5"/>
          <p:cNvSpPr txBox="1">
            <a:spLocks/>
          </p:cNvSpPr>
          <p:nvPr userDrawn="1"/>
        </p:nvSpPr>
        <p:spPr>
          <a:xfrm>
            <a:off x="628650" y="5399798"/>
            <a:ext cx="2057400" cy="193754"/>
          </a:xfrm>
          <a:prstGeom prst="rect">
            <a:avLst/>
          </a:prstGeom>
        </p:spPr>
        <p:txBody>
          <a:bodyPr vert="horz" lIns="91440" tIns="45720" rIns="91440" bIns="45720" rtlCol="0" anchor="ctr"/>
          <a:lstStyle>
            <a:defPPr>
              <a:defRPr lang="en-US"/>
            </a:defPPr>
            <a:lvl1pPr marL="0" algn="r" defTabSz="713232" rtl="0" eaLnBrk="1" latinLnBrk="0" hangingPunct="1">
              <a:defRPr sz="900" kern="1200">
                <a:solidFill>
                  <a:schemeClr val="tx1">
                    <a:tint val="75000"/>
                  </a:schemeClr>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pPr algn="l"/>
            <a:r>
              <a:rPr lang="en-US" dirty="0" smtClean="0">
                <a:latin typeface="+mn-lt"/>
                <a:ea typeface="Symbol" charset="2"/>
                <a:cs typeface="Symbol" charset="2"/>
              </a:rPr>
              <a:t>© J&amp;G Services Ltd, 2017</a:t>
            </a:r>
            <a:endParaRPr lang="en-US" dirty="0">
              <a:latin typeface="+mn-lt"/>
              <a:ea typeface="Symbol" charset="2"/>
              <a:cs typeface="Symbol" charset="2"/>
            </a:endParaRPr>
          </a:p>
        </p:txBody>
      </p:sp>
    </p:spTree>
    <p:extLst>
      <p:ext uri="{BB962C8B-B14F-4D97-AF65-F5344CB8AC3E}">
        <p14:creationId xmlns:p14="http://schemas.microsoft.com/office/powerpoint/2010/main" val="1262693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795BAF-61AC-454B-92C4-3DD2A438C3E1}" type="datetimeFigureOut">
              <a:rPr lang="en-US" smtClean="0"/>
              <a:t>11/21/17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495105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795BAF-61AC-454B-92C4-3DD2A438C3E1}" type="datetimeFigureOut">
              <a:rPr lang="en-US" smtClean="0"/>
              <a:t>11/21/17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884926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795BAF-61AC-454B-92C4-3DD2A438C3E1}" type="datetimeFigureOut">
              <a:rPr lang="en-US" smtClean="0"/>
              <a:t>11/21/17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288841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3795BAF-61AC-454B-92C4-3DD2A438C3E1}" type="datetimeFigureOut">
              <a:rPr lang="en-US" smtClean="0"/>
              <a:t>11/21/17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238535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795BAF-61AC-454B-92C4-3DD2A438C3E1}" type="datetimeFigureOut">
              <a:rPr lang="en-US" smtClean="0"/>
              <a:t>11/21/17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508015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795BAF-61AC-454B-92C4-3DD2A438C3E1}" type="datetimeFigureOut">
              <a:rPr lang="en-US" smtClean="0"/>
              <a:t>11/21/17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965414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795BAF-61AC-454B-92C4-3DD2A438C3E1}" type="datetimeFigureOut">
              <a:rPr lang="en-US" smtClean="0"/>
              <a:t>11/21/17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360602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D3795BAF-61AC-454B-92C4-3DD2A438C3E1}" type="datetimeFigureOut">
              <a:rPr lang="en-US" smtClean="0"/>
              <a:t>11/21/17</a:t>
            </a:fld>
            <a:endParaRPr 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8445DDFD-9C0A-0F48-AB66-03AB16293474}" type="slidenum">
              <a:rPr lang="en-US" smtClean="0"/>
              <a:t>‹#›</a:t>
            </a:fld>
            <a:endParaRPr lang="en-US"/>
          </a:p>
        </p:txBody>
      </p:sp>
    </p:spTree>
    <p:extLst>
      <p:ext uri="{BB962C8B-B14F-4D97-AF65-F5344CB8AC3E}">
        <p14:creationId xmlns:p14="http://schemas.microsoft.com/office/powerpoint/2010/main" val="10805352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gif"/></Relationships>
</file>

<file path=ppt/slides/_rels/slide16.xml.rels><?xml version="1.0" encoding="UTF-8" standalone="yes"?>
<Relationships xmlns="http://schemas.openxmlformats.org/package/2006/relationships"><Relationship Id="rId3" Type="http://schemas.openxmlformats.org/officeDocument/2006/relationships/image" Target="../media/image6.gif"/><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3" Type="http://schemas.openxmlformats.org/officeDocument/2006/relationships/image" Target="../media/image6.gif"/><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3" Type="http://schemas.openxmlformats.org/officeDocument/2006/relationships/image" Target="../media/image6.gif"/><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Concurrent and </a:t>
            </a:r>
            <a:br>
              <a:rPr lang="en-US" dirty="0" smtClean="0"/>
            </a:br>
            <a:r>
              <a:rPr lang="en-US" dirty="0" smtClean="0"/>
              <a:t>Asynchronous Programming</a:t>
            </a:r>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859" y="4876800"/>
            <a:ext cx="3479086" cy="489351"/>
          </a:xfrm>
          <a:prstGeom prst="rect">
            <a:avLst/>
          </a:prstGeom>
        </p:spPr>
      </p:pic>
    </p:spTree>
    <p:extLst>
      <p:ext uri="{BB962C8B-B14F-4D97-AF65-F5344CB8AC3E}">
        <p14:creationId xmlns:p14="http://schemas.microsoft.com/office/powerpoint/2010/main" val="569868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p:txBody>
          <a:bodyPr>
            <a:normAutofit/>
          </a:bodyPr>
          <a:lstStyle/>
          <a:p>
            <a:r>
              <a:rPr lang="en-GB" sz="3000" dirty="0">
                <a:ea typeface="ＭＳ Ｐゴシック" charset="0"/>
                <a:cs typeface="ＭＳ Ｐゴシック" charset="0"/>
              </a:rPr>
              <a:t>Creating a </a:t>
            </a:r>
            <a:r>
              <a:rPr lang="en-GB" sz="3000" dirty="0" smtClean="0">
                <a:ea typeface="ＭＳ Ｐゴシック" charset="0"/>
                <a:cs typeface="ＭＳ Ｐゴシック" charset="0"/>
              </a:rPr>
              <a:t>Thread</a:t>
            </a:r>
            <a:endParaRPr lang="en-GB" sz="3000" dirty="0">
              <a:ea typeface="ＭＳ Ｐゴシック" charset="0"/>
              <a:cs typeface="ＭＳ Ｐゴシック" charset="0"/>
            </a:endParaRPr>
          </a:p>
        </p:txBody>
      </p:sp>
      <p:sp>
        <p:nvSpPr>
          <p:cNvPr id="10242" name="Rectangle 3"/>
          <p:cNvSpPr>
            <a:spLocks noGrp="1" noChangeArrowheads="1"/>
          </p:cNvSpPr>
          <p:nvPr>
            <p:ph type="body" idx="1"/>
          </p:nvPr>
        </p:nvSpPr>
        <p:spPr>
          <a:xfrm>
            <a:off x="628650" y="1095884"/>
            <a:ext cx="6593417" cy="2771121"/>
          </a:xfrm>
        </p:spPr>
        <p:txBody>
          <a:bodyPr/>
          <a:lstStyle/>
          <a:p>
            <a:r>
              <a:rPr lang="en-GB" dirty="0">
                <a:latin typeface="Courier"/>
                <a:ea typeface="ＭＳ Ｐゴシック" charset="0"/>
                <a:cs typeface="ＭＳ Ｐゴシック" charset="0"/>
              </a:rPr>
              <a:t>Thread</a:t>
            </a:r>
            <a:r>
              <a:rPr lang="en-GB" dirty="0">
                <a:latin typeface="Arial" charset="0"/>
                <a:ea typeface="ＭＳ Ｐゴシック" charset="0"/>
                <a:cs typeface="ＭＳ Ｐゴシック" charset="0"/>
              </a:rPr>
              <a:t> </a:t>
            </a:r>
            <a:r>
              <a:rPr lang="en-GB" dirty="0">
                <a:ea typeface="ＭＳ Ｐゴシック" charset="0"/>
                <a:cs typeface="ＭＳ Ｐゴシック" charset="0"/>
              </a:rPr>
              <a:t>class implements Runnable</a:t>
            </a:r>
          </a:p>
          <a:p>
            <a:pPr lvl="2"/>
            <a:r>
              <a:rPr lang="en-GB" dirty="0">
                <a:ea typeface="ＭＳ Ｐゴシック" charset="0"/>
              </a:rPr>
              <a:t>empty </a:t>
            </a:r>
            <a:r>
              <a:rPr lang="en-GB" dirty="0">
                <a:latin typeface="Courier" charset="0"/>
                <a:ea typeface="Courier" charset="0"/>
                <a:cs typeface="Courier" charset="0"/>
              </a:rPr>
              <a:t>run()</a:t>
            </a:r>
            <a:r>
              <a:rPr lang="en-GB" dirty="0">
                <a:ea typeface="Courier" charset="0"/>
                <a:cs typeface="Courier" charset="0"/>
              </a:rPr>
              <a:t> </a:t>
            </a:r>
            <a:r>
              <a:rPr lang="en-GB" dirty="0">
                <a:ea typeface="ＭＳ Ｐゴシック" charset="0"/>
              </a:rPr>
              <a:t>method</a:t>
            </a:r>
          </a:p>
          <a:p>
            <a:pPr lvl="2"/>
            <a:endParaRPr lang="en-GB" dirty="0">
              <a:ea typeface="ＭＳ Ｐゴシック" charset="0"/>
            </a:endParaRPr>
          </a:p>
          <a:p>
            <a:r>
              <a:rPr lang="en-GB" dirty="0">
                <a:ea typeface="ＭＳ Ｐゴシック" charset="0"/>
                <a:cs typeface="ＭＳ Ｐゴシック" charset="0"/>
              </a:rPr>
              <a:t>Define subclass of </a:t>
            </a:r>
            <a:r>
              <a:rPr lang="en-GB" dirty="0">
                <a:latin typeface="Courier"/>
                <a:ea typeface="ＭＳ Ｐゴシック" charset="0"/>
                <a:cs typeface="ＭＳ Ｐゴシック" charset="0"/>
              </a:rPr>
              <a:t>Thread</a:t>
            </a:r>
            <a:endParaRPr lang="en-GB" dirty="0">
              <a:latin typeface="Arial" charset="0"/>
              <a:ea typeface="ＭＳ Ｐゴシック" charset="0"/>
              <a:cs typeface="ＭＳ Ｐゴシック" charset="0"/>
            </a:endParaRPr>
          </a:p>
          <a:p>
            <a:pPr lvl="2"/>
            <a:r>
              <a:rPr lang="en-GB" dirty="0">
                <a:latin typeface="Arial" charset="0"/>
                <a:ea typeface="ＭＳ Ｐゴシック" charset="0"/>
              </a:rPr>
              <a:t>override </a:t>
            </a:r>
            <a:r>
              <a:rPr lang="en-GB" dirty="0">
                <a:latin typeface="Courier"/>
                <a:ea typeface="ＭＳ Ｐゴシック" charset="0"/>
              </a:rPr>
              <a:t>run()</a:t>
            </a:r>
            <a:r>
              <a:rPr lang="en-GB" dirty="0">
                <a:latin typeface="Arial" charset="0"/>
                <a:ea typeface="ＭＳ Ｐゴシック" charset="0"/>
              </a:rPr>
              <a:t> method</a:t>
            </a:r>
            <a:br>
              <a:rPr lang="en-GB" dirty="0">
                <a:latin typeface="Arial" charset="0"/>
                <a:ea typeface="ＭＳ Ｐゴシック" charset="0"/>
              </a:rPr>
            </a:br>
            <a:r>
              <a:rPr lang="en-GB" dirty="0">
                <a:latin typeface="Arial" charset="0"/>
                <a:ea typeface="ＭＳ Ｐゴシック" charset="0"/>
              </a:rPr>
              <a:t>with required action</a:t>
            </a:r>
          </a:p>
          <a:p>
            <a:pPr lvl="2"/>
            <a:endParaRPr lang="en-GB" dirty="0">
              <a:latin typeface="Arial" charset="0"/>
              <a:ea typeface="ＭＳ Ｐゴシック" charset="0"/>
            </a:endParaRPr>
          </a:p>
          <a:p>
            <a:r>
              <a:rPr lang="en-GB" dirty="0">
                <a:ea typeface="Courier" charset="0"/>
                <a:cs typeface="Courier" charset="0"/>
              </a:rPr>
              <a:t>Create </a:t>
            </a:r>
            <a:r>
              <a:rPr lang="en-GB" dirty="0">
                <a:latin typeface="Courier"/>
                <a:ea typeface="ＭＳ Ｐゴシック" charset="0"/>
                <a:cs typeface="ＭＳ Ｐゴシック" charset="0"/>
              </a:rPr>
              <a:t>Thread</a:t>
            </a:r>
            <a:r>
              <a:rPr lang="en-GB" dirty="0">
                <a:latin typeface="Arial" charset="0"/>
                <a:ea typeface="ＭＳ Ｐゴシック" charset="0"/>
                <a:cs typeface="ＭＳ Ｐゴシック" charset="0"/>
              </a:rPr>
              <a:t> </a:t>
            </a:r>
            <a:r>
              <a:rPr lang="en-GB" dirty="0">
                <a:ea typeface="ＭＳ Ｐゴシック" charset="0"/>
                <a:cs typeface="ＭＳ Ｐゴシック" charset="0"/>
              </a:rPr>
              <a:t>object</a:t>
            </a:r>
            <a:br>
              <a:rPr lang="en-GB" dirty="0">
                <a:ea typeface="ＭＳ Ｐゴシック" charset="0"/>
                <a:cs typeface="ＭＳ Ｐゴシック" charset="0"/>
              </a:rPr>
            </a:br>
            <a:r>
              <a:rPr lang="en-GB" dirty="0">
                <a:ea typeface="ＭＳ Ｐゴシック" charset="0"/>
                <a:cs typeface="ＭＳ Ｐゴシック" charset="0"/>
              </a:rPr>
              <a:t>via </a:t>
            </a:r>
            <a:r>
              <a:rPr lang="en-GB" dirty="0" smtClean="0">
                <a:ea typeface="ＭＳ Ｐゴシック" charset="0"/>
                <a:cs typeface="ＭＳ Ｐゴシック" charset="0"/>
              </a:rPr>
              <a:t>subclass</a:t>
            </a:r>
          </a:p>
        </p:txBody>
      </p:sp>
      <p:sp>
        <p:nvSpPr>
          <p:cNvPr id="66564" name="Text Box 4"/>
          <p:cNvSpPr txBox="1">
            <a:spLocks noChangeArrowheads="1"/>
          </p:cNvSpPr>
          <p:nvPr/>
        </p:nvSpPr>
        <p:spPr bwMode="auto">
          <a:xfrm>
            <a:off x="4850528" y="1748529"/>
            <a:ext cx="3351856" cy="3089793"/>
          </a:xfrm>
          <a:prstGeom prst="rect">
            <a:avLst/>
          </a:prstGeom>
          <a:solidFill>
            <a:srgbClr val="FFFFFF"/>
          </a:solidFill>
          <a:ln w="9525">
            <a:solidFill>
              <a:schemeClr val="tx1"/>
            </a:solidFill>
            <a:miter lim="800000"/>
            <a:headEnd type="none" w="sm" len="sm"/>
            <a:tailEnd type="none" w="sm" len="sm"/>
          </a:ln>
          <a:effectLst/>
        </p:spPr>
        <p:txBody>
          <a:bodyPr wrap="none" lIns="180000" tIns="108000" bIns="108000">
            <a:spAutoFit/>
          </a:bodyPr>
          <a:lstStyle/>
          <a:p>
            <a:pPr>
              <a:defRPr/>
            </a:pPr>
            <a:r>
              <a:rPr lang="en-GB" sz="1333" dirty="0">
                <a:latin typeface="Courier"/>
                <a:ea typeface="ＭＳ Ｐゴシック" charset="-128"/>
                <a:cs typeface="ＭＳ Ｐゴシック" charset="-128"/>
              </a:rPr>
              <a:t>public class </a:t>
            </a:r>
            <a:r>
              <a:rPr lang="en-GB" sz="1333" dirty="0" err="1">
                <a:latin typeface="Courier"/>
                <a:ea typeface="ＭＳ Ｐゴシック" charset="-128"/>
                <a:cs typeface="ＭＳ Ｐゴシック" charset="-128"/>
              </a:rPr>
              <a:t>SubThread</a:t>
            </a:r>
            <a:r>
              <a:rPr lang="en-GB" sz="1333" dirty="0">
                <a:latin typeface="Courier"/>
                <a:ea typeface="ＭＳ Ｐゴシック" charset="-128"/>
                <a:cs typeface="ＭＳ Ｐゴシック" charset="-128"/>
              </a:rPr>
              <a:t/>
            </a:r>
            <a:br>
              <a:rPr lang="en-GB" sz="1333" dirty="0">
                <a:latin typeface="Courier"/>
                <a:ea typeface="ＭＳ Ｐゴシック" charset="-128"/>
                <a:cs typeface="ＭＳ Ｐゴシック" charset="-128"/>
              </a:rPr>
            </a:br>
            <a:r>
              <a:rPr lang="en-GB" sz="1333" dirty="0">
                <a:latin typeface="Courier"/>
                <a:ea typeface="ＭＳ Ｐゴシック" charset="-128"/>
                <a:cs typeface="ＭＳ Ｐゴシック" charset="-128"/>
              </a:rPr>
              <a:t>		extends Thread</a:t>
            </a:r>
          </a:p>
          <a:p>
            <a:pPr>
              <a:defRPr/>
            </a:pPr>
            <a:r>
              <a:rPr lang="en-GB" sz="1333" dirty="0">
                <a:latin typeface="Courier"/>
                <a:ea typeface="ＭＳ Ｐゴシック" charset="-128"/>
                <a:cs typeface="ＭＳ Ｐゴシック" charset="-128"/>
              </a:rPr>
              <a:t>{</a:t>
            </a:r>
          </a:p>
          <a:p>
            <a:pPr>
              <a:defRPr/>
            </a:pPr>
            <a:r>
              <a:rPr lang="en-GB" sz="1333" dirty="0">
                <a:latin typeface="Courier"/>
                <a:ea typeface="ＭＳ Ｐゴシック" charset="-128"/>
                <a:cs typeface="ＭＳ Ｐゴシック" charset="-128"/>
              </a:rPr>
              <a:t>  @Override</a:t>
            </a:r>
          </a:p>
          <a:p>
            <a:pPr>
              <a:defRPr/>
            </a:pPr>
            <a:r>
              <a:rPr lang="en-GB" sz="1333" dirty="0">
                <a:latin typeface="Courier"/>
                <a:ea typeface="ＭＳ Ｐゴシック" charset="-128"/>
                <a:cs typeface="ＭＳ Ｐゴシック" charset="-128"/>
              </a:rPr>
              <a:t>  public void run()</a:t>
            </a:r>
          </a:p>
          <a:p>
            <a:pPr>
              <a:defRPr/>
            </a:pPr>
            <a:r>
              <a:rPr lang="en-GB" sz="1333" dirty="0">
                <a:latin typeface="Courier"/>
                <a:ea typeface="ＭＳ Ｐゴシック" charset="-128"/>
                <a:cs typeface="ＭＳ Ｐゴシック" charset="-128"/>
              </a:rPr>
              <a:t>  {</a:t>
            </a:r>
          </a:p>
          <a:p>
            <a:pPr>
              <a:defRPr/>
            </a:pPr>
            <a:r>
              <a:rPr lang="en-GB" sz="1333" dirty="0">
                <a:latin typeface="Courier"/>
                <a:ea typeface="ＭＳ Ｐゴシック" charset="-128"/>
                <a:cs typeface="ＭＳ Ｐゴシック" charset="-128"/>
              </a:rPr>
              <a:t>    </a:t>
            </a:r>
            <a:r>
              <a:rPr lang="en-GB" sz="1333" dirty="0" err="1">
                <a:latin typeface="Courier"/>
                <a:ea typeface="ＭＳ Ｐゴシック" charset="-128"/>
                <a:cs typeface="ＭＳ Ｐゴシック" charset="-128"/>
              </a:rPr>
              <a:t>doSomething</a:t>
            </a:r>
            <a:r>
              <a:rPr lang="en-GB" sz="1333" dirty="0">
                <a:latin typeface="Courier"/>
                <a:ea typeface="ＭＳ Ｐゴシック" charset="-128"/>
                <a:cs typeface="ＭＳ Ｐゴシック" charset="-128"/>
              </a:rPr>
              <a:t>();</a:t>
            </a:r>
          </a:p>
          <a:p>
            <a:pPr>
              <a:defRPr/>
            </a:pPr>
            <a:r>
              <a:rPr lang="en-GB" sz="1333" dirty="0">
                <a:latin typeface="Courier"/>
                <a:ea typeface="ＭＳ Ｐゴシック" charset="-128"/>
                <a:cs typeface="ＭＳ Ｐゴシック" charset="-128"/>
              </a:rPr>
              <a:t>  }</a:t>
            </a:r>
          </a:p>
          <a:p>
            <a:pPr>
              <a:defRPr/>
            </a:pPr>
            <a:r>
              <a:rPr lang="en-GB" sz="1333" dirty="0">
                <a:latin typeface="Courier"/>
                <a:ea typeface="ＭＳ Ｐゴシック" charset="-128"/>
                <a:cs typeface="ＭＳ Ｐゴシック" charset="-128"/>
              </a:rPr>
              <a:t>}</a:t>
            </a:r>
          </a:p>
          <a:p>
            <a:pPr>
              <a:defRPr/>
            </a:pPr>
            <a:endParaRPr lang="en-GB" sz="1333" dirty="0">
              <a:latin typeface="Courier"/>
              <a:ea typeface="ＭＳ Ｐゴシック" charset="-128"/>
              <a:cs typeface="ＭＳ Ｐゴシック" charset="-128"/>
            </a:endParaRPr>
          </a:p>
          <a:p>
            <a:pPr>
              <a:defRPr/>
            </a:pPr>
            <a:r>
              <a:rPr lang="en-GB" sz="1333" dirty="0">
                <a:latin typeface="Courier"/>
                <a:ea typeface="ＭＳ Ｐゴシック" charset="-128"/>
                <a:cs typeface="ＭＳ Ｐゴシック" charset="-128"/>
              </a:rPr>
              <a:t>…</a:t>
            </a:r>
          </a:p>
          <a:p>
            <a:pPr>
              <a:defRPr/>
            </a:pPr>
            <a:endParaRPr lang="en-GB" sz="1333" dirty="0">
              <a:latin typeface="Courier"/>
              <a:ea typeface="ＭＳ Ｐゴシック" charset="-128"/>
              <a:cs typeface="ＭＳ Ｐゴシック" charset="-128"/>
            </a:endParaRPr>
          </a:p>
          <a:p>
            <a:pPr>
              <a:defRPr/>
            </a:pPr>
            <a:r>
              <a:rPr lang="en-GB" sz="1333" dirty="0" err="1">
                <a:latin typeface="Courier"/>
                <a:ea typeface="ＭＳ Ｐゴシック" charset="-128"/>
                <a:cs typeface="ＭＳ Ｐゴシック" charset="-128"/>
              </a:rPr>
              <a:t>SubThread</a:t>
            </a:r>
            <a:r>
              <a:rPr lang="en-GB" sz="1333" dirty="0">
                <a:latin typeface="Courier"/>
                <a:ea typeface="ＭＳ Ｐゴシック" charset="-128"/>
                <a:cs typeface="ＭＳ Ｐゴシック" charset="-128"/>
              </a:rPr>
              <a:t> s = new </a:t>
            </a:r>
            <a:r>
              <a:rPr lang="en-GB" sz="1333" dirty="0" err="1">
                <a:latin typeface="Courier"/>
                <a:ea typeface="ＭＳ Ｐゴシック" charset="-128"/>
                <a:cs typeface="ＭＳ Ｐゴシック" charset="-128"/>
              </a:rPr>
              <a:t>SubThread</a:t>
            </a:r>
            <a:r>
              <a:rPr lang="en-GB" sz="1333" dirty="0">
                <a:latin typeface="Courier"/>
                <a:ea typeface="ＭＳ Ｐゴシック" charset="-128"/>
                <a:cs typeface="ＭＳ Ｐゴシック" charset="-128"/>
              </a:rPr>
              <a:t>();</a:t>
            </a:r>
          </a:p>
          <a:p>
            <a:pPr>
              <a:defRPr/>
            </a:pPr>
            <a:r>
              <a:rPr lang="en-GB" sz="1333" dirty="0" err="1">
                <a:latin typeface="Courier"/>
                <a:ea typeface="ＭＳ Ｐゴシック" charset="-128"/>
                <a:cs typeface="ＭＳ Ｐゴシック" charset="-128"/>
              </a:rPr>
              <a:t>s.start</a:t>
            </a:r>
            <a:r>
              <a:rPr lang="en-GB" sz="1333" dirty="0">
                <a:latin typeface="Courier"/>
                <a:ea typeface="ＭＳ Ｐゴシック" charset="-128"/>
                <a:cs typeface="ＭＳ Ｐゴシック" charset="-128"/>
              </a:rPr>
              <a:t>();</a:t>
            </a:r>
          </a:p>
        </p:txBody>
      </p:sp>
    </p:spTree>
    <p:extLst>
      <p:ext uri="{BB962C8B-B14F-4D97-AF65-F5344CB8AC3E}">
        <p14:creationId xmlns:p14="http://schemas.microsoft.com/office/powerpoint/2010/main" val="9070852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p:txBody>
          <a:bodyPr>
            <a:normAutofit/>
          </a:bodyPr>
          <a:lstStyle/>
          <a:p>
            <a:r>
              <a:rPr lang="en-GB" sz="3000" dirty="0">
                <a:ea typeface="ＭＳ Ｐゴシック" charset="0"/>
                <a:cs typeface="ＭＳ Ｐゴシック" charset="0"/>
              </a:rPr>
              <a:t>Creating a </a:t>
            </a:r>
            <a:r>
              <a:rPr lang="en-GB" sz="3000" dirty="0" smtClean="0">
                <a:ea typeface="ＭＳ Ｐゴシック" charset="0"/>
                <a:cs typeface="ＭＳ Ｐゴシック" charset="0"/>
              </a:rPr>
              <a:t>Thread</a:t>
            </a:r>
            <a:endParaRPr lang="en-GB" sz="3000" dirty="0">
              <a:ea typeface="ＭＳ Ｐゴシック" charset="0"/>
              <a:cs typeface="ＭＳ Ｐゴシック" charset="0"/>
            </a:endParaRPr>
          </a:p>
        </p:txBody>
      </p:sp>
      <p:sp>
        <p:nvSpPr>
          <p:cNvPr id="10242" name="Rectangle 3"/>
          <p:cNvSpPr>
            <a:spLocks noGrp="1" noChangeArrowheads="1"/>
          </p:cNvSpPr>
          <p:nvPr>
            <p:ph type="body" idx="1"/>
          </p:nvPr>
        </p:nvSpPr>
        <p:spPr>
          <a:xfrm>
            <a:off x="628650" y="1067962"/>
            <a:ext cx="6593417" cy="4336517"/>
          </a:xfrm>
        </p:spPr>
        <p:txBody>
          <a:bodyPr/>
          <a:lstStyle/>
          <a:p>
            <a:r>
              <a:rPr lang="en-GB" dirty="0" smtClean="0">
                <a:ea typeface="ＭＳ Ｐゴシック" charset="0"/>
              </a:rPr>
              <a:t>Creating </a:t>
            </a:r>
            <a:r>
              <a:rPr lang="en-GB" dirty="0" smtClean="0">
                <a:latin typeface="Courier"/>
                <a:ea typeface="ＭＳ Ｐゴシック" charset="0"/>
                <a:cs typeface="Courier"/>
              </a:rPr>
              <a:t>Thread</a:t>
            </a:r>
            <a:r>
              <a:rPr lang="en-GB" dirty="0" smtClean="0">
                <a:latin typeface="Arial" charset="0"/>
                <a:ea typeface="ＭＳ Ｐゴシック" charset="0"/>
              </a:rPr>
              <a:t> </a:t>
            </a:r>
            <a:r>
              <a:rPr lang="en-GB" dirty="0" smtClean="0">
                <a:ea typeface="ＭＳ Ｐゴシック" charset="0"/>
              </a:rPr>
              <a:t>o</a:t>
            </a:r>
            <a:r>
              <a:rPr lang="en-GB" dirty="0" smtClean="0">
                <a:ea typeface="ＭＳ Ｐゴシック" charset="0"/>
                <a:cs typeface="ＭＳ Ｐゴシック" charset="0"/>
              </a:rPr>
              <a:t>bject doesn’t create a thread</a:t>
            </a:r>
          </a:p>
          <a:p>
            <a:pPr lvl="1"/>
            <a:endParaRPr lang="en-GB" dirty="0" smtClean="0">
              <a:ea typeface="ＭＳ Ｐゴシック" charset="0"/>
            </a:endParaRPr>
          </a:p>
          <a:p>
            <a:r>
              <a:rPr lang="en-GB" dirty="0" smtClean="0">
                <a:ea typeface="ＭＳ Ｐゴシック" charset="0"/>
              </a:rPr>
              <a:t>The </a:t>
            </a:r>
            <a:r>
              <a:rPr lang="en-GB" dirty="0" smtClean="0">
                <a:latin typeface="Courier"/>
                <a:ea typeface="ＭＳ Ｐゴシック" charset="0"/>
                <a:cs typeface="Courier"/>
              </a:rPr>
              <a:t>start()</a:t>
            </a:r>
            <a:r>
              <a:rPr lang="en-GB" dirty="0" smtClean="0">
                <a:latin typeface="Arial" charset="0"/>
                <a:ea typeface="ＭＳ Ｐゴシック" charset="0"/>
              </a:rPr>
              <a:t> </a:t>
            </a:r>
            <a:r>
              <a:rPr lang="en-GB" dirty="0" smtClean="0">
                <a:ea typeface="ＭＳ Ｐゴシック" charset="0"/>
              </a:rPr>
              <a:t>method creates </a:t>
            </a:r>
            <a:br>
              <a:rPr lang="en-GB" dirty="0" smtClean="0">
                <a:ea typeface="ＭＳ Ｐゴシック" charset="0"/>
              </a:rPr>
            </a:br>
            <a:r>
              <a:rPr lang="en-GB" dirty="0" smtClean="0">
                <a:ea typeface="ＭＳ Ｐゴシック" charset="0"/>
              </a:rPr>
              <a:t>the thread</a:t>
            </a:r>
          </a:p>
          <a:p>
            <a:pPr lvl="1"/>
            <a:endParaRPr lang="en-GB" dirty="0" smtClean="0">
              <a:ea typeface="ＭＳ Ｐゴシック" charset="0"/>
              <a:cs typeface="ＭＳ Ｐゴシック" charset="0"/>
            </a:endParaRPr>
          </a:p>
          <a:p>
            <a:pPr lvl="1"/>
            <a:endParaRPr lang="en-GB" dirty="0">
              <a:ea typeface="ＭＳ Ｐゴシック" charset="0"/>
              <a:cs typeface="ＭＳ Ｐゴシック" charset="0"/>
            </a:endParaRPr>
          </a:p>
          <a:p>
            <a:pPr lvl="1"/>
            <a:endParaRPr lang="en-GB" dirty="0" smtClean="0">
              <a:ea typeface="ＭＳ Ｐゴシック" charset="0"/>
              <a:cs typeface="ＭＳ Ｐゴシック" charset="0"/>
            </a:endParaRPr>
          </a:p>
          <a:p>
            <a:pPr lvl="1"/>
            <a:endParaRPr lang="en-GB" dirty="0">
              <a:ea typeface="ＭＳ Ｐゴシック" charset="0"/>
              <a:cs typeface="ＭＳ Ｐゴシック" charset="0"/>
            </a:endParaRPr>
          </a:p>
          <a:p>
            <a:pPr lvl="1"/>
            <a:endParaRPr lang="en-GB" dirty="0">
              <a:ea typeface="ＭＳ Ｐゴシック" charset="0"/>
              <a:cs typeface="ＭＳ Ｐゴシック" charset="0"/>
            </a:endParaRPr>
          </a:p>
          <a:p>
            <a:r>
              <a:rPr lang="en-GB" dirty="0" smtClean="0">
                <a:ea typeface="ＭＳ Ｐゴシック" charset="0"/>
              </a:rPr>
              <a:t>Calls out to the operating</a:t>
            </a:r>
            <a:br>
              <a:rPr lang="en-GB" dirty="0" smtClean="0">
                <a:ea typeface="ＭＳ Ｐゴシック" charset="0"/>
              </a:rPr>
            </a:br>
            <a:r>
              <a:rPr lang="en-GB" dirty="0" smtClean="0">
                <a:ea typeface="ＭＳ Ｐゴシック" charset="0"/>
              </a:rPr>
              <a:t>system to create and register the thread</a:t>
            </a:r>
            <a:endParaRPr lang="en-GB" dirty="0" smtClean="0">
              <a:ea typeface="ＭＳ Ｐゴシック" charset="0"/>
              <a:cs typeface="ＭＳ Ｐゴシック" charset="0"/>
            </a:endParaRPr>
          </a:p>
        </p:txBody>
      </p:sp>
      <p:sp>
        <p:nvSpPr>
          <p:cNvPr id="66564" name="Text Box 4"/>
          <p:cNvSpPr txBox="1">
            <a:spLocks noChangeArrowheads="1"/>
          </p:cNvSpPr>
          <p:nvPr/>
        </p:nvSpPr>
        <p:spPr bwMode="auto">
          <a:xfrm>
            <a:off x="3624251" y="2766079"/>
            <a:ext cx="3659633" cy="628350"/>
          </a:xfrm>
          <a:prstGeom prst="rect">
            <a:avLst/>
          </a:prstGeom>
          <a:solidFill>
            <a:srgbClr val="FFFFFF"/>
          </a:solidFill>
          <a:ln w="9525">
            <a:solidFill>
              <a:schemeClr val="tx1"/>
            </a:solidFill>
            <a:miter lim="800000"/>
            <a:headEnd type="none" w="sm" len="sm"/>
            <a:tailEnd type="none" w="sm" len="sm"/>
          </a:ln>
          <a:effectLst/>
        </p:spPr>
        <p:txBody>
          <a:bodyPr wrap="none" lIns="180000" tIns="108000" bIns="108000">
            <a:spAutoFit/>
          </a:bodyPr>
          <a:lstStyle/>
          <a:p>
            <a:pPr>
              <a:defRPr/>
            </a:pPr>
            <a:r>
              <a:rPr lang="en-GB" sz="1333" dirty="0">
                <a:latin typeface="Courier"/>
                <a:ea typeface="ＭＳ Ｐゴシック" charset="-128"/>
                <a:cs typeface="ＭＳ Ｐゴシック" charset="-128"/>
              </a:rPr>
              <a:t>Runnable r = () -&gt; </a:t>
            </a:r>
            <a:r>
              <a:rPr lang="en-GB" sz="1333" dirty="0" err="1">
                <a:latin typeface="Courier"/>
                <a:ea typeface="ＭＳ Ｐゴシック" charset="-128"/>
                <a:cs typeface="ＭＳ Ｐゴシック" charset="-128"/>
              </a:rPr>
              <a:t>doSomething</a:t>
            </a:r>
            <a:r>
              <a:rPr lang="en-GB" sz="1333" dirty="0">
                <a:latin typeface="Courier"/>
                <a:ea typeface="ＭＳ Ｐゴシック" charset="-128"/>
                <a:cs typeface="ＭＳ Ｐゴシック" charset="-128"/>
              </a:rPr>
              <a:t>();</a:t>
            </a:r>
          </a:p>
          <a:p>
            <a:pPr>
              <a:defRPr/>
            </a:pPr>
            <a:r>
              <a:rPr lang="en-GB" sz="1333" dirty="0">
                <a:latin typeface="Courier"/>
                <a:ea typeface="ＭＳ Ｐゴシック" charset="-128"/>
                <a:cs typeface="ＭＳ Ｐゴシック" charset="-128"/>
              </a:rPr>
              <a:t>(new Thread(r)).start();</a:t>
            </a:r>
          </a:p>
        </p:txBody>
      </p:sp>
    </p:spTree>
    <p:extLst>
      <p:ext uri="{BB962C8B-B14F-4D97-AF65-F5344CB8AC3E}">
        <p14:creationId xmlns:p14="http://schemas.microsoft.com/office/powerpoint/2010/main" val="7218171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ChangeArrowheads="1"/>
          </p:cNvSpPr>
          <p:nvPr/>
        </p:nvSpPr>
        <p:spPr bwMode="auto">
          <a:xfrm>
            <a:off x="3365500" y="5207000"/>
            <a:ext cx="2413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1170"/>
          </a:p>
        </p:txBody>
      </p:sp>
      <p:sp>
        <p:nvSpPr>
          <p:cNvPr id="12291" name="Rectangle 4"/>
          <p:cNvSpPr>
            <a:spLocks noChangeArrowheads="1"/>
          </p:cNvSpPr>
          <p:nvPr/>
        </p:nvSpPr>
        <p:spPr bwMode="auto">
          <a:xfrm>
            <a:off x="1333500" y="5207000"/>
            <a:ext cx="15875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1170"/>
          </a:p>
        </p:txBody>
      </p:sp>
      <p:sp>
        <p:nvSpPr>
          <p:cNvPr id="12292" name="Rectangle 5"/>
          <p:cNvSpPr>
            <a:spLocks noChangeArrowheads="1"/>
          </p:cNvSpPr>
          <p:nvPr/>
        </p:nvSpPr>
        <p:spPr bwMode="auto">
          <a:xfrm>
            <a:off x="3365500" y="5207000"/>
            <a:ext cx="2413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1170"/>
          </a:p>
        </p:txBody>
      </p:sp>
      <p:sp>
        <p:nvSpPr>
          <p:cNvPr id="12293" name="Rectangle 6"/>
          <p:cNvSpPr>
            <a:spLocks noGrp="1" noChangeArrowheads="1"/>
          </p:cNvSpPr>
          <p:nvPr>
            <p:ph type="title"/>
          </p:nvPr>
        </p:nvSpPr>
        <p:spPr>
          <a:noFill/>
        </p:spPr>
        <p:txBody>
          <a:bodyPr/>
          <a:lstStyle/>
          <a:p>
            <a:r>
              <a:rPr lang="en-US" dirty="0" smtClean="0">
                <a:ea typeface="ＭＳ Ｐゴシック" charset="0"/>
                <a:cs typeface="ＭＳ Ｐゴシック" charset="0"/>
              </a:rPr>
              <a:t>Thread Example</a:t>
            </a:r>
            <a:endParaRPr lang="en-US" dirty="0">
              <a:ea typeface="ＭＳ Ｐゴシック" charset="0"/>
              <a:cs typeface="ＭＳ Ｐゴシック" charset="0"/>
            </a:endParaRPr>
          </a:p>
        </p:txBody>
      </p:sp>
      <p:sp>
        <p:nvSpPr>
          <p:cNvPr id="68615" name="Rectangle 7"/>
          <p:cNvSpPr>
            <a:spLocks noChangeArrowheads="1"/>
          </p:cNvSpPr>
          <p:nvPr/>
        </p:nvSpPr>
        <p:spPr bwMode="auto">
          <a:xfrm>
            <a:off x="628650" y="1118368"/>
            <a:ext cx="6858000" cy="3598906"/>
          </a:xfrm>
          <a:prstGeom prst="rect">
            <a:avLst/>
          </a:prstGeom>
          <a:solidFill>
            <a:srgbClr val="FFFFFF"/>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180000" tIns="105000" rIns="75407" bIns="105000"/>
          <a:lstStyle/>
          <a:p>
            <a:pPr>
              <a:defRPr/>
            </a:pPr>
            <a:r>
              <a:rPr lang="en-US" sz="1167" dirty="0">
                <a:latin typeface="Courier"/>
                <a:ea typeface="ＭＳ Ｐゴシック" charset="-128"/>
                <a:cs typeface="ＭＳ Ｐゴシック" charset="-128"/>
              </a:rPr>
              <a:t>public class </a:t>
            </a:r>
            <a:r>
              <a:rPr lang="en-US" sz="1167" dirty="0" err="1">
                <a:latin typeface="Courier"/>
                <a:ea typeface="ＭＳ Ｐゴシック" charset="-128"/>
                <a:cs typeface="ＭＳ Ｐゴシック" charset="-128"/>
              </a:rPr>
              <a:t>TickTock</a:t>
            </a:r>
            <a:r>
              <a:rPr lang="en-US" sz="1167" dirty="0">
                <a:latin typeface="Courier"/>
                <a:ea typeface="ＭＳ Ｐゴシック" charset="-128"/>
                <a:cs typeface="ＭＳ Ｐゴシック" charset="-128"/>
              </a:rPr>
              <a:t> </a:t>
            </a:r>
            <a:r>
              <a:rPr lang="en-US" sz="1167" dirty="0">
                <a:solidFill>
                  <a:srgbClr val="0B52FC"/>
                </a:solidFill>
                <a:latin typeface="Courier"/>
                <a:ea typeface="ＭＳ Ｐゴシック" charset="-128"/>
                <a:cs typeface="ＭＳ Ｐゴシック" charset="-128"/>
              </a:rPr>
              <a:t>implements Runnable </a:t>
            </a:r>
            <a:r>
              <a:rPr lang="en-US" sz="1167" dirty="0">
                <a:latin typeface="Courier"/>
                <a:ea typeface="ＭＳ Ｐゴシック" charset="-128"/>
                <a:cs typeface="ＭＳ Ｐゴシック" charset="-128"/>
              </a:rPr>
              <a:t>{</a:t>
            </a:r>
          </a:p>
          <a:p>
            <a:pPr>
              <a:defRPr/>
            </a:pPr>
            <a:r>
              <a:rPr lang="en-US" sz="1167" dirty="0" smtClean="0">
                <a:latin typeface="Courier"/>
                <a:ea typeface="ＭＳ Ｐゴシック" charset="-128"/>
                <a:cs typeface="ＭＳ Ｐゴシック" charset="-128"/>
              </a:rPr>
              <a:t>  private </a:t>
            </a:r>
            <a:r>
              <a:rPr lang="en-US" sz="1167" dirty="0">
                <a:latin typeface="Courier"/>
                <a:ea typeface="ＭＳ Ｐゴシック" charset="-128"/>
                <a:cs typeface="ＭＳ Ｐゴシック" charset="-128"/>
              </a:rPr>
              <a:t>String word;</a:t>
            </a:r>
          </a:p>
          <a:p>
            <a:pPr>
              <a:defRPr/>
            </a:pPr>
            <a:r>
              <a:rPr lang="en-US" sz="1167" dirty="0" smtClean="0">
                <a:latin typeface="Courier"/>
                <a:ea typeface="ＭＳ Ｐゴシック" charset="-128"/>
                <a:cs typeface="ＭＳ Ｐゴシック" charset="-128"/>
              </a:rPr>
              <a:t>  private </a:t>
            </a:r>
            <a:r>
              <a:rPr lang="en-US" sz="1167" dirty="0" err="1">
                <a:latin typeface="Courier"/>
                <a:ea typeface="ＭＳ Ｐゴシック" charset="-128"/>
                <a:cs typeface="ＭＳ Ｐゴシック" charset="-128"/>
              </a:rPr>
              <a:t>int</a:t>
            </a:r>
            <a:r>
              <a:rPr lang="en-US" sz="1167" dirty="0">
                <a:latin typeface="Courier"/>
                <a:ea typeface="ＭＳ Ｐゴシック" charset="-128"/>
                <a:cs typeface="ＭＳ Ｐゴシック" charset="-128"/>
              </a:rPr>
              <a:t> delay;</a:t>
            </a:r>
            <a:endParaRPr lang="en-US" sz="1167" dirty="0">
              <a:solidFill>
                <a:srgbClr val="0B52FC"/>
              </a:solidFill>
              <a:latin typeface="Courier"/>
              <a:ea typeface="ＭＳ Ｐゴシック" charset="-128"/>
              <a:cs typeface="ＭＳ Ｐゴシック" charset="-128"/>
            </a:endParaRPr>
          </a:p>
          <a:p>
            <a:pPr>
              <a:defRPr/>
            </a:pPr>
            <a:r>
              <a:rPr lang="en-US" sz="1167" dirty="0" smtClean="0">
                <a:latin typeface="Courier"/>
                <a:ea typeface="ＭＳ Ｐゴシック" charset="-128"/>
                <a:cs typeface="ＭＳ Ｐゴシック" charset="-128"/>
              </a:rPr>
              <a:t>  public </a:t>
            </a:r>
            <a:r>
              <a:rPr lang="en-US" sz="1167" dirty="0" err="1">
                <a:latin typeface="Courier"/>
                <a:ea typeface="ＭＳ Ｐゴシック" charset="-128"/>
                <a:cs typeface="ＭＳ Ｐゴシック" charset="-128"/>
              </a:rPr>
              <a:t>TickTock</a:t>
            </a:r>
            <a:r>
              <a:rPr lang="en-US" sz="1167" dirty="0">
                <a:latin typeface="Courier"/>
                <a:ea typeface="ＭＳ Ｐゴシック" charset="-128"/>
                <a:cs typeface="ＭＳ Ｐゴシック" charset="-128"/>
              </a:rPr>
              <a:t>(String w, </a:t>
            </a:r>
            <a:r>
              <a:rPr lang="en-US" sz="1167" dirty="0" err="1">
                <a:latin typeface="Courier"/>
                <a:ea typeface="ＭＳ Ｐゴシック" charset="-128"/>
                <a:cs typeface="ＭＳ Ｐゴシック" charset="-128"/>
              </a:rPr>
              <a:t>int</a:t>
            </a:r>
            <a:r>
              <a:rPr lang="en-US" sz="1167" dirty="0">
                <a:latin typeface="Courier"/>
                <a:ea typeface="ＭＳ Ｐゴシック" charset="-128"/>
                <a:cs typeface="ＭＳ Ｐゴシック" charset="-128"/>
              </a:rPr>
              <a:t> d) {</a:t>
            </a:r>
          </a:p>
          <a:p>
            <a:pPr>
              <a:defRPr/>
            </a:pPr>
            <a:r>
              <a:rPr lang="nl-NL" sz="1167" dirty="0" smtClean="0">
                <a:latin typeface="Courier"/>
                <a:ea typeface="ＭＳ Ｐゴシック" charset="-128"/>
                <a:cs typeface="ＭＳ Ｐゴシック" charset="-128"/>
              </a:rPr>
              <a:t>    word </a:t>
            </a:r>
            <a:r>
              <a:rPr lang="nl-NL" sz="1167" dirty="0">
                <a:latin typeface="Courier"/>
                <a:ea typeface="ＭＳ Ｐゴシック" charset="-128"/>
                <a:cs typeface="ＭＳ Ｐゴシック" charset="-128"/>
              </a:rPr>
              <a:t>= w;</a:t>
            </a:r>
          </a:p>
          <a:p>
            <a:pPr>
              <a:defRPr/>
            </a:pPr>
            <a:r>
              <a:rPr lang="en-US" sz="1167" dirty="0" smtClean="0">
                <a:latin typeface="Courier"/>
                <a:ea typeface="ＭＳ Ｐゴシック" charset="-128"/>
                <a:cs typeface="ＭＳ Ｐゴシック" charset="-128"/>
              </a:rPr>
              <a:t>    delay </a:t>
            </a:r>
            <a:r>
              <a:rPr lang="en-US" sz="1167" dirty="0">
                <a:latin typeface="Courier"/>
                <a:ea typeface="ＭＳ Ｐゴシック" charset="-128"/>
                <a:cs typeface="ＭＳ Ｐゴシック" charset="-128"/>
              </a:rPr>
              <a:t>= d;</a:t>
            </a:r>
          </a:p>
          <a:p>
            <a:pPr>
              <a:defRPr/>
            </a:pPr>
            <a:r>
              <a:rPr lang="en-US" sz="1167" dirty="0" smtClean="0">
                <a:latin typeface="Courier"/>
                <a:ea typeface="ＭＳ Ｐゴシック" charset="-128"/>
                <a:cs typeface="ＭＳ Ｐゴシック" charset="-128"/>
              </a:rPr>
              <a:t>  }</a:t>
            </a:r>
            <a:endParaRPr lang="en-US" sz="1167" dirty="0">
              <a:latin typeface="Courier"/>
              <a:ea typeface="ＭＳ Ｐゴシック" charset="-128"/>
              <a:cs typeface="ＭＳ Ｐゴシック" charset="-128"/>
            </a:endParaRPr>
          </a:p>
          <a:p>
            <a:pPr>
              <a:defRPr/>
            </a:pPr>
            <a:endParaRPr lang="en-US" sz="1167" dirty="0">
              <a:latin typeface="Courier"/>
              <a:ea typeface="ＭＳ Ｐゴシック" charset="-128"/>
              <a:cs typeface="ＭＳ Ｐゴシック" charset="-128"/>
            </a:endParaRPr>
          </a:p>
          <a:p>
            <a:pPr>
              <a:defRPr/>
            </a:pPr>
            <a:r>
              <a:rPr lang="en-US" sz="1167" dirty="0" smtClean="0">
                <a:solidFill>
                  <a:srgbClr val="0B52FC"/>
                </a:solidFill>
                <a:latin typeface="Courier"/>
                <a:ea typeface="ＭＳ Ｐゴシック" charset="-128"/>
                <a:cs typeface="ＭＳ Ｐゴシック" charset="-128"/>
              </a:rPr>
              <a:t>  public </a:t>
            </a:r>
            <a:r>
              <a:rPr lang="en-US" sz="1167" dirty="0">
                <a:solidFill>
                  <a:srgbClr val="0B52FC"/>
                </a:solidFill>
                <a:latin typeface="Courier"/>
                <a:ea typeface="ＭＳ Ｐゴシック" charset="-128"/>
                <a:cs typeface="ＭＳ Ｐゴシック" charset="-128"/>
              </a:rPr>
              <a:t>void run() {</a:t>
            </a:r>
          </a:p>
          <a:p>
            <a:pPr>
              <a:defRPr/>
            </a:pPr>
            <a:r>
              <a:rPr lang="en-US" sz="1167" dirty="0" smtClean="0">
                <a:latin typeface="Courier"/>
                <a:ea typeface="ＭＳ Ｐゴシック" charset="-128"/>
                <a:cs typeface="ＭＳ Ｐゴシック" charset="-128"/>
              </a:rPr>
              <a:t>    while </a:t>
            </a:r>
            <a:r>
              <a:rPr lang="en-US" sz="1167" dirty="0">
                <a:latin typeface="Courier"/>
                <a:ea typeface="ＭＳ Ｐゴシック" charset="-128"/>
                <a:cs typeface="ＭＳ Ｐゴシック" charset="-128"/>
              </a:rPr>
              <a:t>(!</a:t>
            </a:r>
            <a:r>
              <a:rPr lang="en-US" sz="1167" dirty="0" err="1">
                <a:latin typeface="Courier"/>
                <a:ea typeface="ＭＳ Ｐゴシック" charset="-128"/>
                <a:cs typeface="ＭＳ Ｐゴシック" charset="-128"/>
              </a:rPr>
              <a:t>Thread.interrupted</a:t>
            </a:r>
            <a:r>
              <a:rPr lang="en-US" sz="1167" dirty="0">
                <a:latin typeface="Courier"/>
                <a:ea typeface="ＭＳ Ｐゴシック" charset="-128"/>
                <a:cs typeface="ＭＳ Ｐゴシック" charset="-128"/>
              </a:rPr>
              <a:t>()) { </a:t>
            </a:r>
            <a:r>
              <a:rPr lang="en-US" sz="1167" dirty="0">
                <a:solidFill>
                  <a:srgbClr val="0B52FC"/>
                </a:solidFill>
                <a:latin typeface="Courier"/>
                <a:ea typeface="ＭＳ Ｐゴシック" charset="-128"/>
                <a:cs typeface="ＭＳ Ｐゴシック" charset="-128"/>
              </a:rPr>
              <a:t>// More later</a:t>
            </a:r>
          </a:p>
          <a:p>
            <a:pPr>
              <a:defRPr/>
            </a:pPr>
            <a:r>
              <a:rPr lang="en-US" sz="1167" dirty="0" smtClean="0">
                <a:latin typeface="Courier"/>
                <a:ea typeface="ＭＳ Ｐゴシック" charset="-128"/>
                <a:cs typeface="ＭＳ Ｐゴシック" charset="-128"/>
              </a:rPr>
              <a:t>      try </a:t>
            </a:r>
            <a:r>
              <a:rPr lang="en-US" sz="1167" dirty="0">
                <a:latin typeface="Courier"/>
                <a:ea typeface="ＭＳ Ｐゴシック" charset="-128"/>
                <a:cs typeface="ＭＳ Ｐゴシック" charset="-128"/>
              </a:rPr>
              <a:t>{</a:t>
            </a:r>
          </a:p>
          <a:p>
            <a:pPr>
              <a:defRPr/>
            </a:pPr>
            <a:r>
              <a:rPr lang="en-US" sz="1167" dirty="0" smtClean="0">
                <a:latin typeface="Courier"/>
                <a:ea typeface="ＭＳ Ｐゴシック" charset="-128"/>
                <a:cs typeface="ＭＳ Ｐゴシック" charset="-128"/>
              </a:rPr>
              <a:t>        </a:t>
            </a:r>
            <a:r>
              <a:rPr lang="en-US" sz="1167" dirty="0" err="1" smtClean="0">
                <a:latin typeface="Courier"/>
                <a:ea typeface="ＭＳ Ｐゴシック" charset="-128"/>
                <a:cs typeface="ＭＳ Ｐゴシック" charset="-128"/>
              </a:rPr>
              <a:t>System.out.print</a:t>
            </a:r>
            <a:r>
              <a:rPr lang="en-US" sz="1167" dirty="0" smtClean="0">
                <a:latin typeface="Courier"/>
                <a:ea typeface="ＭＳ Ｐゴシック" charset="-128"/>
                <a:cs typeface="ＭＳ Ｐゴシック" charset="-128"/>
              </a:rPr>
              <a:t>(word </a:t>
            </a:r>
            <a:r>
              <a:rPr lang="en-US" sz="1167" dirty="0">
                <a:latin typeface="Courier"/>
                <a:ea typeface="ＭＳ Ｐゴシック" charset="-128"/>
                <a:cs typeface="ＭＳ Ｐゴシック" charset="-128"/>
              </a:rPr>
              <a:t>+ " ");</a:t>
            </a:r>
          </a:p>
          <a:p>
            <a:pPr>
              <a:defRPr/>
            </a:pPr>
            <a:r>
              <a:rPr lang="en-US" sz="1167" dirty="0" smtClean="0">
                <a:latin typeface="Courier"/>
                <a:ea typeface="ＭＳ Ｐゴシック" charset="-128"/>
                <a:cs typeface="ＭＳ Ｐゴシック" charset="-128"/>
              </a:rPr>
              <a:t>        </a:t>
            </a:r>
            <a:r>
              <a:rPr lang="en-US" sz="1167" dirty="0" err="1" smtClean="0">
                <a:latin typeface="Courier"/>
                <a:ea typeface="ＭＳ Ｐゴシック" charset="-128"/>
                <a:cs typeface="ＭＳ Ｐゴシック" charset="-128"/>
              </a:rPr>
              <a:t>Thread.sleep</a:t>
            </a:r>
            <a:r>
              <a:rPr lang="en-US" sz="1167" dirty="0" smtClean="0">
                <a:latin typeface="Courier"/>
                <a:ea typeface="ＭＳ Ｐゴシック" charset="-128"/>
                <a:cs typeface="ＭＳ Ｐゴシック" charset="-128"/>
              </a:rPr>
              <a:t>(delay</a:t>
            </a:r>
            <a:r>
              <a:rPr lang="en-US" sz="1167" dirty="0">
                <a:latin typeface="Courier"/>
                <a:ea typeface="ＭＳ Ｐゴシック" charset="-128"/>
                <a:cs typeface="ＭＳ Ｐゴシック" charset="-128"/>
              </a:rPr>
              <a:t>);</a:t>
            </a:r>
          </a:p>
          <a:p>
            <a:pPr>
              <a:defRPr/>
            </a:pPr>
            <a:r>
              <a:rPr lang="en-US" sz="1167" dirty="0" smtClean="0">
                <a:latin typeface="Courier"/>
                <a:ea typeface="ＭＳ Ｐゴシック" charset="-128"/>
                <a:cs typeface="ＭＳ Ｐゴシック" charset="-128"/>
              </a:rPr>
              <a:t>      } </a:t>
            </a:r>
            <a:r>
              <a:rPr lang="en-US" sz="1167" dirty="0">
                <a:latin typeface="Courier"/>
                <a:ea typeface="ＭＳ Ｐゴシック" charset="-128"/>
                <a:cs typeface="ＭＳ Ｐゴシック" charset="-128"/>
              </a:rPr>
              <a:t>catch (</a:t>
            </a:r>
            <a:r>
              <a:rPr lang="en-US" sz="1167" dirty="0" err="1">
                <a:latin typeface="Courier"/>
                <a:ea typeface="ＭＳ Ｐゴシック" charset="-128"/>
                <a:cs typeface="ＭＳ Ｐゴシック" charset="-128"/>
              </a:rPr>
              <a:t>InterruptedException</a:t>
            </a:r>
            <a:r>
              <a:rPr lang="en-US" sz="1167" dirty="0">
                <a:latin typeface="Courier"/>
                <a:ea typeface="ＭＳ Ｐゴシック" charset="-128"/>
                <a:cs typeface="ＭＳ Ｐゴシック" charset="-128"/>
              </a:rPr>
              <a:t> </a:t>
            </a:r>
            <a:r>
              <a:rPr lang="en-US" sz="1167" dirty="0" err="1">
                <a:latin typeface="Courier"/>
                <a:ea typeface="ＭＳ Ｐゴシック" charset="-128"/>
                <a:cs typeface="ＭＳ Ｐゴシック" charset="-128"/>
              </a:rPr>
              <a:t>ie</a:t>
            </a:r>
            <a:r>
              <a:rPr lang="en-US" sz="1167" dirty="0">
                <a:latin typeface="Courier"/>
                <a:ea typeface="ＭＳ Ｐゴシック" charset="-128"/>
                <a:cs typeface="ＭＳ Ｐゴシック" charset="-128"/>
              </a:rPr>
              <a:t>) {</a:t>
            </a:r>
          </a:p>
          <a:p>
            <a:pPr>
              <a:defRPr/>
            </a:pPr>
            <a:r>
              <a:rPr lang="en-US" sz="1167" dirty="0" smtClean="0">
                <a:latin typeface="Courier"/>
                <a:ea typeface="ＭＳ Ｐゴシック" charset="-128"/>
                <a:cs typeface="ＭＳ Ｐゴシック" charset="-128"/>
              </a:rPr>
              <a:t>        </a:t>
            </a:r>
            <a:r>
              <a:rPr lang="en-US" sz="1167" dirty="0" err="1" smtClean="0">
                <a:latin typeface="Courier"/>
                <a:ea typeface="ＭＳ Ｐゴシック" charset="-128"/>
                <a:cs typeface="ＭＳ Ｐゴシック" charset="-128"/>
              </a:rPr>
              <a:t>Thread.currentThread</a:t>
            </a:r>
            <a:r>
              <a:rPr lang="en-US" sz="1167" dirty="0">
                <a:latin typeface="Courier"/>
                <a:ea typeface="ＭＳ Ｐゴシック" charset="-128"/>
                <a:cs typeface="ＭＳ Ｐゴシック" charset="-128"/>
              </a:rPr>
              <a:t>().interrupt();</a:t>
            </a:r>
          </a:p>
          <a:p>
            <a:pPr>
              <a:defRPr/>
            </a:pPr>
            <a:r>
              <a:rPr lang="en-US" sz="1167" dirty="0" smtClean="0">
                <a:latin typeface="Courier"/>
                <a:ea typeface="ＭＳ Ｐゴシック" charset="-128"/>
                <a:cs typeface="ＭＳ Ｐゴシック" charset="-128"/>
              </a:rPr>
              <a:t>      }</a:t>
            </a:r>
            <a:endParaRPr lang="en-US" sz="1167" dirty="0">
              <a:latin typeface="Courier"/>
              <a:ea typeface="ＭＳ Ｐゴシック" charset="-128"/>
              <a:cs typeface="ＭＳ Ｐゴシック" charset="-128"/>
            </a:endParaRPr>
          </a:p>
          <a:p>
            <a:pPr>
              <a:defRPr/>
            </a:pPr>
            <a:r>
              <a:rPr lang="en-US" sz="1167" dirty="0" smtClean="0">
                <a:latin typeface="Courier"/>
                <a:ea typeface="ＭＳ Ｐゴシック" charset="-128"/>
                <a:cs typeface="ＭＳ Ｐゴシック" charset="-128"/>
              </a:rPr>
              <a:t>    }</a:t>
            </a:r>
            <a:endParaRPr lang="en-US" sz="1167" dirty="0">
              <a:latin typeface="Courier"/>
              <a:ea typeface="ＭＳ Ｐゴシック" charset="-128"/>
              <a:cs typeface="ＭＳ Ｐゴシック" charset="-128"/>
            </a:endParaRPr>
          </a:p>
          <a:p>
            <a:pPr>
              <a:defRPr/>
            </a:pPr>
            <a:r>
              <a:rPr lang="en-US" sz="1167" dirty="0" smtClean="0">
                <a:latin typeface="Courier"/>
                <a:ea typeface="ＭＳ Ｐゴシック" charset="-128"/>
                <a:cs typeface="ＭＳ Ｐゴシック" charset="-128"/>
              </a:rPr>
              <a:t>  </a:t>
            </a:r>
            <a:r>
              <a:rPr lang="en-US" sz="1167" dirty="0" smtClean="0">
                <a:solidFill>
                  <a:srgbClr val="0B52FC"/>
                </a:solidFill>
                <a:latin typeface="Courier"/>
                <a:ea typeface="ＭＳ Ｐゴシック" charset="-128"/>
                <a:cs typeface="ＭＳ Ｐゴシック" charset="-128"/>
              </a:rPr>
              <a:t>}</a:t>
            </a:r>
            <a:endParaRPr lang="mr-IN" sz="1167" dirty="0">
              <a:latin typeface="Courier"/>
              <a:ea typeface="ＭＳ Ｐゴシック" charset="-128"/>
              <a:cs typeface="ＭＳ Ｐゴシック" charset="-128"/>
            </a:endParaRPr>
          </a:p>
          <a:p>
            <a:pPr>
              <a:defRPr/>
            </a:pPr>
            <a:r>
              <a:rPr lang="mr-IN" sz="1167" dirty="0">
                <a:latin typeface="Courier"/>
                <a:ea typeface="ＭＳ Ｐゴシック" charset="-128"/>
                <a:cs typeface="ＭＳ Ｐゴシック" charset="-128"/>
              </a:rPr>
              <a:t>}</a:t>
            </a:r>
            <a:r>
              <a:rPr lang="en-US" sz="1167" dirty="0">
                <a:latin typeface="Courier"/>
                <a:ea typeface="ＭＳ Ｐゴシック" charset="-128"/>
                <a:cs typeface="ＭＳ Ｐゴシック" charset="-128"/>
              </a:rPr>
              <a:t> </a:t>
            </a:r>
            <a:endParaRPr lang="en-US" sz="1167" dirty="0">
              <a:solidFill>
                <a:srgbClr val="0B52FC"/>
              </a:solidFill>
              <a:latin typeface="Courier"/>
              <a:ea typeface="ＭＳ Ｐゴシック" charset="-128"/>
              <a:cs typeface="ＭＳ Ｐゴシック" charset="-128"/>
            </a:endParaRPr>
          </a:p>
        </p:txBody>
      </p:sp>
      <p:sp>
        <p:nvSpPr>
          <p:cNvPr id="7" name="Rectangle 7"/>
          <p:cNvSpPr>
            <a:spLocks noChangeArrowheads="1"/>
          </p:cNvSpPr>
          <p:nvPr/>
        </p:nvSpPr>
        <p:spPr bwMode="auto">
          <a:xfrm>
            <a:off x="3327546" y="3931516"/>
            <a:ext cx="5187804" cy="1331519"/>
          </a:xfrm>
          <a:prstGeom prst="rect">
            <a:avLst/>
          </a:prstGeom>
          <a:solidFill>
            <a:srgbClr val="FFFFFF"/>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180000" tIns="105000" rIns="75407" bIns="105000"/>
          <a:lstStyle/>
          <a:p>
            <a:pPr>
              <a:defRPr/>
            </a:pPr>
            <a:r>
              <a:rPr lang="en-US" sz="1167" dirty="0" smtClean="0">
                <a:latin typeface="Courier"/>
                <a:ea typeface="ＭＳ Ｐゴシック" charset="-128"/>
                <a:cs typeface="ＭＳ Ｐゴシック" charset="-128"/>
              </a:rPr>
              <a:t>  public </a:t>
            </a:r>
            <a:r>
              <a:rPr lang="en-US" sz="1167" dirty="0">
                <a:latin typeface="Courier"/>
                <a:ea typeface="ＭＳ Ｐゴシック" charset="-128"/>
                <a:cs typeface="ＭＳ Ｐゴシック" charset="-128"/>
              </a:rPr>
              <a:t>static void main(String[] </a:t>
            </a:r>
            <a:r>
              <a:rPr lang="en-US" sz="1167" dirty="0" err="1">
                <a:latin typeface="Courier"/>
                <a:ea typeface="ＭＳ Ｐゴシック" charset="-128"/>
                <a:cs typeface="ＭＳ Ｐゴシック" charset="-128"/>
              </a:rPr>
              <a:t>args</a:t>
            </a:r>
            <a:r>
              <a:rPr lang="en-US" sz="1167" dirty="0">
                <a:latin typeface="Courier"/>
                <a:ea typeface="ＭＳ Ｐゴシック" charset="-128"/>
                <a:cs typeface="ＭＳ Ｐゴシック" charset="-128"/>
              </a:rPr>
              <a:t>) {</a:t>
            </a:r>
          </a:p>
          <a:p>
            <a:pPr>
              <a:defRPr/>
            </a:pPr>
            <a:r>
              <a:rPr lang="en-US" sz="1167" dirty="0" smtClean="0">
                <a:latin typeface="Courier"/>
                <a:ea typeface="ＭＳ Ｐゴシック" charset="-128"/>
                <a:cs typeface="ＭＳ Ｐゴシック" charset="-128"/>
              </a:rPr>
              <a:t>    Thread </a:t>
            </a:r>
            <a:r>
              <a:rPr lang="en-US" sz="1167" dirty="0">
                <a:latin typeface="Courier"/>
                <a:ea typeface="ＭＳ Ｐゴシック" charset="-128"/>
                <a:cs typeface="ＭＳ Ｐゴシック" charset="-128"/>
              </a:rPr>
              <a:t>t1 = new Thread(new </a:t>
            </a:r>
            <a:r>
              <a:rPr lang="en-US" sz="1167" dirty="0" err="1">
                <a:latin typeface="Courier"/>
                <a:ea typeface="ＭＳ Ｐゴシック" charset="-128"/>
                <a:cs typeface="ＭＳ Ｐゴシック" charset="-128"/>
              </a:rPr>
              <a:t>TickTock</a:t>
            </a:r>
            <a:r>
              <a:rPr lang="en-US" sz="1167" dirty="0">
                <a:latin typeface="Courier"/>
                <a:ea typeface="ＭＳ Ｐゴシック" charset="-128"/>
                <a:cs typeface="ＭＳ Ｐゴシック" charset="-128"/>
              </a:rPr>
              <a:t>("tick", 50));</a:t>
            </a:r>
          </a:p>
          <a:p>
            <a:pPr>
              <a:defRPr/>
            </a:pPr>
            <a:r>
              <a:rPr lang="en-US" sz="1167" dirty="0" smtClean="0">
                <a:latin typeface="Courier"/>
                <a:ea typeface="ＭＳ Ｐゴシック" charset="-128"/>
                <a:cs typeface="ＭＳ Ｐゴシック" charset="-128"/>
              </a:rPr>
              <a:t>    Thread </a:t>
            </a:r>
            <a:r>
              <a:rPr lang="en-US" sz="1167" dirty="0">
                <a:latin typeface="Courier"/>
                <a:ea typeface="ＭＳ Ｐゴシック" charset="-128"/>
                <a:cs typeface="ＭＳ Ｐゴシック" charset="-128"/>
              </a:rPr>
              <a:t>t2 = new Thread(new </a:t>
            </a:r>
            <a:r>
              <a:rPr lang="en-US" sz="1167" dirty="0" err="1">
                <a:latin typeface="Courier"/>
                <a:ea typeface="ＭＳ Ｐゴシック" charset="-128"/>
                <a:cs typeface="ＭＳ Ｐゴシック" charset="-128"/>
              </a:rPr>
              <a:t>TickTock</a:t>
            </a:r>
            <a:r>
              <a:rPr lang="en-US" sz="1167" dirty="0">
                <a:latin typeface="Courier"/>
                <a:ea typeface="ＭＳ Ｐゴシック" charset="-128"/>
                <a:cs typeface="ＭＳ Ｐゴシック" charset="-128"/>
              </a:rPr>
              <a:t>("tock", 100));</a:t>
            </a:r>
          </a:p>
          <a:p>
            <a:pPr>
              <a:defRPr/>
            </a:pPr>
            <a:r>
              <a:rPr lang="en-GB" sz="1167" dirty="0" smtClean="0">
                <a:latin typeface="Courier"/>
                <a:ea typeface="ＭＳ Ｐゴシック" charset="-128"/>
                <a:cs typeface="ＭＳ Ｐゴシック" charset="-128"/>
              </a:rPr>
              <a:t>    </a:t>
            </a:r>
            <a:r>
              <a:rPr lang="mr-IN" sz="1167" dirty="0" smtClean="0">
                <a:latin typeface="Courier"/>
                <a:ea typeface="ＭＳ Ｐゴシック" charset="-128"/>
                <a:cs typeface="ＭＳ Ｐゴシック" charset="-128"/>
              </a:rPr>
              <a:t>t1.start();</a:t>
            </a:r>
            <a:r>
              <a:rPr lang="en-GB" sz="1167" dirty="0" smtClean="0">
                <a:latin typeface="Courier"/>
                <a:ea typeface="ＭＳ Ｐゴシック" charset="-128"/>
                <a:cs typeface="ＭＳ Ｐゴシック" charset="-128"/>
              </a:rPr>
              <a:t> </a:t>
            </a:r>
            <a:r>
              <a:rPr lang="mr-IN" sz="1167" dirty="0" smtClean="0">
                <a:latin typeface="Courier" charset="0"/>
                <a:ea typeface="Courier" charset="0"/>
                <a:cs typeface="Courier" charset="0"/>
              </a:rPr>
              <a:t>t2.start();</a:t>
            </a:r>
            <a:endParaRPr lang="en-GB" sz="1167" dirty="0" smtClean="0">
              <a:latin typeface="Courier" charset="0"/>
              <a:ea typeface="Courier" charset="0"/>
              <a:cs typeface="Courier" charset="0"/>
            </a:endParaRPr>
          </a:p>
          <a:p>
            <a:pPr>
              <a:defRPr/>
            </a:pPr>
            <a:r>
              <a:rPr lang="en-GB" sz="1167" dirty="0">
                <a:latin typeface="Courier" charset="0"/>
                <a:ea typeface="Courier" charset="0"/>
                <a:cs typeface="Courier" charset="0"/>
              </a:rPr>
              <a:t> </a:t>
            </a:r>
            <a:r>
              <a:rPr lang="en-GB" sz="1167" dirty="0" smtClean="0">
                <a:latin typeface="Courier" charset="0"/>
                <a:ea typeface="Courier" charset="0"/>
                <a:cs typeface="Courier" charset="0"/>
              </a:rPr>
              <a:t>   </a:t>
            </a:r>
            <a:r>
              <a:rPr lang="en-GB" sz="1167" dirty="0" err="1" smtClean="0">
                <a:latin typeface="Courier" charset="0"/>
                <a:ea typeface="Courier" charset="0"/>
                <a:cs typeface="Courier" charset="0"/>
              </a:rPr>
              <a:t>Thread.sleep</a:t>
            </a:r>
            <a:r>
              <a:rPr lang="en-GB" sz="1167" dirty="0" smtClean="0">
                <a:latin typeface="Courier" charset="0"/>
                <a:ea typeface="Courier" charset="0"/>
                <a:cs typeface="Courier" charset="0"/>
              </a:rPr>
              <a:t>(5000</a:t>
            </a:r>
            <a:r>
              <a:rPr lang="en-GB" sz="1167" dirty="0">
                <a:latin typeface="Courier" charset="0"/>
                <a:ea typeface="Courier" charset="0"/>
                <a:cs typeface="Courier" charset="0"/>
              </a:rPr>
              <a:t>); </a:t>
            </a:r>
            <a:r>
              <a:rPr lang="en-GB" sz="1167" dirty="0" smtClean="0">
                <a:latin typeface="Courier" charset="0"/>
                <a:ea typeface="Courier" charset="0"/>
                <a:cs typeface="Courier" charset="0"/>
              </a:rPr>
              <a:t>t1.interrupt(); t2.interrupt();</a:t>
            </a:r>
            <a:endParaRPr lang="en-GB" sz="1167" dirty="0">
              <a:latin typeface="Courier" charset="0"/>
              <a:ea typeface="Courier" charset="0"/>
              <a:cs typeface="Courier" charset="0"/>
            </a:endParaRPr>
          </a:p>
          <a:p>
            <a:pPr>
              <a:defRPr/>
            </a:pPr>
            <a:r>
              <a:rPr lang="en-GB" sz="1167" dirty="0" smtClean="0">
                <a:latin typeface="Courier"/>
                <a:ea typeface="ＭＳ Ｐゴシック" charset="-128"/>
                <a:cs typeface="ＭＳ Ｐゴシック" charset="-128"/>
              </a:rPr>
              <a:t>  </a:t>
            </a:r>
            <a:r>
              <a:rPr lang="mr-IN" sz="1167" dirty="0" smtClean="0">
                <a:latin typeface="Courier"/>
                <a:ea typeface="ＭＳ Ｐゴシック" charset="-128"/>
                <a:cs typeface="ＭＳ Ｐゴシック" charset="-128"/>
              </a:rPr>
              <a:t>}</a:t>
            </a:r>
            <a:endParaRPr lang="mr-IN" sz="1167" dirty="0">
              <a:latin typeface="Courier"/>
              <a:ea typeface="ＭＳ Ｐゴシック" charset="-128"/>
              <a:cs typeface="ＭＳ Ｐゴシック" charset="-128"/>
            </a:endParaRPr>
          </a:p>
        </p:txBody>
      </p:sp>
    </p:spTree>
    <p:extLst>
      <p:ext uri="{BB962C8B-B14F-4D97-AF65-F5344CB8AC3E}">
        <p14:creationId xmlns:p14="http://schemas.microsoft.com/office/powerpoint/2010/main" val="158791692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ChangeArrowheads="1"/>
          </p:cNvSpPr>
          <p:nvPr/>
        </p:nvSpPr>
        <p:spPr bwMode="auto">
          <a:xfrm>
            <a:off x="1333500" y="5207000"/>
            <a:ext cx="15875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1170"/>
          </a:p>
        </p:txBody>
      </p:sp>
      <p:sp>
        <p:nvSpPr>
          <p:cNvPr id="12290" name="Rectangle 3"/>
          <p:cNvSpPr>
            <a:spLocks noChangeArrowheads="1"/>
          </p:cNvSpPr>
          <p:nvPr/>
        </p:nvSpPr>
        <p:spPr bwMode="auto">
          <a:xfrm>
            <a:off x="3365500" y="5207000"/>
            <a:ext cx="2413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1170"/>
          </a:p>
        </p:txBody>
      </p:sp>
      <p:sp>
        <p:nvSpPr>
          <p:cNvPr id="12291" name="Rectangle 4"/>
          <p:cNvSpPr>
            <a:spLocks noChangeArrowheads="1"/>
          </p:cNvSpPr>
          <p:nvPr/>
        </p:nvSpPr>
        <p:spPr bwMode="auto">
          <a:xfrm>
            <a:off x="1333500" y="5207000"/>
            <a:ext cx="15875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1170"/>
          </a:p>
        </p:txBody>
      </p:sp>
      <p:sp>
        <p:nvSpPr>
          <p:cNvPr id="12292" name="Rectangle 5"/>
          <p:cNvSpPr>
            <a:spLocks noChangeArrowheads="1"/>
          </p:cNvSpPr>
          <p:nvPr/>
        </p:nvSpPr>
        <p:spPr bwMode="auto">
          <a:xfrm>
            <a:off x="3365500" y="5207000"/>
            <a:ext cx="2413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1170"/>
          </a:p>
        </p:txBody>
      </p:sp>
      <p:sp>
        <p:nvSpPr>
          <p:cNvPr id="12293" name="Rectangle 6"/>
          <p:cNvSpPr>
            <a:spLocks noGrp="1" noChangeArrowheads="1"/>
          </p:cNvSpPr>
          <p:nvPr>
            <p:ph type="title"/>
          </p:nvPr>
        </p:nvSpPr>
        <p:spPr>
          <a:noFill/>
        </p:spPr>
        <p:txBody>
          <a:bodyPr/>
          <a:lstStyle/>
          <a:p>
            <a:r>
              <a:rPr lang="en-US" dirty="0" smtClean="0">
                <a:ea typeface="ＭＳ Ｐゴシック" charset="0"/>
                <a:cs typeface="ＭＳ Ｐゴシック" charset="0"/>
              </a:rPr>
              <a:t>Thread Example</a:t>
            </a:r>
            <a:endParaRPr lang="en-US" dirty="0">
              <a:ea typeface="ＭＳ Ｐゴシック" charset="0"/>
              <a:cs typeface="ＭＳ Ｐゴシック" charset="0"/>
            </a:endParaRPr>
          </a:p>
        </p:txBody>
      </p:sp>
      <p:sp>
        <p:nvSpPr>
          <p:cNvPr id="68615" name="Rectangle 7"/>
          <p:cNvSpPr>
            <a:spLocks noChangeArrowheads="1"/>
          </p:cNvSpPr>
          <p:nvPr/>
        </p:nvSpPr>
        <p:spPr bwMode="auto">
          <a:xfrm>
            <a:off x="628650" y="1105718"/>
            <a:ext cx="6667500" cy="3577966"/>
          </a:xfrm>
          <a:prstGeom prst="rect">
            <a:avLst/>
          </a:prstGeom>
          <a:solidFill>
            <a:srgbClr val="FFFFFF"/>
          </a:solidFill>
          <a:ln w="12700">
            <a:solidFill>
              <a:schemeClr val="tx1"/>
            </a:solidFill>
            <a:miter lim="800000"/>
            <a:headEnd/>
            <a:tailEnd/>
          </a:ln>
          <a:effectLst/>
        </p:spPr>
        <p:txBody>
          <a:bodyPr wrap="none" lIns="180000" tIns="105000" rIns="75407" bIns="105000"/>
          <a:lstStyle/>
          <a:p>
            <a:pPr>
              <a:defRPr/>
            </a:pPr>
            <a:r>
              <a:rPr lang="en-US" sz="1167" dirty="0">
                <a:latin typeface="Courier"/>
                <a:ea typeface="ＭＳ Ｐゴシック" charset="-128"/>
                <a:cs typeface="ＭＳ Ｐゴシック" charset="-128"/>
              </a:rPr>
              <a:t>public class TickTock2 </a:t>
            </a:r>
            <a:r>
              <a:rPr lang="en-US" sz="1167" dirty="0">
                <a:solidFill>
                  <a:srgbClr val="0B52FC"/>
                </a:solidFill>
                <a:latin typeface="Courier"/>
                <a:ea typeface="ＭＳ Ｐゴシック" charset="-128"/>
                <a:cs typeface="ＭＳ Ｐゴシック" charset="-128"/>
              </a:rPr>
              <a:t>extends Thread </a:t>
            </a:r>
            <a:r>
              <a:rPr lang="en-US" sz="1167" dirty="0">
                <a:latin typeface="Courier"/>
                <a:ea typeface="ＭＳ Ｐゴシック" charset="-128"/>
                <a:cs typeface="ＭＳ Ｐゴシック" charset="-128"/>
              </a:rPr>
              <a:t>{</a:t>
            </a:r>
          </a:p>
          <a:p>
            <a:pPr>
              <a:defRPr/>
            </a:pPr>
            <a:r>
              <a:rPr lang="en-US" sz="1167" dirty="0" smtClean="0">
                <a:latin typeface="Courier"/>
                <a:ea typeface="ＭＳ Ｐゴシック" charset="-128"/>
                <a:cs typeface="ＭＳ Ｐゴシック" charset="-128"/>
              </a:rPr>
              <a:t>  private </a:t>
            </a:r>
            <a:r>
              <a:rPr lang="en-US" sz="1167" dirty="0">
                <a:latin typeface="Courier"/>
                <a:ea typeface="ＭＳ Ｐゴシック" charset="-128"/>
                <a:cs typeface="ＭＳ Ｐゴシック" charset="-128"/>
              </a:rPr>
              <a:t>String word;</a:t>
            </a:r>
          </a:p>
          <a:p>
            <a:pPr>
              <a:defRPr/>
            </a:pPr>
            <a:r>
              <a:rPr lang="en-US" sz="1167" dirty="0" smtClean="0">
                <a:latin typeface="Courier"/>
                <a:ea typeface="ＭＳ Ｐゴシック" charset="-128"/>
                <a:cs typeface="ＭＳ Ｐゴシック" charset="-128"/>
              </a:rPr>
              <a:t>  private </a:t>
            </a:r>
            <a:r>
              <a:rPr lang="en-US" sz="1167" dirty="0" err="1">
                <a:latin typeface="Courier"/>
                <a:ea typeface="ＭＳ Ｐゴシック" charset="-128"/>
                <a:cs typeface="ＭＳ Ｐゴシック" charset="-128"/>
              </a:rPr>
              <a:t>int</a:t>
            </a:r>
            <a:r>
              <a:rPr lang="en-US" sz="1167" dirty="0">
                <a:latin typeface="Courier"/>
                <a:ea typeface="ＭＳ Ｐゴシック" charset="-128"/>
                <a:cs typeface="ＭＳ Ｐゴシック" charset="-128"/>
              </a:rPr>
              <a:t> delay;</a:t>
            </a:r>
          </a:p>
          <a:p>
            <a:pPr>
              <a:defRPr/>
            </a:pPr>
            <a:r>
              <a:rPr lang="en-US" sz="1167" dirty="0" smtClean="0">
                <a:latin typeface="Courier"/>
                <a:ea typeface="ＭＳ Ｐゴシック" charset="-128"/>
                <a:cs typeface="ＭＳ Ｐゴシック" charset="-128"/>
              </a:rPr>
              <a:t>  public </a:t>
            </a:r>
            <a:r>
              <a:rPr lang="en-US" sz="1167" dirty="0">
                <a:latin typeface="Courier"/>
                <a:ea typeface="ＭＳ Ｐゴシック" charset="-128"/>
                <a:cs typeface="ＭＳ Ｐゴシック" charset="-128"/>
              </a:rPr>
              <a:t>TickTock2(String w, </a:t>
            </a:r>
            <a:r>
              <a:rPr lang="en-US" sz="1167" dirty="0" err="1">
                <a:latin typeface="Courier"/>
                <a:ea typeface="ＭＳ Ｐゴシック" charset="-128"/>
                <a:cs typeface="ＭＳ Ｐゴシック" charset="-128"/>
              </a:rPr>
              <a:t>int</a:t>
            </a:r>
            <a:r>
              <a:rPr lang="en-US" sz="1167" dirty="0">
                <a:latin typeface="Courier"/>
                <a:ea typeface="ＭＳ Ｐゴシック" charset="-128"/>
                <a:cs typeface="ＭＳ Ｐゴシック" charset="-128"/>
              </a:rPr>
              <a:t> d) {</a:t>
            </a:r>
          </a:p>
          <a:p>
            <a:pPr>
              <a:defRPr/>
            </a:pPr>
            <a:r>
              <a:rPr lang="nl-NL" sz="1167" dirty="0" smtClean="0">
                <a:latin typeface="Courier"/>
                <a:ea typeface="ＭＳ Ｐゴシック" charset="-128"/>
                <a:cs typeface="ＭＳ Ｐゴシック" charset="-128"/>
              </a:rPr>
              <a:t>    word </a:t>
            </a:r>
            <a:r>
              <a:rPr lang="nl-NL" sz="1167" dirty="0">
                <a:latin typeface="Courier"/>
                <a:ea typeface="ＭＳ Ｐゴシック" charset="-128"/>
                <a:cs typeface="ＭＳ Ｐゴシック" charset="-128"/>
              </a:rPr>
              <a:t>= w;</a:t>
            </a:r>
          </a:p>
          <a:p>
            <a:pPr>
              <a:defRPr/>
            </a:pPr>
            <a:r>
              <a:rPr lang="en-US" sz="1167" dirty="0" smtClean="0">
                <a:latin typeface="Courier"/>
                <a:ea typeface="ＭＳ Ｐゴシック" charset="-128"/>
                <a:cs typeface="ＭＳ Ｐゴシック" charset="-128"/>
              </a:rPr>
              <a:t>    delay </a:t>
            </a:r>
            <a:r>
              <a:rPr lang="en-US" sz="1167" dirty="0">
                <a:latin typeface="Courier"/>
                <a:ea typeface="ＭＳ Ｐゴシック" charset="-128"/>
                <a:cs typeface="ＭＳ Ｐゴシック" charset="-128"/>
              </a:rPr>
              <a:t>= d;</a:t>
            </a:r>
          </a:p>
          <a:p>
            <a:pPr>
              <a:defRPr/>
            </a:pPr>
            <a:r>
              <a:rPr lang="en-US" sz="1167" dirty="0" smtClean="0">
                <a:latin typeface="Courier"/>
                <a:ea typeface="ＭＳ Ｐゴシック" charset="-128"/>
                <a:cs typeface="ＭＳ Ｐゴシック" charset="-128"/>
              </a:rPr>
              <a:t>  }</a:t>
            </a:r>
            <a:endParaRPr lang="en-US" sz="1167" dirty="0">
              <a:latin typeface="Courier"/>
              <a:ea typeface="ＭＳ Ｐゴシック" charset="-128"/>
              <a:cs typeface="ＭＳ Ｐゴシック" charset="-128"/>
            </a:endParaRPr>
          </a:p>
          <a:p>
            <a:pPr>
              <a:defRPr/>
            </a:pPr>
            <a:endParaRPr lang="en-US" sz="1167" dirty="0">
              <a:latin typeface="Courier"/>
              <a:ea typeface="ＭＳ Ｐゴシック" charset="-128"/>
              <a:cs typeface="ＭＳ Ｐゴシック" charset="-128"/>
            </a:endParaRPr>
          </a:p>
          <a:p>
            <a:pPr>
              <a:defRPr/>
            </a:pPr>
            <a:r>
              <a:rPr lang="en-US" sz="1167" dirty="0" smtClean="0">
                <a:latin typeface="Courier"/>
                <a:ea typeface="ＭＳ Ｐゴシック" charset="-128"/>
                <a:cs typeface="ＭＳ Ｐゴシック" charset="-128"/>
              </a:rPr>
              <a:t>  </a:t>
            </a:r>
            <a:r>
              <a:rPr lang="en-US" sz="1167" dirty="0" smtClean="0">
                <a:solidFill>
                  <a:srgbClr val="0B52FC"/>
                </a:solidFill>
                <a:latin typeface="Courier"/>
                <a:ea typeface="ＭＳ Ｐゴシック" charset="-128"/>
                <a:cs typeface="ＭＳ Ｐゴシック" charset="-128"/>
              </a:rPr>
              <a:t>public </a:t>
            </a:r>
            <a:r>
              <a:rPr lang="en-US" sz="1167" dirty="0">
                <a:solidFill>
                  <a:srgbClr val="0B52FC"/>
                </a:solidFill>
                <a:latin typeface="Courier"/>
                <a:ea typeface="ＭＳ Ｐゴシック" charset="-128"/>
                <a:cs typeface="ＭＳ Ｐゴシック" charset="-128"/>
              </a:rPr>
              <a:t>void run() {</a:t>
            </a:r>
          </a:p>
          <a:p>
            <a:pPr>
              <a:defRPr/>
            </a:pPr>
            <a:r>
              <a:rPr lang="en-US" sz="1167" dirty="0" smtClean="0">
                <a:latin typeface="Courier"/>
                <a:ea typeface="ＭＳ Ｐゴシック" charset="-128"/>
                <a:cs typeface="ＭＳ Ｐゴシック" charset="-128"/>
              </a:rPr>
              <a:t>    while </a:t>
            </a:r>
            <a:r>
              <a:rPr lang="en-US" sz="1167" dirty="0">
                <a:latin typeface="Courier"/>
                <a:ea typeface="ＭＳ Ｐゴシック" charset="-128"/>
                <a:cs typeface="ＭＳ Ｐゴシック" charset="-128"/>
              </a:rPr>
              <a:t>(!</a:t>
            </a:r>
            <a:r>
              <a:rPr lang="en-US" sz="1167" dirty="0" err="1">
                <a:latin typeface="Courier"/>
                <a:ea typeface="ＭＳ Ｐゴシック" charset="-128"/>
                <a:cs typeface="ＭＳ Ｐゴシック" charset="-128"/>
              </a:rPr>
              <a:t>Thread.interrupted</a:t>
            </a:r>
            <a:r>
              <a:rPr lang="en-US" sz="1167" dirty="0">
                <a:latin typeface="Courier"/>
                <a:ea typeface="ＭＳ Ｐゴシック" charset="-128"/>
                <a:cs typeface="ＭＳ Ｐゴシック" charset="-128"/>
              </a:rPr>
              <a:t>()) {</a:t>
            </a:r>
          </a:p>
          <a:p>
            <a:pPr>
              <a:defRPr/>
            </a:pPr>
            <a:r>
              <a:rPr lang="en-US" sz="1167" dirty="0" smtClean="0">
                <a:latin typeface="Courier"/>
                <a:ea typeface="ＭＳ Ｐゴシック" charset="-128"/>
                <a:cs typeface="ＭＳ Ｐゴシック" charset="-128"/>
              </a:rPr>
              <a:t>      try </a:t>
            </a:r>
            <a:r>
              <a:rPr lang="en-US" sz="1167" dirty="0">
                <a:latin typeface="Courier"/>
                <a:ea typeface="ＭＳ Ｐゴシック" charset="-128"/>
                <a:cs typeface="ＭＳ Ｐゴシック" charset="-128"/>
              </a:rPr>
              <a:t>{</a:t>
            </a:r>
          </a:p>
          <a:p>
            <a:pPr>
              <a:defRPr/>
            </a:pPr>
            <a:r>
              <a:rPr lang="en-US" sz="1167" dirty="0" smtClean="0">
                <a:latin typeface="Courier"/>
                <a:ea typeface="ＭＳ Ｐゴシック" charset="-128"/>
                <a:cs typeface="ＭＳ Ｐゴシック" charset="-128"/>
              </a:rPr>
              <a:t>        </a:t>
            </a:r>
            <a:r>
              <a:rPr lang="en-US" sz="1167" dirty="0" err="1" smtClean="0">
                <a:latin typeface="Courier"/>
                <a:ea typeface="ＭＳ Ｐゴシック" charset="-128"/>
                <a:cs typeface="ＭＳ Ｐゴシック" charset="-128"/>
              </a:rPr>
              <a:t>System.out.print</a:t>
            </a:r>
            <a:r>
              <a:rPr lang="en-US" sz="1167" dirty="0" smtClean="0">
                <a:latin typeface="Courier"/>
                <a:ea typeface="ＭＳ Ｐゴシック" charset="-128"/>
                <a:cs typeface="ＭＳ Ｐゴシック" charset="-128"/>
              </a:rPr>
              <a:t>(word </a:t>
            </a:r>
            <a:r>
              <a:rPr lang="en-US" sz="1167" dirty="0">
                <a:latin typeface="Courier"/>
                <a:ea typeface="ＭＳ Ｐゴシック" charset="-128"/>
                <a:cs typeface="ＭＳ Ｐゴシック" charset="-128"/>
              </a:rPr>
              <a:t>+ " ");</a:t>
            </a:r>
          </a:p>
          <a:p>
            <a:pPr>
              <a:defRPr/>
            </a:pPr>
            <a:r>
              <a:rPr lang="en-US" sz="1167" dirty="0" smtClean="0">
                <a:latin typeface="Courier"/>
                <a:ea typeface="ＭＳ Ｐゴシック" charset="-128"/>
                <a:cs typeface="ＭＳ Ｐゴシック" charset="-128"/>
              </a:rPr>
              <a:t>        </a:t>
            </a:r>
            <a:r>
              <a:rPr lang="en-US" sz="1167" dirty="0" err="1" smtClean="0">
                <a:latin typeface="Courier"/>
                <a:ea typeface="ＭＳ Ｐゴシック" charset="-128"/>
                <a:cs typeface="ＭＳ Ｐゴシック" charset="-128"/>
              </a:rPr>
              <a:t>Thread.sleep</a:t>
            </a:r>
            <a:r>
              <a:rPr lang="en-US" sz="1167" dirty="0" smtClean="0">
                <a:latin typeface="Courier"/>
                <a:ea typeface="ＭＳ Ｐゴシック" charset="-128"/>
                <a:cs typeface="ＭＳ Ｐゴシック" charset="-128"/>
              </a:rPr>
              <a:t>(delay</a:t>
            </a:r>
            <a:r>
              <a:rPr lang="en-US" sz="1167" dirty="0">
                <a:latin typeface="Courier"/>
                <a:ea typeface="ＭＳ Ｐゴシック" charset="-128"/>
                <a:cs typeface="ＭＳ Ｐゴシック" charset="-128"/>
              </a:rPr>
              <a:t>);</a:t>
            </a:r>
          </a:p>
          <a:p>
            <a:pPr>
              <a:defRPr/>
            </a:pPr>
            <a:r>
              <a:rPr lang="en-US" sz="1167" dirty="0" smtClean="0">
                <a:latin typeface="Courier"/>
                <a:ea typeface="ＭＳ Ｐゴシック" charset="-128"/>
                <a:cs typeface="ＭＳ Ｐゴシック" charset="-128"/>
              </a:rPr>
              <a:t>      } </a:t>
            </a:r>
            <a:r>
              <a:rPr lang="en-US" sz="1167" dirty="0">
                <a:latin typeface="Courier"/>
                <a:ea typeface="ＭＳ Ｐゴシック" charset="-128"/>
                <a:cs typeface="ＭＳ Ｐゴシック" charset="-128"/>
              </a:rPr>
              <a:t>catch (</a:t>
            </a:r>
            <a:r>
              <a:rPr lang="en-US" sz="1167" dirty="0" err="1">
                <a:latin typeface="Courier"/>
                <a:ea typeface="ＭＳ Ｐゴシック" charset="-128"/>
                <a:cs typeface="ＭＳ Ｐゴシック" charset="-128"/>
              </a:rPr>
              <a:t>InterruptedException</a:t>
            </a:r>
            <a:r>
              <a:rPr lang="en-US" sz="1167" dirty="0">
                <a:latin typeface="Courier"/>
                <a:ea typeface="ＭＳ Ｐゴシック" charset="-128"/>
                <a:cs typeface="ＭＳ Ｐゴシック" charset="-128"/>
              </a:rPr>
              <a:t> </a:t>
            </a:r>
            <a:r>
              <a:rPr lang="en-US" sz="1167" dirty="0" err="1">
                <a:latin typeface="Courier"/>
                <a:ea typeface="ＭＳ Ｐゴシック" charset="-128"/>
                <a:cs typeface="ＭＳ Ｐゴシック" charset="-128"/>
              </a:rPr>
              <a:t>ie</a:t>
            </a:r>
            <a:r>
              <a:rPr lang="en-US" sz="1167" dirty="0">
                <a:latin typeface="Courier"/>
                <a:ea typeface="ＭＳ Ｐゴシック" charset="-128"/>
                <a:cs typeface="ＭＳ Ｐゴシック" charset="-128"/>
              </a:rPr>
              <a:t>) {</a:t>
            </a:r>
          </a:p>
          <a:p>
            <a:pPr>
              <a:defRPr/>
            </a:pPr>
            <a:r>
              <a:rPr lang="en-US" sz="1167" dirty="0" smtClean="0">
                <a:latin typeface="Courier"/>
                <a:ea typeface="ＭＳ Ｐゴシック" charset="-128"/>
                <a:cs typeface="ＭＳ Ｐゴシック" charset="-128"/>
              </a:rPr>
              <a:t>        </a:t>
            </a:r>
            <a:r>
              <a:rPr lang="en-US" sz="1167" dirty="0" err="1" smtClean="0">
                <a:latin typeface="Courier"/>
                <a:ea typeface="ＭＳ Ｐゴシック" charset="-128"/>
                <a:cs typeface="ＭＳ Ｐゴシック" charset="-128"/>
              </a:rPr>
              <a:t>Thread.currentThread</a:t>
            </a:r>
            <a:r>
              <a:rPr lang="en-US" sz="1167" dirty="0">
                <a:latin typeface="Courier"/>
                <a:ea typeface="ＭＳ Ｐゴシック" charset="-128"/>
                <a:cs typeface="ＭＳ Ｐゴシック" charset="-128"/>
              </a:rPr>
              <a:t>().interrupt();</a:t>
            </a:r>
          </a:p>
          <a:p>
            <a:pPr>
              <a:defRPr/>
            </a:pPr>
            <a:r>
              <a:rPr lang="en-US" sz="1167" dirty="0" smtClean="0">
                <a:latin typeface="Courier"/>
                <a:ea typeface="ＭＳ Ｐゴシック" charset="-128"/>
                <a:cs typeface="ＭＳ Ｐゴシック" charset="-128"/>
              </a:rPr>
              <a:t>      }</a:t>
            </a:r>
            <a:endParaRPr lang="en-US" sz="1167" dirty="0">
              <a:latin typeface="Courier"/>
              <a:ea typeface="ＭＳ Ｐゴシック" charset="-128"/>
              <a:cs typeface="ＭＳ Ｐゴシック" charset="-128"/>
            </a:endParaRPr>
          </a:p>
          <a:p>
            <a:pPr>
              <a:defRPr/>
            </a:pPr>
            <a:r>
              <a:rPr lang="en-US" sz="1167" dirty="0" smtClean="0">
                <a:latin typeface="Courier"/>
                <a:ea typeface="ＭＳ Ｐゴシック" charset="-128"/>
                <a:cs typeface="ＭＳ Ｐゴシック" charset="-128"/>
              </a:rPr>
              <a:t>    }</a:t>
            </a:r>
            <a:endParaRPr lang="en-US" sz="1167" dirty="0">
              <a:latin typeface="Courier"/>
              <a:ea typeface="ＭＳ Ｐゴシック" charset="-128"/>
              <a:cs typeface="ＭＳ Ｐゴシック" charset="-128"/>
            </a:endParaRPr>
          </a:p>
          <a:p>
            <a:pPr>
              <a:defRPr/>
            </a:pPr>
            <a:r>
              <a:rPr lang="en-US" sz="1167" dirty="0" smtClean="0">
                <a:latin typeface="Courier"/>
                <a:ea typeface="ＭＳ Ｐゴシック" charset="-128"/>
                <a:cs typeface="ＭＳ Ｐゴシック" charset="-128"/>
              </a:rPr>
              <a:t>  }</a:t>
            </a:r>
            <a:endParaRPr lang="mr-IN" sz="1167" dirty="0">
              <a:latin typeface="Courier"/>
              <a:ea typeface="ＭＳ Ｐゴシック" charset="-128"/>
              <a:cs typeface="ＭＳ Ｐゴシック" charset="-128"/>
            </a:endParaRPr>
          </a:p>
          <a:p>
            <a:pPr>
              <a:defRPr/>
            </a:pPr>
            <a:r>
              <a:rPr lang="mr-IN" sz="1167" dirty="0">
                <a:latin typeface="Courier"/>
                <a:ea typeface="ＭＳ Ｐゴシック" charset="-128"/>
                <a:cs typeface="ＭＳ Ｐゴシック" charset="-128"/>
              </a:rPr>
              <a:t>}</a:t>
            </a:r>
            <a:endParaRPr lang="en-US" sz="1167" dirty="0">
              <a:latin typeface="Courier"/>
              <a:ea typeface="ＭＳ Ｐゴシック" charset="-128"/>
              <a:cs typeface="ＭＳ Ｐゴシック" charset="-128"/>
            </a:endParaRPr>
          </a:p>
        </p:txBody>
      </p:sp>
      <p:sp>
        <p:nvSpPr>
          <p:cNvPr id="8" name="Rectangle 7"/>
          <p:cNvSpPr>
            <a:spLocks noChangeArrowheads="1"/>
          </p:cNvSpPr>
          <p:nvPr/>
        </p:nvSpPr>
        <p:spPr bwMode="auto">
          <a:xfrm>
            <a:off x="3118577" y="3959831"/>
            <a:ext cx="5396773" cy="1303011"/>
          </a:xfrm>
          <a:prstGeom prst="rect">
            <a:avLst/>
          </a:prstGeom>
          <a:solidFill>
            <a:srgbClr val="FFFFFF"/>
          </a:solidFill>
          <a:ln w="12700">
            <a:solidFill>
              <a:schemeClr val="tx1"/>
            </a:solidFill>
            <a:miter lim="800000"/>
            <a:headEnd/>
            <a:tailEnd/>
          </a:ln>
          <a:effectLst/>
        </p:spPr>
        <p:txBody>
          <a:bodyPr wrap="none" lIns="180000" tIns="105000" rIns="75407" bIns="105000"/>
          <a:lstStyle/>
          <a:p>
            <a:pPr>
              <a:defRPr/>
            </a:pPr>
            <a:r>
              <a:rPr lang="en-US" sz="1167" dirty="0" smtClean="0">
                <a:latin typeface="Courier"/>
                <a:ea typeface="ＭＳ Ｐゴシック" charset="-128"/>
                <a:cs typeface="ＭＳ Ｐゴシック" charset="-128"/>
              </a:rPr>
              <a:t>  public </a:t>
            </a:r>
            <a:r>
              <a:rPr lang="en-US" sz="1167" dirty="0">
                <a:latin typeface="Courier"/>
                <a:ea typeface="ＭＳ Ｐゴシック" charset="-128"/>
                <a:cs typeface="ＭＳ Ｐゴシック" charset="-128"/>
              </a:rPr>
              <a:t>static void main(String[] </a:t>
            </a:r>
            <a:r>
              <a:rPr lang="en-US" sz="1167" dirty="0" err="1">
                <a:latin typeface="Courier"/>
                <a:ea typeface="ＭＳ Ｐゴシック" charset="-128"/>
                <a:cs typeface="ＭＳ Ｐゴシック" charset="-128"/>
              </a:rPr>
              <a:t>args</a:t>
            </a:r>
            <a:r>
              <a:rPr lang="en-US" sz="1167" dirty="0">
                <a:latin typeface="Courier"/>
                <a:ea typeface="ＭＳ Ｐゴシック" charset="-128"/>
                <a:cs typeface="ＭＳ Ｐゴシック" charset="-128"/>
              </a:rPr>
              <a:t>) {</a:t>
            </a:r>
          </a:p>
          <a:p>
            <a:pPr>
              <a:defRPr/>
            </a:pPr>
            <a:r>
              <a:rPr lang="en-US" sz="1167" dirty="0" smtClean="0">
                <a:latin typeface="Courier"/>
                <a:ea typeface="ＭＳ Ｐゴシック" charset="-128"/>
                <a:cs typeface="ＭＳ Ｐゴシック" charset="-128"/>
              </a:rPr>
              <a:t>    TickTock2 </a:t>
            </a:r>
            <a:r>
              <a:rPr lang="en-US" sz="1167" dirty="0">
                <a:latin typeface="Courier"/>
                <a:ea typeface="ＭＳ Ｐゴシック" charset="-128"/>
                <a:cs typeface="ＭＳ Ｐゴシック" charset="-128"/>
              </a:rPr>
              <a:t>tt1 = new TickTock2("tick", 50);</a:t>
            </a:r>
          </a:p>
          <a:p>
            <a:pPr>
              <a:defRPr/>
            </a:pPr>
            <a:r>
              <a:rPr lang="en-US" sz="1167" dirty="0" smtClean="0">
                <a:latin typeface="Courier"/>
                <a:ea typeface="ＭＳ Ｐゴシック" charset="-128"/>
                <a:cs typeface="ＭＳ Ｐゴシック" charset="-128"/>
              </a:rPr>
              <a:t>    TickTock2 </a:t>
            </a:r>
            <a:r>
              <a:rPr lang="en-US" sz="1167" dirty="0">
                <a:latin typeface="Courier"/>
                <a:ea typeface="ＭＳ Ｐゴシック" charset="-128"/>
                <a:cs typeface="ＭＳ Ｐゴシック" charset="-128"/>
              </a:rPr>
              <a:t>tt2 = new TickTock2("tock", 100);</a:t>
            </a:r>
          </a:p>
          <a:p>
            <a:pPr>
              <a:defRPr/>
            </a:pPr>
            <a:r>
              <a:rPr lang="en-GB" sz="1167" dirty="0" smtClean="0">
                <a:latin typeface="Courier"/>
                <a:ea typeface="ＭＳ Ｐゴシック" charset="-128"/>
                <a:cs typeface="ＭＳ Ｐゴシック" charset="-128"/>
              </a:rPr>
              <a:t>    </a:t>
            </a:r>
            <a:r>
              <a:rPr lang="mr-IN" sz="1167" dirty="0" smtClean="0">
                <a:latin typeface="Courier" charset="0"/>
                <a:ea typeface="Courier" charset="0"/>
                <a:cs typeface="Courier" charset="0"/>
              </a:rPr>
              <a:t>tt1.start();</a:t>
            </a:r>
            <a:r>
              <a:rPr lang="en-GB" sz="1167" dirty="0" smtClean="0">
                <a:latin typeface="Courier" charset="0"/>
                <a:ea typeface="Courier" charset="0"/>
                <a:cs typeface="Courier" charset="0"/>
              </a:rPr>
              <a:t> </a:t>
            </a:r>
            <a:r>
              <a:rPr lang="mr-IN" sz="1167" dirty="0" smtClean="0">
                <a:latin typeface="Courier" charset="0"/>
                <a:ea typeface="Courier" charset="0"/>
                <a:cs typeface="Courier" charset="0"/>
              </a:rPr>
              <a:t>tt2.start();</a:t>
            </a:r>
            <a:endParaRPr lang="en-GB" sz="1167" dirty="0" smtClean="0">
              <a:latin typeface="Courier" charset="0"/>
              <a:ea typeface="Courier" charset="0"/>
              <a:cs typeface="Courier" charset="0"/>
            </a:endParaRPr>
          </a:p>
          <a:p>
            <a:pPr>
              <a:defRPr/>
            </a:pPr>
            <a:r>
              <a:rPr lang="en-GB" sz="1167" dirty="0">
                <a:latin typeface="Courier" charset="0"/>
                <a:ea typeface="Courier" charset="0"/>
                <a:cs typeface="Courier" charset="0"/>
              </a:rPr>
              <a:t> </a:t>
            </a:r>
            <a:r>
              <a:rPr lang="en-GB" sz="1167" dirty="0" smtClean="0">
                <a:latin typeface="Courier" charset="0"/>
                <a:ea typeface="Courier" charset="0"/>
                <a:cs typeface="Courier" charset="0"/>
              </a:rPr>
              <a:t>   </a:t>
            </a:r>
            <a:r>
              <a:rPr lang="en-GB" sz="1167" dirty="0" err="1" smtClean="0">
                <a:latin typeface="Courier" charset="0"/>
                <a:ea typeface="Courier" charset="0"/>
                <a:cs typeface="Courier" charset="0"/>
              </a:rPr>
              <a:t>Thread.sleep</a:t>
            </a:r>
            <a:r>
              <a:rPr lang="en-GB" sz="1167" dirty="0" smtClean="0">
                <a:latin typeface="Courier" charset="0"/>
                <a:ea typeface="Courier" charset="0"/>
                <a:cs typeface="Courier" charset="0"/>
              </a:rPr>
              <a:t>(5000); tt1.interrupt(); tt2.interrupt();</a:t>
            </a:r>
            <a:endParaRPr lang="mr-IN" sz="1167" dirty="0">
              <a:latin typeface="Courier" charset="0"/>
              <a:ea typeface="Courier" charset="0"/>
              <a:cs typeface="Courier" charset="0"/>
            </a:endParaRPr>
          </a:p>
          <a:p>
            <a:pPr>
              <a:defRPr/>
            </a:pPr>
            <a:r>
              <a:rPr lang="en-GB" sz="1167" dirty="0" smtClean="0">
                <a:latin typeface="Courier"/>
                <a:ea typeface="ＭＳ Ｐゴシック" charset="-128"/>
                <a:cs typeface="ＭＳ Ｐゴシック" charset="-128"/>
              </a:rPr>
              <a:t>   </a:t>
            </a:r>
            <a:r>
              <a:rPr lang="mr-IN" sz="1167" dirty="0" smtClean="0">
                <a:latin typeface="Courier"/>
                <a:ea typeface="ＭＳ Ｐゴシック" charset="-128"/>
                <a:cs typeface="ＭＳ Ｐゴシック" charset="-128"/>
              </a:rPr>
              <a:t>}</a:t>
            </a:r>
            <a:endParaRPr lang="mr-IN" sz="1167" dirty="0">
              <a:latin typeface="Courier"/>
              <a:ea typeface="ＭＳ Ｐゴシック" charset="-128"/>
              <a:cs typeface="ＭＳ Ｐゴシック" charset="-128"/>
            </a:endParaRPr>
          </a:p>
        </p:txBody>
      </p:sp>
    </p:spTree>
    <p:extLst>
      <p:ext uri="{BB962C8B-B14F-4D97-AF65-F5344CB8AC3E}">
        <p14:creationId xmlns:p14="http://schemas.microsoft.com/office/powerpoint/2010/main" val="43193581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ChangeArrowheads="1"/>
          </p:cNvSpPr>
          <p:nvPr/>
        </p:nvSpPr>
        <p:spPr bwMode="auto">
          <a:xfrm>
            <a:off x="3365500" y="5207000"/>
            <a:ext cx="2413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1170"/>
          </a:p>
        </p:txBody>
      </p:sp>
      <p:sp>
        <p:nvSpPr>
          <p:cNvPr id="12291" name="Rectangle 4"/>
          <p:cNvSpPr>
            <a:spLocks noChangeArrowheads="1"/>
          </p:cNvSpPr>
          <p:nvPr/>
        </p:nvSpPr>
        <p:spPr bwMode="auto">
          <a:xfrm>
            <a:off x="1333500" y="5207000"/>
            <a:ext cx="15875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1170"/>
          </a:p>
        </p:txBody>
      </p:sp>
      <p:sp>
        <p:nvSpPr>
          <p:cNvPr id="12292" name="Rectangle 5"/>
          <p:cNvSpPr>
            <a:spLocks noChangeArrowheads="1"/>
          </p:cNvSpPr>
          <p:nvPr/>
        </p:nvSpPr>
        <p:spPr bwMode="auto">
          <a:xfrm>
            <a:off x="3365500" y="5207000"/>
            <a:ext cx="2413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1170"/>
          </a:p>
        </p:txBody>
      </p:sp>
      <p:sp>
        <p:nvSpPr>
          <p:cNvPr id="12293" name="Rectangle 6"/>
          <p:cNvSpPr>
            <a:spLocks noGrp="1" noChangeArrowheads="1"/>
          </p:cNvSpPr>
          <p:nvPr>
            <p:ph type="title"/>
          </p:nvPr>
        </p:nvSpPr>
        <p:spPr>
          <a:noFill/>
        </p:spPr>
        <p:txBody>
          <a:bodyPr/>
          <a:lstStyle/>
          <a:p>
            <a:r>
              <a:rPr lang="en-US" dirty="0" smtClean="0">
                <a:ea typeface="ＭＳ Ｐゴシック" charset="0"/>
                <a:cs typeface="ＭＳ Ｐゴシック" charset="0"/>
              </a:rPr>
              <a:t>Thread Example</a:t>
            </a:r>
            <a:endParaRPr lang="en-US" dirty="0">
              <a:ea typeface="ＭＳ Ｐゴシック" charset="0"/>
              <a:cs typeface="ＭＳ Ｐゴシック" charset="0"/>
            </a:endParaRPr>
          </a:p>
        </p:txBody>
      </p:sp>
      <p:sp>
        <p:nvSpPr>
          <p:cNvPr id="68615" name="Rectangle 7"/>
          <p:cNvSpPr>
            <a:spLocks noChangeArrowheads="1"/>
          </p:cNvSpPr>
          <p:nvPr/>
        </p:nvSpPr>
        <p:spPr bwMode="auto">
          <a:xfrm>
            <a:off x="558026" y="1111388"/>
            <a:ext cx="6858000" cy="3598906"/>
          </a:xfrm>
          <a:prstGeom prst="rect">
            <a:avLst/>
          </a:prstGeom>
          <a:solidFill>
            <a:srgbClr val="FFFFFF"/>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180000" tIns="105000" rIns="75407" bIns="105000"/>
          <a:lstStyle/>
          <a:p>
            <a:pPr>
              <a:defRPr/>
            </a:pPr>
            <a:r>
              <a:rPr lang="en-US" sz="1167" dirty="0">
                <a:latin typeface="Courier"/>
                <a:ea typeface="ＭＳ Ｐゴシック" charset="-128"/>
                <a:cs typeface="ＭＳ Ｐゴシック" charset="-128"/>
              </a:rPr>
              <a:t>public class </a:t>
            </a:r>
            <a:r>
              <a:rPr lang="en-US" sz="1167" dirty="0" err="1">
                <a:latin typeface="Courier"/>
                <a:ea typeface="ＭＳ Ｐゴシック" charset="-128"/>
                <a:cs typeface="ＭＳ Ｐゴシック" charset="-128"/>
              </a:rPr>
              <a:t>TickTock</a:t>
            </a:r>
            <a:r>
              <a:rPr lang="en-US" sz="1167" dirty="0">
                <a:latin typeface="Courier"/>
                <a:ea typeface="ＭＳ Ｐゴシック" charset="-128"/>
                <a:cs typeface="ＭＳ Ｐゴシック" charset="-128"/>
              </a:rPr>
              <a:t> </a:t>
            </a:r>
            <a:r>
              <a:rPr lang="en-US" sz="1167" dirty="0">
                <a:solidFill>
                  <a:srgbClr val="0B52FC"/>
                </a:solidFill>
                <a:latin typeface="Courier"/>
                <a:ea typeface="ＭＳ Ｐゴシック" charset="-128"/>
                <a:cs typeface="ＭＳ Ｐゴシック" charset="-128"/>
              </a:rPr>
              <a:t>implements Runnable </a:t>
            </a:r>
            <a:r>
              <a:rPr lang="en-US" sz="1167" dirty="0">
                <a:latin typeface="Courier"/>
                <a:ea typeface="ＭＳ Ｐゴシック" charset="-128"/>
                <a:cs typeface="ＭＳ Ｐゴシック" charset="-128"/>
              </a:rPr>
              <a:t>{</a:t>
            </a:r>
          </a:p>
          <a:p>
            <a:pPr>
              <a:defRPr/>
            </a:pPr>
            <a:r>
              <a:rPr lang="en-US" sz="1167" dirty="0" smtClean="0">
                <a:latin typeface="Courier"/>
                <a:ea typeface="ＭＳ Ｐゴシック" charset="-128"/>
                <a:cs typeface="ＭＳ Ｐゴシック" charset="-128"/>
              </a:rPr>
              <a:t>  private </a:t>
            </a:r>
            <a:r>
              <a:rPr lang="en-US" sz="1167" dirty="0">
                <a:latin typeface="Courier"/>
                <a:ea typeface="ＭＳ Ｐゴシック" charset="-128"/>
                <a:cs typeface="ＭＳ Ｐゴシック" charset="-128"/>
              </a:rPr>
              <a:t>String word;</a:t>
            </a:r>
          </a:p>
          <a:p>
            <a:pPr>
              <a:defRPr/>
            </a:pPr>
            <a:r>
              <a:rPr lang="en-US" sz="1167" dirty="0" smtClean="0">
                <a:latin typeface="Courier"/>
                <a:ea typeface="ＭＳ Ｐゴシック" charset="-128"/>
                <a:cs typeface="ＭＳ Ｐゴシック" charset="-128"/>
              </a:rPr>
              <a:t>  private </a:t>
            </a:r>
            <a:r>
              <a:rPr lang="en-US" sz="1167" dirty="0" err="1">
                <a:latin typeface="Courier"/>
                <a:ea typeface="ＭＳ Ｐゴシック" charset="-128"/>
                <a:cs typeface="ＭＳ Ｐゴシック" charset="-128"/>
              </a:rPr>
              <a:t>int</a:t>
            </a:r>
            <a:r>
              <a:rPr lang="en-US" sz="1167" dirty="0">
                <a:latin typeface="Courier"/>
                <a:ea typeface="ＭＳ Ｐゴシック" charset="-128"/>
                <a:cs typeface="ＭＳ Ｐゴシック" charset="-128"/>
              </a:rPr>
              <a:t> delay;</a:t>
            </a:r>
            <a:endParaRPr lang="en-US" sz="1167" dirty="0">
              <a:solidFill>
                <a:srgbClr val="0B52FC"/>
              </a:solidFill>
              <a:latin typeface="Courier"/>
              <a:ea typeface="ＭＳ Ｐゴシック" charset="-128"/>
              <a:cs typeface="ＭＳ Ｐゴシック" charset="-128"/>
            </a:endParaRPr>
          </a:p>
          <a:p>
            <a:pPr>
              <a:defRPr/>
            </a:pPr>
            <a:r>
              <a:rPr lang="en-US" sz="1167" dirty="0" smtClean="0">
                <a:latin typeface="Courier"/>
                <a:ea typeface="ＭＳ Ｐゴシック" charset="-128"/>
                <a:cs typeface="ＭＳ Ｐゴシック" charset="-128"/>
              </a:rPr>
              <a:t>  public </a:t>
            </a:r>
            <a:r>
              <a:rPr lang="en-US" sz="1167" dirty="0" err="1">
                <a:latin typeface="Courier"/>
                <a:ea typeface="ＭＳ Ｐゴシック" charset="-128"/>
                <a:cs typeface="ＭＳ Ｐゴシック" charset="-128"/>
              </a:rPr>
              <a:t>TickTock</a:t>
            </a:r>
            <a:r>
              <a:rPr lang="en-US" sz="1167" dirty="0">
                <a:latin typeface="Courier"/>
                <a:ea typeface="ＭＳ Ｐゴシック" charset="-128"/>
                <a:cs typeface="ＭＳ Ｐゴシック" charset="-128"/>
              </a:rPr>
              <a:t>(String w, </a:t>
            </a:r>
            <a:r>
              <a:rPr lang="en-US" sz="1167" dirty="0" err="1">
                <a:latin typeface="Courier"/>
                <a:ea typeface="ＭＳ Ｐゴシック" charset="-128"/>
                <a:cs typeface="ＭＳ Ｐゴシック" charset="-128"/>
              </a:rPr>
              <a:t>int</a:t>
            </a:r>
            <a:r>
              <a:rPr lang="en-US" sz="1167" dirty="0">
                <a:latin typeface="Courier"/>
                <a:ea typeface="ＭＳ Ｐゴシック" charset="-128"/>
                <a:cs typeface="ＭＳ Ｐゴシック" charset="-128"/>
              </a:rPr>
              <a:t> d) {</a:t>
            </a:r>
          </a:p>
          <a:p>
            <a:pPr>
              <a:defRPr/>
            </a:pPr>
            <a:r>
              <a:rPr lang="nl-NL" sz="1167" dirty="0" smtClean="0">
                <a:latin typeface="Courier"/>
                <a:ea typeface="ＭＳ Ｐゴシック" charset="-128"/>
                <a:cs typeface="ＭＳ Ｐゴシック" charset="-128"/>
              </a:rPr>
              <a:t>    word </a:t>
            </a:r>
            <a:r>
              <a:rPr lang="nl-NL" sz="1167" dirty="0">
                <a:latin typeface="Courier"/>
                <a:ea typeface="ＭＳ Ｐゴシック" charset="-128"/>
                <a:cs typeface="ＭＳ Ｐゴシック" charset="-128"/>
              </a:rPr>
              <a:t>= w;</a:t>
            </a:r>
          </a:p>
          <a:p>
            <a:pPr>
              <a:defRPr/>
            </a:pPr>
            <a:r>
              <a:rPr lang="en-US" sz="1167" dirty="0" smtClean="0">
                <a:latin typeface="Courier"/>
                <a:ea typeface="ＭＳ Ｐゴシック" charset="-128"/>
                <a:cs typeface="ＭＳ Ｐゴシック" charset="-128"/>
              </a:rPr>
              <a:t>    delay </a:t>
            </a:r>
            <a:r>
              <a:rPr lang="en-US" sz="1167" dirty="0">
                <a:latin typeface="Courier"/>
                <a:ea typeface="ＭＳ Ｐゴシック" charset="-128"/>
                <a:cs typeface="ＭＳ Ｐゴシック" charset="-128"/>
              </a:rPr>
              <a:t>= d;</a:t>
            </a:r>
          </a:p>
          <a:p>
            <a:pPr>
              <a:defRPr/>
            </a:pPr>
            <a:r>
              <a:rPr lang="en-US" sz="1167" dirty="0" smtClean="0">
                <a:latin typeface="Courier"/>
                <a:ea typeface="ＭＳ Ｐゴシック" charset="-128"/>
                <a:cs typeface="ＭＳ Ｐゴシック" charset="-128"/>
              </a:rPr>
              <a:t>  }</a:t>
            </a:r>
            <a:endParaRPr lang="en-US" sz="1167" dirty="0">
              <a:latin typeface="Courier"/>
              <a:ea typeface="ＭＳ Ｐゴシック" charset="-128"/>
              <a:cs typeface="ＭＳ Ｐゴシック" charset="-128"/>
            </a:endParaRPr>
          </a:p>
          <a:p>
            <a:pPr>
              <a:defRPr/>
            </a:pPr>
            <a:endParaRPr lang="en-US" sz="1167" dirty="0">
              <a:latin typeface="Courier"/>
              <a:ea typeface="ＭＳ Ｐゴシック" charset="-128"/>
              <a:cs typeface="ＭＳ Ｐゴシック" charset="-128"/>
            </a:endParaRPr>
          </a:p>
          <a:p>
            <a:pPr>
              <a:defRPr/>
            </a:pPr>
            <a:r>
              <a:rPr lang="en-US" sz="1167" dirty="0" smtClean="0">
                <a:solidFill>
                  <a:srgbClr val="0B52FC"/>
                </a:solidFill>
                <a:latin typeface="Courier"/>
                <a:ea typeface="ＭＳ Ｐゴシック" charset="-128"/>
                <a:cs typeface="ＭＳ Ｐゴシック" charset="-128"/>
              </a:rPr>
              <a:t>  public </a:t>
            </a:r>
            <a:r>
              <a:rPr lang="en-US" sz="1167" dirty="0">
                <a:solidFill>
                  <a:srgbClr val="0B52FC"/>
                </a:solidFill>
                <a:latin typeface="Courier"/>
                <a:ea typeface="ＭＳ Ｐゴシック" charset="-128"/>
                <a:cs typeface="ＭＳ Ｐゴシック" charset="-128"/>
              </a:rPr>
              <a:t>void run() {</a:t>
            </a:r>
          </a:p>
          <a:p>
            <a:pPr>
              <a:defRPr/>
            </a:pPr>
            <a:r>
              <a:rPr lang="en-US" sz="1167" dirty="0" smtClean="0">
                <a:latin typeface="Courier"/>
                <a:ea typeface="ＭＳ Ｐゴシック" charset="-128"/>
                <a:cs typeface="ＭＳ Ｐゴシック" charset="-128"/>
              </a:rPr>
              <a:t>    while </a:t>
            </a:r>
            <a:r>
              <a:rPr lang="en-US" sz="1167" dirty="0">
                <a:latin typeface="Courier"/>
                <a:ea typeface="ＭＳ Ｐゴシック" charset="-128"/>
                <a:cs typeface="ＭＳ Ｐゴシック" charset="-128"/>
              </a:rPr>
              <a:t>(!</a:t>
            </a:r>
            <a:r>
              <a:rPr lang="en-US" sz="1167" dirty="0" err="1">
                <a:latin typeface="Courier"/>
                <a:ea typeface="ＭＳ Ｐゴシック" charset="-128"/>
                <a:cs typeface="ＭＳ Ｐゴシック" charset="-128"/>
              </a:rPr>
              <a:t>Thread.interrupted</a:t>
            </a:r>
            <a:r>
              <a:rPr lang="en-US" sz="1167" dirty="0">
                <a:latin typeface="Courier"/>
                <a:ea typeface="ＭＳ Ｐゴシック" charset="-128"/>
                <a:cs typeface="ＭＳ Ｐゴシック" charset="-128"/>
              </a:rPr>
              <a:t>()) { </a:t>
            </a:r>
            <a:r>
              <a:rPr lang="en-US" sz="1167" dirty="0">
                <a:solidFill>
                  <a:srgbClr val="0B52FC"/>
                </a:solidFill>
                <a:latin typeface="Courier"/>
                <a:ea typeface="ＭＳ Ｐゴシック" charset="-128"/>
                <a:cs typeface="ＭＳ Ｐゴシック" charset="-128"/>
              </a:rPr>
              <a:t>// More later</a:t>
            </a:r>
          </a:p>
          <a:p>
            <a:pPr>
              <a:defRPr/>
            </a:pPr>
            <a:r>
              <a:rPr lang="en-US" sz="1167" dirty="0" smtClean="0">
                <a:latin typeface="Courier"/>
                <a:ea typeface="ＭＳ Ｐゴシック" charset="-128"/>
                <a:cs typeface="ＭＳ Ｐゴシック" charset="-128"/>
              </a:rPr>
              <a:t>      try </a:t>
            </a:r>
            <a:r>
              <a:rPr lang="en-US" sz="1167" dirty="0">
                <a:latin typeface="Courier"/>
                <a:ea typeface="ＭＳ Ｐゴシック" charset="-128"/>
                <a:cs typeface="ＭＳ Ｐゴシック" charset="-128"/>
              </a:rPr>
              <a:t>{</a:t>
            </a:r>
          </a:p>
          <a:p>
            <a:pPr>
              <a:defRPr/>
            </a:pPr>
            <a:r>
              <a:rPr lang="en-US" sz="1167" dirty="0" smtClean="0">
                <a:latin typeface="Courier"/>
                <a:ea typeface="ＭＳ Ｐゴシック" charset="-128"/>
                <a:cs typeface="ＭＳ Ｐゴシック" charset="-128"/>
              </a:rPr>
              <a:t>        </a:t>
            </a:r>
            <a:r>
              <a:rPr lang="en-US" sz="1167" dirty="0" err="1" smtClean="0">
                <a:latin typeface="Courier"/>
                <a:ea typeface="ＭＳ Ｐゴシック" charset="-128"/>
                <a:cs typeface="ＭＳ Ｐゴシック" charset="-128"/>
              </a:rPr>
              <a:t>System.out.print</a:t>
            </a:r>
            <a:r>
              <a:rPr lang="en-US" sz="1167" dirty="0" smtClean="0">
                <a:latin typeface="Courier"/>
                <a:ea typeface="ＭＳ Ｐゴシック" charset="-128"/>
                <a:cs typeface="ＭＳ Ｐゴシック" charset="-128"/>
              </a:rPr>
              <a:t>(word </a:t>
            </a:r>
            <a:r>
              <a:rPr lang="en-US" sz="1167" dirty="0">
                <a:latin typeface="Courier"/>
                <a:ea typeface="ＭＳ Ｐゴシック" charset="-128"/>
                <a:cs typeface="ＭＳ Ｐゴシック" charset="-128"/>
              </a:rPr>
              <a:t>+ " ");</a:t>
            </a:r>
          </a:p>
          <a:p>
            <a:pPr>
              <a:defRPr/>
            </a:pPr>
            <a:r>
              <a:rPr lang="en-US" sz="1167" dirty="0" smtClean="0">
                <a:latin typeface="Courier"/>
                <a:ea typeface="ＭＳ Ｐゴシック" charset="-128"/>
                <a:cs typeface="ＭＳ Ｐゴシック" charset="-128"/>
              </a:rPr>
              <a:t>        </a:t>
            </a:r>
            <a:r>
              <a:rPr lang="en-US" sz="1167" dirty="0" err="1" smtClean="0">
                <a:latin typeface="Courier"/>
                <a:ea typeface="ＭＳ Ｐゴシック" charset="-128"/>
                <a:cs typeface="ＭＳ Ｐゴシック" charset="-128"/>
              </a:rPr>
              <a:t>Thread.sleep</a:t>
            </a:r>
            <a:r>
              <a:rPr lang="en-US" sz="1167" dirty="0" smtClean="0">
                <a:latin typeface="Courier"/>
                <a:ea typeface="ＭＳ Ｐゴシック" charset="-128"/>
                <a:cs typeface="ＭＳ Ｐゴシック" charset="-128"/>
              </a:rPr>
              <a:t>(delay</a:t>
            </a:r>
            <a:r>
              <a:rPr lang="en-US" sz="1167" dirty="0">
                <a:latin typeface="Courier"/>
                <a:ea typeface="ＭＳ Ｐゴシック" charset="-128"/>
                <a:cs typeface="ＭＳ Ｐゴシック" charset="-128"/>
              </a:rPr>
              <a:t>);</a:t>
            </a:r>
          </a:p>
          <a:p>
            <a:pPr>
              <a:defRPr/>
            </a:pPr>
            <a:r>
              <a:rPr lang="en-US" sz="1167" dirty="0" smtClean="0">
                <a:latin typeface="Courier"/>
                <a:ea typeface="ＭＳ Ｐゴシック" charset="-128"/>
                <a:cs typeface="ＭＳ Ｐゴシック" charset="-128"/>
              </a:rPr>
              <a:t>      } </a:t>
            </a:r>
            <a:r>
              <a:rPr lang="en-US" sz="1167" dirty="0">
                <a:latin typeface="Courier"/>
                <a:ea typeface="ＭＳ Ｐゴシック" charset="-128"/>
                <a:cs typeface="ＭＳ Ｐゴシック" charset="-128"/>
              </a:rPr>
              <a:t>catch (</a:t>
            </a:r>
            <a:r>
              <a:rPr lang="en-US" sz="1167" dirty="0" err="1">
                <a:latin typeface="Courier"/>
                <a:ea typeface="ＭＳ Ｐゴシック" charset="-128"/>
                <a:cs typeface="ＭＳ Ｐゴシック" charset="-128"/>
              </a:rPr>
              <a:t>InterruptedException</a:t>
            </a:r>
            <a:r>
              <a:rPr lang="en-US" sz="1167" dirty="0">
                <a:latin typeface="Courier"/>
                <a:ea typeface="ＭＳ Ｐゴシック" charset="-128"/>
                <a:cs typeface="ＭＳ Ｐゴシック" charset="-128"/>
              </a:rPr>
              <a:t> </a:t>
            </a:r>
            <a:r>
              <a:rPr lang="en-US" sz="1167" dirty="0" err="1">
                <a:latin typeface="Courier"/>
                <a:ea typeface="ＭＳ Ｐゴシック" charset="-128"/>
                <a:cs typeface="ＭＳ Ｐゴシック" charset="-128"/>
              </a:rPr>
              <a:t>ie</a:t>
            </a:r>
            <a:r>
              <a:rPr lang="en-US" sz="1167" dirty="0">
                <a:latin typeface="Courier"/>
                <a:ea typeface="ＭＳ Ｐゴシック" charset="-128"/>
                <a:cs typeface="ＭＳ Ｐゴシック" charset="-128"/>
              </a:rPr>
              <a:t>) {</a:t>
            </a:r>
          </a:p>
          <a:p>
            <a:pPr>
              <a:defRPr/>
            </a:pPr>
            <a:r>
              <a:rPr lang="en-US" sz="1167" dirty="0" smtClean="0">
                <a:latin typeface="Courier"/>
                <a:ea typeface="ＭＳ Ｐゴシック" charset="-128"/>
                <a:cs typeface="ＭＳ Ｐゴシック" charset="-128"/>
              </a:rPr>
              <a:t>        </a:t>
            </a:r>
            <a:r>
              <a:rPr lang="en-US" sz="1167" dirty="0" err="1" smtClean="0">
                <a:latin typeface="Courier"/>
                <a:ea typeface="ＭＳ Ｐゴシック" charset="-128"/>
                <a:cs typeface="ＭＳ Ｐゴシック" charset="-128"/>
              </a:rPr>
              <a:t>Thread.currentThread</a:t>
            </a:r>
            <a:r>
              <a:rPr lang="en-US" sz="1167" dirty="0">
                <a:latin typeface="Courier"/>
                <a:ea typeface="ＭＳ Ｐゴシック" charset="-128"/>
                <a:cs typeface="ＭＳ Ｐゴシック" charset="-128"/>
              </a:rPr>
              <a:t>().interrupt();</a:t>
            </a:r>
          </a:p>
          <a:p>
            <a:pPr>
              <a:defRPr/>
            </a:pPr>
            <a:r>
              <a:rPr lang="en-US" sz="1167" dirty="0" smtClean="0">
                <a:latin typeface="Courier"/>
                <a:ea typeface="ＭＳ Ｐゴシック" charset="-128"/>
                <a:cs typeface="ＭＳ Ｐゴシック" charset="-128"/>
              </a:rPr>
              <a:t>      }</a:t>
            </a:r>
            <a:endParaRPr lang="en-US" sz="1167" dirty="0">
              <a:latin typeface="Courier"/>
              <a:ea typeface="ＭＳ Ｐゴシック" charset="-128"/>
              <a:cs typeface="ＭＳ Ｐゴシック" charset="-128"/>
            </a:endParaRPr>
          </a:p>
          <a:p>
            <a:pPr>
              <a:defRPr/>
            </a:pPr>
            <a:r>
              <a:rPr lang="en-US" sz="1167" dirty="0" smtClean="0">
                <a:latin typeface="Courier"/>
                <a:ea typeface="ＭＳ Ｐゴシック" charset="-128"/>
                <a:cs typeface="ＭＳ Ｐゴシック" charset="-128"/>
              </a:rPr>
              <a:t>    }</a:t>
            </a:r>
            <a:endParaRPr lang="en-US" sz="1167" dirty="0">
              <a:latin typeface="Courier"/>
              <a:ea typeface="ＭＳ Ｐゴシック" charset="-128"/>
              <a:cs typeface="ＭＳ Ｐゴシック" charset="-128"/>
            </a:endParaRPr>
          </a:p>
          <a:p>
            <a:pPr>
              <a:defRPr/>
            </a:pPr>
            <a:r>
              <a:rPr lang="en-US" sz="1167" dirty="0" smtClean="0">
                <a:latin typeface="Courier"/>
                <a:ea typeface="ＭＳ Ｐゴシック" charset="-128"/>
                <a:cs typeface="ＭＳ Ｐゴシック" charset="-128"/>
              </a:rPr>
              <a:t>  </a:t>
            </a:r>
            <a:r>
              <a:rPr lang="en-US" sz="1167" dirty="0" smtClean="0">
                <a:solidFill>
                  <a:srgbClr val="0B52FC"/>
                </a:solidFill>
                <a:latin typeface="Courier"/>
                <a:ea typeface="ＭＳ Ｐゴシック" charset="-128"/>
                <a:cs typeface="ＭＳ Ｐゴシック" charset="-128"/>
              </a:rPr>
              <a:t>}</a:t>
            </a:r>
            <a:endParaRPr lang="mr-IN" sz="1167" dirty="0">
              <a:latin typeface="Courier"/>
              <a:ea typeface="ＭＳ Ｐゴシック" charset="-128"/>
              <a:cs typeface="ＭＳ Ｐゴシック" charset="-128"/>
            </a:endParaRPr>
          </a:p>
          <a:p>
            <a:pPr>
              <a:defRPr/>
            </a:pPr>
            <a:r>
              <a:rPr lang="mr-IN" sz="1167" dirty="0">
                <a:latin typeface="Courier"/>
                <a:ea typeface="ＭＳ Ｐゴシック" charset="-128"/>
                <a:cs typeface="ＭＳ Ｐゴシック" charset="-128"/>
              </a:rPr>
              <a:t>}</a:t>
            </a:r>
            <a:r>
              <a:rPr lang="en-US" sz="1167" dirty="0">
                <a:latin typeface="Courier"/>
                <a:ea typeface="ＭＳ Ｐゴシック" charset="-128"/>
                <a:cs typeface="ＭＳ Ｐゴシック" charset="-128"/>
              </a:rPr>
              <a:t> </a:t>
            </a:r>
            <a:endParaRPr lang="en-US" sz="1167" dirty="0">
              <a:solidFill>
                <a:srgbClr val="0B52FC"/>
              </a:solidFill>
              <a:latin typeface="Courier"/>
              <a:ea typeface="ＭＳ Ｐゴシック" charset="-128"/>
              <a:cs typeface="ＭＳ Ｐゴシック" charset="-128"/>
            </a:endParaRPr>
          </a:p>
        </p:txBody>
      </p:sp>
      <p:sp>
        <p:nvSpPr>
          <p:cNvPr id="7" name="Rectangle 7"/>
          <p:cNvSpPr>
            <a:spLocks noChangeArrowheads="1"/>
          </p:cNvSpPr>
          <p:nvPr/>
        </p:nvSpPr>
        <p:spPr bwMode="auto">
          <a:xfrm>
            <a:off x="3718433" y="2305138"/>
            <a:ext cx="5187804" cy="2901861"/>
          </a:xfrm>
          <a:prstGeom prst="rect">
            <a:avLst/>
          </a:prstGeom>
          <a:solidFill>
            <a:srgbClr val="FFFFFF"/>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180000" tIns="105000" rIns="75407" bIns="105000"/>
          <a:lstStyle/>
          <a:p>
            <a:pPr>
              <a:defRPr/>
            </a:pPr>
            <a:r>
              <a:rPr lang="en-US" sz="1167" dirty="0">
                <a:latin typeface="Courier"/>
                <a:ea typeface="ＭＳ Ｐゴシック" charset="-128"/>
                <a:cs typeface="ＭＳ Ｐゴシック" charset="-128"/>
              </a:rPr>
              <a:t>i</a:t>
            </a:r>
            <a:r>
              <a:rPr lang="en-US" sz="1167" dirty="0" smtClean="0">
                <a:latin typeface="Courier"/>
                <a:ea typeface="ＭＳ Ｐゴシック" charset="-128"/>
                <a:cs typeface="ＭＳ Ｐゴシック" charset="-128"/>
              </a:rPr>
              <a:t>mport </a:t>
            </a:r>
            <a:r>
              <a:rPr lang="en-US" sz="1167" dirty="0" err="1" smtClean="0">
                <a:latin typeface="Courier"/>
                <a:ea typeface="ＭＳ Ｐゴシック" charset="-128"/>
                <a:cs typeface="ＭＳ Ｐゴシック" charset="-128"/>
              </a:rPr>
              <a:t>java.util.concurrent</a:t>
            </a:r>
            <a:r>
              <a:rPr lang="en-US" sz="1167" dirty="0" smtClean="0">
                <a:latin typeface="Courier"/>
                <a:ea typeface="ＭＳ Ｐゴシック" charset="-128"/>
                <a:cs typeface="ＭＳ Ｐゴシック" charset="-128"/>
              </a:rPr>
              <a:t>._;</a:t>
            </a:r>
          </a:p>
          <a:p>
            <a:pPr>
              <a:defRPr/>
            </a:pPr>
            <a:r>
              <a:rPr lang="mr-IN" sz="1167" dirty="0" smtClean="0">
                <a:latin typeface="Courier"/>
                <a:ea typeface="ＭＳ Ｐゴシック" charset="-128"/>
                <a:cs typeface="ＭＳ Ｐゴシック" charset="-128"/>
              </a:rPr>
              <a:t>…</a:t>
            </a:r>
            <a:endParaRPr lang="en-GB" sz="1167" dirty="0" smtClean="0">
              <a:latin typeface="Courier"/>
              <a:ea typeface="ＭＳ Ｐゴシック" charset="-128"/>
              <a:cs typeface="ＭＳ Ｐゴシック" charset="-128"/>
            </a:endParaRPr>
          </a:p>
          <a:p>
            <a:pPr>
              <a:defRPr/>
            </a:pPr>
            <a:endParaRPr lang="en-US" sz="1167" dirty="0">
              <a:latin typeface="Courier"/>
              <a:ea typeface="ＭＳ Ｐゴシック" charset="-128"/>
              <a:cs typeface="ＭＳ Ｐゴシック" charset="-128"/>
            </a:endParaRPr>
          </a:p>
          <a:p>
            <a:pPr>
              <a:defRPr/>
            </a:pPr>
            <a:r>
              <a:rPr lang="en-US" sz="1167" dirty="0" smtClean="0">
                <a:latin typeface="Courier"/>
                <a:ea typeface="ＭＳ Ｐゴシック" charset="-128"/>
                <a:cs typeface="ＭＳ Ｐゴシック" charset="-128"/>
              </a:rPr>
              <a:t>  public </a:t>
            </a:r>
            <a:r>
              <a:rPr lang="en-US" sz="1167" dirty="0">
                <a:latin typeface="Courier"/>
                <a:ea typeface="ＭＳ Ｐゴシック" charset="-128"/>
                <a:cs typeface="ＭＳ Ｐゴシック" charset="-128"/>
              </a:rPr>
              <a:t>static void main(String[] </a:t>
            </a:r>
            <a:r>
              <a:rPr lang="en-US" sz="1167" dirty="0" err="1">
                <a:latin typeface="Courier"/>
                <a:ea typeface="ＭＳ Ｐゴシック" charset="-128"/>
                <a:cs typeface="ＭＳ Ｐゴシック" charset="-128"/>
              </a:rPr>
              <a:t>args</a:t>
            </a:r>
            <a:r>
              <a:rPr lang="en-US" sz="1167" dirty="0">
                <a:latin typeface="Courier"/>
                <a:ea typeface="ＭＳ Ｐゴシック" charset="-128"/>
                <a:cs typeface="ＭＳ Ｐゴシック" charset="-128"/>
              </a:rPr>
              <a:t>) {</a:t>
            </a:r>
          </a:p>
          <a:p>
            <a:pPr>
              <a:defRPr/>
            </a:pPr>
            <a:r>
              <a:rPr lang="en-US" sz="1167" dirty="0" smtClean="0">
                <a:latin typeface="Courier"/>
                <a:ea typeface="ＭＳ Ｐゴシック" charset="-128"/>
                <a:cs typeface="ＭＳ Ｐゴシック" charset="-128"/>
              </a:rPr>
              <a:t>    Runnable r1 </a:t>
            </a:r>
            <a:r>
              <a:rPr lang="en-US" sz="1167" dirty="0">
                <a:latin typeface="Courier"/>
                <a:ea typeface="ＭＳ Ｐゴシック" charset="-128"/>
                <a:cs typeface="ＭＳ Ｐゴシック" charset="-128"/>
              </a:rPr>
              <a:t>= </a:t>
            </a:r>
            <a:r>
              <a:rPr lang="en-US" sz="1167" dirty="0" smtClean="0">
                <a:latin typeface="Courier"/>
                <a:ea typeface="ＭＳ Ｐゴシック" charset="-128"/>
                <a:cs typeface="ＭＳ Ｐゴシック" charset="-128"/>
              </a:rPr>
              <a:t>new </a:t>
            </a:r>
            <a:r>
              <a:rPr lang="en-US" sz="1167" dirty="0" err="1">
                <a:latin typeface="Courier"/>
                <a:ea typeface="ＭＳ Ｐゴシック" charset="-128"/>
                <a:cs typeface="ＭＳ Ｐゴシック" charset="-128"/>
              </a:rPr>
              <a:t>TickTock</a:t>
            </a:r>
            <a:r>
              <a:rPr lang="en-US" sz="1167" dirty="0">
                <a:latin typeface="Courier"/>
                <a:ea typeface="ＭＳ Ｐゴシック" charset="-128"/>
                <a:cs typeface="ＭＳ Ｐゴシック" charset="-128"/>
              </a:rPr>
              <a:t>("tick", 50</a:t>
            </a:r>
            <a:r>
              <a:rPr lang="en-US" sz="1167" dirty="0" smtClean="0">
                <a:latin typeface="Courier"/>
                <a:ea typeface="ＭＳ Ｐゴシック" charset="-128"/>
                <a:cs typeface="ＭＳ Ｐゴシック" charset="-128"/>
              </a:rPr>
              <a:t>);</a:t>
            </a:r>
            <a:endParaRPr lang="en-US" sz="1167" dirty="0">
              <a:latin typeface="Courier"/>
              <a:ea typeface="ＭＳ Ｐゴシック" charset="-128"/>
              <a:cs typeface="ＭＳ Ｐゴシック" charset="-128"/>
            </a:endParaRPr>
          </a:p>
          <a:p>
            <a:pPr>
              <a:defRPr/>
            </a:pPr>
            <a:r>
              <a:rPr lang="en-US" sz="1167" dirty="0" smtClean="0">
                <a:latin typeface="Courier"/>
                <a:ea typeface="ＭＳ Ｐゴシック" charset="-128"/>
                <a:cs typeface="ＭＳ Ｐゴシック" charset="-128"/>
              </a:rPr>
              <a:t>    Runnable r2 = new </a:t>
            </a:r>
            <a:r>
              <a:rPr lang="en-US" sz="1167" dirty="0" err="1" smtClean="0">
                <a:latin typeface="Courier"/>
                <a:ea typeface="ＭＳ Ｐゴシック" charset="-128"/>
                <a:cs typeface="ＭＳ Ｐゴシック" charset="-128"/>
              </a:rPr>
              <a:t>TickTock</a:t>
            </a:r>
            <a:r>
              <a:rPr lang="en-US" sz="1167" dirty="0">
                <a:latin typeface="Courier"/>
                <a:ea typeface="ＭＳ Ｐゴシック" charset="-128"/>
                <a:cs typeface="ＭＳ Ｐゴシック" charset="-128"/>
              </a:rPr>
              <a:t>("tock", </a:t>
            </a:r>
            <a:r>
              <a:rPr lang="en-US" sz="1167" dirty="0" smtClean="0">
                <a:latin typeface="Courier"/>
                <a:ea typeface="ＭＳ Ｐゴシック" charset="-128"/>
                <a:cs typeface="ＭＳ Ｐゴシック" charset="-128"/>
              </a:rPr>
              <a:t>100);</a:t>
            </a:r>
          </a:p>
          <a:p>
            <a:pPr>
              <a:defRPr/>
            </a:pPr>
            <a:endParaRPr lang="en-US" sz="1167" dirty="0">
              <a:latin typeface="Courier"/>
              <a:ea typeface="ＭＳ Ｐゴシック" charset="-128"/>
              <a:cs typeface="ＭＳ Ｐゴシック" charset="-128"/>
            </a:endParaRPr>
          </a:p>
          <a:p>
            <a:pPr>
              <a:defRPr/>
            </a:pPr>
            <a:r>
              <a:rPr lang="en-US" sz="1167" dirty="0">
                <a:latin typeface="Courier"/>
                <a:ea typeface="ＭＳ Ｐゴシック" charset="-128"/>
                <a:cs typeface="ＭＳ Ｐゴシック" charset="-128"/>
              </a:rPr>
              <a:t> </a:t>
            </a:r>
            <a:r>
              <a:rPr lang="en-US" sz="1167" dirty="0" smtClean="0">
                <a:latin typeface="Courier"/>
                <a:ea typeface="ＭＳ Ｐゴシック" charset="-128"/>
                <a:cs typeface="ＭＳ Ｐゴシック" charset="-128"/>
              </a:rPr>
              <a:t>   Executor engine = </a:t>
            </a:r>
            <a:r>
              <a:rPr lang="en-US" sz="1200" dirty="0" err="1">
                <a:latin typeface="Courier" charset="0"/>
                <a:ea typeface="Courier" charset="0"/>
                <a:cs typeface="Courier" charset="0"/>
              </a:rPr>
              <a:t>Executors.newFixedThreadPool</a:t>
            </a:r>
            <a:r>
              <a:rPr lang="en-US" sz="1200" dirty="0">
                <a:latin typeface="Courier" charset="0"/>
                <a:ea typeface="Courier" charset="0"/>
                <a:cs typeface="Courier" charset="0"/>
              </a:rPr>
              <a:t>(2</a:t>
            </a:r>
            <a:r>
              <a:rPr lang="en-US" sz="1200" dirty="0" smtClean="0">
                <a:latin typeface="Courier" charset="0"/>
                <a:ea typeface="Courier" charset="0"/>
                <a:cs typeface="Courier" charset="0"/>
              </a:rPr>
              <a:t>);</a:t>
            </a:r>
          </a:p>
          <a:p>
            <a:pPr>
              <a:defRPr/>
            </a:pPr>
            <a:endParaRPr lang="en-US" sz="1167" dirty="0">
              <a:latin typeface="Courier" charset="0"/>
              <a:ea typeface="Courier" charset="0"/>
              <a:cs typeface="Courier" charset="0"/>
            </a:endParaRPr>
          </a:p>
          <a:p>
            <a:pPr>
              <a:defRPr/>
            </a:pPr>
            <a:r>
              <a:rPr lang="en-GB" sz="1167" dirty="0" smtClean="0">
                <a:latin typeface="Courier"/>
                <a:ea typeface="ＭＳ Ｐゴシック" charset="-128"/>
                <a:cs typeface="ＭＳ Ｐゴシック" charset="-128"/>
              </a:rPr>
              <a:t>    </a:t>
            </a:r>
            <a:r>
              <a:rPr lang="en-GB" sz="1167" dirty="0" err="1" smtClean="0">
                <a:latin typeface="Courier"/>
                <a:ea typeface="ＭＳ Ｐゴシック" charset="-128"/>
                <a:cs typeface="ＭＳ Ｐゴシック" charset="-128"/>
              </a:rPr>
              <a:t>engine.execute</a:t>
            </a:r>
            <a:r>
              <a:rPr lang="en-GB" sz="1167" dirty="0" smtClean="0">
                <a:latin typeface="Courier"/>
                <a:ea typeface="ＭＳ Ｐゴシック" charset="-128"/>
                <a:cs typeface="ＭＳ Ｐゴシック" charset="-128"/>
              </a:rPr>
              <a:t>(r1);</a:t>
            </a:r>
          </a:p>
          <a:p>
            <a:pPr>
              <a:defRPr/>
            </a:pPr>
            <a:r>
              <a:rPr lang="en-GB" sz="1167" dirty="0">
                <a:latin typeface="Courier"/>
                <a:ea typeface="ＭＳ Ｐゴシック" charset="-128"/>
                <a:cs typeface="ＭＳ Ｐゴシック" charset="-128"/>
              </a:rPr>
              <a:t> </a:t>
            </a:r>
            <a:r>
              <a:rPr lang="en-GB" sz="1167" dirty="0" smtClean="0">
                <a:latin typeface="Courier"/>
                <a:ea typeface="ＭＳ Ｐゴシック" charset="-128"/>
                <a:cs typeface="ＭＳ Ｐゴシック" charset="-128"/>
              </a:rPr>
              <a:t>   </a:t>
            </a:r>
            <a:r>
              <a:rPr lang="en-GB" sz="1167" dirty="0" err="1" smtClean="0">
                <a:latin typeface="Courier"/>
                <a:ea typeface="ＭＳ Ｐゴシック" charset="-128"/>
                <a:cs typeface="ＭＳ Ｐゴシック" charset="-128"/>
              </a:rPr>
              <a:t>engine.execute</a:t>
            </a:r>
            <a:r>
              <a:rPr lang="en-GB" sz="1167" dirty="0" smtClean="0">
                <a:latin typeface="Courier"/>
                <a:ea typeface="ＭＳ Ｐゴシック" charset="-128"/>
                <a:cs typeface="ＭＳ Ｐゴシック" charset="-128"/>
              </a:rPr>
              <a:t>(r2);</a:t>
            </a:r>
          </a:p>
          <a:p>
            <a:pPr>
              <a:defRPr/>
            </a:pPr>
            <a:endParaRPr lang="en-GB" sz="1167" dirty="0" smtClean="0">
              <a:latin typeface="Courier" charset="0"/>
              <a:ea typeface="Courier" charset="0"/>
              <a:cs typeface="Courier" charset="0"/>
            </a:endParaRPr>
          </a:p>
          <a:p>
            <a:pPr>
              <a:defRPr/>
            </a:pPr>
            <a:r>
              <a:rPr lang="en-GB" sz="1167" dirty="0">
                <a:latin typeface="Courier" charset="0"/>
                <a:ea typeface="Courier" charset="0"/>
                <a:cs typeface="Courier" charset="0"/>
              </a:rPr>
              <a:t> </a:t>
            </a:r>
            <a:r>
              <a:rPr lang="en-GB" sz="1167" dirty="0" smtClean="0">
                <a:latin typeface="Courier" charset="0"/>
                <a:ea typeface="Courier" charset="0"/>
                <a:cs typeface="Courier" charset="0"/>
              </a:rPr>
              <a:t>   </a:t>
            </a:r>
            <a:r>
              <a:rPr lang="en-GB" sz="1167" dirty="0" err="1" smtClean="0">
                <a:latin typeface="Courier" charset="0"/>
                <a:ea typeface="Courier" charset="0"/>
                <a:cs typeface="Courier" charset="0"/>
              </a:rPr>
              <a:t>Thread.sleep</a:t>
            </a:r>
            <a:r>
              <a:rPr lang="en-GB" sz="1167" dirty="0" smtClean="0">
                <a:latin typeface="Courier" charset="0"/>
                <a:ea typeface="Courier" charset="0"/>
                <a:cs typeface="Courier" charset="0"/>
              </a:rPr>
              <a:t>(5000</a:t>
            </a:r>
            <a:r>
              <a:rPr lang="en-GB" sz="1167" dirty="0">
                <a:latin typeface="Courier" charset="0"/>
                <a:ea typeface="Courier" charset="0"/>
                <a:cs typeface="Courier" charset="0"/>
              </a:rPr>
              <a:t>); </a:t>
            </a:r>
            <a:endParaRPr lang="en-GB" sz="1167" dirty="0" smtClean="0">
              <a:latin typeface="Courier" charset="0"/>
              <a:ea typeface="Courier" charset="0"/>
              <a:cs typeface="Courier" charset="0"/>
            </a:endParaRPr>
          </a:p>
          <a:p>
            <a:pPr>
              <a:defRPr/>
            </a:pPr>
            <a:r>
              <a:rPr lang="en-GB" sz="1167" dirty="0" smtClean="0">
                <a:latin typeface="Courier" charset="0"/>
                <a:ea typeface="Courier" charset="0"/>
                <a:cs typeface="Courier" charset="0"/>
              </a:rPr>
              <a:t>    </a:t>
            </a:r>
            <a:r>
              <a:rPr lang="en-GB" sz="1167" dirty="0" err="1" smtClean="0">
                <a:latin typeface="Courier" charset="0"/>
                <a:ea typeface="Courier" charset="0"/>
                <a:cs typeface="Courier" charset="0"/>
              </a:rPr>
              <a:t>engine.shutdownNow</a:t>
            </a:r>
            <a:r>
              <a:rPr lang="en-GB" sz="1167" dirty="0" smtClean="0">
                <a:latin typeface="Courier" charset="0"/>
                <a:ea typeface="Courier" charset="0"/>
                <a:cs typeface="Courier" charset="0"/>
              </a:rPr>
              <a:t>();</a:t>
            </a:r>
            <a:endParaRPr lang="en-GB" sz="1167" dirty="0">
              <a:latin typeface="Courier" charset="0"/>
              <a:ea typeface="Courier" charset="0"/>
              <a:cs typeface="Courier" charset="0"/>
            </a:endParaRPr>
          </a:p>
          <a:p>
            <a:pPr>
              <a:defRPr/>
            </a:pPr>
            <a:r>
              <a:rPr lang="en-GB" sz="1167" dirty="0" smtClean="0">
                <a:latin typeface="Courier"/>
                <a:ea typeface="ＭＳ Ｐゴシック" charset="-128"/>
                <a:cs typeface="ＭＳ Ｐゴシック" charset="-128"/>
              </a:rPr>
              <a:t>  </a:t>
            </a:r>
            <a:r>
              <a:rPr lang="mr-IN" sz="1167" dirty="0" smtClean="0">
                <a:latin typeface="Courier"/>
                <a:ea typeface="ＭＳ Ｐゴシック" charset="-128"/>
                <a:cs typeface="ＭＳ Ｐゴシック" charset="-128"/>
              </a:rPr>
              <a:t>}</a:t>
            </a:r>
            <a:endParaRPr lang="mr-IN" sz="1167" dirty="0">
              <a:latin typeface="Courier"/>
              <a:ea typeface="ＭＳ Ｐゴシック" charset="-128"/>
              <a:cs typeface="ＭＳ Ｐゴシック" charset="-128"/>
            </a:endParaRPr>
          </a:p>
        </p:txBody>
      </p:sp>
    </p:spTree>
    <p:extLst>
      <p:ext uri="{BB962C8B-B14F-4D97-AF65-F5344CB8AC3E}">
        <p14:creationId xmlns:p14="http://schemas.microsoft.com/office/powerpoint/2010/main" val="111278353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a:xfrm>
            <a:off x="628650" y="1106515"/>
            <a:ext cx="4690482" cy="3777719"/>
          </a:xfrm>
        </p:spPr>
        <p:txBody>
          <a:bodyPr>
            <a:normAutofit/>
          </a:bodyPr>
          <a:lstStyle/>
          <a:p>
            <a:r>
              <a:rPr lang="en-US" sz="2000" dirty="0" smtClean="0"/>
              <a:t>Limited capabilities</a:t>
            </a:r>
          </a:p>
          <a:p>
            <a:pPr lvl="2"/>
            <a:r>
              <a:rPr lang="en-US" sz="1400" dirty="0" smtClean="0">
                <a:cs typeface="Courier"/>
              </a:rPr>
              <a:t>run</a:t>
            </a:r>
            <a:r>
              <a:rPr lang="en-US" sz="1400" dirty="0" smtClean="0"/>
              <a:t> method returns </a:t>
            </a:r>
            <a:r>
              <a:rPr lang="en-US" sz="1400" dirty="0" smtClean="0">
                <a:cs typeface="Courier"/>
              </a:rPr>
              <a:t>Unit</a:t>
            </a:r>
          </a:p>
          <a:p>
            <a:pPr lvl="2"/>
            <a:endParaRPr lang="en-US" sz="1400" dirty="0">
              <a:cs typeface="Courier"/>
            </a:endParaRPr>
          </a:p>
          <a:p>
            <a:r>
              <a:rPr lang="en-US" sz="2000" dirty="0" smtClean="0">
                <a:cs typeface="Courier"/>
              </a:rPr>
              <a:t>Scalability is limited</a:t>
            </a:r>
          </a:p>
          <a:p>
            <a:pPr lvl="2"/>
            <a:r>
              <a:rPr lang="en-US" sz="1400" dirty="0" smtClean="0">
                <a:cs typeface="Courier"/>
              </a:rPr>
              <a:t>threads relatively heavyweight objects</a:t>
            </a:r>
          </a:p>
          <a:p>
            <a:pPr lvl="2"/>
            <a:r>
              <a:rPr lang="en-US" sz="1400" dirty="0">
                <a:cs typeface="Courier"/>
              </a:rPr>
              <a:t>l</a:t>
            </a:r>
            <a:r>
              <a:rPr lang="en-US" sz="1400" dirty="0" smtClean="0">
                <a:cs typeface="Courier"/>
              </a:rPr>
              <a:t>imited number can be supported in VM</a:t>
            </a:r>
          </a:p>
          <a:p>
            <a:pPr lvl="2"/>
            <a:endParaRPr lang="en-US" sz="1400" dirty="0">
              <a:cs typeface="Courier"/>
            </a:endParaRPr>
          </a:p>
          <a:p>
            <a:r>
              <a:rPr lang="en-US" sz="2000" dirty="0" smtClean="0">
                <a:cs typeface="Courier"/>
              </a:rPr>
              <a:t>Shared state difficult to protect</a:t>
            </a:r>
          </a:p>
          <a:p>
            <a:pPr lvl="2"/>
            <a:r>
              <a:rPr lang="en-US" sz="1400" dirty="0" smtClean="0">
                <a:cs typeface="Courier"/>
              </a:rPr>
              <a:t>locks/synchronized blocks</a:t>
            </a:r>
          </a:p>
          <a:p>
            <a:pPr lvl="2"/>
            <a:r>
              <a:rPr lang="en-US" sz="1400" dirty="0" smtClean="0">
                <a:cs typeface="Courier"/>
              </a:rPr>
              <a:t>introduces complexity to code</a:t>
            </a:r>
          </a:p>
          <a:p>
            <a:pPr lvl="2"/>
            <a:r>
              <a:rPr lang="en-US" sz="1400" dirty="0" smtClean="0">
                <a:cs typeface="Courier"/>
              </a:rPr>
              <a:t>difficult to debug or reason about</a:t>
            </a:r>
          </a:p>
          <a:p>
            <a:pPr lvl="2"/>
            <a:r>
              <a:rPr lang="en-US" sz="1400" dirty="0" smtClean="0">
                <a:cs typeface="Courier"/>
              </a:rPr>
              <a:t>blocking threads wastes resources</a:t>
            </a:r>
          </a:p>
          <a:p>
            <a:pPr lvl="2"/>
            <a:endParaRPr lang="en-US" sz="1400" dirty="0">
              <a:cs typeface="Courier"/>
            </a:endParaRPr>
          </a:p>
        </p:txBody>
      </p:sp>
      <p:pic>
        <p:nvPicPr>
          <p:cNvPr id="4" name="Picture 3" descr="sb01.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4718" y="1381512"/>
            <a:ext cx="1158786" cy="2815167"/>
          </a:xfrm>
          <a:prstGeom prst="rect">
            <a:avLst/>
          </a:prstGeom>
        </p:spPr>
      </p:pic>
    </p:spTree>
    <p:extLst>
      <p:ext uri="{BB962C8B-B14F-4D97-AF65-F5344CB8AC3E}">
        <p14:creationId xmlns:p14="http://schemas.microsoft.com/office/powerpoint/2010/main" val="279115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ocument 5"/>
          <p:cNvSpPr/>
          <p:nvPr/>
        </p:nvSpPr>
        <p:spPr>
          <a:xfrm>
            <a:off x="1054003" y="1381512"/>
            <a:ext cx="4606901" cy="3441773"/>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Problems</a:t>
            </a:r>
            <a:endParaRPr lang="en-US" dirty="0"/>
          </a:p>
        </p:txBody>
      </p:sp>
      <p:pic>
        <p:nvPicPr>
          <p:cNvPr id="4" name="Picture 3" descr="sb01.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4718" y="1381512"/>
            <a:ext cx="1158786" cy="281516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8265" y="1430374"/>
            <a:ext cx="4125058" cy="2610577"/>
          </a:xfrm>
          <a:prstGeom prst="rect">
            <a:avLst/>
          </a:prstGeom>
        </p:spPr>
      </p:pic>
    </p:spTree>
    <p:extLst>
      <p:ext uri="{BB962C8B-B14F-4D97-AF65-F5344CB8AC3E}">
        <p14:creationId xmlns:p14="http://schemas.microsoft.com/office/powerpoint/2010/main" val="1777298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ocument 5"/>
          <p:cNvSpPr/>
          <p:nvPr/>
        </p:nvSpPr>
        <p:spPr>
          <a:xfrm>
            <a:off x="1054003" y="1381512"/>
            <a:ext cx="4606901" cy="3441773"/>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Problems</a:t>
            </a:r>
            <a:endParaRPr lang="en-US" dirty="0"/>
          </a:p>
        </p:txBody>
      </p:sp>
      <p:pic>
        <p:nvPicPr>
          <p:cNvPr id="4" name="Picture 3" descr="sb01.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4718" y="1381512"/>
            <a:ext cx="1158786" cy="281516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7136" y="1521229"/>
            <a:ext cx="3498938" cy="2592158"/>
          </a:xfrm>
          <a:prstGeom prst="rect">
            <a:avLst/>
          </a:prstGeom>
        </p:spPr>
      </p:pic>
    </p:spTree>
    <p:extLst>
      <p:ext uri="{BB962C8B-B14F-4D97-AF65-F5344CB8AC3E}">
        <p14:creationId xmlns:p14="http://schemas.microsoft.com/office/powerpoint/2010/main" val="296520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ocument 5"/>
          <p:cNvSpPr/>
          <p:nvPr/>
        </p:nvSpPr>
        <p:spPr>
          <a:xfrm>
            <a:off x="1054003" y="1381512"/>
            <a:ext cx="4606901" cy="3441773"/>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Problems</a:t>
            </a:r>
            <a:endParaRPr lang="en-US" dirty="0"/>
          </a:p>
        </p:txBody>
      </p:sp>
      <p:pic>
        <p:nvPicPr>
          <p:cNvPr id="4" name="Picture 3" descr="sb01.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4718" y="1381512"/>
            <a:ext cx="1158786" cy="281516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5099" y="1539862"/>
            <a:ext cx="3723076" cy="2591027"/>
          </a:xfrm>
          <a:prstGeom prst="rect">
            <a:avLst/>
          </a:prstGeom>
        </p:spPr>
      </p:pic>
    </p:spTree>
    <p:extLst>
      <p:ext uri="{BB962C8B-B14F-4D97-AF65-F5344CB8AC3E}">
        <p14:creationId xmlns:p14="http://schemas.microsoft.com/office/powerpoint/2010/main" val="474981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to a different model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028" y="1099694"/>
            <a:ext cx="6226233" cy="4207769"/>
          </a:xfrm>
          <a:prstGeom prst="rect">
            <a:avLst/>
          </a:prstGeom>
        </p:spPr>
      </p:pic>
    </p:spTree>
    <p:extLst>
      <p:ext uri="{BB962C8B-B14F-4D97-AF65-F5344CB8AC3E}">
        <p14:creationId xmlns:p14="http://schemas.microsoft.com/office/powerpoint/2010/main" val="363949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Definitions</a:t>
            </a:r>
            <a:endParaRPr lang="en-US" dirty="0"/>
          </a:p>
        </p:txBody>
      </p:sp>
      <p:sp>
        <p:nvSpPr>
          <p:cNvPr id="3" name="Content Placeholder 2"/>
          <p:cNvSpPr>
            <a:spLocks noGrp="1"/>
          </p:cNvSpPr>
          <p:nvPr>
            <p:ph idx="1"/>
          </p:nvPr>
        </p:nvSpPr>
        <p:spPr>
          <a:xfrm>
            <a:off x="628650" y="1255222"/>
            <a:ext cx="7886700" cy="3974504"/>
          </a:xfrm>
        </p:spPr>
        <p:txBody>
          <a:bodyPr/>
          <a:lstStyle/>
          <a:p>
            <a:r>
              <a:rPr lang="en-US" dirty="0" smtClean="0"/>
              <a:t>Concurrent</a:t>
            </a:r>
          </a:p>
          <a:p>
            <a:pPr lvl="2"/>
            <a:r>
              <a:rPr lang="en-US" dirty="0" smtClean="0"/>
              <a:t> </a:t>
            </a:r>
            <a:r>
              <a:rPr lang="en-US" dirty="0"/>
              <a:t>more than one task logically proceeding within a given time </a:t>
            </a:r>
            <a:r>
              <a:rPr lang="en-US" dirty="0" smtClean="0"/>
              <a:t>interval</a:t>
            </a:r>
          </a:p>
          <a:p>
            <a:pPr lvl="2"/>
            <a:endParaRPr lang="en-US" dirty="0"/>
          </a:p>
          <a:p>
            <a:r>
              <a:rPr lang="en-US" dirty="0" smtClean="0"/>
              <a:t>Parallel</a:t>
            </a:r>
            <a:endParaRPr lang="en-US" dirty="0"/>
          </a:p>
          <a:p>
            <a:pPr lvl="2"/>
            <a:r>
              <a:rPr lang="en-US" dirty="0" smtClean="0"/>
              <a:t>more </a:t>
            </a:r>
            <a:r>
              <a:rPr lang="en-US" dirty="0"/>
              <a:t>than one task executing at the same </a:t>
            </a:r>
            <a:r>
              <a:rPr lang="en-US" dirty="0" smtClean="0"/>
              <a:t>instant</a:t>
            </a:r>
          </a:p>
          <a:p>
            <a:pPr lvl="2"/>
            <a:endParaRPr lang="en-US" dirty="0"/>
          </a:p>
          <a:p>
            <a:r>
              <a:rPr lang="en-US" dirty="0" smtClean="0"/>
              <a:t>Can </a:t>
            </a:r>
            <a:r>
              <a:rPr lang="en-US" dirty="0"/>
              <a:t>be concurrent without being parallel</a:t>
            </a:r>
          </a:p>
          <a:p>
            <a:pPr lvl="2"/>
            <a:r>
              <a:rPr lang="en-US" dirty="0" smtClean="0"/>
              <a:t>single </a:t>
            </a:r>
            <a:r>
              <a:rPr lang="en-US" dirty="0"/>
              <a:t>CPU, multi-tasking </a:t>
            </a:r>
            <a:r>
              <a:rPr lang="en-US" dirty="0" smtClean="0"/>
              <a:t>OS</a:t>
            </a:r>
          </a:p>
          <a:p>
            <a:pPr lvl="2"/>
            <a:endParaRPr lang="en-US" dirty="0" smtClean="0"/>
          </a:p>
          <a:p>
            <a:r>
              <a:rPr lang="en-US" dirty="0" smtClean="0"/>
              <a:t>Parallelism </a:t>
            </a:r>
            <a:r>
              <a:rPr lang="en-US" dirty="0"/>
              <a:t>implies concurrency</a:t>
            </a:r>
          </a:p>
          <a:p>
            <a:pPr defTabSz="914400">
              <a:lnSpc>
                <a:spcPct val="100000"/>
              </a:lnSpc>
              <a:spcBef>
                <a:spcPts val="0"/>
              </a:spcBef>
            </a:pPr>
            <a:endParaRPr lang="en-US" dirty="0"/>
          </a:p>
        </p:txBody>
      </p:sp>
    </p:spTree>
    <p:extLst>
      <p:ext uri="{BB962C8B-B14F-4D97-AF65-F5344CB8AC3E}">
        <p14:creationId xmlns:p14="http://schemas.microsoft.com/office/powerpoint/2010/main" val="1635473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Moving to a different model</a:t>
            </a:r>
          </a:p>
        </p:txBody>
      </p:sp>
      <p:sp>
        <p:nvSpPr>
          <p:cNvPr id="3" name="Content Placeholder 2"/>
          <p:cNvSpPr>
            <a:spLocks noGrp="1"/>
          </p:cNvSpPr>
          <p:nvPr>
            <p:ph idx="1"/>
          </p:nvPr>
        </p:nvSpPr>
        <p:spPr>
          <a:xfrm>
            <a:off x="628650" y="1050758"/>
            <a:ext cx="5082194" cy="4178968"/>
          </a:xfrm>
        </p:spPr>
        <p:txBody>
          <a:bodyPr/>
          <a:lstStyle/>
          <a:p>
            <a:r>
              <a:rPr lang="en-US" dirty="0" smtClean="0"/>
              <a:t>Conventional program </a:t>
            </a:r>
            <a:r>
              <a:rPr lang="en-US" b="1" i="1" dirty="0" smtClean="0"/>
              <a:t>pulls</a:t>
            </a:r>
            <a:r>
              <a:rPr lang="en-US" dirty="0" smtClean="0"/>
              <a:t> data from its sources</a:t>
            </a:r>
          </a:p>
          <a:p>
            <a:pPr lvl="2"/>
            <a:endParaRPr lang="en-US" dirty="0" smtClean="0"/>
          </a:p>
          <a:p>
            <a:r>
              <a:rPr lang="en-US" dirty="0" smtClean="0"/>
              <a:t>Active polling or blocking can cause issues</a:t>
            </a:r>
          </a:p>
          <a:p>
            <a:pPr lvl="2"/>
            <a:endParaRPr lang="en-US" dirty="0" smtClean="0"/>
          </a:p>
          <a:p>
            <a:r>
              <a:rPr lang="en-US" dirty="0" smtClean="0"/>
              <a:t>Event based programming is a solution</a:t>
            </a:r>
          </a:p>
          <a:p>
            <a:pPr lvl="2"/>
            <a:endParaRPr lang="en-US" dirty="0" smtClean="0"/>
          </a:p>
          <a:p>
            <a:r>
              <a:rPr lang="en-US" dirty="0" smtClean="0"/>
              <a:t>Reactive Programming refines the approach further</a:t>
            </a:r>
          </a:p>
        </p:txBody>
      </p:sp>
      <p:grpSp>
        <p:nvGrpSpPr>
          <p:cNvPr id="7" name="Group 6"/>
          <p:cNvGrpSpPr/>
          <p:nvPr/>
        </p:nvGrpSpPr>
        <p:grpSpPr>
          <a:xfrm>
            <a:off x="5636029" y="1715544"/>
            <a:ext cx="2771139" cy="2183125"/>
            <a:chOff x="5636029" y="1715544"/>
            <a:chExt cx="2771139" cy="2183125"/>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0844" y="1715544"/>
              <a:ext cx="2696324" cy="1935822"/>
            </a:xfrm>
            <a:prstGeom prst="rect">
              <a:avLst/>
            </a:prstGeom>
          </p:spPr>
        </p:pic>
        <p:sp>
          <p:nvSpPr>
            <p:cNvPr id="6" name="Rectangle 5"/>
            <p:cNvSpPr/>
            <p:nvPr/>
          </p:nvSpPr>
          <p:spPr>
            <a:xfrm>
              <a:off x="5636029" y="3449782"/>
              <a:ext cx="748146" cy="4488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67263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Reactive?</a:t>
            </a:r>
            <a:endParaRPr lang="en-US" dirty="0"/>
          </a:p>
        </p:txBody>
      </p:sp>
      <p:sp>
        <p:nvSpPr>
          <p:cNvPr id="3" name="Content Placeholder 2"/>
          <p:cNvSpPr>
            <a:spLocks noGrp="1"/>
          </p:cNvSpPr>
          <p:nvPr>
            <p:ph idx="1"/>
          </p:nvPr>
        </p:nvSpPr>
        <p:spPr>
          <a:xfrm>
            <a:off x="628650" y="1050758"/>
            <a:ext cx="7886700" cy="719853"/>
          </a:xfrm>
        </p:spPr>
        <p:txBody>
          <a:bodyPr/>
          <a:lstStyle/>
          <a:p>
            <a:r>
              <a:rPr lang="en-US" dirty="0" smtClean="0"/>
              <a:t>A developing "movement" in software architecture</a:t>
            </a:r>
          </a:p>
          <a:p>
            <a:pPr lvl="2"/>
            <a:r>
              <a:rPr lang="en-US" dirty="0" smtClean="0"/>
              <a:t>programming and architecture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6864" y="1770611"/>
            <a:ext cx="5489517" cy="3256009"/>
          </a:xfrm>
          <a:prstGeom prst="rect">
            <a:avLst/>
          </a:prstGeom>
        </p:spPr>
      </p:pic>
    </p:spTree>
    <p:extLst>
      <p:ext uri="{BB962C8B-B14F-4D97-AF65-F5344CB8AC3E}">
        <p14:creationId xmlns:p14="http://schemas.microsoft.com/office/powerpoint/2010/main" val="344068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Reactive?</a:t>
            </a:r>
            <a:endParaRPr lang="en-US" dirty="0"/>
          </a:p>
        </p:txBody>
      </p:sp>
      <p:sp>
        <p:nvSpPr>
          <p:cNvPr id="3" name="Content Placeholder 2"/>
          <p:cNvSpPr>
            <a:spLocks noGrp="1"/>
          </p:cNvSpPr>
          <p:nvPr>
            <p:ph idx="1"/>
          </p:nvPr>
        </p:nvSpPr>
        <p:spPr>
          <a:xfrm>
            <a:off x="628650" y="1050758"/>
            <a:ext cx="5763837" cy="1709067"/>
          </a:xfrm>
        </p:spPr>
        <p:txBody>
          <a:bodyPr/>
          <a:lstStyle/>
          <a:p>
            <a:r>
              <a:rPr lang="en-US" dirty="0" smtClean="0"/>
              <a:t>Reactive systems are</a:t>
            </a:r>
          </a:p>
          <a:p>
            <a:pPr lvl="2"/>
            <a:r>
              <a:rPr lang="en-US" dirty="0" smtClean="0"/>
              <a:t>Responsive</a:t>
            </a:r>
          </a:p>
          <a:p>
            <a:pPr lvl="2"/>
            <a:r>
              <a:rPr lang="en-US" dirty="0" smtClean="0"/>
              <a:t>Resilient</a:t>
            </a:r>
          </a:p>
          <a:p>
            <a:pPr lvl="2"/>
            <a:r>
              <a:rPr lang="en-US" dirty="0" smtClean="0"/>
              <a:t>Elastic</a:t>
            </a:r>
          </a:p>
          <a:p>
            <a:pPr lvl="2"/>
            <a:r>
              <a:rPr lang="en-US" dirty="0" smtClean="0"/>
              <a:t>Message driven (event driven)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425" y="2648990"/>
            <a:ext cx="5852160" cy="2386676"/>
          </a:xfrm>
          <a:prstGeom prst="rect">
            <a:avLst/>
          </a:prstGeom>
        </p:spPr>
      </p:pic>
    </p:spTree>
    <p:extLst>
      <p:ext uri="{BB962C8B-B14F-4D97-AF65-F5344CB8AC3E}">
        <p14:creationId xmlns:p14="http://schemas.microsoft.com/office/powerpoint/2010/main" val="226465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a:t>
            </a:r>
            <a:endParaRPr lang="en-US" dirty="0"/>
          </a:p>
        </p:txBody>
      </p:sp>
      <p:sp>
        <p:nvSpPr>
          <p:cNvPr id="3" name="Content Placeholder 2"/>
          <p:cNvSpPr>
            <a:spLocks noGrp="1"/>
          </p:cNvSpPr>
          <p:nvPr>
            <p:ph idx="1"/>
          </p:nvPr>
        </p:nvSpPr>
        <p:spPr>
          <a:xfrm>
            <a:off x="628650" y="1050758"/>
            <a:ext cx="7886700" cy="3396551"/>
          </a:xfrm>
        </p:spPr>
        <p:txBody>
          <a:bodyPr/>
          <a:lstStyle/>
          <a:p>
            <a:r>
              <a:rPr lang="en-US" dirty="0" smtClean="0"/>
              <a:t>Reactive ideas often combined with functional programming</a:t>
            </a:r>
          </a:p>
          <a:p>
            <a:pPr lvl="2"/>
            <a:endParaRPr lang="en-US" dirty="0"/>
          </a:p>
          <a:p>
            <a:r>
              <a:rPr lang="en-US" dirty="0" smtClean="0"/>
              <a:t>Emphasis on immutable state</a:t>
            </a:r>
          </a:p>
          <a:p>
            <a:pPr lvl="2"/>
            <a:r>
              <a:rPr lang="en-US" dirty="0" smtClean="0"/>
              <a:t>reduces the need for data </a:t>
            </a:r>
            <a:br>
              <a:rPr lang="en-US" dirty="0" smtClean="0"/>
            </a:br>
            <a:r>
              <a:rPr lang="en-US" dirty="0" err="1" smtClean="0"/>
              <a:t>synchronisation</a:t>
            </a:r>
            <a:endParaRPr lang="en-US" dirty="0" smtClean="0"/>
          </a:p>
          <a:p>
            <a:pPr lvl="2"/>
            <a:endParaRPr lang="en-US" dirty="0"/>
          </a:p>
          <a:p>
            <a:r>
              <a:rPr lang="en-US" dirty="0" smtClean="0"/>
              <a:t>Declarative style abstracts away from</a:t>
            </a:r>
            <a:br>
              <a:rPr lang="en-US" dirty="0" smtClean="0"/>
            </a:br>
            <a:r>
              <a:rPr lang="en-US" dirty="0" smtClean="0"/>
              <a:t>implementation specifics</a:t>
            </a:r>
          </a:p>
          <a:p>
            <a:pPr lvl="2"/>
            <a:r>
              <a:rPr lang="en-US" dirty="0" smtClean="0"/>
              <a:t>allows concurrency to be deployed</a:t>
            </a:r>
            <a:br>
              <a:rPr lang="en-US" dirty="0" smtClean="0"/>
            </a:br>
            <a:r>
              <a:rPr lang="en-US" dirty="0" smtClean="0"/>
              <a:t>where possible, without modifying</a:t>
            </a:r>
            <a:br>
              <a:rPr lang="en-US" dirty="0" smtClean="0"/>
            </a:br>
            <a:r>
              <a:rPr lang="en-US" dirty="0" smtClean="0"/>
              <a:t>application code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4966" y="4145525"/>
            <a:ext cx="1260071" cy="108482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6188" y="1601825"/>
            <a:ext cx="1207193" cy="114720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8259" y="2786676"/>
            <a:ext cx="2845122" cy="2211700"/>
          </a:xfrm>
          <a:prstGeom prst="rect">
            <a:avLst/>
          </a:prstGeom>
        </p:spPr>
      </p:pic>
    </p:spTree>
    <p:extLst>
      <p:ext uri="{BB962C8B-B14F-4D97-AF65-F5344CB8AC3E}">
        <p14:creationId xmlns:p14="http://schemas.microsoft.com/office/powerpoint/2010/main" val="243243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Programming</a:t>
            </a:r>
            <a:endParaRPr lang="en-US" dirty="0"/>
          </a:p>
        </p:txBody>
      </p:sp>
      <p:sp>
        <p:nvSpPr>
          <p:cNvPr id="3" name="Content Placeholder 2"/>
          <p:cNvSpPr>
            <a:spLocks noGrp="1"/>
          </p:cNvSpPr>
          <p:nvPr>
            <p:ph idx="1"/>
          </p:nvPr>
        </p:nvSpPr>
        <p:spPr>
          <a:xfrm>
            <a:off x="639770" y="1150240"/>
            <a:ext cx="6985000" cy="1778000"/>
          </a:xfrm>
        </p:spPr>
        <p:txBody>
          <a:bodyPr/>
          <a:lstStyle/>
          <a:p>
            <a:r>
              <a:rPr lang="en-US" dirty="0" smtClean="0"/>
              <a:t>A different approach</a:t>
            </a:r>
          </a:p>
          <a:p>
            <a:pPr lvl="2"/>
            <a:r>
              <a:rPr lang="en-US" dirty="0" smtClean="0"/>
              <a:t>"do something" while calling thread continues</a:t>
            </a:r>
          </a:p>
          <a:p>
            <a:pPr lvl="2"/>
            <a:r>
              <a:rPr lang="en-US" dirty="0" smtClean="0"/>
              <a:t>hand back a result when finished</a:t>
            </a:r>
          </a:p>
          <a:p>
            <a:pPr lvl="2"/>
            <a:endParaRPr lang="en-US" dirty="0"/>
          </a:p>
          <a:p>
            <a:r>
              <a:rPr lang="en-US" dirty="0" smtClean="0"/>
              <a:t>Higher level of abstraction</a:t>
            </a:r>
          </a:p>
          <a:p>
            <a:pPr lvl="2"/>
            <a:endParaRPr lang="en-US" dirty="0"/>
          </a:p>
        </p:txBody>
      </p:sp>
      <p:grpSp>
        <p:nvGrpSpPr>
          <p:cNvPr id="19" name="Group 18"/>
          <p:cNvGrpSpPr/>
          <p:nvPr/>
        </p:nvGrpSpPr>
        <p:grpSpPr>
          <a:xfrm>
            <a:off x="1356413" y="3302000"/>
            <a:ext cx="889000" cy="1714500"/>
            <a:chOff x="1983897" y="990600"/>
            <a:chExt cx="1066800" cy="4114800"/>
          </a:xfrm>
        </p:grpSpPr>
        <p:sp>
          <p:nvSpPr>
            <p:cNvPr id="17" name="Down Arrow 16"/>
            <p:cNvSpPr/>
            <p:nvPr/>
          </p:nvSpPr>
          <p:spPr>
            <a:xfrm>
              <a:off x="1983897" y="990600"/>
              <a:ext cx="1066800" cy="4114800"/>
            </a:xfrm>
            <a:prstGeom prst="downArrow">
              <a:avLst>
                <a:gd name="adj1" fmla="val 50000"/>
                <a:gd name="adj2" fmla="val 28278"/>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sp>
          <p:nvSpPr>
            <p:cNvPr id="18" name="Rectangle 17"/>
            <p:cNvSpPr/>
            <p:nvPr/>
          </p:nvSpPr>
          <p:spPr>
            <a:xfrm>
              <a:off x="2250597" y="2043239"/>
              <a:ext cx="533400" cy="1066800"/>
            </a:xfrm>
            <a:prstGeom prst="rect">
              <a:avLst/>
            </a:prstGeom>
            <a:solidFill>
              <a:srgbClr val="7F393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grpSp>
      <p:sp>
        <p:nvSpPr>
          <p:cNvPr id="20" name="Cloud 19"/>
          <p:cNvSpPr/>
          <p:nvPr/>
        </p:nvSpPr>
        <p:spPr>
          <a:xfrm>
            <a:off x="3007413" y="3365500"/>
            <a:ext cx="1583004" cy="1366936"/>
          </a:xfrm>
          <a:prstGeom prst="cloud">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sp>
        <p:nvSpPr>
          <p:cNvPr id="21" name="TextBox 20"/>
          <p:cNvSpPr txBox="1"/>
          <p:nvPr/>
        </p:nvSpPr>
        <p:spPr>
          <a:xfrm>
            <a:off x="3388413" y="3746500"/>
            <a:ext cx="681533" cy="502573"/>
          </a:xfrm>
          <a:prstGeom prst="rect">
            <a:avLst/>
          </a:prstGeom>
          <a:solidFill>
            <a:schemeClr val="bg1">
              <a:lumMod val="85000"/>
            </a:schemeClr>
          </a:solidFill>
        </p:spPr>
        <p:txBody>
          <a:bodyPr wrap="none" rtlCol="0">
            <a:spAutoFit/>
          </a:bodyPr>
          <a:lstStyle/>
          <a:p>
            <a:r>
              <a:rPr lang="en-US" sz="1333" dirty="0"/>
              <a:t>Pricing</a:t>
            </a:r>
            <a:br>
              <a:rPr lang="en-US" sz="1333" dirty="0"/>
            </a:br>
            <a:r>
              <a:rPr lang="en-US" sz="1333" dirty="0"/>
              <a:t>Service</a:t>
            </a:r>
          </a:p>
        </p:txBody>
      </p:sp>
      <p:cxnSp>
        <p:nvCxnSpPr>
          <p:cNvPr id="22" name="Straight Arrow Connector 21"/>
          <p:cNvCxnSpPr/>
          <p:nvPr/>
        </p:nvCxnSpPr>
        <p:spPr>
          <a:xfrm>
            <a:off x="2031040" y="3737510"/>
            <a:ext cx="1143000" cy="899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054913" y="4191000"/>
            <a:ext cx="10795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406501" y="2744146"/>
            <a:ext cx="5715000" cy="338554"/>
          </a:xfrm>
          <a:prstGeom prst="rect">
            <a:avLst/>
          </a:prstGeom>
          <a:noFill/>
        </p:spPr>
        <p:txBody>
          <a:bodyPr wrap="square" rtlCol="0">
            <a:spAutoFit/>
          </a:bodyPr>
          <a:lstStyle/>
          <a:p>
            <a:r>
              <a:rPr lang="en-US" sz="1600" b="1" dirty="0" err="1" smtClean="0">
                <a:latin typeface="Courier New" pitchFamily="49" charset="0"/>
                <a:cs typeface="Courier New" pitchFamily="49" charset="0"/>
              </a:rPr>
              <a:t>int</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theNumber</a:t>
            </a:r>
            <a:r>
              <a:rPr lang="en-US" sz="1600" b="1" dirty="0" smtClean="0">
                <a:latin typeface="Courier New" pitchFamily="49" charset="0"/>
                <a:cs typeface="Courier New" pitchFamily="49" charset="0"/>
              </a:rPr>
              <a:t> = </a:t>
            </a:r>
            <a:r>
              <a:rPr lang="en-US" sz="1600" b="1" dirty="0" err="1" smtClean="0">
                <a:latin typeface="Courier New" pitchFamily="49" charset="0"/>
                <a:cs typeface="Courier New" pitchFamily="49" charset="0"/>
              </a:rPr>
              <a:t>NumberService.fetchNum</a:t>
            </a:r>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Tree>
    <p:extLst>
      <p:ext uri="{BB962C8B-B14F-4D97-AF65-F5344CB8AC3E}">
        <p14:creationId xmlns:p14="http://schemas.microsoft.com/office/powerpoint/2010/main" val="363691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Programming</a:t>
            </a:r>
            <a:endParaRPr lang="en-US" dirty="0"/>
          </a:p>
        </p:txBody>
      </p:sp>
      <p:sp>
        <p:nvSpPr>
          <p:cNvPr id="3" name="Content Placeholder 2"/>
          <p:cNvSpPr>
            <a:spLocks noGrp="1"/>
          </p:cNvSpPr>
          <p:nvPr>
            <p:ph idx="1"/>
          </p:nvPr>
        </p:nvSpPr>
        <p:spPr>
          <a:xfrm>
            <a:off x="639770" y="1150240"/>
            <a:ext cx="6985000" cy="1778000"/>
          </a:xfrm>
        </p:spPr>
        <p:txBody>
          <a:bodyPr/>
          <a:lstStyle/>
          <a:p>
            <a:r>
              <a:rPr lang="en-US" dirty="0" smtClean="0"/>
              <a:t>A different approach</a:t>
            </a:r>
          </a:p>
          <a:p>
            <a:pPr lvl="2"/>
            <a:r>
              <a:rPr lang="en-US" dirty="0" smtClean="0"/>
              <a:t>"do something" while calling thread continues</a:t>
            </a:r>
          </a:p>
          <a:p>
            <a:pPr lvl="2"/>
            <a:r>
              <a:rPr lang="en-US" dirty="0" smtClean="0"/>
              <a:t>hand back a result when finished</a:t>
            </a:r>
          </a:p>
          <a:p>
            <a:pPr lvl="2"/>
            <a:endParaRPr lang="en-US" dirty="0"/>
          </a:p>
          <a:p>
            <a:r>
              <a:rPr lang="en-US" dirty="0" smtClean="0"/>
              <a:t>Higher level of abstraction</a:t>
            </a:r>
          </a:p>
          <a:p>
            <a:pPr lvl="2"/>
            <a:endParaRPr lang="en-US" dirty="0"/>
          </a:p>
        </p:txBody>
      </p:sp>
      <p:grpSp>
        <p:nvGrpSpPr>
          <p:cNvPr id="19" name="Group 18"/>
          <p:cNvGrpSpPr/>
          <p:nvPr/>
        </p:nvGrpSpPr>
        <p:grpSpPr>
          <a:xfrm>
            <a:off x="1356413" y="3302000"/>
            <a:ext cx="889000" cy="1714500"/>
            <a:chOff x="1983897" y="990600"/>
            <a:chExt cx="1066800" cy="4114800"/>
          </a:xfrm>
        </p:grpSpPr>
        <p:sp>
          <p:nvSpPr>
            <p:cNvPr id="17" name="Down Arrow 16"/>
            <p:cNvSpPr/>
            <p:nvPr/>
          </p:nvSpPr>
          <p:spPr>
            <a:xfrm>
              <a:off x="1983897" y="990600"/>
              <a:ext cx="1066800" cy="4114800"/>
            </a:xfrm>
            <a:prstGeom prst="downArrow">
              <a:avLst>
                <a:gd name="adj1" fmla="val 50000"/>
                <a:gd name="adj2" fmla="val 28278"/>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sp>
          <p:nvSpPr>
            <p:cNvPr id="18" name="Rectangle 17"/>
            <p:cNvSpPr/>
            <p:nvPr/>
          </p:nvSpPr>
          <p:spPr>
            <a:xfrm>
              <a:off x="2250597" y="2043239"/>
              <a:ext cx="533400" cy="1066800"/>
            </a:xfrm>
            <a:prstGeom prst="rect">
              <a:avLst/>
            </a:prstGeom>
            <a:solidFill>
              <a:srgbClr val="7F393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grpSp>
      <p:sp>
        <p:nvSpPr>
          <p:cNvPr id="20" name="Cloud 19"/>
          <p:cNvSpPr/>
          <p:nvPr/>
        </p:nvSpPr>
        <p:spPr>
          <a:xfrm>
            <a:off x="3007413" y="3365500"/>
            <a:ext cx="1583004" cy="1366936"/>
          </a:xfrm>
          <a:prstGeom prst="cloud">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sp>
        <p:nvSpPr>
          <p:cNvPr id="21" name="TextBox 20"/>
          <p:cNvSpPr txBox="1"/>
          <p:nvPr/>
        </p:nvSpPr>
        <p:spPr>
          <a:xfrm>
            <a:off x="3388413" y="3746500"/>
            <a:ext cx="681533" cy="502573"/>
          </a:xfrm>
          <a:prstGeom prst="rect">
            <a:avLst/>
          </a:prstGeom>
          <a:solidFill>
            <a:schemeClr val="bg1">
              <a:lumMod val="85000"/>
            </a:schemeClr>
          </a:solidFill>
        </p:spPr>
        <p:txBody>
          <a:bodyPr wrap="none" rtlCol="0">
            <a:spAutoFit/>
          </a:bodyPr>
          <a:lstStyle/>
          <a:p>
            <a:r>
              <a:rPr lang="en-US" sz="1333" dirty="0"/>
              <a:t>Pricing</a:t>
            </a:r>
            <a:br>
              <a:rPr lang="en-US" sz="1333" dirty="0"/>
            </a:br>
            <a:r>
              <a:rPr lang="en-US" sz="1333" dirty="0"/>
              <a:t>Service</a:t>
            </a:r>
          </a:p>
        </p:txBody>
      </p:sp>
      <p:cxnSp>
        <p:nvCxnSpPr>
          <p:cNvPr id="22" name="Straight Arrow Connector 21"/>
          <p:cNvCxnSpPr/>
          <p:nvPr/>
        </p:nvCxnSpPr>
        <p:spPr>
          <a:xfrm>
            <a:off x="2031040" y="3737510"/>
            <a:ext cx="1143000" cy="899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054913" y="4191000"/>
            <a:ext cx="10795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Down Arrow 12"/>
          <p:cNvSpPr/>
          <p:nvPr/>
        </p:nvSpPr>
        <p:spPr>
          <a:xfrm>
            <a:off x="6604000" y="3302000"/>
            <a:ext cx="889000" cy="1714500"/>
          </a:xfrm>
          <a:prstGeom prst="downArrow">
            <a:avLst>
              <a:gd name="adj1" fmla="val 50000"/>
              <a:gd name="adj2" fmla="val 28278"/>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sp>
        <p:nvSpPr>
          <p:cNvPr id="15" name="Rectangle 14"/>
          <p:cNvSpPr/>
          <p:nvPr/>
        </p:nvSpPr>
        <p:spPr>
          <a:xfrm>
            <a:off x="5715000" y="3740600"/>
            <a:ext cx="444500" cy="444500"/>
          </a:xfrm>
          <a:prstGeom prst="rect">
            <a:avLst/>
          </a:prstGeom>
          <a:solidFill>
            <a:srgbClr val="7F393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cxnSp>
        <p:nvCxnSpPr>
          <p:cNvPr id="16" name="Straight Arrow Connector 15"/>
          <p:cNvCxnSpPr/>
          <p:nvPr/>
        </p:nvCxnSpPr>
        <p:spPr>
          <a:xfrm flipH="1">
            <a:off x="6159500" y="3746500"/>
            <a:ext cx="8255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572000" y="3746500"/>
            <a:ext cx="11430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572000" y="4167130"/>
            <a:ext cx="1143000" cy="899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28" idx="2"/>
          </p:cNvCxnSpPr>
          <p:nvPr/>
        </p:nvCxnSpPr>
        <p:spPr>
          <a:xfrm flipV="1">
            <a:off x="6159500" y="4183745"/>
            <a:ext cx="806155" cy="725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834288" y="3746500"/>
            <a:ext cx="444500" cy="444500"/>
          </a:xfrm>
          <a:prstGeom prst="rect">
            <a:avLst/>
          </a:prstGeom>
          <a:pattFill prst="wdUpDiag">
            <a:fgClr>
              <a:srgbClr val="7F3939"/>
            </a:fgClr>
            <a:bgClr>
              <a:srgbClr val="9CD69C"/>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cxnSp>
        <p:nvCxnSpPr>
          <p:cNvPr id="30" name="Straight Arrow Connector 29"/>
          <p:cNvCxnSpPr>
            <a:stCxn id="27" idx="4"/>
          </p:cNvCxnSpPr>
          <p:nvPr/>
        </p:nvCxnSpPr>
        <p:spPr>
          <a:xfrm>
            <a:off x="7048500" y="3810000"/>
            <a:ext cx="0" cy="317500"/>
          </a:xfrm>
          <a:prstGeom prst="straightConnector1">
            <a:avLst/>
          </a:prstGeom>
          <a:ln w="12700">
            <a:prstDash val="lgDash"/>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965656" y="3644311"/>
            <a:ext cx="165689" cy="165689"/>
          </a:xfrm>
          <a:prstGeom prst="ellipse">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sp>
        <p:nvSpPr>
          <p:cNvPr id="28" name="Oval 27"/>
          <p:cNvSpPr/>
          <p:nvPr/>
        </p:nvSpPr>
        <p:spPr>
          <a:xfrm>
            <a:off x="6965656" y="4100901"/>
            <a:ext cx="165689" cy="165689"/>
          </a:xfrm>
          <a:prstGeom prst="ellipse">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sp>
        <p:nvSpPr>
          <p:cNvPr id="29" name="Oval 28"/>
          <p:cNvSpPr/>
          <p:nvPr/>
        </p:nvSpPr>
        <p:spPr>
          <a:xfrm>
            <a:off x="7006474" y="4141719"/>
            <a:ext cx="84053" cy="84053"/>
          </a:xfrm>
          <a:prstGeom prst="ellipse">
            <a:avLst/>
          </a:prstGeom>
          <a:solidFill>
            <a:srgbClr val="0070C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sp>
        <p:nvSpPr>
          <p:cNvPr id="4" name="TextBox 3"/>
          <p:cNvSpPr txBox="1"/>
          <p:nvPr/>
        </p:nvSpPr>
        <p:spPr>
          <a:xfrm>
            <a:off x="4889500" y="4445000"/>
            <a:ext cx="1399422" cy="297454"/>
          </a:xfrm>
          <a:prstGeom prst="rect">
            <a:avLst/>
          </a:prstGeom>
          <a:noFill/>
        </p:spPr>
        <p:txBody>
          <a:bodyPr wrap="none" rtlCol="0">
            <a:spAutoFit/>
          </a:bodyPr>
          <a:lstStyle/>
          <a:p>
            <a:r>
              <a:rPr lang="en-US" sz="1333" dirty="0" err="1"/>
              <a:t>ExecutionContext</a:t>
            </a:r>
            <a:endParaRPr lang="en-US" sz="1333" dirty="0"/>
          </a:p>
        </p:txBody>
      </p:sp>
      <p:sp>
        <p:nvSpPr>
          <p:cNvPr id="26" name="TextBox 25"/>
          <p:cNvSpPr txBox="1"/>
          <p:nvPr/>
        </p:nvSpPr>
        <p:spPr>
          <a:xfrm>
            <a:off x="6858000" y="2667000"/>
            <a:ext cx="642484" cy="297454"/>
          </a:xfrm>
          <a:prstGeom prst="rect">
            <a:avLst/>
          </a:prstGeom>
          <a:noFill/>
        </p:spPr>
        <p:txBody>
          <a:bodyPr wrap="none" rtlCol="0">
            <a:spAutoFit/>
          </a:bodyPr>
          <a:lstStyle/>
          <a:p>
            <a:r>
              <a:rPr lang="en-US" sz="1333" dirty="0"/>
              <a:t>Future</a:t>
            </a:r>
          </a:p>
        </p:txBody>
      </p:sp>
      <p:cxnSp>
        <p:nvCxnSpPr>
          <p:cNvPr id="6" name="Straight Arrow Connector 5"/>
          <p:cNvCxnSpPr/>
          <p:nvPr/>
        </p:nvCxnSpPr>
        <p:spPr bwMode="auto">
          <a:xfrm flipV="1">
            <a:off x="5524500" y="4254500"/>
            <a:ext cx="300717" cy="259900"/>
          </a:xfrm>
          <a:prstGeom prst="straightConnector1">
            <a:avLst/>
          </a:prstGeom>
          <a:solidFill>
            <a:schemeClr val="accent2"/>
          </a:solidFill>
          <a:ln w="12700" cap="flat" cmpd="sng" algn="ctr">
            <a:solidFill>
              <a:schemeClr val="tx1"/>
            </a:solidFill>
            <a:prstDash val="solid"/>
            <a:round/>
            <a:headEnd type="none" w="med" len="med"/>
            <a:tailEnd type="stealth" w="lg"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1" name="Straight Arrow Connector 30"/>
          <p:cNvCxnSpPr>
            <a:endCxn id="27" idx="0"/>
          </p:cNvCxnSpPr>
          <p:nvPr/>
        </p:nvCxnSpPr>
        <p:spPr bwMode="auto">
          <a:xfrm flipH="1">
            <a:off x="7048500" y="2984500"/>
            <a:ext cx="127001" cy="659811"/>
          </a:xfrm>
          <a:prstGeom prst="straightConnector1">
            <a:avLst/>
          </a:prstGeom>
          <a:solidFill>
            <a:schemeClr val="accent2"/>
          </a:solidFill>
          <a:ln w="12700" cap="flat" cmpd="sng" algn="ctr">
            <a:solidFill>
              <a:schemeClr val="tx1"/>
            </a:solidFill>
            <a:prstDash val="solid"/>
            <a:round/>
            <a:headEnd type="none" w="med" len="med"/>
            <a:tailEnd type="stealth" w="lg"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3" name="TextBox 32"/>
          <p:cNvSpPr txBox="1"/>
          <p:nvPr/>
        </p:nvSpPr>
        <p:spPr>
          <a:xfrm>
            <a:off x="1406501" y="2744146"/>
            <a:ext cx="5715000" cy="338554"/>
          </a:xfrm>
          <a:prstGeom prst="rect">
            <a:avLst/>
          </a:prstGeom>
          <a:noFill/>
        </p:spPr>
        <p:txBody>
          <a:bodyPr wrap="square" rtlCol="0">
            <a:spAutoFit/>
          </a:bodyPr>
          <a:lstStyle/>
          <a:p>
            <a:r>
              <a:rPr lang="en-US" sz="1600" b="1" dirty="0" err="1" smtClean="0">
                <a:latin typeface="Courier New" pitchFamily="49" charset="0"/>
                <a:cs typeface="Courier New" pitchFamily="49" charset="0"/>
              </a:rPr>
              <a:t>int</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theNumber</a:t>
            </a:r>
            <a:r>
              <a:rPr lang="en-US" sz="1600" b="1" dirty="0" smtClean="0">
                <a:latin typeface="Courier New" pitchFamily="49" charset="0"/>
                <a:cs typeface="Courier New" pitchFamily="49" charset="0"/>
              </a:rPr>
              <a:t> = </a:t>
            </a:r>
            <a:r>
              <a:rPr lang="en-US" sz="1600" b="1" dirty="0" err="1" smtClean="0">
                <a:latin typeface="Courier New" pitchFamily="49" charset="0"/>
                <a:cs typeface="Courier New" pitchFamily="49" charset="0"/>
              </a:rPr>
              <a:t>NumberService.fetchNum</a:t>
            </a:r>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Tree>
    <p:extLst>
      <p:ext uri="{BB962C8B-B14F-4D97-AF65-F5344CB8AC3E}">
        <p14:creationId xmlns:p14="http://schemas.microsoft.com/office/powerpoint/2010/main" val="1175072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Fetching </a:t>
            </a:r>
            <a:r>
              <a:rPr lang="en-US" dirty="0" smtClean="0"/>
              <a:t>a Value</a:t>
            </a:r>
            <a:endParaRPr lang="en-US" dirty="0"/>
          </a:p>
        </p:txBody>
      </p:sp>
      <p:sp>
        <p:nvSpPr>
          <p:cNvPr id="3" name="Content Placeholder 2"/>
          <p:cNvSpPr>
            <a:spLocks noGrp="1"/>
          </p:cNvSpPr>
          <p:nvPr>
            <p:ph idx="1"/>
          </p:nvPr>
        </p:nvSpPr>
        <p:spPr>
          <a:xfrm>
            <a:off x="628650" y="1093563"/>
            <a:ext cx="6985000" cy="865539"/>
          </a:xfrm>
        </p:spPr>
        <p:txBody>
          <a:bodyPr/>
          <a:lstStyle/>
          <a:p>
            <a:r>
              <a:rPr lang="en-US" dirty="0" smtClean="0"/>
              <a:t>Often a task is required to return a value</a:t>
            </a:r>
          </a:p>
          <a:p>
            <a:pPr lvl="2"/>
            <a:r>
              <a:rPr lang="en-US" dirty="0" smtClean="0"/>
              <a:t>asynchronous calculation</a:t>
            </a:r>
            <a:endParaRPr lang="en-US" dirty="0"/>
          </a:p>
        </p:txBody>
      </p:sp>
      <p:sp>
        <p:nvSpPr>
          <p:cNvPr id="4" name="Text Box 4"/>
          <p:cNvSpPr txBox="1">
            <a:spLocks noChangeArrowheads="1"/>
          </p:cNvSpPr>
          <p:nvPr/>
        </p:nvSpPr>
        <p:spPr bwMode="auto">
          <a:xfrm>
            <a:off x="628650" y="1756152"/>
            <a:ext cx="6921500" cy="2244083"/>
          </a:xfrm>
          <a:prstGeom prst="rect">
            <a:avLst/>
          </a:prstGeom>
          <a:solidFill>
            <a:srgbClr val="FFFFFF"/>
          </a:solidFill>
          <a:ln w="12700">
            <a:solidFill>
              <a:schemeClr val="tx1"/>
            </a:solidFill>
            <a:miter lim="800000"/>
            <a:headEnd/>
            <a:tailEnd/>
          </a:ln>
          <a:effectLst/>
        </p:spPr>
        <p:txBody>
          <a:bodyPr wrap="square" lIns="180000" tIns="99000" bIns="99000">
            <a:spAutoFit/>
          </a:bodyPr>
          <a:lstStyle/>
          <a:p>
            <a:r>
              <a:rPr lang="en-US" sz="1400" dirty="0">
                <a:latin typeface="Courier"/>
                <a:cs typeface="Courier"/>
              </a:rPr>
              <a:t>public class </a:t>
            </a:r>
            <a:r>
              <a:rPr lang="en-US" sz="1400" dirty="0" err="1">
                <a:latin typeface="Courier"/>
                <a:cs typeface="Courier"/>
              </a:rPr>
              <a:t>NumberService</a:t>
            </a:r>
            <a:r>
              <a:rPr lang="en-US" sz="1400" dirty="0">
                <a:latin typeface="Courier"/>
                <a:cs typeface="Courier"/>
              </a:rPr>
              <a:t> {</a:t>
            </a:r>
          </a:p>
          <a:p>
            <a:pPr>
              <a:spcBef>
                <a:spcPts val="500"/>
              </a:spcBef>
              <a:spcAft>
                <a:spcPts val="500"/>
              </a:spcAft>
            </a:pPr>
            <a:r>
              <a:rPr lang="en-US" sz="1400" dirty="0">
                <a:latin typeface="Courier"/>
                <a:cs typeface="Courier"/>
              </a:rPr>
              <a:t> …</a:t>
            </a:r>
            <a:endParaRPr lang="en-US" sz="1400" dirty="0">
              <a:solidFill>
                <a:schemeClr val="bg1">
                  <a:lumMod val="65000"/>
                </a:schemeClr>
              </a:solidFill>
              <a:latin typeface="Courier"/>
              <a:cs typeface="Courier"/>
            </a:endParaRPr>
          </a:p>
          <a:p>
            <a:r>
              <a:rPr lang="en-US" sz="1400" dirty="0">
                <a:latin typeface="Courier"/>
                <a:cs typeface="Courier"/>
              </a:rPr>
              <a:t> public static </a:t>
            </a:r>
            <a:r>
              <a:rPr lang="en-US" sz="1400" dirty="0" err="1">
                <a:latin typeface="Courier"/>
                <a:cs typeface="Courier"/>
              </a:rPr>
              <a:t>int</a:t>
            </a:r>
            <a:r>
              <a:rPr lang="en-US" sz="1400" dirty="0">
                <a:latin typeface="Courier"/>
                <a:cs typeface="Courier"/>
              </a:rPr>
              <a:t> </a:t>
            </a:r>
            <a:r>
              <a:rPr lang="en-US" sz="1400" dirty="0" err="1">
                <a:latin typeface="Courier"/>
                <a:cs typeface="Courier"/>
              </a:rPr>
              <a:t>getNumber</a:t>
            </a:r>
            <a:r>
              <a:rPr lang="en-US" sz="1400" dirty="0">
                <a:latin typeface="Courier"/>
                <a:cs typeface="Courier"/>
              </a:rPr>
              <a:t> ( ) {</a:t>
            </a:r>
          </a:p>
          <a:p>
            <a:pPr>
              <a:spcBef>
                <a:spcPts val="500"/>
              </a:spcBef>
            </a:pPr>
            <a:r>
              <a:rPr lang="tr-TR" sz="1400" dirty="0">
                <a:latin typeface="Courier"/>
                <a:cs typeface="Courier"/>
              </a:rPr>
              <a:t>  </a:t>
            </a:r>
            <a:r>
              <a:rPr lang="tr-TR" sz="1400" dirty="0" err="1">
                <a:latin typeface="Courier"/>
                <a:cs typeface="Courier"/>
              </a:rPr>
              <a:t>delay</a:t>
            </a:r>
            <a:r>
              <a:rPr lang="tr-TR" sz="1400" dirty="0">
                <a:latin typeface="Courier"/>
                <a:cs typeface="Courier"/>
              </a:rPr>
              <a:t>();</a:t>
            </a:r>
          </a:p>
          <a:p>
            <a:r>
              <a:rPr lang="tr-TR" sz="1400" dirty="0">
                <a:latin typeface="Courier"/>
                <a:cs typeface="Courier"/>
              </a:rPr>
              <a:t>  </a:t>
            </a:r>
            <a:r>
              <a:rPr lang="tr-TR" sz="1400" dirty="0" err="1">
                <a:latin typeface="Courier"/>
                <a:cs typeface="Courier"/>
              </a:rPr>
              <a:t>int</a:t>
            </a:r>
            <a:r>
              <a:rPr lang="tr-TR" sz="1400" dirty="0">
                <a:latin typeface="Courier"/>
                <a:cs typeface="Courier"/>
              </a:rPr>
              <a:t> </a:t>
            </a:r>
            <a:r>
              <a:rPr lang="tr-TR" sz="1400" dirty="0" err="1">
                <a:latin typeface="Courier"/>
                <a:cs typeface="Courier"/>
              </a:rPr>
              <a:t>theNum</a:t>
            </a:r>
            <a:r>
              <a:rPr lang="tr-TR" sz="1400" dirty="0">
                <a:latin typeface="Courier"/>
                <a:cs typeface="Courier"/>
              </a:rPr>
              <a:t> = </a:t>
            </a:r>
            <a:r>
              <a:rPr lang="tr-TR" sz="1400" dirty="0" err="1">
                <a:latin typeface="Courier"/>
                <a:cs typeface="Courier"/>
              </a:rPr>
              <a:t>random.nextInt</a:t>
            </a:r>
            <a:r>
              <a:rPr lang="tr-TR" sz="1400" dirty="0">
                <a:latin typeface="Courier"/>
                <a:cs typeface="Courier"/>
              </a:rPr>
              <a:t>() % 100;</a:t>
            </a:r>
          </a:p>
          <a:p>
            <a:pPr>
              <a:spcAft>
                <a:spcPts val="500"/>
              </a:spcAft>
            </a:pPr>
            <a:r>
              <a:rPr lang="tr-TR" sz="1400" dirty="0">
                <a:latin typeface="Courier"/>
                <a:cs typeface="Courier"/>
              </a:rPr>
              <a:t>  </a:t>
            </a:r>
            <a:r>
              <a:rPr lang="tr-TR" sz="1400" dirty="0" err="1">
                <a:solidFill>
                  <a:srgbClr val="0B52FC"/>
                </a:solidFill>
                <a:latin typeface="Courier"/>
                <a:cs typeface="Courier"/>
              </a:rPr>
              <a:t>return</a:t>
            </a:r>
            <a:r>
              <a:rPr lang="tr-TR" sz="1400" dirty="0">
                <a:solidFill>
                  <a:srgbClr val="0B52FC"/>
                </a:solidFill>
                <a:latin typeface="Courier"/>
                <a:cs typeface="Courier"/>
              </a:rPr>
              <a:t> </a:t>
            </a:r>
            <a:r>
              <a:rPr lang="tr-TR" sz="1400" dirty="0" err="1">
                <a:solidFill>
                  <a:srgbClr val="0B52FC"/>
                </a:solidFill>
                <a:latin typeface="Courier"/>
                <a:cs typeface="Courier"/>
              </a:rPr>
              <a:t>theNum</a:t>
            </a:r>
            <a:r>
              <a:rPr lang="tr-TR" sz="1400" dirty="0">
                <a:solidFill>
                  <a:srgbClr val="0B52FC"/>
                </a:solidFill>
                <a:latin typeface="Courier"/>
                <a:cs typeface="Courier"/>
              </a:rPr>
              <a:t>;</a:t>
            </a:r>
          </a:p>
          <a:p>
            <a:r>
              <a:rPr lang="tr-TR" sz="1400" dirty="0">
                <a:latin typeface="Courier"/>
                <a:cs typeface="Courier"/>
              </a:rPr>
              <a:t> }</a:t>
            </a:r>
          </a:p>
          <a:p>
            <a:pPr>
              <a:spcBef>
                <a:spcPts val="500"/>
              </a:spcBef>
            </a:pPr>
            <a:r>
              <a:rPr lang="tr-TR" sz="1400" dirty="0">
                <a:latin typeface="Courier"/>
                <a:cs typeface="Courier"/>
              </a:rPr>
              <a:t>}	</a:t>
            </a:r>
          </a:p>
        </p:txBody>
      </p:sp>
      <p:sp>
        <p:nvSpPr>
          <p:cNvPr id="5" name="Text Box 4"/>
          <p:cNvSpPr txBox="1">
            <a:spLocks noChangeArrowheads="1"/>
          </p:cNvSpPr>
          <p:nvPr/>
        </p:nvSpPr>
        <p:spPr bwMode="auto">
          <a:xfrm>
            <a:off x="1096174" y="3503373"/>
            <a:ext cx="6288558" cy="1556715"/>
          </a:xfrm>
          <a:prstGeom prst="rect">
            <a:avLst/>
          </a:prstGeom>
          <a:solidFill>
            <a:srgbClr val="FFFFFF"/>
          </a:solidFill>
          <a:ln w="12700">
            <a:solidFill>
              <a:schemeClr val="tx1"/>
            </a:solidFill>
            <a:miter lim="800000"/>
            <a:headEnd/>
            <a:tailEnd/>
          </a:ln>
          <a:effectLst/>
        </p:spPr>
        <p:txBody>
          <a:bodyPr wrap="none" lIns="180000" tIns="99000" bIns="99000">
            <a:spAutoFit/>
          </a:bodyPr>
          <a:lstStyle/>
          <a:p>
            <a:r>
              <a:rPr lang="en-US" sz="1400" dirty="0">
                <a:latin typeface="Courier"/>
                <a:cs typeface="Courier"/>
              </a:rPr>
              <a:t> Callable&lt;Integer&gt; </a:t>
            </a:r>
            <a:r>
              <a:rPr lang="en-US" sz="1400" dirty="0" err="1">
                <a:latin typeface="Courier"/>
                <a:cs typeface="Courier"/>
              </a:rPr>
              <a:t>fetchNum</a:t>
            </a:r>
            <a:r>
              <a:rPr lang="en-US" sz="1400" dirty="0">
                <a:latin typeface="Courier"/>
                <a:cs typeface="Courier"/>
              </a:rPr>
              <a:t> = new Callable&lt;Integer&gt; () {</a:t>
            </a:r>
          </a:p>
          <a:p>
            <a:pPr>
              <a:spcBef>
                <a:spcPts val="500"/>
              </a:spcBef>
            </a:pPr>
            <a:r>
              <a:rPr lang="en-US" sz="1400" dirty="0">
                <a:latin typeface="Courier"/>
                <a:cs typeface="Courier"/>
              </a:rPr>
              <a:t>  @Override</a:t>
            </a:r>
          </a:p>
          <a:p>
            <a:r>
              <a:rPr lang="en-US" sz="1400" dirty="0">
                <a:latin typeface="Courier"/>
                <a:cs typeface="Courier"/>
              </a:rPr>
              <a:t>  </a:t>
            </a:r>
            <a:r>
              <a:rPr lang="en-US" sz="1400" dirty="0">
                <a:solidFill>
                  <a:srgbClr val="0B52FC"/>
                </a:solidFill>
                <a:latin typeface="Courier"/>
                <a:cs typeface="Courier"/>
              </a:rPr>
              <a:t>public Integer call() {</a:t>
            </a:r>
          </a:p>
          <a:p>
            <a:r>
              <a:rPr lang="en-US" sz="1400" dirty="0">
                <a:solidFill>
                  <a:srgbClr val="0B52FC"/>
                </a:solidFill>
                <a:latin typeface="Courier"/>
                <a:cs typeface="Courier"/>
              </a:rPr>
              <a:t>   return </a:t>
            </a:r>
            <a:r>
              <a:rPr lang="en-US" sz="1400" dirty="0" err="1">
                <a:solidFill>
                  <a:srgbClr val="0B52FC"/>
                </a:solidFill>
                <a:latin typeface="Courier"/>
                <a:cs typeface="Courier"/>
              </a:rPr>
              <a:t>NumberService.getNumber</a:t>
            </a:r>
            <a:r>
              <a:rPr lang="en-US" sz="1400" dirty="0">
                <a:solidFill>
                  <a:srgbClr val="0B52FC"/>
                </a:solidFill>
                <a:latin typeface="Courier"/>
                <a:cs typeface="Courier"/>
              </a:rPr>
              <a:t>();</a:t>
            </a:r>
          </a:p>
          <a:p>
            <a:r>
              <a:rPr lang="en-US" sz="1400" dirty="0">
                <a:solidFill>
                  <a:srgbClr val="0B52FC"/>
                </a:solidFill>
                <a:latin typeface="Courier"/>
                <a:cs typeface="Courier"/>
              </a:rPr>
              <a:t>  }</a:t>
            </a:r>
          </a:p>
          <a:p>
            <a:r>
              <a:rPr lang="en-US" sz="1400" dirty="0">
                <a:latin typeface="Courier"/>
                <a:cs typeface="Courier"/>
              </a:rPr>
              <a:t> };</a:t>
            </a:r>
          </a:p>
        </p:txBody>
      </p:sp>
      <p:sp>
        <p:nvSpPr>
          <p:cNvPr id="6" name="Text Box 4"/>
          <p:cNvSpPr txBox="1">
            <a:spLocks noChangeArrowheads="1"/>
          </p:cNvSpPr>
          <p:nvPr/>
        </p:nvSpPr>
        <p:spPr bwMode="auto">
          <a:xfrm>
            <a:off x="1751582" y="4754124"/>
            <a:ext cx="6763768" cy="415377"/>
          </a:xfrm>
          <a:prstGeom prst="rect">
            <a:avLst/>
          </a:prstGeom>
          <a:solidFill>
            <a:srgbClr val="FFFFFF"/>
          </a:solidFill>
          <a:ln w="12700">
            <a:solidFill>
              <a:schemeClr val="tx1"/>
            </a:solidFill>
            <a:miter lim="800000"/>
            <a:headEnd/>
            <a:tailEnd/>
          </a:ln>
          <a:effectLst/>
        </p:spPr>
        <p:txBody>
          <a:bodyPr wrap="square" lIns="180000" tIns="99000" bIns="99000">
            <a:spAutoFit/>
          </a:bodyPr>
          <a:lstStyle/>
          <a:p>
            <a:r>
              <a:rPr lang="en-US" sz="1400" dirty="0">
                <a:latin typeface="Courier"/>
                <a:cs typeface="Courier"/>
              </a:rPr>
              <a:t>Callable&lt;Integer&gt; </a:t>
            </a:r>
            <a:r>
              <a:rPr lang="en-US" sz="1400" dirty="0" err="1">
                <a:latin typeface="Courier"/>
                <a:cs typeface="Courier"/>
              </a:rPr>
              <a:t>fetchNum</a:t>
            </a:r>
            <a:r>
              <a:rPr lang="en-US" sz="1400" dirty="0">
                <a:latin typeface="Courier"/>
                <a:cs typeface="Courier"/>
              </a:rPr>
              <a:t> = </a:t>
            </a:r>
            <a:r>
              <a:rPr lang="en-US" sz="1400" dirty="0">
                <a:solidFill>
                  <a:srgbClr val="0B52FC"/>
                </a:solidFill>
                <a:latin typeface="Courier"/>
                <a:cs typeface="Courier"/>
              </a:rPr>
              <a:t>() -&gt; </a:t>
            </a:r>
            <a:r>
              <a:rPr lang="en-US" sz="1400" dirty="0" err="1">
                <a:solidFill>
                  <a:srgbClr val="0B52FC"/>
                </a:solidFill>
                <a:latin typeface="Courier"/>
                <a:cs typeface="Courier"/>
              </a:rPr>
              <a:t>NumberService.getNumber</a:t>
            </a:r>
            <a:r>
              <a:rPr lang="en-US" sz="1400" dirty="0">
                <a:solidFill>
                  <a:srgbClr val="0B52FC"/>
                </a:solidFill>
                <a:latin typeface="Courier"/>
                <a:cs typeface="Courier"/>
              </a:rPr>
              <a:t>();</a:t>
            </a:r>
          </a:p>
        </p:txBody>
      </p:sp>
    </p:spTree>
    <p:extLst>
      <p:ext uri="{BB962C8B-B14F-4D97-AF65-F5344CB8AC3E}">
        <p14:creationId xmlns:p14="http://schemas.microsoft.com/office/powerpoint/2010/main" val="2025054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Returning a Value</a:t>
            </a:r>
            <a:endParaRPr lang="en-US" dirty="0"/>
          </a:p>
        </p:txBody>
      </p:sp>
      <p:sp>
        <p:nvSpPr>
          <p:cNvPr id="3" name="Content Placeholder 2"/>
          <p:cNvSpPr>
            <a:spLocks noGrp="1"/>
          </p:cNvSpPr>
          <p:nvPr>
            <p:ph idx="1"/>
          </p:nvPr>
        </p:nvSpPr>
        <p:spPr>
          <a:xfrm>
            <a:off x="628650" y="1141408"/>
            <a:ext cx="6985000" cy="795738"/>
          </a:xfrm>
        </p:spPr>
        <p:txBody>
          <a:bodyPr/>
          <a:lstStyle/>
          <a:p>
            <a:r>
              <a:rPr lang="en-US" dirty="0" smtClean="0"/>
              <a:t>Task submitted to </a:t>
            </a:r>
            <a:r>
              <a:rPr lang="en-US" dirty="0" err="1" smtClean="0">
                <a:latin typeface="Courier"/>
                <a:cs typeface="Courier"/>
              </a:rPr>
              <a:t>ExecutorService</a:t>
            </a:r>
            <a:r>
              <a:rPr lang="en-US" dirty="0" smtClean="0"/>
              <a:t> using </a:t>
            </a:r>
            <a:r>
              <a:rPr lang="en-US" dirty="0" smtClean="0">
                <a:latin typeface="Courier"/>
                <a:cs typeface="Courier"/>
              </a:rPr>
              <a:t>submit()</a:t>
            </a:r>
          </a:p>
          <a:p>
            <a:pPr lvl="2"/>
            <a:r>
              <a:rPr lang="en-US" dirty="0" smtClean="0"/>
              <a:t>returns </a:t>
            </a:r>
            <a:r>
              <a:rPr lang="en-US" dirty="0" smtClean="0">
                <a:latin typeface="Courier"/>
                <a:cs typeface="Courier"/>
              </a:rPr>
              <a:t>Future&lt;T&gt;</a:t>
            </a:r>
            <a:r>
              <a:rPr lang="en-US" dirty="0" smtClean="0"/>
              <a:t> to represent result</a:t>
            </a:r>
            <a:endParaRPr lang="en-US" dirty="0"/>
          </a:p>
        </p:txBody>
      </p:sp>
      <p:sp>
        <p:nvSpPr>
          <p:cNvPr id="4" name="Text Box 4"/>
          <p:cNvSpPr txBox="1">
            <a:spLocks noChangeArrowheads="1"/>
          </p:cNvSpPr>
          <p:nvPr/>
        </p:nvSpPr>
        <p:spPr bwMode="auto">
          <a:xfrm>
            <a:off x="1079500" y="2175869"/>
            <a:ext cx="6350000" cy="1148655"/>
          </a:xfrm>
          <a:prstGeom prst="rect">
            <a:avLst/>
          </a:prstGeom>
          <a:solidFill>
            <a:srgbClr val="FFFFFF"/>
          </a:solidFill>
          <a:ln w="12700">
            <a:solidFill>
              <a:schemeClr val="tx1"/>
            </a:solidFill>
            <a:miter lim="800000"/>
            <a:headEnd/>
            <a:tailEnd/>
          </a:ln>
          <a:effectLst/>
        </p:spPr>
        <p:txBody>
          <a:bodyPr wrap="square" lIns="180000" tIns="99000" bIns="99000">
            <a:spAutoFit/>
          </a:bodyPr>
          <a:lstStyle/>
          <a:p>
            <a:r>
              <a:rPr lang="en-US" sz="1333" dirty="0">
                <a:latin typeface="Courier"/>
                <a:cs typeface="Courier"/>
              </a:rPr>
              <a:t> …</a:t>
            </a:r>
          </a:p>
          <a:p>
            <a:r>
              <a:rPr lang="en-US" sz="1333" dirty="0">
                <a:latin typeface="Courier"/>
                <a:cs typeface="Courier"/>
              </a:rPr>
              <a:t> </a:t>
            </a:r>
            <a:r>
              <a:rPr lang="en-US" sz="1333" dirty="0" err="1">
                <a:latin typeface="Courier"/>
                <a:cs typeface="Courier"/>
              </a:rPr>
              <a:t>ExecutorService</a:t>
            </a:r>
            <a:r>
              <a:rPr lang="en-US" sz="1333" dirty="0">
                <a:latin typeface="Courier"/>
                <a:cs typeface="Courier"/>
              </a:rPr>
              <a:t> engine = </a:t>
            </a:r>
            <a:r>
              <a:rPr lang="en-US" sz="1333" dirty="0" err="1">
                <a:latin typeface="Courier"/>
                <a:cs typeface="Courier"/>
              </a:rPr>
              <a:t>Executors.newFixedThreadPool</a:t>
            </a:r>
            <a:r>
              <a:rPr lang="en-US" sz="1333" dirty="0">
                <a:latin typeface="Courier"/>
                <a:cs typeface="Courier"/>
              </a:rPr>
              <a:t>(2);</a:t>
            </a:r>
          </a:p>
          <a:p>
            <a:pPr>
              <a:spcBef>
                <a:spcPts val="500"/>
              </a:spcBef>
            </a:pPr>
            <a:r>
              <a:rPr lang="en-US" sz="1333" dirty="0">
                <a:latin typeface="Courier"/>
                <a:cs typeface="Courier"/>
              </a:rPr>
              <a:t> Future&lt;Integer&gt; </a:t>
            </a:r>
            <a:r>
              <a:rPr lang="en-US" sz="1333" dirty="0" err="1">
                <a:latin typeface="Courier"/>
                <a:cs typeface="Courier"/>
              </a:rPr>
              <a:t>numF</a:t>
            </a:r>
            <a:r>
              <a:rPr lang="en-US" sz="1333" dirty="0">
                <a:latin typeface="Courier"/>
                <a:cs typeface="Courier"/>
              </a:rPr>
              <a:t> = </a:t>
            </a:r>
            <a:r>
              <a:rPr lang="en-US" sz="1333" dirty="0" err="1">
                <a:latin typeface="Courier"/>
                <a:cs typeface="Courier"/>
              </a:rPr>
              <a:t>engine.submit</a:t>
            </a:r>
            <a:r>
              <a:rPr lang="en-US" sz="1333" dirty="0">
                <a:latin typeface="Courier"/>
                <a:cs typeface="Courier"/>
              </a:rPr>
              <a:t>(</a:t>
            </a:r>
            <a:r>
              <a:rPr lang="en-US" sz="1333" dirty="0" err="1">
                <a:latin typeface="Courier"/>
                <a:cs typeface="Courier"/>
              </a:rPr>
              <a:t>fetchNum</a:t>
            </a:r>
            <a:r>
              <a:rPr lang="en-US" sz="1333" dirty="0">
                <a:latin typeface="Courier"/>
                <a:cs typeface="Courier"/>
              </a:rPr>
              <a:t>);</a:t>
            </a:r>
          </a:p>
          <a:p>
            <a:pPr>
              <a:spcBef>
                <a:spcPts val="500"/>
              </a:spcBef>
            </a:pPr>
            <a:r>
              <a:rPr lang="en-US" sz="1333" dirty="0">
                <a:latin typeface="Courier"/>
                <a:cs typeface="Courier"/>
              </a:rPr>
              <a:t> …</a:t>
            </a:r>
          </a:p>
        </p:txBody>
      </p:sp>
      <p:sp>
        <p:nvSpPr>
          <p:cNvPr id="7" name="Text Box 4"/>
          <p:cNvSpPr txBox="1">
            <a:spLocks noChangeArrowheads="1"/>
          </p:cNvSpPr>
          <p:nvPr/>
        </p:nvSpPr>
        <p:spPr bwMode="auto">
          <a:xfrm>
            <a:off x="1206500" y="3128369"/>
            <a:ext cx="6604000" cy="1289655"/>
          </a:xfrm>
          <a:prstGeom prst="rect">
            <a:avLst/>
          </a:prstGeom>
          <a:solidFill>
            <a:srgbClr val="FFFFFF"/>
          </a:solidFill>
          <a:ln w="12700">
            <a:solidFill>
              <a:schemeClr val="tx1"/>
            </a:solidFill>
            <a:miter lim="800000"/>
            <a:headEnd/>
            <a:tailEnd/>
          </a:ln>
          <a:effectLst/>
        </p:spPr>
        <p:txBody>
          <a:bodyPr wrap="square" lIns="180000" tIns="99000" bIns="99000">
            <a:spAutoFit/>
          </a:bodyPr>
          <a:lstStyle/>
          <a:p>
            <a:r>
              <a:rPr lang="en-US" sz="1333" dirty="0">
                <a:latin typeface="Courier"/>
                <a:cs typeface="Courier"/>
              </a:rPr>
              <a:t> …</a:t>
            </a:r>
          </a:p>
          <a:p>
            <a:r>
              <a:rPr lang="en-US" sz="1333" dirty="0">
                <a:latin typeface="Courier"/>
                <a:cs typeface="Courier"/>
              </a:rPr>
              <a:t> Future&lt;Integer&gt; </a:t>
            </a:r>
            <a:r>
              <a:rPr lang="en-US" sz="1333" dirty="0" err="1">
                <a:latin typeface="Courier"/>
                <a:cs typeface="Courier"/>
              </a:rPr>
              <a:t>numF</a:t>
            </a:r>
            <a:r>
              <a:rPr lang="en-US" sz="1333" dirty="0">
                <a:latin typeface="Courier"/>
                <a:cs typeface="Courier"/>
              </a:rPr>
              <a:t> = </a:t>
            </a:r>
            <a:r>
              <a:rPr lang="en-US" sz="1333" dirty="0" err="1">
                <a:solidFill>
                  <a:srgbClr val="0B52FC"/>
                </a:solidFill>
                <a:latin typeface="Courier"/>
                <a:cs typeface="Courier"/>
              </a:rPr>
              <a:t>engine.submit</a:t>
            </a:r>
            <a:r>
              <a:rPr lang="en-US" sz="1333" dirty="0">
                <a:solidFill>
                  <a:srgbClr val="0B52FC"/>
                </a:solidFill>
                <a:latin typeface="Courier"/>
                <a:cs typeface="Courier"/>
              </a:rPr>
              <a:t>(</a:t>
            </a:r>
            <a:br>
              <a:rPr lang="en-US" sz="1333" dirty="0">
                <a:solidFill>
                  <a:srgbClr val="0B52FC"/>
                </a:solidFill>
                <a:latin typeface="Courier"/>
                <a:cs typeface="Courier"/>
              </a:rPr>
            </a:br>
            <a:r>
              <a:rPr lang="en-US" sz="1333" dirty="0">
                <a:solidFill>
                  <a:srgbClr val="0B52FC"/>
                </a:solidFill>
                <a:latin typeface="Courier"/>
                <a:cs typeface="Courier"/>
              </a:rPr>
              <a:t>                               () -&gt; </a:t>
            </a:r>
            <a:r>
              <a:rPr lang="en-US" sz="1333" dirty="0" err="1">
                <a:solidFill>
                  <a:srgbClr val="0B52FC"/>
                </a:solidFill>
                <a:latin typeface="Courier"/>
                <a:cs typeface="Courier"/>
              </a:rPr>
              <a:t>NumberService.getNumber</a:t>
            </a:r>
            <a:r>
              <a:rPr lang="en-US" sz="1333" dirty="0">
                <a:solidFill>
                  <a:srgbClr val="0B52FC"/>
                </a:solidFill>
                <a:latin typeface="Courier"/>
                <a:cs typeface="Courier"/>
              </a:rPr>
              <a:t>()</a:t>
            </a:r>
          </a:p>
          <a:p>
            <a:r>
              <a:rPr lang="en-US" sz="1333" dirty="0">
                <a:solidFill>
                  <a:srgbClr val="0B52FC"/>
                </a:solidFill>
                <a:latin typeface="Courier"/>
                <a:cs typeface="Courier"/>
              </a:rPr>
              <a:t>                         );</a:t>
            </a:r>
          </a:p>
          <a:p>
            <a:pPr>
              <a:spcBef>
                <a:spcPts val="500"/>
              </a:spcBef>
            </a:pPr>
            <a:r>
              <a:rPr lang="en-US" sz="1333" dirty="0">
                <a:latin typeface="Courier"/>
                <a:cs typeface="Courier"/>
              </a:rPr>
              <a:t> …</a:t>
            </a:r>
          </a:p>
        </p:txBody>
      </p:sp>
    </p:spTree>
    <p:extLst>
      <p:ext uri="{BB962C8B-B14F-4D97-AF65-F5344CB8AC3E}">
        <p14:creationId xmlns:p14="http://schemas.microsoft.com/office/powerpoint/2010/main" val="797924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a:t>
            </a:r>
            <a:r>
              <a:rPr lang="en-US" dirty="0" smtClean="0">
                <a:latin typeface="Courier"/>
                <a:cs typeface="Courier"/>
              </a:rPr>
              <a:t>Future&lt;T&gt;</a:t>
            </a:r>
            <a:endParaRPr lang="en-US" dirty="0">
              <a:latin typeface="Courier"/>
              <a:cs typeface="Courier"/>
            </a:endParaRPr>
          </a:p>
        </p:txBody>
      </p:sp>
      <p:sp>
        <p:nvSpPr>
          <p:cNvPr id="3" name="Content Placeholder 2"/>
          <p:cNvSpPr>
            <a:spLocks noGrp="1"/>
          </p:cNvSpPr>
          <p:nvPr>
            <p:ph idx="1"/>
          </p:nvPr>
        </p:nvSpPr>
        <p:spPr>
          <a:xfrm>
            <a:off x="628650" y="1079500"/>
            <a:ext cx="4953000" cy="4050912"/>
          </a:xfrm>
        </p:spPr>
        <p:txBody>
          <a:bodyPr/>
          <a:lstStyle/>
          <a:p>
            <a:r>
              <a:rPr lang="en-US" dirty="0" smtClean="0"/>
              <a:t>Operations:</a:t>
            </a:r>
          </a:p>
          <a:p>
            <a:pPr lvl="2"/>
            <a:r>
              <a:rPr lang="en-US" dirty="0" smtClean="0"/>
              <a:t>fetch value, block thread if task not complete</a:t>
            </a:r>
          </a:p>
          <a:p>
            <a:pPr lvl="2"/>
            <a:r>
              <a:rPr lang="en-US" dirty="0" smtClean="0"/>
              <a:t>check if task complete or cancelled</a:t>
            </a:r>
          </a:p>
          <a:p>
            <a:pPr lvl="2"/>
            <a:r>
              <a:rPr lang="en-US" dirty="0" smtClean="0"/>
              <a:t>cancel task execution</a:t>
            </a:r>
          </a:p>
          <a:p>
            <a:pPr lvl="2"/>
            <a:endParaRPr lang="en-US" dirty="0"/>
          </a:p>
          <a:p>
            <a:r>
              <a:rPr lang="en-US" dirty="0" smtClean="0"/>
              <a:t>Operations throw exceptions to indicate failures</a:t>
            </a:r>
          </a:p>
          <a:p>
            <a:pPr lvl="2"/>
            <a:r>
              <a:rPr lang="en-US" dirty="0" err="1">
                <a:latin typeface="Courier"/>
                <a:ea typeface="ＭＳ Ｐゴシック" charset="0"/>
              </a:rPr>
              <a:t>ExecutionException</a:t>
            </a:r>
            <a:r>
              <a:rPr lang="en-US" dirty="0">
                <a:latin typeface="Arial" charset="0"/>
                <a:ea typeface="ＭＳ Ｐゴシック" charset="0"/>
              </a:rPr>
              <a:t> if task throws an exception</a:t>
            </a:r>
          </a:p>
          <a:p>
            <a:pPr lvl="2"/>
            <a:r>
              <a:rPr lang="en-US" dirty="0" err="1">
                <a:latin typeface="Courier"/>
                <a:ea typeface="ＭＳ Ｐゴシック" charset="0"/>
              </a:rPr>
              <a:t>CancellationException</a:t>
            </a:r>
            <a:r>
              <a:rPr lang="en-US" dirty="0">
                <a:latin typeface="Arial" charset="0"/>
                <a:ea typeface="ＭＳ Ｐゴシック" charset="0"/>
              </a:rPr>
              <a:t> if task was cancelled</a:t>
            </a:r>
          </a:p>
          <a:p>
            <a:pPr lvl="2"/>
            <a:r>
              <a:rPr lang="en-US" dirty="0" err="1">
                <a:latin typeface="Courier"/>
                <a:ea typeface="ＭＳ Ｐゴシック" charset="0"/>
              </a:rPr>
              <a:t>InterruptedException</a:t>
            </a:r>
            <a:r>
              <a:rPr lang="en-US" dirty="0">
                <a:latin typeface="Arial" charset="0"/>
                <a:ea typeface="ＭＳ Ｐゴシック" charset="0"/>
              </a:rPr>
              <a:t> if waiting thread </a:t>
            </a:r>
            <a:r>
              <a:rPr lang="en-US" dirty="0" smtClean="0">
                <a:latin typeface="Arial" charset="0"/>
                <a:ea typeface="ＭＳ Ｐゴシック" charset="0"/>
              </a:rPr>
              <a:t>is interrupted</a:t>
            </a:r>
            <a:endParaRPr lang="en-US" dirty="0">
              <a:latin typeface="Arial" charset="0"/>
              <a:ea typeface="ＭＳ Ｐゴシック" charset="0"/>
            </a:endParaRPr>
          </a:p>
          <a:p>
            <a:pPr lvl="2"/>
            <a:r>
              <a:rPr lang="en-US" dirty="0" err="1">
                <a:latin typeface="Courier"/>
                <a:ea typeface="ＭＳ Ｐゴシック" charset="0"/>
              </a:rPr>
              <a:t>TimeoutException</a:t>
            </a:r>
            <a:r>
              <a:rPr lang="en-US" dirty="0">
                <a:latin typeface="Arial" charset="0"/>
                <a:ea typeface="ＭＳ Ｐゴシック" charset="0"/>
              </a:rPr>
              <a:t> if optional </a:t>
            </a:r>
            <a:r>
              <a:rPr lang="en-US" dirty="0" smtClean="0">
                <a:latin typeface="Arial" charset="0"/>
                <a:ea typeface="ＭＳ Ｐゴシック" charset="0"/>
              </a:rPr>
              <a:t>fetch</a:t>
            </a:r>
            <a:br>
              <a:rPr lang="en-US" dirty="0" smtClean="0">
                <a:latin typeface="Arial" charset="0"/>
                <a:ea typeface="ＭＳ Ｐゴシック" charset="0"/>
              </a:rPr>
            </a:br>
            <a:r>
              <a:rPr lang="en-US" dirty="0" smtClean="0">
                <a:latin typeface="Arial" charset="0"/>
                <a:ea typeface="ＭＳ Ｐゴシック" charset="0"/>
              </a:rPr>
              <a:t>timeout expires</a:t>
            </a:r>
            <a:endParaRPr lang="en-US" dirty="0">
              <a:latin typeface="Arial" charset="0"/>
              <a:ea typeface="ＭＳ Ｐゴシック" charset="0"/>
            </a:endParaRPr>
          </a:p>
          <a:p>
            <a:endParaRPr lang="en-US" dirty="0"/>
          </a:p>
          <a:p>
            <a:endParaRPr lang="en-US" dirty="0"/>
          </a:p>
        </p:txBody>
      </p:sp>
      <p:grpSp>
        <p:nvGrpSpPr>
          <p:cNvPr id="4" name="Group 3"/>
          <p:cNvGrpSpPr/>
          <p:nvPr/>
        </p:nvGrpSpPr>
        <p:grpSpPr>
          <a:xfrm>
            <a:off x="6032500" y="1079500"/>
            <a:ext cx="1905000" cy="1714500"/>
            <a:chOff x="3458594" y="2438400"/>
            <a:chExt cx="2700905" cy="2387600"/>
          </a:xfrm>
        </p:grpSpPr>
        <p:pic>
          <p:nvPicPr>
            <p:cNvPr id="5" name="Picture 4" descr="sb02-futur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458594" y="2438400"/>
              <a:ext cx="2700905" cy="2387600"/>
            </a:xfrm>
            <a:prstGeom prst="rect">
              <a:avLst/>
            </a:prstGeom>
          </p:spPr>
        </p:pic>
        <p:sp>
          <p:nvSpPr>
            <p:cNvPr id="6" name="Rectangle 5"/>
            <p:cNvSpPr/>
            <p:nvPr/>
          </p:nvSpPr>
          <p:spPr bwMode="auto">
            <a:xfrm>
              <a:off x="4038600" y="3048000"/>
              <a:ext cx="1143000" cy="762000"/>
            </a:xfrm>
            <a:prstGeom prst="rect">
              <a:avLst/>
            </a:prstGeom>
            <a:solidFill>
              <a:schemeClr val="bg1"/>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7" name="TextBox 6"/>
            <p:cNvSpPr txBox="1"/>
            <p:nvPr/>
          </p:nvSpPr>
          <p:spPr>
            <a:xfrm rot="1402964">
              <a:off x="3860969" y="2861947"/>
              <a:ext cx="1523120" cy="985529"/>
            </a:xfrm>
            <a:prstGeom prst="rect">
              <a:avLst/>
            </a:prstGeom>
            <a:noFill/>
          </p:spPr>
          <p:txBody>
            <a:bodyPr wrap="square" rtlCol="0">
              <a:spAutoFit/>
            </a:bodyPr>
            <a:lstStyle/>
            <a:p>
              <a:r>
                <a:rPr lang="en-US" sz="1333" dirty="0"/>
                <a:t>The answer is</a:t>
              </a:r>
              <a:br>
                <a:rPr lang="en-US" sz="1333" dirty="0"/>
              </a:br>
              <a:r>
                <a:rPr lang="en-US" sz="1333" dirty="0"/>
                <a:t>…</a:t>
              </a:r>
            </a:p>
          </p:txBody>
        </p:sp>
      </p:grpSp>
      <p:grpSp>
        <p:nvGrpSpPr>
          <p:cNvPr id="8" name="Group 7"/>
          <p:cNvGrpSpPr/>
          <p:nvPr/>
        </p:nvGrpSpPr>
        <p:grpSpPr>
          <a:xfrm>
            <a:off x="6032500" y="3302000"/>
            <a:ext cx="1905000" cy="1714500"/>
            <a:chOff x="3458594" y="2438400"/>
            <a:chExt cx="2700905" cy="2387600"/>
          </a:xfrm>
        </p:grpSpPr>
        <p:pic>
          <p:nvPicPr>
            <p:cNvPr id="9" name="Picture 8" descr="sb02-futur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458594" y="2438400"/>
              <a:ext cx="2700905" cy="2387600"/>
            </a:xfrm>
            <a:prstGeom prst="rect">
              <a:avLst/>
            </a:prstGeom>
          </p:spPr>
        </p:pic>
        <p:sp>
          <p:nvSpPr>
            <p:cNvPr id="10" name="Rectangle 9"/>
            <p:cNvSpPr/>
            <p:nvPr/>
          </p:nvSpPr>
          <p:spPr bwMode="auto">
            <a:xfrm>
              <a:off x="4038600" y="3048000"/>
              <a:ext cx="1143000" cy="762000"/>
            </a:xfrm>
            <a:prstGeom prst="rect">
              <a:avLst/>
            </a:prstGeom>
            <a:solidFill>
              <a:schemeClr val="bg1"/>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11" name="TextBox 10"/>
            <p:cNvSpPr txBox="1"/>
            <p:nvPr/>
          </p:nvSpPr>
          <p:spPr>
            <a:xfrm rot="1402964">
              <a:off x="3770941" y="2861946"/>
              <a:ext cx="1523120" cy="985529"/>
            </a:xfrm>
            <a:prstGeom prst="rect">
              <a:avLst/>
            </a:prstGeom>
            <a:noFill/>
          </p:spPr>
          <p:txBody>
            <a:bodyPr wrap="square" rtlCol="0">
              <a:spAutoFit/>
            </a:bodyPr>
            <a:lstStyle/>
            <a:p>
              <a:r>
                <a:rPr lang="en-US" sz="1333" dirty="0"/>
                <a:t>The answer is</a:t>
              </a:r>
            </a:p>
            <a:p>
              <a:r>
                <a:rPr lang="en-US" sz="1333" dirty="0"/>
                <a:t>42</a:t>
              </a:r>
            </a:p>
          </p:txBody>
        </p:sp>
      </p:grpSp>
      <p:sp>
        <p:nvSpPr>
          <p:cNvPr id="12" name="Down Arrow 11"/>
          <p:cNvSpPr/>
          <p:nvPr/>
        </p:nvSpPr>
        <p:spPr bwMode="auto">
          <a:xfrm>
            <a:off x="6731000" y="2540000"/>
            <a:ext cx="571500" cy="825500"/>
          </a:xfrm>
          <a:prstGeom prst="downArrow">
            <a:avLst/>
          </a:prstGeom>
          <a:solidFill>
            <a:schemeClr val="bg2">
              <a:lumMod val="40000"/>
              <a:lumOff val="60000"/>
            </a:schemeClr>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Tree>
    <p:extLst>
      <p:ext uri="{BB962C8B-B14F-4D97-AF65-F5344CB8AC3E}">
        <p14:creationId xmlns:p14="http://schemas.microsoft.com/office/powerpoint/2010/main" val="1708959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a:t>
            </a:r>
            <a:r>
              <a:rPr lang="en-US" dirty="0" smtClean="0">
                <a:latin typeface="Courier"/>
                <a:cs typeface="Courier"/>
              </a:rPr>
              <a:t>Future&lt;T&gt;</a:t>
            </a:r>
            <a:endParaRPr lang="en-US" dirty="0">
              <a:latin typeface="Courier"/>
              <a:cs typeface="Courier"/>
            </a:endParaRPr>
          </a:p>
        </p:txBody>
      </p:sp>
      <p:sp>
        <p:nvSpPr>
          <p:cNvPr id="14" name="Text Box 4"/>
          <p:cNvSpPr txBox="1">
            <a:spLocks noChangeArrowheads="1"/>
          </p:cNvSpPr>
          <p:nvPr/>
        </p:nvSpPr>
        <p:spPr bwMode="auto">
          <a:xfrm>
            <a:off x="628650" y="1113723"/>
            <a:ext cx="6921500" cy="3738338"/>
          </a:xfrm>
          <a:prstGeom prst="rect">
            <a:avLst/>
          </a:prstGeom>
          <a:solidFill>
            <a:srgbClr val="FFFFFF"/>
          </a:solidFill>
          <a:ln w="12700">
            <a:solidFill>
              <a:schemeClr val="tx1"/>
            </a:solidFill>
            <a:miter lim="800000"/>
            <a:headEnd/>
            <a:tailEnd/>
          </a:ln>
          <a:effectLst/>
        </p:spPr>
        <p:txBody>
          <a:bodyPr wrap="square" lIns="180000" tIns="99000" bIns="99000">
            <a:spAutoFit/>
          </a:bodyPr>
          <a:lstStyle/>
          <a:p>
            <a:r>
              <a:rPr lang="en-US" sz="1333" dirty="0">
                <a:latin typeface="Courier"/>
                <a:cs typeface="Courier"/>
              </a:rPr>
              <a:t> </a:t>
            </a:r>
            <a:r>
              <a:rPr lang="en-US" sz="1333" dirty="0" err="1">
                <a:latin typeface="Courier"/>
                <a:cs typeface="Courier"/>
              </a:rPr>
              <a:t>ExecutorService</a:t>
            </a:r>
            <a:r>
              <a:rPr lang="en-US" sz="1333" dirty="0">
                <a:latin typeface="Courier"/>
                <a:cs typeface="Courier"/>
              </a:rPr>
              <a:t> engine = </a:t>
            </a:r>
            <a:r>
              <a:rPr lang="en-US" sz="1333" dirty="0" err="1">
                <a:latin typeface="Courier"/>
                <a:cs typeface="Courier"/>
              </a:rPr>
              <a:t>Executors.newFixedThreadPool</a:t>
            </a:r>
            <a:r>
              <a:rPr lang="en-US" sz="1333" dirty="0">
                <a:latin typeface="Courier"/>
                <a:cs typeface="Courier"/>
              </a:rPr>
              <a:t>(2);</a:t>
            </a:r>
          </a:p>
          <a:p>
            <a:r>
              <a:rPr lang="en-US" sz="1333" dirty="0">
                <a:latin typeface="Courier"/>
                <a:cs typeface="Courier"/>
              </a:rPr>
              <a:t> Future&lt;Integer&gt; </a:t>
            </a:r>
            <a:r>
              <a:rPr lang="en-US" sz="1333" dirty="0" err="1">
                <a:latin typeface="Courier"/>
                <a:cs typeface="Courier"/>
              </a:rPr>
              <a:t>numF</a:t>
            </a:r>
            <a:r>
              <a:rPr lang="en-US" sz="1333" dirty="0">
                <a:latin typeface="Courier"/>
                <a:cs typeface="Courier"/>
              </a:rPr>
              <a:t> = </a:t>
            </a:r>
            <a:r>
              <a:rPr lang="en-US" sz="1333" dirty="0" err="1">
                <a:solidFill>
                  <a:srgbClr val="0B52FC"/>
                </a:solidFill>
                <a:latin typeface="Courier"/>
                <a:cs typeface="Courier"/>
              </a:rPr>
              <a:t>engine.submit</a:t>
            </a:r>
            <a:r>
              <a:rPr lang="en-US" sz="1333" dirty="0">
                <a:solidFill>
                  <a:srgbClr val="0B52FC"/>
                </a:solidFill>
                <a:latin typeface="Courier"/>
                <a:cs typeface="Courier"/>
              </a:rPr>
              <a:t>(</a:t>
            </a:r>
          </a:p>
          <a:p>
            <a:r>
              <a:rPr lang="en-US" sz="1333" dirty="0">
                <a:solidFill>
                  <a:srgbClr val="0B52FC"/>
                </a:solidFill>
                <a:latin typeface="Courier"/>
                <a:cs typeface="Courier"/>
              </a:rPr>
              <a:t>                               () -&gt; </a:t>
            </a:r>
            <a:r>
              <a:rPr lang="en-US" sz="1333" dirty="0" err="1">
                <a:solidFill>
                  <a:srgbClr val="0B52FC"/>
                </a:solidFill>
                <a:latin typeface="Courier"/>
                <a:cs typeface="Courier"/>
              </a:rPr>
              <a:t>NumberService.getNumber</a:t>
            </a:r>
            <a:r>
              <a:rPr lang="en-US" sz="1333" dirty="0">
                <a:solidFill>
                  <a:srgbClr val="0B52FC"/>
                </a:solidFill>
                <a:latin typeface="Courier"/>
                <a:cs typeface="Courier"/>
              </a:rPr>
              <a:t>() );</a:t>
            </a:r>
          </a:p>
          <a:p>
            <a:r>
              <a:rPr lang="en-US" sz="1333" dirty="0">
                <a:latin typeface="Courier"/>
                <a:cs typeface="Courier"/>
              </a:rPr>
              <a:t> …</a:t>
            </a:r>
          </a:p>
          <a:p>
            <a:r>
              <a:rPr lang="en-US" sz="1333" dirty="0">
                <a:latin typeface="Courier"/>
                <a:cs typeface="Courier"/>
              </a:rPr>
              <a:t> </a:t>
            </a:r>
            <a:r>
              <a:rPr lang="en-US" sz="1333" dirty="0" err="1">
                <a:latin typeface="Courier"/>
                <a:cs typeface="Courier"/>
              </a:rPr>
              <a:t>int</a:t>
            </a:r>
            <a:r>
              <a:rPr lang="en-US" sz="1333" dirty="0">
                <a:latin typeface="Courier"/>
                <a:cs typeface="Courier"/>
              </a:rPr>
              <a:t> </a:t>
            </a:r>
            <a:r>
              <a:rPr lang="en-US" sz="1333" dirty="0" err="1">
                <a:latin typeface="Courier"/>
                <a:cs typeface="Courier"/>
              </a:rPr>
              <a:t>theNum</a:t>
            </a:r>
            <a:r>
              <a:rPr lang="en-US" sz="1333" dirty="0">
                <a:latin typeface="Courier"/>
                <a:cs typeface="Courier"/>
              </a:rPr>
              <a:t> = 0;</a:t>
            </a:r>
          </a:p>
          <a:p>
            <a:r>
              <a:rPr lang="en-US" sz="1333" dirty="0">
                <a:latin typeface="Courier"/>
                <a:cs typeface="Courier"/>
              </a:rPr>
              <a:t> try {</a:t>
            </a:r>
          </a:p>
          <a:p>
            <a:r>
              <a:rPr lang="en-US" sz="1333" dirty="0">
                <a:latin typeface="Courier"/>
                <a:cs typeface="Courier"/>
              </a:rPr>
              <a:t>  while ( </a:t>
            </a:r>
            <a:r>
              <a:rPr lang="en-US" sz="1333" dirty="0">
                <a:solidFill>
                  <a:srgbClr val="0B52FC"/>
                </a:solidFill>
                <a:latin typeface="Courier"/>
                <a:cs typeface="Courier"/>
              </a:rPr>
              <a:t>!</a:t>
            </a:r>
            <a:r>
              <a:rPr lang="en-US" sz="1333" dirty="0" err="1">
                <a:solidFill>
                  <a:srgbClr val="0B52FC"/>
                </a:solidFill>
                <a:latin typeface="Courier"/>
                <a:cs typeface="Courier"/>
              </a:rPr>
              <a:t>numF.isDone</a:t>
            </a:r>
            <a:r>
              <a:rPr lang="en-US" sz="1333" dirty="0">
                <a:solidFill>
                  <a:srgbClr val="0B52FC"/>
                </a:solidFill>
                <a:latin typeface="Courier"/>
                <a:cs typeface="Courier"/>
              </a:rPr>
              <a:t>() </a:t>
            </a:r>
            <a:r>
              <a:rPr lang="en-US" sz="1333" dirty="0">
                <a:latin typeface="Courier"/>
                <a:cs typeface="Courier"/>
              </a:rPr>
              <a:t>) {</a:t>
            </a:r>
          </a:p>
          <a:p>
            <a:r>
              <a:rPr lang="en-US" sz="1333" dirty="0">
                <a:latin typeface="Courier"/>
                <a:cs typeface="Courier"/>
              </a:rPr>
              <a:t>   </a:t>
            </a:r>
            <a:r>
              <a:rPr lang="en-US" sz="1333" dirty="0" err="1">
                <a:latin typeface="Courier"/>
                <a:cs typeface="Courier"/>
              </a:rPr>
              <a:t>System.out.print</a:t>
            </a:r>
            <a:r>
              <a:rPr lang="en-US" sz="1333" dirty="0">
                <a:latin typeface="Courier"/>
                <a:cs typeface="Courier"/>
              </a:rPr>
              <a:t>(".");</a:t>
            </a:r>
          </a:p>
          <a:p>
            <a:r>
              <a:rPr lang="en-US" sz="1333" dirty="0">
                <a:latin typeface="Courier"/>
                <a:cs typeface="Courier"/>
              </a:rPr>
              <a:t>   </a:t>
            </a:r>
            <a:r>
              <a:rPr lang="en-US" sz="1333" dirty="0" err="1">
                <a:latin typeface="Courier"/>
                <a:cs typeface="Courier"/>
              </a:rPr>
              <a:t>Thread.sleep</a:t>
            </a:r>
            <a:r>
              <a:rPr lang="en-US" sz="1333" dirty="0">
                <a:latin typeface="Courier"/>
                <a:cs typeface="Courier"/>
              </a:rPr>
              <a:t>(200);</a:t>
            </a:r>
          </a:p>
          <a:p>
            <a:r>
              <a:rPr lang="en-US" sz="1333" dirty="0">
                <a:latin typeface="Courier"/>
                <a:cs typeface="Courier"/>
              </a:rPr>
              <a:t>  }</a:t>
            </a:r>
          </a:p>
          <a:p>
            <a:r>
              <a:rPr lang="en-US" sz="1333" dirty="0">
                <a:latin typeface="Courier"/>
                <a:cs typeface="Courier"/>
              </a:rPr>
              <a:t>  </a:t>
            </a:r>
            <a:r>
              <a:rPr lang="en-US" sz="1333" dirty="0" err="1">
                <a:latin typeface="Courier"/>
                <a:cs typeface="Courier"/>
              </a:rPr>
              <a:t>theNum</a:t>
            </a:r>
            <a:r>
              <a:rPr lang="en-US" sz="1333" dirty="0">
                <a:latin typeface="Courier"/>
                <a:cs typeface="Courier"/>
              </a:rPr>
              <a:t> = </a:t>
            </a:r>
            <a:r>
              <a:rPr lang="en-US" sz="1333" dirty="0" err="1">
                <a:solidFill>
                  <a:srgbClr val="0B52FC"/>
                </a:solidFill>
                <a:latin typeface="Courier"/>
                <a:cs typeface="Courier"/>
              </a:rPr>
              <a:t>numF.get</a:t>
            </a:r>
            <a:r>
              <a:rPr lang="en-US" sz="1333" dirty="0">
                <a:solidFill>
                  <a:srgbClr val="0B52FC"/>
                </a:solidFill>
                <a:latin typeface="Courier"/>
                <a:cs typeface="Courier"/>
              </a:rPr>
              <a:t>()</a:t>
            </a:r>
            <a:r>
              <a:rPr lang="en-US" sz="1333" dirty="0">
                <a:latin typeface="Courier"/>
                <a:cs typeface="Courier"/>
              </a:rPr>
              <a:t>;</a:t>
            </a:r>
          </a:p>
          <a:p>
            <a:pPr>
              <a:spcBef>
                <a:spcPts val="500"/>
              </a:spcBef>
            </a:pPr>
            <a:r>
              <a:rPr lang="en-US" sz="1333" dirty="0">
                <a:latin typeface="Courier"/>
                <a:cs typeface="Courier"/>
              </a:rPr>
              <a:t> } catch ( </a:t>
            </a:r>
            <a:r>
              <a:rPr lang="en-US" sz="1333" dirty="0" err="1">
                <a:latin typeface="Courier"/>
                <a:cs typeface="Courier"/>
              </a:rPr>
              <a:t>InterruptedException</a:t>
            </a:r>
            <a:r>
              <a:rPr lang="en-US" sz="1333" dirty="0">
                <a:latin typeface="Courier"/>
                <a:cs typeface="Courier"/>
              </a:rPr>
              <a:t> </a:t>
            </a:r>
            <a:r>
              <a:rPr lang="en-US" sz="1333" dirty="0" err="1">
                <a:latin typeface="Courier"/>
                <a:cs typeface="Courier"/>
              </a:rPr>
              <a:t>ieIgnore</a:t>
            </a:r>
            <a:r>
              <a:rPr lang="en-US" sz="1333" dirty="0">
                <a:latin typeface="Courier"/>
                <a:cs typeface="Courier"/>
              </a:rPr>
              <a:t> ) {		</a:t>
            </a:r>
          </a:p>
          <a:p>
            <a:pPr>
              <a:spcBef>
                <a:spcPts val="500"/>
              </a:spcBef>
            </a:pPr>
            <a:r>
              <a:rPr lang="en-US" sz="1333" dirty="0">
                <a:latin typeface="Courier"/>
                <a:cs typeface="Courier"/>
              </a:rPr>
              <a:t> } catch ( </a:t>
            </a:r>
            <a:r>
              <a:rPr lang="en-US" sz="1333" dirty="0" err="1">
                <a:latin typeface="Courier"/>
                <a:cs typeface="Courier"/>
              </a:rPr>
              <a:t>ExecutionException</a:t>
            </a:r>
            <a:r>
              <a:rPr lang="en-US" sz="1333" dirty="0">
                <a:latin typeface="Courier"/>
                <a:cs typeface="Courier"/>
              </a:rPr>
              <a:t> </a:t>
            </a:r>
            <a:r>
              <a:rPr lang="en-US" sz="1333" dirty="0" err="1">
                <a:latin typeface="Courier"/>
                <a:cs typeface="Courier"/>
              </a:rPr>
              <a:t>exIgnore</a:t>
            </a:r>
            <a:r>
              <a:rPr lang="en-US" sz="1333" dirty="0">
                <a:latin typeface="Courier"/>
                <a:cs typeface="Courier"/>
              </a:rPr>
              <a:t> ) {			</a:t>
            </a:r>
          </a:p>
          <a:p>
            <a:pPr>
              <a:spcBef>
                <a:spcPts val="500"/>
              </a:spcBef>
            </a:pPr>
            <a:r>
              <a:rPr lang="en-US" sz="1333" dirty="0">
                <a:latin typeface="Courier"/>
                <a:cs typeface="Courier"/>
              </a:rPr>
              <a:t> } catch ( </a:t>
            </a:r>
            <a:r>
              <a:rPr lang="en-US" sz="1333" dirty="0" err="1">
                <a:latin typeface="Courier"/>
                <a:cs typeface="Courier"/>
              </a:rPr>
              <a:t>CancellationException</a:t>
            </a:r>
            <a:r>
              <a:rPr lang="en-US" sz="1333" dirty="0">
                <a:latin typeface="Courier"/>
                <a:cs typeface="Courier"/>
              </a:rPr>
              <a:t> </a:t>
            </a:r>
            <a:r>
              <a:rPr lang="en-US" sz="1333" dirty="0" err="1">
                <a:latin typeface="Courier"/>
                <a:cs typeface="Courier"/>
              </a:rPr>
              <a:t>ccIgnore</a:t>
            </a:r>
            <a:r>
              <a:rPr lang="en-US" sz="1333" dirty="0">
                <a:latin typeface="Courier"/>
                <a:cs typeface="Courier"/>
              </a:rPr>
              <a:t> ) {		</a:t>
            </a:r>
          </a:p>
          <a:p>
            <a:pPr>
              <a:spcBef>
                <a:spcPts val="500"/>
              </a:spcBef>
            </a:pPr>
            <a:r>
              <a:rPr lang="en-US" sz="1333" dirty="0">
                <a:latin typeface="Courier"/>
                <a:cs typeface="Courier"/>
              </a:rPr>
              <a:t> } </a:t>
            </a:r>
          </a:p>
          <a:p>
            <a:r>
              <a:rPr lang="en-US" sz="1333" dirty="0">
                <a:latin typeface="Courier"/>
                <a:cs typeface="Courier"/>
              </a:rPr>
              <a:t> </a:t>
            </a:r>
            <a:r>
              <a:rPr lang="en-US" sz="1333" dirty="0" err="1">
                <a:latin typeface="Courier"/>
                <a:cs typeface="Courier"/>
              </a:rPr>
              <a:t>System.out.println</a:t>
            </a:r>
            <a:r>
              <a:rPr lang="en-US" sz="1333" dirty="0">
                <a:latin typeface="Courier"/>
                <a:cs typeface="Courier"/>
              </a:rPr>
              <a:t>("Returned number: " + </a:t>
            </a:r>
            <a:r>
              <a:rPr lang="en-US" sz="1333" dirty="0" err="1">
                <a:latin typeface="Courier"/>
                <a:cs typeface="Courier"/>
              </a:rPr>
              <a:t>theNum</a:t>
            </a:r>
            <a:r>
              <a:rPr lang="en-US" sz="1333" dirty="0">
                <a:latin typeface="Courier"/>
                <a:cs typeface="Courier"/>
              </a:rPr>
              <a:t>);</a:t>
            </a:r>
          </a:p>
        </p:txBody>
      </p:sp>
      <p:sp>
        <p:nvSpPr>
          <p:cNvPr id="16" name="TextBox 15"/>
          <p:cNvSpPr txBox="1"/>
          <p:nvPr/>
        </p:nvSpPr>
        <p:spPr>
          <a:xfrm>
            <a:off x="4766087" y="4772194"/>
            <a:ext cx="3238500" cy="502573"/>
          </a:xfrm>
          <a:prstGeom prst="rect">
            <a:avLst/>
          </a:prstGeom>
          <a:solidFill>
            <a:srgbClr val="E0F8E0"/>
          </a:solidFill>
          <a:ln>
            <a:solidFill>
              <a:srgbClr val="009D00"/>
            </a:solidFill>
          </a:ln>
        </p:spPr>
        <p:txBody>
          <a:bodyPr wrap="square" rtlCol="0">
            <a:spAutoFit/>
          </a:bodyPr>
          <a:lstStyle/>
          <a:p>
            <a:r>
              <a:rPr lang="en-US" sz="1333" dirty="0">
                <a:latin typeface="Courier"/>
                <a:cs typeface="Courier"/>
              </a:rPr>
              <a:t>Main thread id: 1</a:t>
            </a:r>
          </a:p>
          <a:p>
            <a:r>
              <a:rPr lang="en-US" sz="1333" dirty="0">
                <a:latin typeface="Courier"/>
                <a:cs typeface="Courier"/>
              </a:rPr>
              <a:t>..........Returned number: -95</a:t>
            </a:r>
          </a:p>
        </p:txBody>
      </p:sp>
    </p:spTree>
    <p:extLst>
      <p:ext uri="{BB962C8B-B14F-4D97-AF65-F5344CB8AC3E}">
        <p14:creationId xmlns:p14="http://schemas.microsoft.com/office/powerpoint/2010/main" val="1072333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Von Neumann Architecture</a:t>
            </a:r>
            <a:endParaRPr lang="en-US" dirty="0"/>
          </a:p>
        </p:txBody>
      </p:sp>
      <p:sp>
        <p:nvSpPr>
          <p:cNvPr id="3" name="Content Placeholder 2"/>
          <p:cNvSpPr>
            <a:spLocks noGrp="1"/>
          </p:cNvSpPr>
          <p:nvPr>
            <p:ph idx="1"/>
          </p:nvPr>
        </p:nvSpPr>
        <p:spPr>
          <a:xfrm>
            <a:off x="628650" y="1050758"/>
            <a:ext cx="7886700" cy="1285118"/>
          </a:xfrm>
        </p:spPr>
        <p:txBody>
          <a:bodyPr/>
          <a:lstStyle/>
          <a:p>
            <a:r>
              <a:rPr lang="en-US" dirty="0" smtClean="0"/>
              <a:t>Stored Program execution</a:t>
            </a:r>
          </a:p>
          <a:p>
            <a:pPr lvl="2"/>
            <a:r>
              <a:rPr lang="en-US" dirty="0" smtClean="0"/>
              <a:t>Program stored in memory</a:t>
            </a:r>
          </a:p>
          <a:p>
            <a:pPr lvl="2"/>
            <a:r>
              <a:rPr lang="en-US" dirty="0" smtClean="0"/>
              <a:t>Memory shared between program and data</a:t>
            </a:r>
          </a:p>
          <a:p>
            <a:pPr lvl="2"/>
            <a:r>
              <a:rPr lang="en-US" dirty="0" smtClean="0"/>
              <a:t>Execution follows a sequential model</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1724" y="2170024"/>
            <a:ext cx="5627716" cy="3076893"/>
          </a:xfrm>
          <a:prstGeom prst="rect">
            <a:avLst/>
          </a:prstGeom>
        </p:spPr>
      </p:pic>
    </p:spTree>
    <p:extLst>
      <p:ext uri="{BB962C8B-B14F-4D97-AF65-F5344CB8AC3E}">
        <p14:creationId xmlns:p14="http://schemas.microsoft.com/office/powerpoint/2010/main" val="3731751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a:t>
            </a:r>
            <a:r>
              <a:rPr lang="en-US" dirty="0" smtClean="0"/>
              <a:t>Java Futures</a:t>
            </a:r>
            <a:endParaRPr lang="en-US" dirty="0"/>
          </a:p>
        </p:txBody>
      </p:sp>
      <p:sp>
        <p:nvSpPr>
          <p:cNvPr id="3" name="Content Placeholder 2"/>
          <p:cNvSpPr>
            <a:spLocks noGrp="1"/>
          </p:cNvSpPr>
          <p:nvPr>
            <p:ph idx="1"/>
          </p:nvPr>
        </p:nvSpPr>
        <p:spPr/>
        <p:txBody>
          <a:bodyPr/>
          <a:lstStyle/>
          <a:p>
            <a:r>
              <a:rPr lang="en-US" dirty="0" smtClean="0"/>
              <a:t>Not simple to trigger behavior once future completes</a:t>
            </a:r>
          </a:p>
          <a:p>
            <a:pPr lvl="2"/>
            <a:endParaRPr lang="en-US" dirty="0" smtClean="0"/>
          </a:p>
          <a:p>
            <a:r>
              <a:rPr lang="en-US" dirty="0" smtClean="0"/>
              <a:t>Difficulty in </a:t>
            </a:r>
            <a:r>
              <a:rPr lang="en-US" dirty="0" smtClean="0"/>
              <a:t>combining </a:t>
            </a:r>
            <a:r>
              <a:rPr lang="en-US" dirty="0" smtClean="0"/>
              <a:t>results from futures</a:t>
            </a:r>
          </a:p>
          <a:p>
            <a:pPr lvl="2"/>
            <a:r>
              <a:rPr lang="en-US" dirty="0" smtClean="0"/>
              <a:t>it is necessary to wait for the future value</a:t>
            </a:r>
          </a:p>
          <a:p>
            <a:pPr lvl="2"/>
            <a:endParaRPr lang="en-US" dirty="0" smtClean="0"/>
          </a:p>
          <a:p>
            <a:r>
              <a:rPr lang="en-US" dirty="0" smtClean="0"/>
              <a:t>Slow operations may never return</a:t>
            </a:r>
          </a:p>
          <a:p>
            <a:pPr lvl="2"/>
            <a:r>
              <a:rPr lang="en-US" dirty="0" smtClean="0"/>
              <a:t>which may cause the application to hang</a:t>
            </a:r>
          </a:p>
          <a:p>
            <a:pPr lvl="2"/>
            <a:endParaRPr lang="en-US" dirty="0"/>
          </a:p>
          <a:p>
            <a:r>
              <a:rPr lang="en-US" dirty="0" smtClean="0"/>
              <a:t>Futures can actually represent bottlenecks</a:t>
            </a:r>
          </a:p>
          <a:p>
            <a:pPr lvl="2"/>
            <a:r>
              <a:rPr lang="en-US" dirty="0" smtClean="0"/>
              <a:t>where it is necessary to wait on a future operation</a:t>
            </a:r>
          </a:p>
          <a:p>
            <a:pPr lvl="2"/>
            <a:r>
              <a:rPr lang="en-US" dirty="0" smtClean="0"/>
              <a:t>for example while waiting for a group of futures to complete</a:t>
            </a:r>
          </a:p>
          <a:p>
            <a:pPr lvl="2"/>
            <a:endParaRPr lang="en-US" dirty="0"/>
          </a:p>
          <a:p>
            <a:pPr lvl="2"/>
            <a:endParaRPr lang="en-US" dirty="0"/>
          </a:p>
          <a:p>
            <a:endParaRPr lang="en-US" dirty="0"/>
          </a:p>
        </p:txBody>
      </p:sp>
    </p:spTree>
    <p:extLst>
      <p:ext uri="{BB962C8B-B14F-4D97-AF65-F5344CB8AC3E}">
        <p14:creationId xmlns:p14="http://schemas.microsoft.com/office/powerpoint/2010/main" val="2560418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Completable</a:t>
            </a:r>
            <a:r>
              <a:rPr lang="en-US" dirty="0" smtClean="0"/>
              <a:t> Futures</a:t>
            </a:r>
            <a:endParaRPr lang="en-US" dirty="0"/>
          </a:p>
        </p:txBody>
      </p:sp>
      <p:sp>
        <p:nvSpPr>
          <p:cNvPr id="3" name="Content Placeholder 2"/>
          <p:cNvSpPr>
            <a:spLocks noGrp="1"/>
          </p:cNvSpPr>
          <p:nvPr>
            <p:ph idx="1"/>
          </p:nvPr>
        </p:nvSpPr>
        <p:spPr/>
        <p:txBody>
          <a:bodyPr/>
          <a:lstStyle/>
          <a:p>
            <a:r>
              <a:rPr lang="en-US" dirty="0" smtClean="0"/>
              <a:t>Promotes asynchronous, event-driven model</a:t>
            </a:r>
          </a:p>
          <a:p>
            <a:pPr lvl="2"/>
            <a:r>
              <a:rPr lang="en-US" dirty="0" smtClean="0"/>
              <a:t>with asynchronous callback support</a:t>
            </a:r>
          </a:p>
          <a:p>
            <a:pPr lvl="2"/>
            <a:endParaRPr lang="en-US" dirty="0"/>
          </a:p>
          <a:p>
            <a:r>
              <a:rPr lang="en-US" dirty="0" smtClean="0"/>
              <a:t>Support for lambda expressions</a:t>
            </a:r>
          </a:p>
          <a:p>
            <a:pPr lvl="2"/>
            <a:r>
              <a:rPr lang="en-US" dirty="0" smtClean="0"/>
              <a:t>for functional style </a:t>
            </a:r>
          </a:p>
          <a:p>
            <a:pPr lvl="2"/>
            <a:endParaRPr lang="en-US" dirty="0"/>
          </a:p>
          <a:p>
            <a:r>
              <a:rPr lang="en-US" dirty="0" smtClean="0"/>
              <a:t>Settable features</a:t>
            </a:r>
          </a:p>
          <a:p>
            <a:pPr lvl="2"/>
            <a:r>
              <a:rPr lang="en-US" dirty="0" smtClean="0"/>
              <a:t>allowing any thread to set the value of the </a:t>
            </a:r>
            <a:r>
              <a:rPr lang="en-US" dirty="0" err="1" smtClean="0"/>
              <a:t>CompleteableFuture</a:t>
            </a:r>
            <a:endParaRPr lang="en-US" dirty="0" smtClean="0"/>
          </a:p>
          <a:p>
            <a:pPr lvl="2"/>
            <a:endParaRPr lang="en-US" dirty="0"/>
          </a:p>
          <a:p>
            <a:r>
              <a:rPr lang="en-US" dirty="0" smtClean="0"/>
              <a:t>Ability to chain operations</a:t>
            </a:r>
          </a:p>
          <a:p>
            <a:pPr lvl="2"/>
            <a:r>
              <a:rPr lang="en-US" dirty="0" smtClean="0"/>
              <a:t>allowing several asynchronous operations to be combined</a:t>
            </a:r>
          </a:p>
          <a:p>
            <a:pPr lvl="2"/>
            <a:r>
              <a:rPr lang="en-US" dirty="0" smtClean="0"/>
              <a:t>see </a:t>
            </a:r>
            <a:r>
              <a:rPr lang="en-US" dirty="0" err="1" smtClean="0"/>
              <a:t>CompletionStage</a:t>
            </a:r>
            <a:r>
              <a:rPr lang="en-US" dirty="0" smtClean="0"/>
              <a:t> interface</a:t>
            </a:r>
            <a:endParaRPr lang="en-US" dirty="0"/>
          </a:p>
        </p:txBody>
      </p:sp>
    </p:spTree>
    <p:extLst>
      <p:ext uri="{BB962C8B-B14F-4D97-AF65-F5344CB8AC3E}">
        <p14:creationId xmlns:p14="http://schemas.microsoft.com/office/powerpoint/2010/main" val="1994034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urier"/>
                <a:cs typeface="Courier"/>
              </a:rPr>
              <a:t>CompletableFuture</a:t>
            </a:r>
            <a:r>
              <a:rPr lang="en-US" dirty="0">
                <a:latin typeface="Courier"/>
                <a:cs typeface="Courier"/>
              </a:rPr>
              <a:t>&lt;T&gt;</a:t>
            </a:r>
            <a:endParaRPr lang="en-US" dirty="0"/>
          </a:p>
        </p:txBody>
      </p:sp>
      <p:sp>
        <p:nvSpPr>
          <p:cNvPr id="3" name="Content Placeholder 2"/>
          <p:cNvSpPr>
            <a:spLocks noGrp="1"/>
          </p:cNvSpPr>
          <p:nvPr>
            <p:ph idx="1"/>
          </p:nvPr>
        </p:nvSpPr>
        <p:spPr/>
        <p:txBody>
          <a:bodyPr/>
          <a:lstStyle/>
          <a:p>
            <a:r>
              <a:rPr lang="en-US" dirty="0"/>
              <a:t>Concrete implementation of </a:t>
            </a:r>
            <a:r>
              <a:rPr lang="en-US" dirty="0">
                <a:latin typeface="Courier"/>
                <a:cs typeface="Courier"/>
              </a:rPr>
              <a:t>Future&lt;T</a:t>
            </a:r>
            <a:r>
              <a:rPr lang="en-US" dirty="0" smtClean="0">
                <a:latin typeface="Courier"/>
                <a:cs typeface="Courier"/>
              </a:rPr>
              <a:t>&gt;</a:t>
            </a:r>
            <a:endParaRPr lang="en-US" dirty="0" smtClean="0"/>
          </a:p>
          <a:p>
            <a:r>
              <a:rPr lang="en-US" dirty="0" smtClean="0"/>
              <a:t>Created using static factory methods</a:t>
            </a:r>
          </a:p>
          <a:p>
            <a:pPr lvl="2"/>
            <a:r>
              <a:rPr lang="en-US" dirty="0" err="1" smtClean="0"/>
              <a:t>supplyAsync</a:t>
            </a:r>
            <a:r>
              <a:rPr lang="en-US" dirty="0"/>
              <a:t>(Supplier&lt;U&gt; supplier</a:t>
            </a:r>
            <a:r>
              <a:rPr lang="en-US" dirty="0" smtClean="0"/>
              <a:t>)</a:t>
            </a:r>
            <a:endParaRPr lang="en-US" dirty="0"/>
          </a:p>
          <a:p>
            <a:pPr lvl="2"/>
            <a:r>
              <a:rPr lang="en-US" dirty="0" err="1" smtClean="0"/>
              <a:t>supplyAsync</a:t>
            </a:r>
            <a:r>
              <a:rPr lang="en-US" dirty="0"/>
              <a:t>(Supplier&lt;U&gt; supplier, Executor executor</a:t>
            </a:r>
            <a:r>
              <a:rPr lang="en-US" dirty="0" smtClean="0"/>
              <a:t>)</a:t>
            </a:r>
            <a:endParaRPr lang="en-US" dirty="0"/>
          </a:p>
          <a:p>
            <a:pPr lvl="2"/>
            <a:r>
              <a:rPr lang="en-US" dirty="0" err="1" smtClean="0"/>
              <a:t>runAsync</a:t>
            </a:r>
            <a:r>
              <a:rPr lang="en-US" dirty="0"/>
              <a:t>(Runnable runnable</a:t>
            </a:r>
            <a:r>
              <a:rPr lang="en-US" dirty="0" smtClean="0"/>
              <a:t>)</a:t>
            </a:r>
            <a:endParaRPr lang="en-US" dirty="0"/>
          </a:p>
          <a:p>
            <a:pPr lvl="2"/>
            <a:r>
              <a:rPr lang="en-US" dirty="0" err="1" smtClean="0"/>
              <a:t>runAsync</a:t>
            </a:r>
            <a:r>
              <a:rPr lang="en-US" dirty="0"/>
              <a:t>(Runnable runnable, Executor executor</a:t>
            </a:r>
            <a:r>
              <a:rPr lang="en-US" dirty="0" smtClean="0"/>
              <a:t>)</a:t>
            </a:r>
            <a:endParaRPr lang="en-US" dirty="0"/>
          </a:p>
          <a:p>
            <a:r>
              <a:rPr lang="en-US" dirty="0" smtClean="0"/>
              <a:t>Supplier&lt;T&gt; interface</a:t>
            </a:r>
          </a:p>
          <a:p>
            <a:pPr lvl="2"/>
            <a:r>
              <a:rPr lang="en-US" dirty="0" smtClean="0"/>
              <a:t>represents a supplier of results</a:t>
            </a:r>
          </a:p>
          <a:p>
            <a:pPr lvl="2"/>
            <a:r>
              <a:rPr lang="en-US" dirty="0" smtClean="0"/>
              <a:t>functional interface</a:t>
            </a:r>
          </a:p>
          <a:p>
            <a:pPr lvl="2"/>
            <a:r>
              <a:rPr lang="en-US" dirty="0" smtClean="0"/>
              <a:t>defines a single method T get()</a:t>
            </a:r>
            <a:endParaRPr lang="en-US" dirty="0"/>
          </a:p>
        </p:txBody>
      </p:sp>
      <p:sp>
        <p:nvSpPr>
          <p:cNvPr id="4" name="TextBox 3"/>
          <p:cNvSpPr txBox="1"/>
          <p:nvPr/>
        </p:nvSpPr>
        <p:spPr>
          <a:xfrm>
            <a:off x="1968500" y="4008838"/>
            <a:ext cx="5207000" cy="1117935"/>
          </a:xfrm>
          <a:prstGeom prst="rect">
            <a:avLst/>
          </a:prstGeom>
          <a:solidFill>
            <a:srgbClr val="FFFFFF"/>
          </a:solidFill>
          <a:ln>
            <a:solidFill>
              <a:srgbClr val="000000"/>
            </a:solidFill>
          </a:ln>
        </p:spPr>
        <p:txBody>
          <a:bodyPr wrap="square" rtlCol="0">
            <a:spAutoFit/>
          </a:bodyPr>
          <a:lstStyle/>
          <a:p>
            <a:r>
              <a:rPr lang="en-US" sz="1333" dirty="0" err="1">
                <a:latin typeface="Courier"/>
                <a:cs typeface="Courier"/>
              </a:rPr>
              <a:t>CompletableFuture</a:t>
            </a:r>
            <a:r>
              <a:rPr lang="en-US" sz="1333" dirty="0">
                <a:latin typeface="Courier"/>
                <a:cs typeface="Courier"/>
              </a:rPr>
              <a:t>&lt;String&gt; future = </a:t>
            </a:r>
          </a:p>
          <a:p>
            <a:r>
              <a:rPr lang="en-US" sz="1333" dirty="0">
                <a:solidFill>
                  <a:srgbClr val="0B52FC"/>
                </a:solidFill>
                <a:latin typeface="Courier"/>
                <a:cs typeface="Courier"/>
              </a:rPr>
              <a:t>    </a:t>
            </a:r>
            <a:r>
              <a:rPr lang="en-US" sz="1333" dirty="0" err="1">
                <a:solidFill>
                  <a:srgbClr val="0B52FC"/>
                </a:solidFill>
                <a:latin typeface="Courier"/>
                <a:cs typeface="Courier"/>
              </a:rPr>
              <a:t>CompletableFuture.supplyAsync</a:t>
            </a:r>
            <a:r>
              <a:rPr lang="en-US" sz="1333" dirty="0">
                <a:latin typeface="Courier"/>
                <a:cs typeface="Courier"/>
              </a:rPr>
              <a:t>(() -&gt; {</a:t>
            </a:r>
          </a:p>
          <a:p>
            <a:r>
              <a:rPr lang="en-US" sz="1333" dirty="0">
                <a:latin typeface="Courier"/>
                <a:cs typeface="Courier"/>
              </a:rPr>
              <a:t>        //...long running...</a:t>
            </a:r>
          </a:p>
          <a:p>
            <a:r>
              <a:rPr lang="en-US" sz="1333" dirty="0">
                <a:latin typeface="Courier"/>
                <a:cs typeface="Courier"/>
              </a:rPr>
              <a:t>        return "Hello World";</a:t>
            </a:r>
          </a:p>
          <a:p>
            <a:r>
              <a:rPr lang="en-US" sz="1333" dirty="0">
                <a:latin typeface="Courier"/>
                <a:cs typeface="Courier"/>
              </a:rPr>
              <a:t>    }, executor);</a:t>
            </a:r>
          </a:p>
        </p:txBody>
      </p:sp>
    </p:spTree>
    <p:extLst>
      <p:ext uri="{BB962C8B-B14F-4D97-AF65-F5344CB8AC3E}">
        <p14:creationId xmlns:p14="http://schemas.microsoft.com/office/powerpoint/2010/main" val="9344658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a:t>
            </a:r>
            <a:r>
              <a:rPr lang="en-US" dirty="0" err="1" smtClean="0"/>
              <a:t>CompletableFuture</a:t>
            </a:r>
            <a:endParaRPr lang="en-US" dirty="0"/>
          </a:p>
        </p:txBody>
      </p:sp>
      <p:sp>
        <p:nvSpPr>
          <p:cNvPr id="3" name="Content Placeholder 2"/>
          <p:cNvSpPr>
            <a:spLocks noGrp="1"/>
          </p:cNvSpPr>
          <p:nvPr>
            <p:ph idx="1"/>
          </p:nvPr>
        </p:nvSpPr>
        <p:spPr/>
        <p:txBody>
          <a:bodyPr/>
          <a:lstStyle/>
          <a:p>
            <a:r>
              <a:rPr lang="en-US" dirty="0" smtClean="0"/>
              <a:t>Create a Supplier and check for completion</a:t>
            </a:r>
            <a:endParaRPr lang="en-US" dirty="0"/>
          </a:p>
        </p:txBody>
      </p:sp>
      <p:sp>
        <p:nvSpPr>
          <p:cNvPr id="4" name="TextBox 3"/>
          <p:cNvSpPr txBox="1"/>
          <p:nvPr/>
        </p:nvSpPr>
        <p:spPr>
          <a:xfrm>
            <a:off x="1333500" y="1622475"/>
            <a:ext cx="6477000" cy="3374257"/>
          </a:xfrm>
          <a:prstGeom prst="rect">
            <a:avLst/>
          </a:prstGeom>
          <a:solidFill>
            <a:srgbClr val="FFFFFF"/>
          </a:solidFill>
          <a:ln>
            <a:solidFill>
              <a:srgbClr val="000000"/>
            </a:solidFill>
          </a:ln>
        </p:spPr>
        <p:txBody>
          <a:bodyPr wrap="square" rtlCol="0">
            <a:spAutoFit/>
          </a:bodyPr>
          <a:lstStyle/>
          <a:p>
            <a:r>
              <a:rPr lang="en-US" sz="1333" dirty="0" err="1">
                <a:latin typeface="Courier"/>
                <a:cs typeface="Courier"/>
              </a:rPr>
              <a:t>ExecutorService</a:t>
            </a:r>
            <a:r>
              <a:rPr lang="en-US" sz="1333" dirty="0">
                <a:latin typeface="Courier"/>
                <a:cs typeface="Courier"/>
              </a:rPr>
              <a:t> executor = </a:t>
            </a:r>
            <a:r>
              <a:rPr lang="en-US" sz="1333" dirty="0" err="1">
                <a:latin typeface="Courier"/>
                <a:cs typeface="Courier"/>
              </a:rPr>
              <a:t>Executors.newFixedThreadPool</a:t>
            </a:r>
            <a:r>
              <a:rPr lang="en-US" sz="1333" dirty="0">
                <a:latin typeface="Courier"/>
                <a:cs typeface="Courier"/>
              </a:rPr>
              <a:t>(2);</a:t>
            </a:r>
          </a:p>
          <a:p>
            <a:endParaRPr lang="en-US" sz="1333" dirty="0">
              <a:latin typeface="Courier"/>
              <a:cs typeface="Courier"/>
            </a:endParaRPr>
          </a:p>
          <a:p>
            <a:r>
              <a:rPr lang="en-US" sz="1333" dirty="0" err="1">
                <a:latin typeface="Courier"/>
                <a:cs typeface="Courier"/>
              </a:rPr>
              <a:t>System.out.println</a:t>
            </a:r>
            <a:r>
              <a:rPr lang="en-US" sz="1333" dirty="0">
                <a:latin typeface="Courier"/>
                <a:cs typeface="Courier"/>
              </a:rPr>
              <a:t>("Setting up Future");</a:t>
            </a:r>
          </a:p>
          <a:p>
            <a:endParaRPr lang="en-US" sz="1333" dirty="0">
              <a:latin typeface="Courier"/>
              <a:cs typeface="Courier"/>
            </a:endParaRPr>
          </a:p>
          <a:p>
            <a:r>
              <a:rPr lang="en-US" sz="1333" dirty="0" err="1">
                <a:latin typeface="Courier"/>
                <a:cs typeface="Courier"/>
              </a:rPr>
              <a:t>CompletableFuture</a:t>
            </a:r>
            <a:r>
              <a:rPr lang="en-US" sz="1333" dirty="0">
                <a:latin typeface="Courier"/>
                <a:cs typeface="Courier"/>
              </a:rPr>
              <a:t>&lt;String&gt; future = </a:t>
            </a:r>
          </a:p>
          <a:p>
            <a:r>
              <a:rPr lang="en-US" sz="1333" dirty="0">
                <a:latin typeface="Courier"/>
                <a:cs typeface="Courier"/>
              </a:rPr>
              <a:t>    </a:t>
            </a:r>
            <a:r>
              <a:rPr lang="en-US" sz="1333" dirty="0" err="1">
                <a:solidFill>
                  <a:srgbClr val="0B52FC"/>
                </a:solidFill>
                <a:latin typeface="Courier"/>
                <a:cs typeface="Courier"/>
              </a:rPr>
              <a:t>CompletableFuture.supplyAsync</a:t>
            </a:r>
            <a:r>
              <a:rPr lang="en-US" sz="1333" dirty="0">
                <a:latin typeface="Courier"/>
                <a:cs typeface="Courier"/>
              </a:rPr>
              <a:t>(new Supplier&lt;String&gt;() {</a:t>
            </a:r>
          </a:p>
          <a:p>
            <a:r>
              <a:rPr lang="en-US" sz="1333" dirty="0">
                <a:latin typeface="Courier"/>
                <a:cs typeface="Courier"/>
              </a:rPr>
              <a:t>        public String get() {</a:t>
            </a:r>
          </a:p>
          <a:p>
            <a:r>
              <a:rPr lang="en-US" sz="1333" dirty="0">
                <a:latin typeface="Courier"/>
                <a:cs typeface="Courier"/>
              </a:rPr>
              <a:t>            try {</a:t>
            </a:r>
          </a:p>
          <a:p>
            <a:r>
              <a:rPr lang="en-US" sz="1333" dirty="0">
                <a:latin typeface="Courier"/>
                <a:cs typeface="Courier"/>
              </a:rPr>
              <a:t>                </a:t>
            </a:r>
            <a:r>
              <a:rPr lang="en-US" sz="1333" dirty="0" err="1">
                <a:latin typeface="Courier"/>
                <a:cs typeface="Courier"/>
              </a:rPr>
              <a:t>Thread.sleep</a:t>
            </a:r>
            <a:r>
              <a:rPr lang="en-US" sz="1333" dirty="0">
                <a:latin typeface="Courier"/>
                <a:cs typeface="Courier"/>
              </a:rPr>
              <a:t>(500);</a:t>
            </a:r>
          </a:p>
          <a:p>
            <a:r>
              <a:rPr lang="en-US" sz="1333" dirty="0">
                <a:latin typeface="Courier"/>
                <a:cs typeface="Courier"/>
              </a:rPr>
              <a:t>            } catch (</a:t>
            </a:r>
            <a:r>
              <a:rPr lang="en-US" sz="1333" dirty="0" err="1">
                <a:latin typeface="Courier"/>
                <a:cs typeface="Courier"/>
              </a:rPr>
              <a:t>InterruptedException</a:t>
            </a:r>
            <a:r>
              <a:rPr lang="en-US" sz="1333" dirty="0">
                <a:latin typeface="Courier"/>
                <a:cs typeface="Courier"/>
              </a:rPr>
              <a:t> e)){</a:t>
            </a:r>
          </a:p>
          <a:p>
            <a:r>
              <a:rPr lang="en-US" sz="1333" dirty="0">
                <a:latin typeface="Courier"/>
                <a:cs typeface="Courier"/>
              </a:rPr>
              <a:t>                </a:t>
            </a:r>
            <a:r>
              <a:rPr lang="en-US" sz="1333" dirty="0" err="1">
                <a:latin typeface="Courier"/>
                <a:cs typeface="Courier"/>
              </a:rPr>
              <a:t>e.printStackTrace</a:t>
            </a:r>
            <a:r>
              <a:rPr lang="en-US" sz="1333" dirty="0">
                <a:latin typeface="Courier"/>
                <a:cs typeface="Courier"/>
              </a:rPr>
              <a:t>();</a:t>
            </a:r>
          </a:p>
          <a:p>
            <a:r>
              <a:rPr lang="en-US" sz="1333" dirty="0">
                <a:latin typeface="Courier"/>
                <a:cs typeface="Courier"/>
              </a:rPr>
              <a:t>            }</a:t>
            </a:r>
          </a:p>
          <a:p>
            <a:r>
              <a:rPr lang="en-US" sz="1333" dirty="0">
                <a:latin typeface="Courier"/>
                <a:cs typeface="Courier"/>
              </a:rPr>
              <a:t>            return "Hello </a:t>
            </a:r>
            <a:r>
              <a:rPr lang="en-US" sz="1333" dirty="0" err="1">
                <a:latin typeface="Courier"/>
                <a:cs typeface="Courier"/>
              </a:rPr>
              <a:t>Completable</a:t>
            </a:r>
            <a:r>
              <a:rPr lang="en-US" sz="1333" dirty="0">
                <a:latin typeface="Courier"/>
                <a:cs typeface="Courier"/>
              </a:rPr>
              <a:t> World!";</a:t>
            </a:r>
          </a:p>
          <a:p>
            <a:r>
              <a:rPr lang="en-US" sz="1333" dirty="0">
                <a:latin typeface="Courier"/>
                <a:cs typeface="Courier"/>
              </a:rPr>
              <a:t>	}</a:t>
            </a:r>
          </a:p>
          <a:p>
            <a:r>
              <a:rPr lang="pt-BR" sz="1333" dirty="0">
                <a:latin typeface="Courier"/>
                <a:cs typeface="Courier"/>
              </a:rPr>
              <a:t>    }, executor);</a:t>
            </a:r>
          </a:p>
          <a:p>
            <a:endParaRPr lang="en-US" sz="1333" dirty="0">
              <a:latin typeface="Courier"/>
              <a:cs typeface="Courier"/>
            </a:endParaRPr>
          </a:p>
        </p:txBody>
      </p:sp>
      <p:sp>
        <p:nvSpPr>
          <p:cNvPr id="5" name="Rectangle 4"/>
          <p:cNvSpPr/>
          <p:nvPr/>
        </p:nvSpPr>
        <p:spPr bwMode="auto">
          <a:xfrm>
            <a:off x="1206500" y="4889500"/>
            <a:ext cx="6667500" cy="190500"/>
          </a:xfrm>
          <a:prstGeom prst="rect">
            <a:avLst/>
          </a:prstGeom>
          <a:solidFill>
            <a:schemeClr val="bg1"/>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Tree>
    <p:extLst>
      <p:ext uri="{BB962C8B-B14F-4D97-AF65-F5344CB8AC3E}">
        <p14:creationId xmlns:p14="http://schemas.microsoft.com/office/powerpoint/2010/main" val="458558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a:t>
            </a:r>
            <a:r>
              <a:rPr lang="en-US" dirty="0" err="1" smtClean="0"/>
              <a:t>CompletableFuture</a:t>
            </a:r>
            <a:endParaRPr lang="en-US" dirty="0"/>
          </a:p>
        </p:txBody>
      </p:sp>
      <p:sp>
        <p:nvSpPr>
          <p:cNvPr id="3" name="Content Placeholder 2"/>
          <p:cNvSpPr>
            <a:spLocks noGrp="1"/>
          </p:cNvSpPr>
          <p:nvPr>
            <p:ph idx="1"/>
          </p:nvPr>
        </p:nvSpPr>
        <p:spPr>
          <a:xfrm>
            <a:off x="635000" y="1075710"/>
            <a:ext cx="6985000" cy="511790"/>
          </a:xfrm>
        </p:spPr>
        <p:txBody>
          <a:bodyPr/>
          <a:lstStyle/>
          <a:p>
            <a:r>
              <a:rPr lang="en-US" dirty="0" smtClean="0"/>
              <a:t>Create a Supplier and check for completion</a:t>
            </a:r>
            <a:endParaRPr lang="en-US" dirty="0"/>
          </a:p>
        </p:txBody>
      </p:sp>
      <p:sp>
        <p:nvSpPr>
          <p:cNvPr id="4" name="TextBox 3"/>
          <p:cNvSpPr txBox="1"/>
          <p:nvPr/>
        </p:nvSpPr>
        <p:spPr>
          <a:xfrm>
            <a:off x="1333500" y="1651844"/>
            <a:ext cx="6477000" cy="2758897"/>
          </a:xfrm>
          <a:prstGeom prst="rect">
            <a:avLst/>
          </a:prstGeom>
          <a:solidFill>
            <a:srgbClr val="FFFFFF"/>
          </a:solidFill>
          <a:ln>
            <a:solidFill>
              <a:srgbClr val="000000"/>
            </a:solidFill>
          </a:ln>
        </p:spPr>
        <p:txBody>
          <a:bodyPr wrap="square" rtlCol="0">
            <a:spAutoFit/>
          </a:bodyPr>
          <a:lstStyle/>
          <a:p>
            <a:endParaRPr lang="en-US" sz="1333" dirty="0">
              <a:latin typeface="Courier"/>
              <a:cs typeface="Courier"/>
            </a:endParaRPr>
          </a:p>
          <a:p>
            <a:r>
              <a:rPr lang="en-US" sz="1333" dirty="0" err="1">
                <a:latin typeface="Courier"/>
                <a:cs typeface="Courier"/>
              </a:rPr>
              <a:t>System.out.println</a:t>
            </a:r>
            <a:r>
              <a:rPr lang="en-US" sz="1333" dirty="0">
                <a:latin typeface="Courier"/>
                <a:cs typeface="Courier"/>
              </a:rPr>
              <a:t>("Get value from </a:t>
            </a:r>
            <a:r>
              <a:rPr lang="en-US" sz="1333" dirty="0" err="1">
                <a:latin typeface="Courier"/>
                <a:cs typeface="Courier"/>
              </a:rPr>
              <a:t>CompletableFuture</a:t>
            </a:r>
            <a:r>
              <a:rPr lang="en-US" sz="1333" dirty="0">
                <a:latin typeface="Courier"/>
                <a:cs typeface="Courier"/>
              </a:rPr>
              <a:t>");</a:t>
            </a:r>
          </a:p>
          <a:p>
            <a:endParaRPr lang="en-US" sz="1333" dirty="0">
              <a:latin typeface="Courier"/>
              <a:cs typeface="Courier"/>
            </a:endParaRPr>
          </a:p>
          <a:p>
            <a:r>
              <a:rPr lang="en-US" sz="1333" dirty="0">
                <a:latin typeface="Courier"/>
                <a:cs typeface="Courier"/>
              </a:rPr>
              <a:t>try {</a:t>
            </a:r>
          </a:p>
          <a:p>
            <a:r>
              <a:rPr lang="en-US" sz="1333" dirty="0">
                <a:latin typeface="Courier"/>
                <a:cs typeface="Courier"/>
              </a:rPr>
              <a:t>    while (</a:t>
            </a:r>
            <a:r>
              <a:rPr lang="en-US" sz="1333" dirty="0">
                <a:solidFill>
                  <a:srgbClr val="0B52FC"/>
                </a:solidFill>
                <a:latin typeface="Courier"/>
                <a:cs typeface="Courier"/>
              </a:rPr>
              <a:t>!</a:t>
            </a:r>
            <a:r>
              <a:rPr lang="en-US" sz="1333" dirty="0" err="1">
                <a:solidFill>
                  <a:srgbClr val="0B52FC"/>
                </a:solidFill>
                <a:latin typeface="Courier"/>
                <a:cs typeface="Courier"/>
              </a:rPr>
              <a:t>future.isDone</a:t>
            </a:r>
            <a:r>
              <a:rPr lang="en-US" sz="1333" dirty="0">
                <a:solidFill>
                  <a:srgbClr val="0B52FC"/>
                </a:solidFill>
                <a:latin typeface="Courier"/>
                <a:cs typeface="Courier"/>
              </a:rPr>
              <a:t>()</a:t>
            </a:r>
            <a:r>
              <a:rPr lang="en-US" sz="1333" dirty="0">
                <a:latin typeface="Courier"/>
                <a:cs typeface="Courier"/>
              </a:rPr>
              <a:t>) {</a:t>
            </a:r>
          </a:p>
          <a:p>
            <a:r>
              <a:rPr lang="en-US" sz="1333" dirty="0">
                <a:latin typeface="Courier"/>
                <a:cs typeface="Courier"/>
              </a:rPr>
              <a:t>        </a:t>
            </a:r>
            <a:r>
              <a:rPr lang="en-US" sz="1333" dirty="0" err="1">
                <a:latin typeface="Courier"/>
                <a:cs typeface="Courier"/>
              </a:rPr>
              <a:t>System.out.println</a:t>
            </a:r>
            <a:r>
              <a:rPr lang="en-US" sz="1333" dirty="0">
                <a:latin typeface="Courier"/>
                <a:cs typeface="Courier"/>
              </a:rPr>
              <a:t>("Waiting ...");</a:t>
            </a:r>
          </a:p>
          <a:p>
            <a:r>
              <a:rPr lang="en-US" sz="1333" dirty="0">
                <a:latin typeface="Courier"/>
                <a:cs typeface="Courier"/>
              </a:rPr>
              <a:t>        </a:t>
            </a:r>
            <a:r>
              <a:rPr lang="en-US" sz="1333" dirty="0" err="1">
                <a:latin typeface="Courier"/>
                <a:cs typeface="Courier"/>
              </a:rPr>
              <a:t>Thread.sleep</a:t>
            </a:r>
            <a:r>
              <a:rPr lang="en-US" sz="1333" dirty="0">
                <a:latin typeface="Courier"/>
                <a:cs typeface="Courier"/>
              </a:rPr>
              <a:t>(250);</a:t>
            </a:r>
          </a:p>
          <a:p>
            <a:r>
              <a:rPr lang="en-US" sz="1333" dirty="0">
                <a:latin typeface="Courier"/>
                <a:cs typeface="Courier"/>
              </a:rPr>
              <a:t>    }</a:t>
            </a:r>
          </a:p>
          <a:p>
            <a:r>
              <a:rPr lang="en-US" sz="1333" dirty="0">
                <a:latin typeface="Courier"/>
                <a:cs typeface="Courier"/>
              </a:rPr>
              <a:t>    String </a:t>
            </a:r>
            <a:r>
              <a:rPr lang="en-US" sz="1333" dirty="0" err="1">
                <a:latin typeface="Courier"/>
                <a:cs typeface="Courier"/>
              </a:rPr>
              <a:t>msg</a:t>
            </a:r>
            <a:r>
              <a:rPr lang="en-US" sz="1333" dirty="0">
                <a:latin typeface="Courier"/>
                <a:cs typeface="Courier"/>
              </a:rPr>
              <a:t> = </a:t>
            </a:r>
            <a:r>
              <a:rPr lang="en-US" sz="1333" dirty="0" err="1">
                <a:solidFill>
                  <a:srgbClr val="0B52FC"/>
                </a:solidFill>
                <a:latin typeface="Courier"/>
                <a:cs typeface="Courier"/>
              </a:rPr>
              <a:t>future.get</a:t>
            </a:r>
            <a:r>
              <a:rPr lang="en-US" sz="1333" dirty="0">
                <a:solidFill>
                  <a:srgbClr val="0B52FC"/>
                </a:solidFill>
                <a:latin typeface="Courier"/>
                <a:cs typeface="Courier"/>
              </a:rPr>
              <a:t>()</a:t>
            </a:r>
            <a:r>
              <a:rPr lang="en-US" sz="1333" dirty="0">
                <a:latin typeface="Courier"/>
                <a:cs typeface="Courier"/>
              </a:rPr>
              <a:t>;</a:t>
            </a:r>
          </a:p>
          <a:p>
            <a:r>
              <a:rPr lang="en-US" sz="1333" dirty="0">
                <a:latin typeface="Courier"/>
                <a:cs typeface="Courier"/>
              </a:rPr>
              <a:t>    </a:t>
            </a:r>
            <a:r>
              <a:rPr lang="en-US" sz="1333" dirty="0" err="1">
                <a:latin typeface="Courier"/>
                <a:cs typeface="Courier"/>
              </a:rPr>
              <a:t>System.out.println</a:t>
            </a:r>
            <a:r>
              <a:rPr lang="en-US" sz="1333" dirty="0">
                <a:latin typeface="Courier"/>
                <a:cs typeface="Courier"/>
              </a:rPr>
              <a:t>("Obtained result: " + </a:t>
            </a:r>
            <a:r>
              <a:rPr lang="en-US" sz="1333" dirty="0" err="1">
                <a:latin typeface="Courier"/>
                <a:cs typeface="Courier"/>
              </a:rPr>
              <a:t>msg</a:t>
            </a:r>
            <a:r>
              <a:rPr lang="en-US" sz="1333" dirty="0">
                <a:latin typeface="Courier"/>
                <a:cs typeface="Courier"/>
              </a:rPr>
              <a:t>);</a:t>
            </a:r>
          </a:p>
          <a:p>
            <a:r>
              <a:rPr lang="en-US" sz="1333" dirty="0">
                <a:latin typeface="Courier"/>
                <a:cs typeface="Courier"/>
              </a:rPr>
              <a:t>} catch (Exception </a:t>
            </a:r>
            <a:r>
              <a:rPr lang="en-US" sz="1333" dirty="0" err="1">
                <a:latin typeface="Courier"/>
                <a:cs typeface="Courier"/>
              </a:rPr>
              <a:t>exp</a:t>
            </a:r>
            <a:r>
              <a:rPr lang="en-US" sz="1333" dirty="0">
                <a:latin typeface="Courier"/>
                <a:cs typeface="Courier"/>
              </a:rPr>
              <a:t>) {</a:t>
            </a:r>
          </a:p>
          <a:p>
            <a:r>
              <a:rPr lang="en-US" sz="1333" dirty="0">
                <a:latin typeface="Courier"/>
                <a:cs typeface="Courier"/>
              </a:rPr>
              <a:t>    </a:t>
            </a:r>
            <a:r>
              <a:rPr lang="en-US" sz="1333" dirty="0" err="1">
                <a:latin typeface="Courier"/>
                <a:cs typeface="Courier"/>
              </a:rPr>
              <a:t>exp.printStackTrace</a:t>
            </a:r>
            <a:r>
              <a:rPr lang="en-US" sz="1333" dirty="0">
                <a:latin typeface="Courier"/>
                <a:cs typeface="Courier"/>
              </a:rPr>
              <a:t>();</a:t>
            </a:r>
          </a:p>
          <a:p>
            <a:r>
              <a:rPr lang="en-US" sz="1333" dirty="0">
                <a:latin typeface="Courier"/>
                <a:cs typeface="Courier"/>
              </a:rPr>
              <a:t>}</a:t>
            </a:r>
          </a:p>
        </p:txBody>
      </p:sp>
      <p:sp>
        <p:nvSpPr>
          <p:cNvPr id="5" name="Text Box 5"/>
          <p:cNvSpPr txBox="1">
            <a:spLocks noChangeArrowheads="1"/>
          </p:cNvSpPr>
          <p:nvPr/>
        </p:nvSpPr>
        <p:spPr bwMode="auto">
          <a:xfrm>
            <a:off x="4127500" y="4008294"/>
            <a:ext cx="4000500" cy="1261887"/>
          </a:xfrm>
          <a:prstGeom prst="rect">
            <a:avLst/>
          </a:prstGeom>
          <a:solidFill>
            <a:srgbClr val="E0F8E0"/>
          </a:solidFill>
          <a:ln w="9525">
            <a:solidFill>
              <a:srgbClr val="009D00"/>
            </a:solidFill>
            <a:miter lim="800000"/>
            <a:headEnd type="none" w="sm" len="sm"/>
            <a:tailEnd type="none" w="sm" len="sm"/>
          </a:ln>
          <a:effectLst/>
        </p:spPr>
        <p:txBody>
          <a:bodyPr wrap="square" lIns="180000" tIns="117000" bIns="117000">
            <a:spAutoFit/>
          </a:bodyPr>
          <a:lstStyle/>
          <a:p>
            <a:r>
              <a:rPr lang="en-US" sz="1333" dirty="0"/>
              <a:t>Setting up Future</a:t>
            </a:r>
          </a:p>
          <a:p>
            <a:r>
              <a:rPr lang="en-US" sz="1333" dirty="0"/>
              <a:t>Get value form </a:t>
            </a:r>
            <a:r>
              <a:rPr lang="en-US" sz="1333" dirty="0" err="1"/>
              <a:t>CompletableFuture</a:t>
            </a:r>
            <a:endParaRPr lang="en-US" sz="1333" dirty="0"/>
          </a:p>
          <a:p>
            <a:r>
              <a:rPr lang="en-US" sz="1333" dirty="0"/>
              <a:t>Waiting ...</a:t>
            </a:r>
          </a:p>
          <a:p>
            <a:r>
              <a:rPr lang="en-US" sz="1333" dirty="0"/>
              <a:t>Waiting ...</a:t>
            </a:r>
          </a:p>
          <a:p>
            <a:r>
              <a:rPr lang="en-US" sz="1333" dirty="0"/>
              <a:t>Obtained result: Hello </a:t>
            </a:r>
            <a:r>
              <a:rPr lang="en-US" sz="1333" dirty="0" err="1"/>
              <a:t>Completable</a:t>
            </a:r>
            <a:r>
              <a:rPr lang="en-US" sz="1333" dirty="0"/>
              <a:t> World!</a:t>
            </a:r>
            <a:endParaRPr lang="en-GB" sz="1333" dirty="0">
              <a:latin typeface="Courier New" panose="02070309020205020404" pitchFamily="49" charset="0"/>
              <a:ea typeface="ＭＳ Ｐゴシック" charset="-128"/>
              <a:cs typeface="Courier New" panose="02070309020205020404" pitchFamily="49" charset="0"/>
            </a:endParaRPr>
          </a:p>
        </p:txBody>
      </p:sp>
      <p:sp>
        <p:nvSpPr>
          <p:cNvPr id="6" name="Rectangle 5"/>
          <p:cNvSpPr/>
          <p:nvPr/>
        </p:nvSpPr>
        <p:spPr bwMode="auto">
          <a:xfrm>
            <a:off x="1206500" y="1587500"/>
            <a:ext cx="6667500" cy="190500"/>
          </a:xfrm>
          <a:prstGeom prst="rect">
            <a:avLst/>
          </a:prstGeom>
          <a:solidFill>
            <a:schemeClr val="bg1"/>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Tree>
    <p:extLst>
      <p:ext uri="{BB962C8B-B14F-4D97-AF65-F5344CB8AC3E}">
        <p14:creationId xmlns:p14="http://schemas.microsoft.com/office/powerpoint/2010/main" val="1229700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a:t>
            </a:r>
            <a:r>
              <a:rPr lang="en-US" dirty="0" err="1" smtClean="0"/>
              <a:t>CompletableFuture</a:t>
            </a:r>
            <a:endParaRPr lang="en-US" dirty="0"/>
          </a:p>
        </p:txBody>
      </p:sp>
      <p:sp>
        <p:nvSpPr>
          <p:cNvPr id="3" name="Content Placeholder 2"/>
          <p:cNvSpPr>
            <a:spLocks noGrp="1"/>
          </p:cNvSpPr>
          <p:nvPr>
            <p:ph idx="1"/>
          </p:nvPr>
        </p:nvSpPr>
        <p:spPr/>
        <p:txBody>
          <a:bodyPr/>
          <a:lstStyle/>
          <a:p>
            <a:r>
              <a:rPr lang="en-US" dirty="0" smtClean="0"/>
              <a:t>Create a Supplier and check for completion</a:t>
            </a:r>
          </a:p>
          <a:p>
            <a:pPr lvl="2"/>
            <a:r>
              <a:rPr lang="en-US" dirty="0" smtClean="0"/>
              <a:t>can supply a lambda expression</a:t>
            </a:r>
          </a:p>
          <a:p>
            <a:pPr lvl="2"/>
            <a:r>
              <a:rPr lang="en-US" dirty="0" smtClean="0"/>
              <a:t>which can simplify the code</a:t>
            </a:r>
            <a:endParaRPr lang="en-US" dirty="0"/>
          </a:p>
        </p:txBody>
      </p:sp>
      <p:sp>
        <p:nvSpPr>
          <p:cNvPr id="4" name="TextBox 3"/>
          <p:cNvSpPr txBox="1"/>
          <p:nvPr/>
        </p:nvSpPr>
        <p:spPr>
          <a:xfrm>
            <a:off x="1270000" y="2032000"/>
            <a:ext cx="6477000" cy="2348656"/>
          </a:xfrm>
          <a:prstGeom prst="rect">
            <a:avLst/>
          </a:prstGeom>
          <a:solidFill>
            <a:srgbClr val="FFFFFF"/>
          </a:solidFill>
          <a:ln>
            <a:solidFill>
              <a:srgbClr val="000000"/>
            </a:solidFill>
          </a:ln>
        </p:spPr>
        <p:txBody>
          <a:bodyPr wrap="square" rtlCol="0">
            <a:spAutoFit/>
          </a:bodyPr>
          <a:lstStyle/>
          <a:p>
            <a:r>
              <a:rPr lang="en-US" sz="1333" dirty="0">
                <a:latin typeface="Courier"/>
                <a:cs typeface="Courier"/>
              </a:rPr>
              <a:t>...</a:t>
            </a:r>
          </a:p>
          <a:p>
            <a:r>
              <a:rPr lang="en-US" sz="1333" dirty="0" err="1">
                <a:latin typeface="Courier"/>
                <a:cs typeface="Courier"/>
              </a:rPr>
              <a:t>CompletableFuture</a:t>
            </a:r>
            <a:r>
              <a:rPr lang="en-US" sz="1333" dirty="0">
                <a:latin typeface="Courier"/>
                <a:cs typeface="Courier"/>
              </a:rPr>
              <a:t>&lt;String&gt; future = </a:t>
            </a:r>
          </a:p>
          <a:p>
            <a:r>
              <a:rPr lang="en-US" sz="1333" dirty="0">
                <a:latin typeface="Courier"/>
                <a:cs typeface="Courier"/>
              </a:rPr>
              <a:t>    </a:t>
            </a:r>
            <a:r>
              <a:rPr lang="en-US" sz="1333" dirty="0" err="1">
                <a:latin typeface="Courier"/>
                <a:cs typeface="Courier"/>
              </a:rPr>
              <a:t>CompletableFuture.supplyAsync</a:t>
            </a:r>
            <a:r>
              <a:rPr lang="en-US" sz="1333" dirty="0">
                <a:latin typeface="Courier"/>
                <a:cs typeface="Courier"/>
              </a:rPr>
              <a:t>(</a:t>
            </a:r>
            <a:r>
              <a:rPr lang="en-US" sz="1333" dirty="0">
                <a:solidFill>
                  <a:srgbClr val="0B52FC"/>
                </a:solidFill>
                <a:latin typeface="Courier"/>
                <a:cs typeface="Courier"/>
              </a:rPr>
              <a:t>() -&gt; {</a:t>
            </a:r>
          </a:p>
          <a:p>
            <a:r>
              <a:rPr lang="en-US" sz="1333" dirty="0">
                <a:solidFill>
                  <a:srgbClr val="0B52FC"/>
                </a:solidFill>
                <a:latin typeface="Courier"/>
                <a:cs typeface="Courier"/>
              </a:rPr>
              <a:t>        try {</a:t>
            </a:r>
          </a:p>
          <a:p>
            <a:r>
              <a:rPr lang="en-US" sz="1333" dirty="0">
                <a:solidFill>
                  <a:srgbClr val="0B52FC"/>
                </a:solidFill>
                <a:latin typeface="Courier"/>
                <a:cs typeface="Courier"/>
              </a:rPr>
              <a:t>            </a:t>
            </a:r>
            <a:r>
              <a:rPr lang="en-US" sz="1333" dirty="0" err="1">
                <a:solidFill>
                  <a:srgbClr val="0B52FC"/>
                </a:solidFill>
                <a:latin typeface="Courier"/>
                <a:cs typeface="Courier"/>
              </a:rPr>
              <a:t>Thread.sleep</a:t>
            </a:r>
            <a:r>
              <a:rPr lang="en-US" sz="1333" dirty="0">
                <a:solidFill>
                  <a:srgbClr val="0B52FC"/>
                </a:solidFill>
                <a:latin typeface="Courier"/>
                <a:cs typeface="Courier"/>
              </a:rPr>
              <a:t>(500);</a:t>
            </a:r>
          </a:p>
          <a:p>
            <a:r>
              <a:rPr lang="en-US" sz="1333" dirty="0">
                <a:solidFill>
                  <a:srgbClr val="0B52FC"/>
                </a:solidFill>
                <a:latin typeface="Courier"/>
                <a:cs typeface="Courier"/>
              </a:rPr>
              <a:t>        } catch (</a:t>
            </a:r>
            <a:r>
              <a:rPr lang="en-US" sz="1333" dirty="0" err="1">
                <a:solidFill>
                  <a:srgbClr val="0B52FC"/>
                </a:solidFill>
                <a:latin typeface="Courier"/>
                <a:cs typeface="Courier"/>
              </a:rPr>
              <a:t>InterruptedException</a:t>
            </a:r>
            <a:r>
              <a:rPr lang="en-US" sz="1333" dirty="0">
                <a:solidFill>
                  <a:srgbClr val="0B52FC"/>
                </a:solidFill>
                <a:latin typeface="Courier"/>
                <a:cs typeface="Courier"/>
              </a:rPr>
              <a:t> e) {</a:t>
            </a:r>
          </a:p>
          <a:p>
            <a:r>
              <a:rPr lang="en-US" sz="1333" dirty="0">
                <a:solidFill>
                  <a:srgbClr val="0B52FC"/>
                </a:solidFill>
                <a:latin typeface="Courier"/>
                <a:cs typeface="Courier"/>
              </a:rPr>
              <a:t>            </a:t>
            </a:r>
            <a:r>
              <a:rPr lang="en-US" sz="1333" dirty="0" err="1">
                <a:solidFill>
                  <a:srgbClr val="0B52FC"/>
                </a:solidFill>
                <a:latin typeface="Courier"/>
                <a:cs typeface="Courier"/>
              </a:rPr>
              <a:t>e.printStackTrace</a:t>
            </a:r>
            <a:r>
              <a:rPr lang="en-US" sz="1333" dirty="0">
                <a:solidFill>
                  <a:srgbClr val="0B52FC"/>
                </a:solidFill>
                <a:latin typeface="Courier"/>
                <a:cs typeface="Courier"/>
              </a:rPr>
              <a:t>();</a:t>
            </a:r>
          </a:p>
          <a:p>
            <a:r>
              <a:rPr lang="en-US" sz="1333" dirty="0">
                <a:solidFill>
                  <a:srgbClr val="0B52FC"/>
                </a:solidFill>
                <a:latin typeface="Courier"/>
                <a:cs typeface="Courier"/>
              </a:rPr>
              <a:t>        }</a:t>
            </a:r>
          </a:p>
          <a:p>
            <a:r>
              <a:rPr lang="en-US" sz="1333" dirty="0">
                <a:solidFill>
                  <a:srgbClr val="0B52FC"/>
                </a:solidFill>
                <a:latin typeface="Courier"/>
                <a:cs typeface="Courier"/>
              </a:rPr>
              <a:t>        return "Hello </a:t>
            </a:r>
            <a:r>
              <a:rPr lang="en-US" sz="1333" dirty="0" err="1">
                <a:solidFill>
                  <a:srgbClr val="0B52FC"/>
                </a:solidFill>
                <a:latin typeface="Courier"/>
                <a:cs typeface="Courier"/>
              </a:rPr>
              <a:t>Completable</a:t>
            </a:r>
            <a:r>
              <a:rPr lang="en-US" sz="1333" dirty="0">
                <a:solidFill>
                  <a:srgbClr val="0B52FC"/>
                </a:solidFill>
                <a:latin typeface="Courier"/>
                <a:cs typeface="Courier"/>
              </a:rPr>
              <a:t> World!";</a:t>
            </a:r>
          </a:p>
          <a:p>
            <a:r>
              <a:rPr lang="pt-BR" sz="1333" dirty="0">
                <a:solidFill>
                  <a:srgbClr val="0B52FC"/>
                </a:solidFill>
                <a:latin typeface="Courier"/>
                <a:cs typeface="Courier"/>
              </a:rPr>
              <a:t>     }</a:t>
            </a:r>
            <a:r>
              <a:rPr lang="pt-BR" sz="1333" dirty="0">
                <a:latin typeface="Courier"/>
                <a:cs typeface="Courier"/>
              </a:rPr>
              <a:t>, executor);</a:t>
            </a:r>
          </a:p>
          <a:p>
            <a:endParaRPr lang="en-US" sz="1333" dirty="0">
              <a:latin typeface="Courier"/>
              <a:cs typeface="Courier"/>
            </a:endParaRPr>
          </a:p>
        </p:txBody>
      </p:sp>
    </p:spTree>
    <p:extLst>
      <p:ext uri="{BB962C8B-B14F-4D97-AF65-F5344CB8AC3E}">
        <p14:creationId xmlns:p14="http://schemas.microsoft.com/office/powerpoint/2010/main" val="3738367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Acting on Completion</a:t>
            </a:r>
            <a:endParaRPr lang="en-US" dirty="0"/>
          </a:p>
        </p:txBody>
      </p:sp>
      <p:sp>
        <p:nvSpPr>
          <p:cNvPr id="3" name="Content Placeholder 2"/>
          <p:cNvSpPr>
            <a:spLocks noGrp="1"/>
          </p:cNvSpPr>
          <p:nvPr>
            <p:ph idx="1"/>
          </p:nvPr>
        </p:nvSpPr>
        <p:spPr/>
        <p:txBody>
          <a:bodyPr/>
          <a:lstStyle/>
          <a:p>
            <a:r>
              <a:rPr lang="en-US" dirty="0" smtClean="0"/>
              <a:t>Can register an callback</a:t>
            </a:r>
          </a:p>
          <a:p>
            <a:pPr lvl="2"/>
            <a:r>
              <a:rPr lang="en-US" dirty="0" smtClean="0"/>
              <a:t>to be invoked once future is completed</a:t>
            </a:r>
          </a:p>
          <a:p>
            <a:pPr lvl="2"/>
            <a:r>
              <a:rPr lang="en-US" dirty="0" err="1" smtClean="0"/>
              <a:t>thenRun</a:t>
            </a:r>
            <a:r>
              <a:rPr lang="en-US" dirty="0" smtClean="0"/>
              <a:t>/</a:t>
            </a:r>
            <a:r>
              <a:rPr lang="en-US" dirty="0" err="1" smtClean="0"/>
              <a:t>thenRunAsync</a:t>
            </a:r>
            <a:r>
              <a:rPr lang="en-US" dirty="0" smtClean="0"/>
              <a:t> executes a Runnable</a:t>
            </a:r>
          </a:p>
          <a:p>
            <a:pPr lvl="2"/>
            <a:r>
              <a:rPr lang="en-US" dirty="0" err="1" smtClean="0"/>
              <a:t>thenAccept</a:t>
            </a:r>
            <a:r>
              <a:rPr lang="en-US" dirty="0" smtClean="0"/>
              <a:t>/</a:t>
            </a:r>
            <a:r>
              <a:rPr lang="en-US" dirty="0" err="1" smtClean="0"/>
              <a:t>thenAcceptAsync</a:t>
            </a:r>
            <a:r>
              <a:rPr lang="en-US" dirty="0" smtClean="0"/>
              <a:t> invokes a Consumer passing in a value</a:t>
            </a:r>
          </a:p>
          <a:p>
            <a:pPr lvl="2"/>
            <a:r>
              <a:rPr lang="en-US" dirty="0" smtClean="0"/>
              <a:t>typically the final stage in processing</a:t>
            </a:r>
            <a:endParaRPr lang="en-US" dirty="0"/>
          </a:p>
          <a:p>
            <a:pPr lvl="2"/>
            <a:endParaRPr lang="en-US" dirty="0"/>
          </a:p>
        </p:txBody>
      </p:sp>
      <p:sp>
        <p:nvSpPr>
          <p:cNvPr id="4" name="TextBox 3"/>
          <p:cNvSpPr txBox="1"/>
          <p:nvPr/>
        </p:nvSpPr>
        <p:spPr>
          <a:xfrm>
            <a:off x="803008" y="2589810"/>
            <a:ext cx="5969000" cy="2553776"/>
          </a:xfrm>
          <a:prstGeom prst="rect">
            <a:avLst/>
          </a:prstGeom>
          <a:solidFill>
            <a:srgbClr val="FFFFFF"/>
          </a:solidFill>
          <a:ln>
            <a:solidFill>
              <a:srgbClr val="000000"/>
            </a:solidFill>
          </a:ln>
        </p:spPr>
        <p:txBody>
          <a:bodyPr wrap="square" rtlCol="0">
            <a:spAutoFit/>
          </a:bodyPr>
          <a:lstStyle/>
          <a:p>
            <a:r>
              <a:rPr lang="en-US" sz="1333" dirty="0" err="1">
                <a:latin typeface="Courier"/>
                <a:cs typeface="Courier"/>
              </a:rPr>
              <a:t>System.out.println</a:t>
            </a:r>
            <a:r>
              <a:rPr lang="en-US" sz="1333" dirty="0">
                <a:latin typeface="Courier"/>
                <a:cs typeface="Courier"/>
              </a:rPr>
              <a:t>("Setting up Future");</a:t>
            </a:r>
          </a:p>
          <a:p>
            <a:r>
              <a:rPr lang="en-US" sz="1333" dirty="0" err="1">
                <a:latin typeface="Courier"/>
                <a:cs typeface="Courier"/>
              </a:rPr>
              <a:t>CompletableFuture</a:t>
            </a:r>
            <a:r>
              <a:rPr lang="en-US" sz="1333" dirty="0">
                <a:latin typeface="Courier"/>
                <a:cs typeface="Courier"/>
              </a:rPr>
              <a:t>&lt;String&gt; future = </a:t>
            </a:r>
          </a:p>
          <a:p>
            <a:r>
              <a:rPr lang="en-US" sz="1333" dirty="0">
                <a:latin typeface="Courier"/>
                <a:cs typeface="Courier"/>
              </a:rPr>
              <a:t>    </a:t>
            </a:r>
            <a:r>
              <a:rPr lang="en-US" sz="1333" dirty="0" err="1">
                <a:latin typeface="Courier"/>
                <a:cs typeface="Courier"/>
              </a:rPr>
              <a:t>CompletableFuture.supplyAsync</a:t>
            </a:r>
            <a:r>
              <a:rPr lang="en-US" sz="1333" dirty="0">
                <a:latin typeface="Courier"/>
                <a:cs typeface="Courier"/>
              </a:rPr>
              <a:t>(() -&gt; {</a:t>
            </a:r>
          </a:p>
          <a:p>
            <a:r>
              <a:rPr lang="en-US" sz="1333" dirty="0">
                <a:latin typeface="Courier"/>
                <a:cs typeface="Courier"/>
              </a:rPr>
              <a:t>        try {</a:t>
            </a:r>
          </a:p>
          <a:p>
            <a:r>
              <a:rPr lang="en-US" sz="1333" dirty="0">
                <a:latin typeface="Courier"/>
                <a:cs typeface="Courier"/>
              </a:rPr>
              <a:t>            </a:t>
            </a:r>
            <a:r>
              <a:rPr lang="en-US" sz="1333" dirty="0" err="1">
                <a:latin typeface="Courier"/>
                <a:cs typeface="Courier"/>
              </a:rPr>
              <a:t>Thread.sleep</a:t>
            </a:r>
            <a:r>
              <a:rPr lang="en-US" sz="1333" dirty="0">
                <a:latin typeface="Courier"/>
                <a:cs typeface="Courier"/>
              </a:rPr>
              <a:t>(50);</a:t>
            </a:r>
          </a:p>
          <a:p>
            <a:r>
              <a:rPr lang="en-US" sz="1333" dirty="0">
                <a:latin typeface="Courier"/>
                <a:cs typeface="Courier"/>
              </a:rPr>
              <a:t>        } catch (</a:t>
            </a:r>
            <a:r>
              <a:rPr lang="en-US" sz="1333" dirty="0" err="1">
                <a:latin typeface="Courier"/>
                <a:cs typeface="Courier"/>
              </a:rPr>
              <a:t>InterruptedException</a:t>
            </a:r>
            <a:r>
              <a:rPr lang="en-US" sz="1333" dirty="0">
                <a:latin typeface="Courier"/>
                <a:cs typeface="Courier"/>
              </a:rPr>
              <a:t> e) {</a:t>
            </a:r>
          </a:p>
          <a:p>
            <a:r>
              <a:rPr lang="en-US" sz="1333" dirty="0">
                <a:latin typeface="Courier"/>
                <a:cs typeface="Courier"/>
              </a:rPr>
              <a:t>            </a:t>
            </a:r>
            <a:r>
              <a:rPr lang="en-US" sz="1333" dirty="0" err="1">
                <a:latin typeface="Courier"/>
                <a:cs typeface="Courier"/>
              </a:rPr>
              <a:t>e.printStackTrace</a:t>
            </a:r>
            <a:r>
              <a:rPr lang="en-US" sz="1333" dirty="0">
                <a:latin typeface="Courier"/>
                <a:cs typeface="Courier"/>
              </a:rPr>
              <a:t>();</a:t>
            </a:r>
          </a:p>
          <a:p>
            <a:r>
              <a:rPr lang="en-US" sz="1333" dirty="0">
                <a:latin typeface="Courier"/>
                <a:cs typeface="Courier"/>
              </a:rPr>
              <a:t>        }</a:t>
            </a:r>
          </a:p>
          <a:p>
            <a:r>
              <a:rPr lang="en-US" sz="1333" dirty="0">
                <a:latin typeface="Courier"/>
                <a:cs typeface="Courier"/>
              </a:rPr>
              <a:t> 	 return "Hello </a:t>
            </a:r>
            <a:r>
              <a:rPr lang="en-US" sz="1333" dirty="0" err="1">
                <a:latin typeface="Courier"/>
                <a:cs typeface="Courier"/>
              </a:rPr>
              <a:t>Completable</a:t>
            </a:r>
            <a:r>
              <a:rPr lang="en-US" sz="1333" dirty="0">
                <a:latin typeface="Courier"/>
                <a:cs typeface="Courier"/>
              </a:rPr>
              <a:t> World!";</a:t>
            </a:r>
          </a:p>
          <a:p>
            <a:r>
              <a:rPr lang="pt-BR" sz="1333" dirty="0">
                <a:latin typeface="Courier"/>
                <a:cs typeface="Courier"/>
              </a:rPr>
              <a:t> }, executor);</a:t>
            </a:r>
            <a:endParaRPr lang="bg-BG" sz="1333" dirty="0">
              <a:latin typeface="Courier"/>
              <a:cs typeface="Courier"/>
            </a:endParaRPr>
          </a:p>
          <a:p>
            <a:r>
              <a:rPr lang="en-US" sz="1333" dirty="0">
                <a:latin typeface="Courier"/>
                <a:cs typeface="Courier"/>
              </a:rPr>
              <a:t> </a:t>
            </a:r>
            <a:r>
              <a:rPr lang="en-US" sz="1333" dirty="0" err="1">
                <a:solidFill>
                  <a:srgbClr val="0B52FC"/>
                </a:solidFill>
                <a:latin typeface="Courier"/>
                <a:cs typeface="Courier"/>
              </a:rPr>
              <a:t>future.thenAccept</a:t>
            </a:r>
            <a:r>
              <a:rPr lang="en-US" sz="1333" dirty="0">
                <a:solidFill>
                  <a:srgbClr val="0B52FC"/>
                </a:solidFill>
                <a:latin typeface="Courier"/>
                <a:cs typeface="Courier"/>
              </a:rPr>
              <a:t>(</a:t>
            </a:r>
            <a:r>
              <a:rPr lang="en-US" sz="1333" dirty="0" err="1">
                <a:solidFill>
                  <a:srgbClr val="0B52FC"/>
                </a:solidFill>
                <a:latin typeface="Courier"/>
                <a:cs typeface="Courier"/>
              </a:rPr>
              <a:t>System.out</a:t>
            </a:r>
            <a:r>
              <a:rPr lang="en-US" sz="1333" dirty="0">
                <a:solidFill>
                  <a:srgbClr val="0B52FC"/>
                </a:solidFill>
                <a:latin typeface="Courier"/>
                <a:cs typeface="Courier"/>
              </a:rPr>
              <a:t>::</a:t>
            </a:r>
            <a:r>
              <a:rPr lang="en-US" sz="1333" dirty="0" err="1">
                <a:solidFill>
                  <a:srgbClr val="0B52FC"/>
                </a:solidFill>
                <a:latin typeface="Courier"/>
                <a:cs typeface="Courier"/>
              </a:rPr>
              <a:t>println</a:t>
            </a:r>
            <a:r>
              <a:rPr lang="en-US" sz="1333" dirty="0">
                <a:solidFill>
                  <a:srgbClr val="0B52FC"/>
                </a:solidFill>
                <a:latin typeface="Courier"/>
                <a:cs typeface="Courier"/>
              </a:rPr>
              <a:t>);</a:t>
            </a:r>
          </a:p>
          <a:p>
            <a:endParaRPr lang="en-US" sz="1333" dirty="0">
              <a:latin typeface="Courier"/>
              <a:cs typeface="Courier"/>
            </a:endParaRPr>
          </a:p>
        </p:txBody>
      </p:sp>
      <p:sp>
        <p:nvSpPr>
          <p:cNvPr id="5" name="Text Box 5"/>
          <p:cNvSpPr txBox="1">
            <a:spLocks noChangeArrowheads="1"/>
          </p:cNvSpPr>
          <p:nvPr/>
        </p:nvSpPr>
        <p:spPr bwMode="auto">
          <a:xfrm>
            <a:off x="5549027" y="4303007"/>
            <a:ext cx="2603500" cy="646526"/>
          </a:xfrm>
          <a:prstGeom prst="rect">
            <a:avLst/>
          </a:prstGeom>
          <a:solidFill>
            <a:srgbClr val="E0F8E0"/>
          </a:solidFill>
          <a:ln w="9525">
            <a:solidFill>
              <a:srgbClr val="009D00"/>
            </a:solidFill>
            <a:miter lim="800000"/>
            <a:headEnd type="none" w="sm" len="sm"/>
            <a:tailEnd type="none" w="sm" len="sm"/>
          </a:ln>
          <a:effectLst/>
        </p:spPr>
        <p:txBody>
          <a:bodyPr wrap="square" lIns="180000" tIns="117000" bIns="117000">
            <a:spAutoFit/>
          </a:bodyPr>
          <a:lstStyle/>
          <a:p>
            <a:r>
              <a:rPr lang="en-US" sz="1333" dirty="0"/>
              <a:t>Setting up Future</a:t>
            </a:r>
          </a:p>
          <a:p>
            <a:r>
              <a:rPr lang="en-US" sz="1333" dirty="0"/>
              <a:t>Hello </a:t>
            </a:r>
            <a:r>
              <a:rPr lang="en-US" sz="1333" dirty="0" err="1"/>
              <a:t>Completable</a:t>
            </a:r>
            <a:r>
              <a:rPr lang="en-US" sz="1333" dirty="0"/>
              <a:t> World!</a:t>
            </a:r>
            <a:endParaRPr lang="en-GB" sz="1333" dirty="0">
              <a:latin typeface="Courier New" panose="02070309020205020404" pitchFamily="49" charset="0"/>
              <a:ea typeface="ＭＳ Ｐゴシック" charset="-128"/>
              <a:cs typeface="Courier New" panose="02070309020205020404" pitchFamily="49" charset="0"/>
            </a:endParaRPr>
          </a:p>
        </p:txBody>
      </p:sp>
    </p:spTree>
    <p:extLst>
      <p:ext uri="{BB962C8B-B14F-4D97-AF65-F5344CB8AC3E}">
        <p14:creationId xmlns:p14="http://schemas.microsoft.com/office/powerpoint/2010/main" val="874098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Operations</a:t>
            </a:r>
            <a:endParaRPr lang="en-US" dirty="0"/>
          </a:p>
        </p:txBody>
      </p:sp>
      <p:sp>
        <p:nvSpPr>
          <p:cNvPr id="3" name="Content Placeholder 2"/>
          <p:cNvSpPr>
            <a:spLocks noGrp="1"/>
          </p:cNvSpPr>
          <p:nvPr>
            <p:ph idx="1"/>
          </p:nvPr>
        </p:nvSpPr>
        <p:spPr>
          <a:xfrm>
            <a:off x="622106" y="1023913"/>
            <a:ext cx="7886700" cy="4178968"/>
          </a:xfrm>
        </p:spPr>
        <p:txBody>
          <a:bodyPr/>
          <a:lstStyle/>
          <a:p>
            <a:r>
              <a:rPr lang="en-US" dirty="0"/>
              <a:t>Can combine operations together</a:t>
            </a:r>
          </a:p>
          <a:p>
            <a:pPr marL="627063" lvl="2" indent="-160338"/>
            <a:r>
              <a:rPr lang="en-US" dirty="0"/>
              <a:t>chain of operations to be invoked </a:t>
            </a:r>
            <a:r>
              <a:rPr lang="en-US" dirty="0" smtClean="0"/>
              <a:t>once future completes</a:t>
            </a:r>
            <a:endParaRPr lang="en-US" dirty="0"/>
          </a:p>
          <a:p>
            <a:pPr marL="627063" lvl="2" indent="-160338"/>
            <a:r>
              <a:rPr lang="en-US" dirty="0" err="1"/>
              <a:t>thenApply</a:t>
            </a:r>
            <a:r>
              <a:rPr lang="en-US" dirty="0"/>
              <a:t>/</a:t>
            </a:r>
            <a:r>
              <a:rPr lang="en-US" dirty="0" err="1"/>
              <a:t>thenApplyAsync</a:t>
            </a:r>
            <a:r>
              <a:rPr lang="en-US" dirty="0"/>
              <a:t> </a:t>
            </a:r>
            <a:r>
              <a:rPr lang="en-US" dirty="0" smtClean="0"/>
              <a:t>execute </a:t>
            </a:r>
            <a:r>
              <a:rPr lang="en-US" dirty="0"/>
              <a:t>a </a:t>
            </a:r>
            <a:r>
              <a:rPr lang="en-US" dirty="0" smtClean="0"/>
              <a:t>Function</a:t>
            </a:r>
            <a:endParaRPr lang="en-US" dirty="0"/>
          </a:p>
          <a:p>
            <a:pPr marL="627063" lvl="2" indent="-160338"/>
            <a:r>
              <a:rPr lang="en-US" dirty="0" smtClean="0"/>
              <a:t>supports </a:t>
            </a:r>
            <a:br>
              <a:rPr lang="en-US" dirty="0" smtClean="0"/>
            </a:br>
            <a:r>
              <a:rPr lang="en-US" dirty="0" smtClean="0"/>
              <a:t>both </a:t>
            </a:r>
            <a:br>
              <a:rPr lang="en-US" dirty="0" smtClean="0"/>
            </a:br>
            <a:r>
              <a:rPr lang="en-US" dirty="0" smtClean="0"/>
              <a:t>synchronous </a:t>
            </a:r>
            <a:br>
              <a:rPr lang="en-US" dirty="0" smtClean="0"/>
            </a:br>
            <a:r>
              <a:rPr lang="en-US" dirty="0" smtClean="0"/>
              <a:t>and </a:t>
            </a:r>
            <a:br>
              <a:rPr lang="en-US" dirty="0" smtClean="0"/>
            </a:br>
            <a:r>
              <a:rPr lang="en-US" dirty="0" smtClean="0"/>
              <a:t>asynchronous </a:t>
            </a:r>
            <a:br>
              <a:rPr lang="en-US" dirty="0" smtClean="0"/>
            </a:br>
            <a:r>
              <a:rPr lang="en-US" dirty="0" smtClean="0"/>
              <a:t>invocations</a:t>
            </a:r>
            <a:endParaRPr lang="en-US" dirty="0"/>
          </a:p>
        </p:txBody>
      </p:sp>
      <p:sp>
        <p:nvSpPr>
          <p:cNvPr id="4" name="TextBox 3"/>
          <p:cNvSpPr txBox="1"/>
          <p:nvPr/>
        </p:nvSpPr>
        <p:spPr>
          <a:xfrm>
            <a:off x="2521411" y="1979428"/>
            <a:ext cx="6057323" cy="3169137"/>
          </a:xfrm>
          <a:prstGeom prst="rect">
            <a:avLst/>
          </a:prstGeom>
          <a:solidFill>
            <a:srgbClr val="FFFFFF"/>
          </a:solidFill>
          <a:ln>
            <a:solidFill>
              <a:srgbClr val="000000"/>
            </a:solidFill>
          </a:ln>
        </p:spPr>
        <p:txBody>
          <a:bodyPr wrap="square" rtlCol="0">
            <a:spAutoFit/>
          </a:bodyPr>
          <a:lstStyle/>
          <a:p>
            <a:r>
              <a:rPr lang="en-US" sz="1333" dirty="0" err="1">
                <a:latin typeface="Courier"/>
                <a:cs typeface="Courier"/>
              </a:rPr>
              <a:t>CompletableFuture</a:t>
            </a:r>
            <a:r>
              <a:rPr lang="en-US" sz="1333" dirty="0">
                <a:latin typeface="Courier"/>
                <a:cs typeface="Courier"/>
              </a:rPr>
              <a:t>&lt;Integer&gt; f1 =   </a:t>
            </a:r>
          </a:p>
          <a:p>
            <a:r>
              <a:rPr lang="en-US" sz="1333" dirty="0">
                <a:latin typeface="Courier"/>
                <a:cs typeface="Courier"/>
              </a:rPr>
              <a:t>    </a:t>
            </a:r>
            <a:r>
              <a:rPr lang="en-US" sz="1333" dirty="0" err="1">
                <a:latin typeface="Courier"/>
                <a:cs typeface="Courier"/>
              </a:rPr>
              <a:t>CompletableFuture.supplyAsync</a:t>
            </a:r>
            <a:r>
              <a:rPr lang="en-US" sz="1333" dirty="0">
                <a:latin typeface="Courier"/>
                <a:cs typeface="Courier"/>
              </a:rPr>
              <a:t>(() -&gt; {</a:t>
            </a:r>
          </a:p>
          <a:p>
            <a:r>
              <a:rPr lang="en-US" sz="1333" dirty="0">
                <a:latin typeface="Courier"/>
                <a:cs typeface="Courier"/>
              </a:rPr>
              <a:t>        try {</a:t>
            </a:r>
          </a:p>
          <a:p>
            <a:r>
              <a:rPr lang="en-US" sz="1333" dirty="0">
                <a:latin typeface="Courier"/>
                <a:cs typeface="Courier"/>
              </a:rPr>
              <a:t>            </a:t>
            </a:r>
            <a:r>
              <a:rPr lang="en-US" sz="1333" dirty="0" err="1">
                <a:latin typeface="Courier"/>
                <a:cs typeface="Courier"/>
              </a:rPr>
              <a:t>Thread.sleep</a:t>
            </a:r>
            <a:r>
              <a:rPr lang="en-US" sz="1333" dirty="0">
                <a:latin typeface="Courier"/>
                <a:cs typeface="Courier"/>
              </a:rPr>
              <a:t>(50);</a:t>
            </a:r>
          </a:p>
          <a:p>
            <a:r>
              <a:rPr lang="en-US" sz="1333" dirty="0">
                <a:latin typeface="Courier"/>
                <a:cs typeface="Courier"/>
              </a:rPr>
              <a:t>        } catch (</a:t>
            </a:r>
            <a:r>
              <a:rPr lang="en-US" sz="1333" dirty="0" err="1">
                <a:latin typeface="Courier"/>
                <a:cs typeface="Courier"/>
              </a:rPr>
              <a:t>InterruptedException</a:t>
            </a:r>
            <a:r>
              <a:rPr lang="en-US" sz="1333" dirty="0">
                <a:latin typeface="Courier"/>
                <a:cs typeface="Courier"/>
              </a:rPr>
              <a:t> e) {</a:t>
            </a:r>
          </a:p>
          <a:p>
            <a:r>
              <a:rPr lang="en-US" sz="1333" dirty="0">
                <a:latin typeface="Courier"/>
                <a:cs typeface="Courier"/>
              </a:rPr>
              <a:t> 	    </a:t>
            </a:r>
            <a:r>
              <a:rPr lang="en-US" sz="1333" dirty="0" err="1">
                <a:latin typeface="Courier"/>
                <a:cs typeface="Courier"/>
              </a:rPr>
              <a:t>e.printStackTrace</a:t>
            </a:r>
            <a:r>
              <a:rPr lang="en-US" sz="1333" dirty="0">
                <a:latin typeface="Courier"/>
                <a:cs typeface="Courier"/>
              </a:rPr>
              <a:t>();</a:t>
            </a:r>
          </a:p>
          <a:p>
            <a:r>
              <a:rPr lang="en-US" sz="1333" dirty="0">
                <a:latin typeface="Courier"/>
                <a:cs typeface="Courier"/>
              </a:rPr>
              <a:t>        }</a:t>
            </a:r>
          </a:p>
          <a:p>
            <a:r>
              <a:rPr lang="en-US" sz="1333" dirty="0">
                <a:latin typeface="Courier"/>
                <a:cs typeface="Courier"/>
              </a:rPr>
              <a:t>        return 6;</a:t>
            </a:r>
          </a:p>
          <a:p>
            <a:r>
              <a:rPr lang="pt-BR" sz="1333" dirty="0">
                <a:latin typeface="Courier"/>
                <a:cs typeface="Courier"/>
              </a:rPr>
              <a:t>    }, executor);</a:t>
            </a:r>
          </a:p>
          <a:p>
            <a:r>
              <a:rPr lang="pt-BR" sz="1333" dirty="0">
                <a:latin typeface="Courier"/>
                <a:cs typeface="Courier"/>
              </a:rPr>
              <a:t>// Combine </a:t>
            </a:r>
            <a:r>
              <a:rPr lang="pt-BR" sz="1333" dirty="0" err="1">
                <a:latin typeface="Courier"/>
                <a:cs typeface="Courier"/>
              </a:rPr>
              <a:t>operations</a:t>
            </a:r>
            <a:r>
              <a:rPr lang="pt-BR" sz="1333" dirty="0">
                <a:latin typeface="Courier"/>
                <a:cs typeface="Courier"/>
              </a:rPr>
              <a:t> </a:t>
            </a:r>
            <a:r>
              <a:rPr lang="pt-BR" sz="1333" dirty="0" err="1">
                <a:latin typeface="Courier"/>
                <a:cs typeface="Courier"/>
              </a:rPr>
              <a:t>together</a:t>
            </a:r>
            <a:endParaRPr lang="pt-BR" sz="1333" dirty="0">
              <a:latin typeface="Courier"/>
              <a:cs typeface="Courier"/>
            </a:endParaRPr>
          </a:p>
          <a:p>
            <a:r>
              <a:rPr lang="pt-BR" sz="1333" dirty="0" err="1">
                <a:solidFill>
                  <a:srgbClr val="0B52FC"/>
                </a:solidFill>
                <a:latin typeface="Courier"/>
                <a:cs typeface="Courier"/>
              </a:rPr>
              <a:t>CompletableFuture</a:t>
            </a:r>
            <a:r>
              <a:rPr lang="pt-BR" sz="1333" dirty="0">
                <a:solidFill>
                  <a:srgbClr val="0B52FC"/>
                </a:solidFill>
                <a:latin typeface="Courier"/>
                <a:cs typeface="Courier"/>
              </a:rPr>
              <a:t>&lt;</a:t>
            </a:r>
            <a:r>
              <a:rPr lang="pt-BR" sz="1333" dirty="0" err="1">
                <a:solidFill>
                  <a:srgbClr val="0B52FC"/>
                </a:solidFill>
                <a:latin typeface="Courier"/>
                <a:cs typeface="Courier"/>
              </a:rPr>
              <a:t>Integer</a:t>
            </a:r>
            <a:r>
              <a:rPr lang="pt-BR" sz="1333" dirty="0">
                <a:solidFill>
                  <a:srgbClr val="0B52FC"/>
                </a:solidFill>
                <a:latin typeface="Courier"/>
                <a:cs typeface="Courier"/>
              </a:rPr>
              <a:t>&gt; f2 = f1.thenApply(</a:t>
            </a:r>
            <a:r>
              <a:rPr lang="pt-BR" sz="1333" dirty="0" err="1">
                <a:solidFill>
                  <a:srgbClr val="0B52FC"/>
                </a:solidFill>
                <a:latin typeface="Courier"/>
                <a:cs typeface="Courier"/>
              </a:rPr>
              <a:t>v</a:t>
            </a:r>
            <a:r>
              <a:rPr lang="pt-BR" sz="1333" dirty="0">
                <a:solidFill>
                  <a:srgbClr val="0B52FC"/>
                </a:solidFill>
                <a:latin typeface="Courier"/>
                <a:cs typeface="Courier"/>
              </a:rPr>
              <a:t> -&gt; </a:t>
            </a:r>
            <a:r>
              <a:rPr lang="pt-BR" sz="1333" dirty="0" err="1">
                <a:solidFill>
                  <a:srgbClr val="0B52FC"/>
                </a:solidFill>
                <a:latin typeface="Courier"/>
                <a:cs typeface="Courier"/>
              </a:rPr>
              <a:t>v</a:t>
            </a:r>
            <a:r>
              <a:rPr lang="pt-BR" sz="1333" dirty="0">
                <a:solidFill>
                  <a:srgbClr val="0B52FC"/>
                </a:solidFill>
                <a:latin typeface="Courier"/>
                <a:cs typeface="Courier"/>
              </a:rPr>
              <a:t> * 7);</a:t>
            </a:r>
          </a:p>
          <a:p>
            <a:r>
              <a:rPr lang="pt-BR" sz="1333" dirty="0" err="1">
                <a:solidFill>
                  <a:srgbClr val="0B52FC"/>
                </a:solidFill>
                <a:latin typeface="Courier"/>
                <a:cs typeface="Courier"/>
              </a:rPr>
              <a:t>CompletableFuture</a:t>
            </a:r>
            <a:r>
              <a:rPr lang="pt-BR" sz="1333" dirty="0">
                <a:solidFill>
                  <a:srgbClr val="0B52FC"/>
                </a:solidFill>
                <a:latin typeface="Courier"/>
                <a:cs typeface="Courier"/>
              </a:rPr>
              <a:t>&lt;</a:t>
            </a:r>
            <a:r>
              <a:rPr lang="pt-BR" sz="1333" dirty="0" err="1">
                <a:solidFill>
                  <a:srgbClr val="0B52FC"/>
                </a:solidFill>
                <a:latin typeface="Courier"/>
                <a:cs typeface="Courier"/>
              </a:rPr>
              <a:t>String</a:t>
            </a:r>
            <a:r>
              <a:rPr lang="pt-BR" sz="1333" dirty="0">
                <a:solidFill>
                  <a:srgbClr val="0B52FC"/>
                </a:solidFill>
                <a:latin typeface="Courier"/>
                <a:cs typeface="Courier"/>
              </a:rPr>
              <a:t>&gt; f3 = </a:t>
            </a:r>
          </a:p>
          <a:p>
            <a:r>
              <a:rPr lang="pt-BR" sz="1333" dirty="0">
                <a:solidFill>
                  <a:srgbClr val="0B52FC"/>
                </a:solidFill>
                <a:latin typeface="Courier"/>
                <a:cs typeface="Courier"/>
              </a:rPr>
              <a:t>    f2.thenApply(</a:t>
            </a:r>
            <a:r>
              <a:rPr lang="pt-BR" sz="1333" dirty="0" err="1">
                <a:solidFill>
                  <a:srgbClr val="0B52FC"/>
                </a:solidFill>
                <a:latin typeface="Courier"/>
                <a:cs typeface="Courier"/>
              </a:rPr>
              <a:t>v</a:t>
            </a:r>
            <a:r>
              <a:rPr lang="pt-BR" sz="1333" dirty="0">
                <a:solidFill>
                  <a:srgbClr val="0B52FC"/>
                </a:solidFill>
                <a:latin typeface="Courier"/>
                <a:cs typeface="Courier"/>
              </a:rPr>
              <a:t> -&gt; </a:t>
            </a:r>
            <a:r>
              <a:rPr lang="pt-BR" sz="1333" dirty="0" err="1">
                <a:solidFill>
                  <a:srgbClr val="0B52FC"/>
                </a:solidFill>
                <a:latin typeface="Courier"/>
                <a:cs typeface="Courier"/>
              </a:rPr>
              <a:t>Integer.toString</a:t>
            </a:r>
            <a:r>
              <a:rPr lang="pt-BR" sz="1333" dirty="0">
                <a:solidFill>
                  <a:srgbClr val="0B52FC"/>
                </a:solidFill>
                <a:latin typeface="Courier"/>
                <a:cs typeface="Courier"/>
              </a:rPr>
              <a:t>(</a:t>
            </a:r>
            <a:r>
              <a:rPr lang="pt-BR" sz="1333" dirty="0" err="1">
                <a:solidFill>
                  <a:srgbClr val="0B52FC"/>
                </a:solidFill>
                <a:latin typeface="Courier"/>
                <a:cs typeface="Courier"/>
              </a:rPr>
              <a:t>v</a:t>
            </a:r>
            <a:r>
              <a:rPr lang="pt-BR" sz="1333" dirty="0">
                <a:solidFill>
                  <a:srgbClr val="0B52FC"/>
                </a:solidFill>
                <a:latin typeface="Courier"/>
                <a:cs typeface="Courier"/>
              </a:rPr>
              <a:t>));</a:t>
            </a:r>
          </a:p>
          <a:p>
            <a:r>
              <a:rPr lang="pt-BR" sz="1333" dirty="0">
                <a:latin typeface="Courier"/>
                <a:cs typeface="Courier"/>
              </a:rPr>
              <a:t>// </a:t>
            </a:r>
            <a:r>
              <a:rPr lang="pt-BR" sz="1333" dirty="0" err="1">
                <a:latin typeface="Courier"/>
                <a:cs typeface="Courier"/>
              </a:rPr>
              <a:t>Finally</a:t>
            </a:r>
            <a:r>
              <a:rPr lang="pt-BR" sz="1333" dirty="0">
                <a:latin typeface="Courier"/>
                <a:cs typeface="Courier"/>
              </a:rPr>
              <a:t> </a:t>
            </a:r>
            <a:r>
              <a:rPr lang="pt-BR" sz="1333" dirty="0" err="1">
                <a:latin typeface="Courier"/>
                <a:cs typeface="Courier"/>
              </a:rPr>
              <a:t>print</a:t>
            </a:r>
            <a:r>
              <a:rPr lang="pt-BR" sz="1333" dirty="0">
                <a:latin typeface="Courier"/>
                <a:cs typeface="Courier"/>
              </a:rPr>
              <a:t> </a:t>
            </a:r>
            <a:r>
              <a:rPr lang="pt-BR" sz="1333" dirty="0" err="1">
                <a:latin typeface="Courier"/>
                <a:cs typeface="Courier"/>
              </a:rPr>
              <a:t>result</a:t>
            </a:r>
            <a:endParaRPr lang="pt-BR" sz="1333" dirty="0">
              <a:latin typeface="Courier"/>
              <a:cs typeface="Courier"/>
            </a:endParaRPr>
          </a:p>
          <a:p>
            <a:r>
              <a:rPr lang="pt-BR" sz="1333" dirty="0">
                <a:latin typeface="Courier"/>
                <a:cs typeface="Courier"/>
              </a:rPr>
              <a:t>f3.thenAccept(</a:t>
            </a:r>
            <a:r>
              <a:rPr lang="pt-BR" sz="1333" dirty="0" err="1">
                <a:latin typeface="Courier"/>
                <a:cs typeface="Courier"/>
              </a:rPr>
              <a:t>System.out</a:t>
            </a:r>
            <a:r>
              <a:rPr lang="pt-BR" sz="1333" dirty="0">
                <a:latin typeface="Courier"/>
                <a:cs typeface="Courier"/>
              </a:rPr>
              <a:t>::</a:t>
            </a:r>
            <a:r>
              <a:rPr lang="pt-BR" sz="1333" dirty="0" err="1">
                <a:latin typeface="Courier"/>
                <a:cs typeface="Courier"/>
              </a:rPr>
              <a:t>println</a:t>
            </a:r>
            <a:r>
              <a:rPr lang="pt-BR" sz="1333" dirty="0">
                <a:latin typeface="Courier"/>
                <a:cs typeface="Courier"/>
              </a:rPr>
              <a:t>);</a:t>
            </a:r>
          </a:p>
        </p:txBody>
      </p:sp>
      <p:sp>
        <p:nvSpPr>
          <p:cNvPr id="5" name="Text Box 5"/>
          <p:cNvSpPr txBox="1">
            <a:spLocks noChangeArrowheads="1"/>
          </p:cNvSpPr>
          <p:nvPr/>
        </p:nvSpPr>
        <p:spPr bwMode="auto">
          <a:xfrm>
            <a:off x="7313940" y="1700971"/>
            <a:ext cx="1079500" cy="441406"/>
          </a:xfrm>
          <a:prstGeom prst="rect">
            <a:avLst/>
          </a:prstGeom>
          <a:solidFill>
            <a:srgbClr val="E0F8E0"/>
          </a:solidFill>
          <a:ln w="9525">
            <a:solidFill>
              <a:srgbClr val="009D00"/>
            </a:solidFill>
            <a:miter lim="800000"/>
            <a:headEnd type="none" w="sm" len="sm"/>
            <a:tailEnd type="none" w="sm" len="sm"/>
          </a:ln>
          <a:effectLst/>
        </p:spPr>
        <p:txBody>
          <a:bodyPr wrap="square" lIns="180000" tIns="117000" bIns="117000">
            <a:spAutoFit/>
          </a:bodyPr>
          <a:lstStyle/>
          <a:p>
            <a:r>
              <a:rPr lang="en-US" sz="1333" dirty="0"/>
              <a:t>42</a:t>
            </a:r>
            <a:endParaRPr lang="en-GB" sz="1333" dirty="0">
              <a:latin typeface="Courier New" panose="02070309020205020404" pitchFamily="49" charset="0"/>
              <a:ea typeface="ＭＳ Ｐゴシック" charset="-128"/>
              <a:cs typeface="Courier New" panose="02070309020205020404" pitchFamily="49" charset="0"/>
            </a:endParaRPr>
          </a:p>
        </p:txBody>
      </p:sp>
    </p:spTree>
    <p:extLst>
      <p:ext uri="{BB962C8B-B14F-4D97-AF65-F5344CB8AC3E}">
        <p14:creationId xmlns:p14="http://schemas.microsoft.com/office/powerpoint/2010/main" val="8686135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Composing </a:t>
            </a:r>
            <a:r>
              <a:rPr lang="en-US" dirty="0" err="1" smtClean="0"/>
              <a:t>CompletableFutures</a:t>
            </a:r>
            <a:endParaRPr lang="en-US" dirty="0">
              <a:latin typeface="Courier"/>
              <a:cs typeface="Courier"/>
            </a:endParaRPr>
          </a:p>
        </p:txBody>
      </p:sp>
      <p:sp>
        <p:nvSpPr>
          <p:cNvPr id="3" name="Content Placeholder 2"/>
          <p:cNvSpPr>
            <a:spLocks noGrp="1"/>
          </p:cNvSpPr>
          <p:nvPr>
            <p:ph idx="1"/>
          </p:nvPr>
        </p:nvSpPr>
        <p:spPr>
          <a:xfrm>
            <a:off x="628650" y="1098404"/>
            <a:ext cx="6985000" cy="1333500"/>
          </a:xfrm>
        </p:spPr>
        <p:txBody>
          <a:bodyPr/>
          <a:lstStyle/>
          <a:p>
            <a:r>
              <a:rPr lang="en-US" dirty="0" err="1" smtClean="0">
                <a:latin typeface="Courier"/>
                <a:cs typeface="Courier"/>
              </a:rPr>
              <a:t>CompletableFuture</a:t>
            </a:r>
            <a:r>
              <a:rPr lang="en-US" dirty="0" err="1" smtClean="0"/>
              <a:t>s</a:t>
            </a:r>
            <a:r>
              <a:rPr lang="en-US" dirty="0" smtClean="0"/>
              <a:t> are </a:t>
            </a:r>
            <a:r>
              <a:rPr lang="en-US" dirty="0" err="1" smtClean="0"/>
              <a:t>composable</a:t>
            </a:r>
            <a:endParaRPr lang="en-US" dirty="0" smtClean="0"/>
          </a:p>
          <a:p>
            <a:pPr lvl="2"/>
            <a:r>
              <a:rPr lang="en-US" dirty="0" smtClean="0">
                <a:cs typeface="Courier"/>
              </a:rPr>
              <a:t>allows chaining of operations on the </a:t>
            </a:r>
            <a:r>
              <a:rPr lang="en-US" dirty="0" smtClean="0">
                <a:latin typeface="Courier"/>
                <a:cs typeface="Courier"/>
              </a:rPr>
              <a:t>Future</a:t>
            </a:r>
          </a:p>
          <a:p>
            <a:pPr lvl="2"/>
            <a:r>
              <a:rPr lang="en-US" dirty="0" err="1" smtClean="0">
                <a:latin typeface="Courier"/>
                <a:cs typeface="Courier"/>
              </a:rPr>
              <a:t>thenCompose</a:t>
            </a:r>
            <a:r>
              <a:rPr lang="en-US" dirty="0" smtClean="0">
                <a:latin typeface="Courier"/>
                <a:cs typeface="Courier"/>
              </a:rPr>
              <a:t> / </a:t>
            </a:r>
            <a:r>
              <a:rPr lang="en-US" dirty="0" err="1" smtClean="0">
                <a:latin typeface="Courier"/>
                <a:cs typeface="Courier"/>
              </a:rPr>
              <a:t>thenComposeAsync</a:t>
            </a:r>
            <a:endParaRPr lang="en-US" dirty="0" smtClean="0">
              <a:latin typeface="Courier"/>
              <a:cs typeface="Courier"/>
            </a:endParaRPr>
          </a:p>
        </p:txBody>
      </p:sp>
      <p:sp>
        <p:nvSpPr>
          <p:cNvPr id="6" name="TextBox 5"/>
          <p:cNvSpPr txBox="1"/>
          <p:nvPr/>
        </p:nvSpPr>
        <p:spPr>
          <a:xfrm>
            <a:off x="1367722" y="2134667"/>
            <a:ext cx="6604000" cy="2964017"/>
          </a:xfrm>
          <a:prstGeom prst="rect">
            <a:avLst/>
          </a:prstGeom>
          <a:solidFill>
            <a:srgbClr val="FFFFFF"/>
          </a:solidFill>
          <a:ln>
            <a:solidFill>
              <a:srgbClr val="000000"/>
            </a:solidFill>
          </a:ln>
        </p:spPr>
        <p:txBody>
          <a:bodyPr wrap="square" rtlCol="0">
            <a:spAutoFit/>
          </a:bodyPr>
          <a:lstStyle/>
          <a:p>
            <a:r>
              <a:rPr lang="en-US" sz="1333" dirty="0">
                <a:latin typeface="Courier"/>
                <a:cs typeface="Courier"/>
              </a:rPr>
              <a:t> public static Future&lt;Integer&gt; compose() {</a:t>
            </a:r>
          </a:p>
          <a:p>
            <a:r>
              <a:rPr lang="en-US" sz="1333" dirty="0">
                <a:latin typeface="Courier"/>
                <a:cs typeface="Courier"/>
              </a:rPr>
              <a:t>     </a:t>
            </a:r>
            <a:r>
              <a:rPr lang="en-US" sz="1333" dirty="0" err="1">
                <a:solidFill>
                  <a:schemeClr val="accent1">
                    <a:lumMod val="75000"/>
                  </a:schemeClr>
                </a:solidFill>
                <a:latin typeface="Courier"/>
                <a:cs typeface="Courier"/>
              </a:rPr>
              <a:t>CompletableFuture</a:t>
            </a:r>
            <a:r>
              <a:rPr lang="en-US" sz="1333" dirty="0">
                <a:solidFill>
                  <a:schemeClr val="accent1">
                    <a:lumMod val="75000"/>
                  </a:schemeClr>
                </a:solidFill>
                <a:latin typeface="Courier"/>
                <a:cs typeface="Courier"/>
              </a:rPr>
              <a:t>&lt;Integer&gt; </a:t>
            </a:r>
            <a:r>
              <a:rPr lang="en-US" sz="1333" dirty="0" err="1">
                <a:solidFill>
                  <a:schemeClr val="accent1">
                    <a:lumMod val="75000"/>
                  </a:schemeClr>
                </a:solidFill>
                <a:latin typeface="Courier"/>
                <a:cs typeface="Courier"/>
              </a:rPr>
              <a:t>cf</a:t>
            </a:r>
            <a:r>
              <a:rPr lang="en-US" sz="1333" dirty="0">
                <a:solidFill>
                  <a:schemeClr val="accent1">
                    <a:lumMod val="75000"/>
                  </a:schemeClr>
                </a:solidFill>
                <a:latin typeface="Courier"/>
                <a:cs typeface="Courier"/>
              </a:rPr>
              <a:t> = </a:t>
            </a:r>
          </a:p>
          <a:p>
            <a:r>
              <a:rPr lang="en-US" sz="1333" dirty="0">
                <a:solidFill>
                  <a:schemeClr val="accent1">
                    <a:lumMod val="75000"/>
                  </a:schemeClr>
                </a:solidFill>
                <a:latin typeface="Courier"/>
                <a:cs typeface="Courier"/>
              </a:rPr>
              <a:t>         </a:t>
            </a:r>
            <a:r>
              <a:rPr lang="en-US" sz="1333" dirty="0" err="1">
                <a:solidFill>
                  <a:schemeClr val="accent1">
                    <a:lumMod val="75000"/>
                  </a:schemeClr>
                </a:solidFill>
                <a:latin typeface="Courier"/>
                <a:cs typeface="Courier"/>
              </a:rPr>
              <a:t>NumberService.getIntegerAsync</a:t>
            </a:r>
            <a:r>
              <a:rPr lang="en-US" sz="1333" dirty="0">
                <a:solidFill>
                  <a:schemeClr val="accent1">
                    <a:lumMod val="75000"/>
                  </a:schemeClr>
                </a:solidFill>
                <a:latin typeface="Courier"/>
                <a:cs typeface="Courier"/>
              </a:rPr>
              <a:t>();</a:t>
            </a:r>
          </a:p>
          <a:p>
            <a:r>
              <a:rPr lang="en-US" sz="1333" dirty="0">
                <a:latin typeface="Courier"/>
                <a:cs typeface="Courier"/>
              </a:rPr>
              <a:t>		</a:t>
            </a:r>
          </a:p>
          <a:p>
            <a:r>
              <a:rPr lang="en-US" sz="1333" dirty="0">
                <a:latin typeface="Courier"/>
                <a:cs typeface="Courier"/>
              </a:rPr>
              <a:t>     </a:t>
            </a:r>
            <a:r>
              <a:rPr lang="en-US" sz="1333" dirty="0" err="1">
                <a:latin typeface="Courier"/>
                <a:cs typeface="Courier"/>
              </a:rPr>
              <a:t>CompletableFuture</a:t>
            </a:r>
            <a:r>
              <a:rPr lang="en-US" sz="1333" dirty="0">
                <a:latin typeface="Courier"/>
                <a:cs typeface="Courier"/>
              </a:rPr>
              <a:t>&lt;Integer&gt; cf2 = cf1.</a:t>
            </a:r>
            <a:r>
              <a:rPr lang="en-US" sz="1333" dirty="0">
                <a:solidFill>
                  <a:schemeClr val="accent1">
                    <a:lumMod val="75000"/>
                  </a:schemeClr>
                </a:solidFill>
                <a:latin typeface="Courier"/>
                <a:cs typeface="Courier"/>
              </a:rPr>
              <a:t>thenCompose</a:t>
            </a:r>
            <a:r>
              <a:rPr lang="en-US" sz="1333" dirty="0">
                <a:latin typeface="Courier"/>
                <a:cs typeface="Courier"/>
              </a:rPr>
              <a:t>(</a:t>
            </a:r>
          </a:p>
          <a:p>
            <a:r>
              <a:rPr lang="en-US" sz="1333" dirty="0">
                <a:latin typeface="Courier"/>
                <a:cs typeface="Courier"/>
              </a:rPr>
              <a:t>         v -&gt; </a:t>
            </a:r>
            <a:r>
              <a:rPr lang="en-US" sz="1333" dirty="0" err="1">
                <a:latin typeface="Courier"/>
                <a:cs typeface="Courier"/>
              </a:rPr>
              <a:t>CompletableFuture.supplyAsync</a:t>
            </a:r>
            <a:r>
              <a:rPr lang="en-US" sz="1333" dirty="0">
                <a:latin typeface="Courier"/>
                <a:cs typeface="Courier"/>
              </a:rPr>
              <a:t>(</a:t>
            </a:r>
          </a:p>
          <a:p>
            <a:r>
              <a:rPr lang="en-US" sz="1333" dirty="0">
                <a:latin typeface="Courier"/>
                <a:cs typeface="Courier"/>
              </a:rPr>
              <a:t>                        () -&gt; </a:t>
            </a:r>
            <a:r>
              <a:rPr lang="en-US" sz="1333" dirty="0" err="1">
                <a:latin typeface="Courier"/>
                <a:cs typeface="Courier"/>
              </a:rPr>
              <a:t>NumberService.squareIt</a:t>
            </a:r>
            <a:r>
              <a:rPr lang="en-US" sz="1333" dirty="0">
                <a:latin typeface="Courier"/>
                <a:cs typeface="Courier"/>
              </a:rPr>
              <a:t>(v)));</a:t>
            </a:r>
          </a:p>
          <a:p>
            <a:r>
              <a:rPr lang="en-US" sz="1333" dirty="0">
                <a:latin typeface="Courier"/>
                <a:cs typeface="Courier"/>
              </a:rPr>
              <a:t>		</a:t>
            </a:r>
          </a:p>
          <a:p>
            <a:r>
              <a:rPr lang="en-US" sz="1333" dirty="0">
                <a:latin typeface="Courier"/>
                <a:cs typeface="Courier"/>
              </a:rPr>
              <a:t>     </a:t>
            </a:r>
            <a:r>
              <a:rPr lang="en-US" sz="1333" dirty="0" err="1">
                <a:latin typeface="Courier"/>
                <a:cs typeface="Courier"/>
              </a:rPr>
              <a:t>CompletableFuture</a:t>
            </a:r>
            <a:r>
              <a:rPr lang="en-US" sz="1333" dirty="0">
                <a:latin typeface="Courier"/>
                <a:cs typeface="Courier"/>
              </a:rPr>
              <a:t>&lt;Integer&gt; cf3 = cf2.</a:t>
            </a:r>
            <a:r>
              <a:rPr lang="en-US" sz="1333" dirty="0">
                <a:solidFill>
                  <a:schemeClr val="accent1">
                    <a:lumMod val="75000"/>
                  </a:schemeClr>
                </a:solidFill>
                <a:latin typeface="Courier"/>
                <a:cs typeface="Courier"/>
              </a:rPr>
              <a:t>thenCompose</a:t>
            </a:r>
            <a:r>
              <a:rPr lang="en-US" sz="1333" dirty="0">
                <a:latin typeface="Courier"/>
                <a:cs typeface="Courier"/>
              </a:rPr>
              <a:t>(</a:t>
            </a:r>
          </a:p>
          <a:p>
            <a:r>
              <a:rPr lang="en-US" sz="1333" dirty="0">
                <a:latin typeface="Courier"/>
                <a:cs typeface="Courier"/>
              </a:rPr>
              <a:t>         v -&gt; </a:t>
            </a:r>
            <a:r>
              <a:rPr lang="en-US" sz="1333" dirty="0" err="1">
                <a:latin typeface="Courier"/>
                <a:cs typeface="Courier"/>
              </a:rPr>
              <a:t>CompletableFuture.supplyAsync</a:t>
            </a:r>
            <a:r>
              <a:rPr lang="en-US" sz="1333" dirty="0">
                <a:latin typeface="Courier"/>
                <a:cs typeface="Courier"/>
              </a:rPr>
              <a:t>(</a:t>
            </a:r>
          </a:p>
          <a:p>
            <a:r>
              <a:rPr lang="en-US" sz="1333" dirty="0">
                <a:latin typeface="Courier"/>
                <a:cs typeface="Courier"/>
              </a:rPr>
              <a:t>                        () -&gt; </a:t>
            </a:r>
            <a:r>
              <a:rPr lang="en-US" sz="1333" dirty="0" err="1">
                <a:latin typeface="Courier"/>
                <a:cs typeface="Courier"/>
              </a:rPr>
              <a:t>NumberService.cubeIt</a:t>
            </a:r>
            <a:r>
              <a:rPr lang="en-US" sz="1333" dirty="0">
                <a:latin typeface="Courier"/>
                <a:cs typeface="Courier"/>
              </a:rPr>
              <a:t>(v)));</a:t>
            </a:r>
          </a:p>
          <a:p>
            <a:r>
              <a:rPr lang="en-US" sz="1333" dirty="0">
                <a:latin typeface="Courier"/>
                <a:cs typeface="Courier"/>
              </a:rPr>
              <a:t>		</a:t>
            </a:r>
          </a:p>
          <a:p>
            <a:r>
              <a:rPr lang="en-US" sz="1333" dirty="0">
                <a:latin typeface="Courier"/>
                <a:cs typeface="Courier"/>
              </a:rPr>
              <a:t>     return cf3;</a:t>
            </a:r>
          </a:p>
          <a:p>
            <a:r>
              <a:rPr lang="en-US" sz="1333" dirty="0">
                <a:latin typeface="Courier"/>
                <a:cs typeface="Courier"/>
              </a:rPr>
              <a:t>}</a:t>
            </a:r>
          </a:p>
        </p:txBody>
      </p:sp>
    </p:spTree>
    <p:extLst>
      <p:ext uri="{BB962C8B-B14F-4D97-AF65-F5344CB8AC3E}">
        <p14:creationId xmlns:p14="http://schemas.microsoft.com/office/powerpoint/2010/main" val="5362724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a:t>
            </a:r>
            <a:r>
              <a:rPr lang="en-US" dirty="0" err="1" smtClean="0"/>
              <a:t>CompletableFutures</a:t>
            </a:r>
            <a:r>
              <a:rPr lang="en-US" dirty="0" smtClean="0"/>
              <a:t> together</a:t>
            </a:r>
            <a:endParaRPr lang="en-US" dirty="0"/>
          </a:p>
        </p:txBody>
      </p:sp>
      <p:sp>
        <p:nvSpPr>
          <p:cNvPr id="3" name="Content Placeholder 2"/>
          <p:cNvSpPr>
            <a:spLocks noGrp="1"/>
          </p:cNvSpPr>
          <p:nvPr>
            <p:ph idx="1"/>
          </p:nvPr>
        </p:nvSpPr>
        <p:spPr>
          <a:xfrm>
            <a:off x="628650" y="1113580"/>
            <a:ext cx="7886700" cy="1420215"/>
          </a:xfrm>
        </p:spPr>
        <p:txBody>
          <a:bodyPr>
            <a:normAutofit lnSpcReduction="10000"/>
          </a:bodyPr>
          <a:lstStyle/>
          <a:p>
            <a:r>
              <a:rPr lang="en-US" dirty="0" smtClean="0"/>
              <a:t>Can combine two independent futures</a:t>
            </a:r>
          </a:p>
          <a:p>
            <a:pPr marL="536575" lvl="2" indent="-160338"/>
            <a:r>
              <a:rPr lang="en-US" dirty="0" err="1" smtClean="0"/>
              <a:t>thenCombine</a:t>
            </a:r>
            <a:r>
              <a:rPr lang="en-US" dirty="0"/>
              <a:t> </a:t>
            </a:r>
            <a:r>
              <a:rPr lang="en-US" dirty="0" smtClean="0"/>
              <a:t>/ </a:t>
            </a:r>
            <a:r>
              <a:rPr lang="en-US" dirty="0" err="1" smtClean="0"/>
              <a:t>thenCombineAsync</a:t>
            </a:r>
            <a:endParaRPr lang="en-US" dirty="0" smtClean="0"/>
          </a:p>
          <a:p>
            <a:pPr marL="536575" lvl="2" indent="-160338"/>
            <a:r>
              <a:rPr lang="en-US" dirty="0" smtClean="0"/>
              <a:t>results from </a:t>
            </a:r>
            <a:br>
              <a:rPr lang="en-US" dirty="0" smtClean="0"/>
            </a:br>
            <a:r>
              <a:rPr lang="en-US" dirty="0" smtClean="0"/>
              <a:t>two </a:t>
            </a:r>
            <a:br>
              <a:rPr lang="en-US" dirty="0" smtClean="0"/>
            </a:br>
            <a:r>
              <a:rPr lang="en-US" dirty="0" err="1" smtClean="0"/>
              <a:t>CompletableFutures</a:t>
            </a:r>
            <a:r>
              <a:rPr lang="en-US" dirty="0" smtClean="0"/>
              <a:t> </a:t>
            </a:r>
            <a:br>
              <a:rPr lang="en-US" dirty="0" smtClean="0"/>
            </a:br>
            <a:r>
              <a:rPr lang="en-US" dirty="0" smtClean="0"/>
              <a:t>combined</a:t>
            </a:r>
            <a:endParaRPr lang="en-US" dirty="0"/>
          </a:p>
        </p:txBody>
      </p:sp>
      <p:sp>
        <p:nvSpPr>
          <p:cNvPr id="4" name="TextBox 3"/>
          <p:cNvSpPr txBox="1"/>
          <p:nvPr/>
        </p:nvSpPr>
        <p:spPr>
          <a:xfrm>
            <a:off x="3090802" y="1705025"/>
            <a:ext cx="5236520" cy="3579378"/>
          </a:xfrm>
          <a:prstGeom prst="rect">
            <a:avLst/>
          </a:prstGeom>
          <a:solidFill>
            <a:srgbClr val="FFFFFF"/>
          </a:solidFill>
          <a:ln>
            <a:solidFill>
              <a:srgbClr val="000000"/>
            </a:solidFill>
          </a:ln>
        </p:spPr>
        <p:txBody>
          <a:bodyPr wrap="square" rtlCol="0">
            <a:spAutoFit/>
          </a:bodyPr>
          <a:lstStyle/>
          <a:p>
            <a:r>
              <a:rPr lang="en-US" sz="1333" dirty="0" err="1">
                <a:latin typeface="Courier"/>
                <a:cs typeface="Courier"/>
              </a:rPr>
              <a:t>ExecutorService</a:t>
            </a:r>
            <a:r>
              <a:rPr lang="en-US" sz="1333" dirty="0">
                <a:latin typeface="Courier"/>
                <a:cs typeface="Courier"/>
              </a:rPr>
              <a:t> executor = </a:t>
            </a:r>
          </a:p>
          <a:p>
            <a:r>
              <a:rPr lang="en-US" sz="1333" dirty="0">
                <a:latin typeface="Courier"/>
                <a:cs typeface="Courier"/>
              </a:rPr>
              <a:t>     </a:t>
            </a:r>
            <a:r>
              <a:rPr lang="en-US" sz="1333" dirty="0" err="1">
                <a:latin typeface="Courier"/>
                <a:cs typeface="Courier"/>
              </a:rPr>
              <a:t>Executors.newFixedThreadPool</a:t>
            </a:r>
            <a:r>
              <a:rPr lang="en-US" sz="1333" dirty="0">
                <a:latin typeface="Courier"/>
                <a:cs typeface="Courier"/>
              </a:rPr>
              <a:t>(3);</a:t>
            </a:r>
          </a:p>
          <a:p>
            <a:endParaRPr lang="en-US" sz="1333" dirty="0">
              <a:latin typeface="Courier"/>
              <a:cs typeface="Courier"/>
            </a:endParaRPr>
          </a:p>
          <a:p>
            <a:r>
              <a:rPr lang="en-US" sz="1333" dirty="0" err="1">
                <a:latin typeface="Courier"/>
                <a:cs typeface="Courier"/>
              </a:rPr>
              <a:t>CompletableFuture</a:t>
            </a:r>
            <a:r>
              <a:rPr lang="en-US" sz="1333" dirty="0">
                <a:latin typeface="Courier"/>
                <a:cs typeface="Courier"/>
              </a:rPr>
              <a:t>&lt;String&gt; f1 = </a:t>
            </a:r>
          </a:p>
          <a:p>
            <a:r>
              <a:rPr lang="en-US" sz="1333" dirty="0">
                <a:latin typeface="Courier"/>
                <a:cs typeface="Courier"/>
              </a:rPr>
              <a:t>    </a:t>
            </a:r>
            <a:r>
              <a:rPr lang="en-US" sz="1333" dirty="0" err="1">
                <a:latin typeface="Courier"/>
                <a:cs typeface="Courier"/>
              </a:rPr>
              <a:t>CompletableFuture.supplyAsync</a:t>
            </a:r>
            <a:r>
              <a:rPr lang="en-US" sz="1333" dirty="0">
                <a:latin typeface="Courier"/>
                <a:cs typeface="Courier"/>
              </a:rPr>
              <a:t>(() -&gt; {</a:t>
            </a:r>
          </a:p>
          <a:p>
            <a:r>
              <a:rPr lang="en-US" sz="1333" dirty="0">
                <a:latin typeface="Courier"/>
                <a:cs typeface="Courier"/>
              </a:rPr>
              <a:t>        return "Hello";</a:t>
            </a:r>
          </a:p>
          <a:p>
            <a:r>
              <a:rPr lang="pt-BR" sz="1333" dirty="0">
                <a:latin typeface="Courier"/>
                <a:cs typeface="Courier"/>
              </a:rPr>
              <a:t>    } , executor);</a:t>
            </a:r>
          </a:p>
          <a:p>
            <a:endParaRPr lang="pt-BR" sz="1333" dirty="0">
              <a:latin typeface="Courier"/>
              <a:cs typeface="Courier"/>
            </a:endParaRPr>
          </a:p>
          <a:p>
            <a:r>
              <a:rPr lang="pt-BR" sz="1333" dirty="0" err="1">
                <a:latin typeface="Courier"/>
                <a:cs typeface="Courier"/>
              </a:rPr>
              <a:t>CompletableFuture</a:t>
            </a:r>
            <a:r>
              <a:rPr lang="pt-BR" sz="1333" dirty="0">
                <a:latin typeface="Courier"/>
                <a:cs typeface="Courier"/>
              </a:rPr>
              <a:t>&lt;</a:t>
            </a:r>
            <a:r>
              <a:rPr lang="pt-BR" sz="1333" dirty="0" err="1">
                <a:latin typeface="Courier"/>
                <a:cs typeface="Courier"/>
              </a:rPr>
              <a:t>String</a:t>
            </a:r>
            <a:r>
              <a:rPr lang="pt-BR" sz="1333" dirty="0">
                <a:latin typeface="Courier"/>
                <a:cs typeface="Courier"/>
              </a:rPr>
              <a:t>&gt; f2 = </a:t>
            </a:r>
          </a:p>
          <a:p>
            <a:r>
              <a:rPr lang="pt-BR" sz="1333" dirty="0">
                <a:latin typeface="Courier"/>
                <a:cs typeface="Courier"/>
              </a:rPr>
              <a:t>    </a:t>
            </a:r>
            <a:r>
              <a:rPr lang="pt-BR" sz="1333" dirty="0" err="1">
                <a:latin typeface="Courier"/>
                <a:cs typeface="Courier"/>
              </a:rPr>
              <a:t>CompletableFuture.supplyAsync</a:t>
            </a:r>
            <a:r>
              <a:rPr lang="pt-BR" sz="1333" dirty="0">
                <a:latin typeface="Courier"/>
                <a:cs typeface="Courier"/>
              </a:rPr>
              <a:t>(() -&gt; {</a:t>
            </a:r>
          </a:p>
          <a:p>
            <a:r>
              <a:rPr lang="pt-BR" sz="1333" dirty="0">
                <a:latin typeface="Courier"/>
                <a:cs typeface="Courier"/>
              </a:rPr>
              <a:t>        </a:t>
            </a:r>
            <a:r>
              <a:rPr lang="pt-BR" sz="1333" dirty="0" err="1">
                <a:latin typeface="Courier"/>
                <a:cs typeface="Courier"/>
              </a:rPr>
              <a:t>return</a:t>
            </a:r>
            <a:r>
              <a:rPr lang="pt-BR" sz="1333" dirty="0">
                <a:latin typeface="Courier"/>
                <a:cs typeface="Courier"/>
              </a:rPr>
              <a:t> "World";</a:t>
            </a:r>
          </a:p>
          <a:p>
            <a:r>
              <a:rPr lang="pt-BR" sz="1333" dirty="0">
                <a:latin typeface="Courier"/>
                <a:cs typeface="Courier"/>
              </a:rPr>
              <a:t>} , executor);</a:t>
            </a:r>
          </a:p>
          <a:p>
            <a:endParaRPr lang="pt-BR" sz="1333" dirty="0">
              <a:latin typeface="Courier"/>
              <a:cs typeface="Courier"/>
            </a:endParaRPr>
          </a:p>
          <a:p>
            <a:r>
              <a:rPr lang="pt-BR" sz="1333" dirty="0" err="1">
                <a:latin typeface="Courier"/>
                <a:cs typeface="Courier"/>
              </a:rPr>
              <a:t>CompletableFuture</a:t>
            </a:r>
            <a:r>
              <a:rPr lang="pt-BR" sz="1333" dirty="0">
                <a:latin typeface="Courier"/>
                <a:cs typeface="Courier"/>
              </a:rPr>
              <a:t>&lt;</a:t>
            </a:r>
            <a:r>
              <a:rPr lang="pt-BR" sz="1333" dirty="0" err="1">
                <a:latin typeface="Courier"/>
                <a:cs typeface="Courier"/>
              </a:rPr>
              <a:t>String</a:t>
            </a:r>
            <a:r>
              <a:rPr lang="pt-BR" sz="1333" dirty="0">
                <a:latin typeface="Courier"/>
                <a:cs typeface="Courier"/>
              </a:rPr>
              <a:t>&gt; f3 = </a:t>
            </a:r>
          </a:p>
          <a:p>
            <a:r>
              <a:rPr lang="pt-BR" sz="1333" dirty="0">
                <a:latin typeface="Courier"/>
                <a:cs typeface="Courier"/>
              </a:rPr>
              <a:t>    f1.</a:t>
            </a:r>
            <a:r>
              <a:rPr lang="pt-BR" sz="1333" dirty="0">
                <a:solidFill>
                  <a:srgbClr val="0B52FC"/>
                </a:solidFill>
                <a:latin typeface="Courier"/>
                <a:cs typeface="Courier"/>
              </a:rPr>
              <a:t>thenCombine</a:t>
            </a:r>
            <a:r>
              <a:rPr lang="pt-BR" sz="1333" dirty="0">
                <a:latin typeface="Courier"/>
                <a:cs typeface="Courier"/>
              </a:rPr>
              <a:t>(f2, (</a:t>
            </a:r>
            <a:r>
              <a:rPr lang="pt-BR" sz="1333" dirty="0" err="1">
                <a:latin typeface="Courier"/>
                <a:cs typeface="Courier"/>
              </a:rPr>
              <a:t>x</a:t>
            </a:r>
            <a:r>
              <a:rPr lang="pt-BR" sz="1333" dirty="0">
                <a:latin typeface="Courier"/>
                <a:cs typeface="Courier"/>
              </a:rPr>
              <a:t>, </a:t>
            </a:r>
            <a:r>
              <a:rPr lang="pt-BR" sz="1333" dirty="0" err="1">
                <a:latin typeface="Courier"/>
                <a:cs typeface="Courier"/>
              </a:rPr>
              <a:t>y</a:t>
            </a:r>
            <a:r>
              <a:rPr lang="pt-BR" sz="1333" dirty="0">
                <a:latin typeface="Courier"/>
                <a:cs typeface="Courier"/>
              </a:rPr>
              <a:t>) -&gt; </a:t>
            </a:r>
            <a:r>
              <a:rPr lang="pt-BR" sz="1333" dirty="0" err="1">
                <a:latin typeface="Courier"/>
                <a:cs typeface="Courier"/>
              </a:rPr>
              <a:t>x</a:t>
            </a:r>
            <a:r>
              <a:rPr lang="pt-BR" sz="1333" dirty="0">
                <a:latin typeface="Courier"/>
                <a:cs typeface="Courier"/>
              </a:rPr>
              <a:t> + " " + </a:t>
            </a:r>
            <a:r>
              <a:rPr lang="pt-BR" sz="1333" dirty="0" err="1">
                <a:latin typeface="Courier"/>
                <a:cs typeface="Courier"/>
              </a:rPr>
              <a:t>y</a:t>
            </a:r>
            <a:r>
              <a:rPr lang="pt-BR" sz="1333" dirty="0">
                <a:latin typeface="Courier"/>
                <a:cs typeface="Courier"/>
              </a:rPr>
              <a:t>);</a:t>
            </a:r>
          </a:p>
          <a:p>
            <a:endParaRPr lang="pt-BR" sz="1333" dirty="0">
              <a:latin typeface="Courier"/>
              <a:cs typeface="Courier"/>
            </a:endParaRPr>
          </a:p>
          <a:p>
            <a:r>
              <a:rPr lang="pt-BR" sz="1333" dirty="0">
                <a:latin typeface="Courier"/>
                <a:cs typeface="Courier"/>
              </a:rPr>
              <a:t>f3.thenAccept(</a:t>
            </a:r>
            <a:r>
              <a:rPr lang="pt-BR" sz="1333" dirty="0" err="1">
                <a:latin typeface="Courier"/>
                <a:cs typeface="Courier"/>
              </a:rPr>
              <a:t>System.out</a:t>
            </a:r>
            <a:r>
              <a:rPr lang="pt-BR" sz="1333" dirty="0">
                <a:latin typeface="Courier"/>
                <a:cs typeface="Courier"/>
              </a:rPr>
              <a:t>::</a:t>
            </a:r>
            <a:r>
              <a:rPr lang="pt-BR" sz="1333" dirty="0" err="1">
                <a:latin typeface="Courier"/>
                <a:cs typeface="Courier"/>
              </a:rPr>
              <a:t>println</a:t>
            </a:r>
            <a:r>
              <a:rPr lang="pt-BR" sz="1333" dirty="0">
                <a:latin typeface="Courier"/>
                <a:cs typeface="Courier"/>
              </a:rPr>
              <a:t>);</a:t>
            </a:r>
            <a:r>
              <a:rPr lang="en-US" sz="1333" dirty="0">
                <a:latin typeface="Courier"/>
                <a:cs typeface="Courier"/>
              </a:rPr>
              <a:t> </a:t>
            </a:r>
          </a:p>
        </p:txBody>
      </p:sp>
      <p:sp>
        <p:nvSpPr>
          <p:cNvPr id="5" name="Text Box 5"/>
          <p:cNvSpPr txBox="1">
            <a:spLocks noChangeArrowheads="1"/>
          </p:cNvSpPr>
          <p:nvPr/>
        </p:nvSpPr>
        <p:spPr bwMode="auto">
          <a:xfrm>
            <a:off x="7266436" y="3904814"/>
            <a:ext cx="1333500" cy="441406"/>
          </a:xfrm>
          <a:prstGeom prst="rect">
            <a:avLst/>
          </a:prstGeom>
          <a:solidFill>
            <a:srgbClr val="E0F8E0"/>
          </a:solidFill>
          <a:ln w="9525">
            <a:solidFill>
              <a:srgbClr val="009D00"/>
            </a:solidFill>
            <a:miter lim="800000"/>
            <a:headEnd type="none" w="sm" len="sm"/>
            <a:tailEnd type="none" w="sm" len="sm"/>
          </a:ln>
          <a:effectLst/>
        </p:spPr>
        <p:txBody>
          <a:bodyPr wrap="square" lIns="180000" tIns="117000" bIns="117000">
            <a:spAutoFit/>
          </a:bodyPr>
          <a:lstStyle/>
          <a:p>
            <a:r>
              <a:rPr lang="en-US" sz="1333" dirty="0"/>
              <a:t>Hello World</a:t>
            </a:r>
            <a:endParaRPr lang="en-GB" sz="1333" dirty="0">
              <a:latin typeface="Courier New" panose="02070309020205020404" pitchFamily="49" charset="0"/>
              <a:ea typeface="ＭＳ Ｐゴシック" charset="-128"/>
              <a:cs typeface="Courier New" panose="02070309020205020404" pitchFamily="49" charset="0"/>
            </a:endParaRPr>
          </a:p>
        </p:txBody>
      </p:sp>
    </p:spTree>
    <p:extLst>
      <p:ext uri="{BB962C8B-B14F-4D97-AF65-F5344CB8AC3E}">
        <p14:creationId xmlns:p14="http://schemas.microsoft.com/office/powerpoint/2010/main" val="1624884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Based Concurrency</a:t>
            </a:r>
            <a:endParaRPr lang="en-US" dirty="0"/>
          </a:p>
        </p:txBody>
      </p:sp>
      <p:sp>
        <p:nvSpPr>
          <p:cNvPr id="3" name="Content Placeholder 2"/>
          <p:cNvSpPr>
            <a:spLocks noGrp="1"/>
          </p:cNvSpPr>
          <p:nvPr>
            <p:ph idx="1"/>
          </p:nvPr>
        </p:nvSpPr>
        <p:spPr>
          <a:xfrm>
            <a:off x="628650" y="1050758"/>
            <a:ext cx="7886700" cy="1027424"/>
          </a:xfrm>
        </p:spPr>
        <p:txBody>
          <a:bodyPr/>
          <a:lstStyle/>
          <a:p>
            <a:r>
              <a:rPr lang="en-US" dirty="0" smtClean="0"/>
              <a:t>Operating system schedules processes</a:t>
            </a:r>
          </a:p>
          <a:p>
            <a:pPr lvl="2"/>
            <a:r>
              <a:rPr lang="en-US" dirty="0"/>
              <a:t>c</a:t>
            </a:r>
            <a:r>
              <a:rPr lang="en-US" dirty="0" smtClean="0"/>
              <a:t>oncurrency achieved by sharing work across processes</a:t>
            </a:r>
          </a:p>
          <a:p>
            <a:pPr lvl="2"/>
            <a:r>
              <a:rPr lang="en-US" dirty="0" smtClean="0"/>
              <a:t>can operate on single </a:t>
            </a:r>
            <a:r>
              <a:rPr lang="en-US" dirty="0" err="1" smtClean="0"/>
              <a:t>cpu</a:t>
            </a:r>
            <a:r>
              <a:rPr lang="en-US" dirty="0" smtClean="0"/>
              <a:t> core </a:t>
            </a:r>
            <a:r>
              <a:rPr lang="mr-IN" dirty="0" smtClean="0"/>
              <a:t>–</a:t>
            </a:r>
            <a:r>
              <a:rPr lang="en-US" dirty="0" smtClean="0"/>
              <a:t> no parallelism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403" y="2078182"/>
            <a:ext cx="7526823" cy="2355787"/>
          </a:xfrm>
          <a:prstGeom prst="rect">
            <a:avLst/>
          </a:prstGeom>
        </p:spPr>
      </p:pic>
    </p:spTree>
    <p:extLst>
      <p:ext uri="{BB962C8B-B14F-4D97-AF65-F5344CB8AC3E}">
        <p14:creationId xmlns:p14="http://schemas.microsoft.com/office/powerpoint/2010/main" val="5450224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Waiting for </a:t>
            </a:r>
            <a:r>
              <a:rPr lang="en-US" dirty="0" err="1" smtClean="0"/>
              <a:t>CompletableFutures</a:t>
            </a:r>
            <a:r>
              <a:rPr lang="en-US" dirty="0" smtClean="0"/>
              <a:t> to complete</a:t>
            </a:r>
            <a:endParaRPr lang="en-US" dirty="0"/>
          </a:p>
        </p:txBody>
      </p:sp>
      <p:sp>
        <p:nvSpPr>
          <p:cNvPr id="3" name="Content Placeholder 2"/>
          <p:cNvSpPr>
            <a:spLocks noGrp="1"/>
          </p:cNvSpPr>
          <p:nvPr>
            <p:ph idx="1"/>
          </p:nvPr>
        </p:nvSpPr>
        <p:spPr/>
        <p:txBody>
          <a:bodyPr/>
          <a:lstStyle/>
          <a:p>
            <a:r>
              <a:rPr lang="en-US" dirty="0" smtClean="0"/>
              <a:t>Can wait for two </a:t>
            </a:r>
            <a:r>
              <a:rPr lang="en-US" dirty="0" err="1" smtClean="0"/>
              <a:t>CompletableFutures</a:t>
            </a:r>
            <a:r>
              <a:rPr lang="en-US" dirty="0" smtClean="0"/>
              <a:t> to complete</a:t>
            </a:r>
          </a:p>
          <a:p>
            <a:pPr lvl="2"/>
            <a:r>
              <a:rPr lang="en-US" dirty="0" err="1" smtClean="0"/>
              <a:t>thenAcceptBoth</a:t>
            </a:r>
            <a:r>
              <a:rPr lang="en-US" dirty="0" smtClean="0"/>
              <a:t> / </a:t>
            </a:r>
            <a:r>
              <a:rPr lang="en-US" dirty="0" err="1" smtClean="0"/>
              <a:t>runAfterBoth</a:t>
            </a:r>
            <a:r>
              <a:rPr lang="en-US" dirty="0" smtClean="0"/>
              <a:t> (and </a:t>
            </a:r>
            <a:r>
              <a:rPr lang="en-US" dirty="0" err="1" smtClean="0"/>
              <a:t>async</a:t>
            </a:r>
            <a:r>
              <a:rPr lang="en-US" dirty="0" smtClean="0"/>
              <a:t> versions)</a:t>
            </a:r>
          </a:p>
          <a:p>
            <a:pPr lvl="2"/>
            <a:endParaRPr lang="en-US" dirty="0"/>
          </a:p>
          <a:p>
            <a:r>
              <a:rPr lang="en-US" dirty="0" smtClean="0"/>
              <a:t>Can wait for first to finish</a:t>
            </a:r>
          </a:p>
          <a:p>
            <a:pPr lvl="2"/>
            <a:r>
              <a:rPr lang="en-US" dirty="0" err="1" smtClean="0"/>
              <a:t>acceptEtiher</a:t>
            </a:r>
            <a:r>
              <a:rPr lang="en-US" dirty="0" smtClean="0"/>
              <a:t> / </a:t>
            </a:r>
            <a:r>
              <a:rPr lang="en-US" dirty="0" err="1" smtClean="0"/>
              <a:t>runAfterEither</a:t>
            </a:r>
            <a:r>
              <a:rPr lang="en-US" dirty="0" smtClean="0"/>
              <a:t> (and </a:t>
            </a:r>
            <a:r>
              <a:rPr lang="en-US" dirty="0" err="1" smtClean="0"/>
              <a:t>async</a:t>
            </a:r>
            <a:r>
              <a:rPr lang="en-US" dirty="0" smtClean="0"/>
              <a:t> versions)</a:t>
            </a:r>
          </a:p>
          <a:p>
            <a:pPr lvl="2"/>
            <a:r>
              <a:rPr lang="en-US" dirty="0" err="1" smtClean="0"/>
              <a:t>applyToEither</a:t>
            </a:r>
            <a:r>
              <a:rPr lang="en-US" dirty="0" smtClean="0"/>
              <a:t> / </a:t>
            </a:r>
            <a:r>
              <a:rPr lang="en-US" dirty="0" err="1" smtClean="0"/>
              <a:t>applyToEitherAsync</a:t>
            </a:r>
            <a:r>
              <a:rPr lang="en-US" dirty="0" smtClean="0"/>
              <a:t> returns a future</a:t>
            </a:r>
          </a:p>
          <a:p>
            <a:pPr lvl="2"/>
            <a:r>
              <a:rPr lang="en-US" dirty="0" err="1" smtClean="0"/>
              <a:t>anyOf</a:t>
            </a:r>
            <a:r>
              <a:rPr lang="en-US" dirty="0" smtClean="0"/>
              <a:t> / </a:t>
            </a:r>
            <a:r>
              <a:rPr lang="en-US" dirty="0" err="1" smtClean="0"/>
              <a:t>anyOfAync</a:t>
            </a:r>
            <a:r>
              <a:rPr lang="en-US" dirty="0" smtClean="0"/>
              <a:t> handles any number of futures</a:t>
            </a:r>
          </a:p>
          <a:p>
            <a:pPr lvl="2"/>
            <a:endParaRPr lang="en-US" dirty="0" smtClean="0"/>
          </a:p>
          <a:p>
            <a:r>
              <a:rPr lang="en-US" dirty="0" smtClean="0"/>
              <a:t>Combining multiple </a:t>
            </a:r>
            <a:r>
              <a:rPr lang="en-US" dirty="0" err="1"/>
              <a:t>CompletableFutures</a:t>
            </a:r>
            <a:r>
              <a:rPr lang="en-US" dirty="0"/>
              <a:t> </a:t>
            </a:r>
            <a:r>
              <a:rPr lang="en-US" dirty="0" smtClean="0"/>
              <a:t>futures</a:t>
            </a:r>
          </a:p>
          <a:p>
            <a:pPr lvl="2"/>
            <a:r>
              <a:rPr lang="en-US" dirty="0" smtClean="0"/>
              <a:t>can wait for arbitrary number of futures</a:t>
            </a:r>
          </a:p>
          <a:p>
            <a:pPr lvl="2"/>
            <a:r>
              <a:rPr lang="en-US" dirty="0" err="1" smtClean="0"/>
              <a:t>allOf</a:t>
            </a:r>
            <a:r>
              <a:rPr lang="en-US" dirty="0" smtClean="0"/>
              <a:t> / </a:t>
            </a:r>
            <a:r>
              <a:rPr lang="en-US" dirty="0" err="1" smtClean="0"/>
              <a:t>allOfAsync</a:t>
            </a:r>
            <a:endParaRPr lang="en-US" dirty="0" smtClean="0"/>
          </a:p>
          <a:p>
            <a:pPr lvl="2"/>
            <a:endParaRPr lang="en-US" dirty="0"/>
          </a:p>
        </p:txBody>
      </p:sp>
    </p:spTree>
    <p:extLst>
      <p:ext uri="{BB962C8B-B14F-4D97-AF65-F5344CB8AC3E}">
        <p14:creationId xmlns:p14="http://schemas.microsoft.com/office/powerpoint/2010/main" val="7741962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a:t>
            </a:r>
            <a:endParaRPr lang="en-US" dirty="0"/>
          </a:p>
        </p:txBody>
      </p:sp>
      <p:sp>
        <p:nvSpPr>
          <p:cNvPr id="3" name="Content Placeholder 2"/>
          <p:cNvSpPr>
            <a:spLocks noGrp="1"/>
          </p:cNvSpPr>
          <p:nvPr>
            <p:ph idx="1"/>
          </p:nvPr>
        </p:nvSpPr>
        <p:spPr/>
        <p:txBody>
          <a:bodyPr/>
          <a:lstStyle/>
          <a:p>
            <a:r>
              <a:rPr lang="en-US" dirty="0" smtClean="0"/>
              <a:t>Can also handle exceptions asynchronously</a:t>
            </a:r>
          </a:p>
          <a:p>
            <a:pPr lvl="2"/>
            <a:r>
              <a:rPr lang="en-US" dirty="0" smtClean="0"/>
              <a:t>exceptionally take a function</a:t>
            </a:r>
          </a:p>
          <a:p>
            <a:pPr lvl="2"/>
            <a:r>
              <a:rPr lang="en-US" dirty="0" smtClean="0"/>
              <a:t>invoked asynchronously when future throws an error</a:t>
            </a:r>
            <a:endParaRPr lang="en-US" dirty="0"/>
          </a:p>
        </p:txBody>
      </p:sp>
      <p:sp>
        <p:nvSpPr>
          <p:cNvPr id="4" name="TextBox 3"/>
          <p:cNvSpPr txBox="1"/>
          <p:nvPr/>
        </p:nvSpPr>
        <p:spPr>
          <a:xfrm>
            <a:off x="1333500" y="2401346"/>
            <a:ext cx="5969000" cy="2143536"/>
          </a:xfrm>
          <a:prstGeom prst="rect">
            <a:avLst/>
          </a:prstGeom>
          <a:solidFill>
            <a:srgbClr val="FFFFFF"/>
          </a:solidFill>
          <a:ln>
            <a:solidFill>
              <a:srgbClr val="000000"/>
            </a:solidFill>
          </a:ln>
        </p:spPr>
        <p:txBody>
          <a:bodyPr wrap="square" rtlCol="0">
            <a:spAutoFit/>
          </a:bodyPr>
          <a:lstStyle/>
          <a:p>
            <a:r>
              <a:rPr lang="en-US" sz="1333" dirty="0" err="1">
                <a:latin typeface="Courier"/>
                <a:cs typeface="Courier"/>
              </a:rPr>
              <a:t>System.out.println</a:t>
            </a:r>
            <a:r>
              <a:rPr lang="en-US" sz="1333" dirty="0">
                <a:latin typeface="Courier"/>
                <a:cs typeface="Courier"/>
              </a:rPr>
              <a:t>("Setting up Future");</a:t>
            </a:r>
          </a:p>
          <a:p>
            <a:r>
              <a:rPr lang="en-US" sz="1333" dirty="0" err="1">
                <a:latin typeface="Courier"/>
                <a:cs typeface="Courier"/>
              </a:rPr>
              <a:t>CompletableFuture</a:t>
            </a:r>
            <a:r>
              <a:rPr lang="en-US" sz="1333" dirty="0">
                <a:latin typeface="Courier"/>
                <a:cs typeface="Courier"/>
              </a:rPr>
              <a:t>&lt;String&gt; future = </a:t>
            </a:r>
          </a:p>
          <a:p>
            <a:r>
              <a:rPr lang="en-US" sz="1333" dirty="0">
                <a:latin typeface="Courier"/>
                <a:cs typeface="Courier"/>
              </a:rPr>
              <a:t>    </a:t>
            </a:r>
            <a:r>
              <a:rPr lang="en-US" sz="1333" dirty="0" err="1">
                <a:latin typeface="Courier"/>
                <a:cs typeface="Courier"/>
              </a:rPr>
              <a:t>CompletableFuture.supplyAsync</a:t>
            </a:r>
            <a:r>
              <a:rPr lang="en-US" sz="1333" dirty="0">
                <a:latin typeface="Courier"/>
                <a:cs typeface="Courier"/>
              </a:rPr>
              <a:t>(</a:t>
            </a:r>
            <a:r>
              <a:rPr lang="en-GB" sz="1333" dirty="0">
                <a:latin typeface="Courier"/>
                <a:cs typeface="Courier"/>
              </a:rPr>
              <a:t>...</a:t>
            </a:r>
            <a:r>
              <a:rPr lang="pt-BR" sz="1333" dirty="0">
                <a:latin typeface="Courier"/>
                <a:cs typeface="Courier"/>
              </a:rPr>
              <a:t>, executor);</a:t>
            </a:r>
          </a:p>
          <a:p>
            <a:endParaRPr lang="en-GB" sz="1333" dirty="0">
              <a:latin typeface="Courier"/>
              <a:cs typeface="Courier"/>
            </a:endParaRPr>
          </a:p>
          <a:p>
            <a:r>
              <a:rPr lang="en-US" sz="1333" dirty="0" err="1">
                <a:latin typeface="Courier"/>
                <a:cs typeface="Courier"/>
              </a:rPr>
              <a:t>CompletableFuture</a:t>
            </a:r>
            <a:r>
              <a:rPr lang="en-US" sz="1333" dirty="0">
                <a:latin typeface="Courier"/>
                <a:cs typeface="Courier"/>
              </a:rPr>
              <a:t>&lt;String&gt; safe = </a:t>
            </a:r>
          </a:p>
          <a:p>
            <a:r>
              <a:rPr lang="en-US" sz="1333" dirty="0">
                <a:latin typeface="Courier"/>
                <a:cs typeface="Courier"/>
              </a:rPr>
              <a:t>    </a:t>
            </a:r>
            <a:r>
              <a:rPr lang="en-US" sz="1333" dirty="0" err="1">
                <a:solidFill>
                  <a:srgbClr val="0B52FC"/>
                </a:solidFill>
                <a:latin typeface="Courier"/>
                <a:cs typeface="Courier"/>
              </a:rPr>
              <a:t>future.exceptionally</a:t>
            </a:r>
            <a:r>
              <a:rPr lang="en-US" sz="1333" dirty="0">
                <a:latin typeface="Courier"/>
                <a:cs typeface="Courier"/>
              </a:rPr>
              <a:t>(</a:t>
            </a:r>
          </a:p>
          <a:p>
            <a:r>
              <a:rPr lang="en-US" sz="1333" dirty="0">
                <a:latin typeface="Courier"/>
                <a:cs typeface="Courier"/>
              </a:rPr>
              <a:t>        ex -&gt; "We have a problem: " + </a:t>
            </a:r>
            <a:r>
              <a:rPr lang="en-US" sz="1333" dirty="0" err="1">
                <a:latin typeface="Courier"/>
                <a:cs typeface="Courier"/>
              </a:rPr>
              <a:t>ex.getMessage</a:t>
            </a:r>
            <a:r>
              <a:rPr lang="en-US" sz="1333" dirty="0">
                <a:latin typeface="Courier"/>
                <a:cs typeface="Courier"/>
              </a:rPr>
              <a:t>());</a:t>
            </a:r>
          </a:p>
          <a:p>
            <a:endParaRPr lang="en-US" sz="1333" dirty="0">
              <a:latin typeface="Courier"/>
              <a:cs typeface="Courier"/>
            </a:endParaRPr>
          </a:p>
          <a:p>
            <a:r>
              <a:rPr lang="en-US" sz="1333" dirty="0" err="1">
                <a:latin typeface="Courier"/>
                <a:cs typeface="Courier"/>
              </a:rPr>
              <a:t>safe.thenAccept</a:t>
            </a:r>
            <a:r>
              <a:rPr lang="en-US" sz="1333" dirty="0">
                <a:latin typeface="Courier"/>
                <a:cs typeface="Courier"/>
              </a:rPr>
              <a:t>(</a:t>
            </a:r>
            <a:r>
              <a:rPr lang="en-US" sz="1333" dirty="0" err="1">
                <a:latin typeface="Courier"/>
                <a:cs typeface="Courier"/>
              </a:rPr>
              <a:t>System.out</a:t>
            </a:r>
            <a:r>
              <a:rPr lang="en-US" sz="1333" dirty="0">
                <a:latin typeface="Courier"/>
                <a:cs typeface="Courier"/>
              </a:rPr>
              <a:t>::</a:t>
            </a:r>
            <a:r>
              <a:rPr lang="en-US" sz="1333" dirty="0" err="1">
                <a:latin typeface="Courier"/>
                <a:cs typeface="Courier"/>
              </a:rPr>
              <a:t>println</a:t>
            </a:r>
            <a:r>
              <a:rPr lang="en-US" sz="1333" dirty="0">
                <a:latin typeface="Courier"/>
                <a:cs typeface="Courier"/>
              </a:rPr>
              <a:t>);</a:t>
            </a:r>
          </a:p>
          <a:p>
            <a:endParaRPr lang="bg-BG" sz="1333" dirty="0">
              <a:latin typeface="Courier"/>
              <a:cs typeface="Courier"/>
            </a:endParaRPr>
          </a:p>
        </p:txBody>
      </p:sp>
    </p:spTree>
    <p:extLst>
      <p:ext uri="{BB962C8B-B14F-4D97-AF65-F5344CB8AC3E}">
        <p14:creationId xmlns:p14="http://schemas.microsoft.com/office/powerpoint/2010/main" val="7894152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a:t>
            </a:r>
            <a:endParaRPr lang="en-US" dirty="0"/>
          </a:p>
        </p:txBody>
      </p:sp>
      <p:sp>
        <p:nvSpPr>
          <p:cNvPr id="3" name="Content Placeholder 2"/>
          <p:cNvSpPr>
            <a:spLocks noGrp="1"/>
          </p:cNvSpPr>
          <p:nvPr>
            <p:ph idx="1"/>
          </p:nvPr>
        </p:nvSpPr>
        <p:spPr/>
        <p:txBody>
          <a:bodyPr/>
          <a:lstStyle/>
          <a:p>
            <a:r>
              <a:rPr lang="en-US" dirty="0" smtClean="0"/>
              <a:t>Can handle exceptions when complete</a:t>
            </a:r>
          </a:p>
          <a:p>
            <a:pPr lvl="2"/>
            <a:r>
              <a:rPr lang="en-US" dirty="0" err="1" smtClean="0">
                <a:latin typeface="Courier"/>
                <a:cs typeface="Courier"/>
              </a:rPr>
              <a:t>whenComplete</a:t>
            </a:r>
            <a:r>
              <a:rPr lang="en-US" dirty="0" smtClean="0"/>
              <a:t> methods can all take an exception</a:t>
            </a:r>
          </a:p>
          <a:p>
            <a:pPr lvl="2"/>
            <a:r>
              <a:rPr lang="en-US" dirty="0" smtClean="0"/>
              <a:t>can handle exception from anywhere in chain</a:t>
            </a:r>
            <a:endParaRPr lang="en-US" dirty="0"/>
          </a:p>
        </p:txBody>
      </p:sp>
      <p:sp>
        <p:nvSpPr>
          <p:cNvPr id="4" name="TextBox 3"/>
          <p:cNvSpPr txBox="1"/>
          <p:nvPr/>
        </p:nvSpPr>
        <p:spPr>
          <a:xfrm>
            <a:off x="1460500" y="1968500"/>
            <a:ext cx="5969000" cy="3169137"/>
          </a:xfrm>
          <a:prstGeom prst="rect">
            <a:avLst/>
          </a:prstGeom>
          <a:solidFill>
            <a:srgbClr val="FFFFFF"/>
          </a:solidFill>
          <a:ln>
            <a:solidFill>
              <a:srgbClr val="000000"/>
            </a:solidFill>
          </a:ln>
        </p:spPr>
        <p:txBody>
          <a:bodyPr wrap="square" rtlCol="0">
            <a:spAutoFit/>
          </a:bodyPr>
          <a:lstStyle/>
          <a:p>
            <a:r>
              <a:rPr lang="en-US" sz="1333" dirty="0" err="1">
                <a:latin typeface="Courier"/>
                <a:cs typeface="Courier"/>
              </a:rPr>
              <a:t>CompletableFuture</a:t>
            </a:r>
            <a:r>
              <a:rPr lang="en-US" sz="1333" dirty="0">
                <a:latin typeface="Courier"/>
                <a:cs typeface="Courier"/>
              </a:rPr>
              <a:t>&lt;String&gt; f1 = </a:t>
            </a:r>
          </a:p>
          <a:p>
            <a:r>
              <a:rPr lang="en-US" sz="1333" dirty="0">
                <a:latin typeface="Courier"/>
                <a:cs typeface="Courier"/>
              </a:rPr>
              <a:t>    </a:t>
            </a:r>
            <a:r>
              <a:rPr lang="en-US" sz="1333" dirty="0" err="1">
                <a:latin typeface="Courier"/>
                <a:cs typeface="Courier"/>
              </a:rPr>
              <a:t>CompletableFuture.supplyAsync</a:t>
            </a:r>
            <a:r>
              <a:rPr lang="en-US" sz="1333" dirty="0">
                <a:latin typeface="Courier"/>
                <a:cs typeface="Courier"/>
              </a:rPr>
              <a:t>(() -&gt; {</a:t>
            </a:r>
          </a:p>
          <a:p>
            <a:r>
              <a:rPr lang="en-US" sz="1333" dirty="0">
                <a:latin typeface="Courier"/>
                <a:cs typeface="Courier"/>
              </a:rPr>
              <a:t>	return "Hello";</a:t>
            </a:r>
          </a:p>
          <a:p>
            <a:r>
              <a:rPr lang="pt-BR" sz="1333" dirty="0">
                <a:latin typeface="Courier"/>
                <a:cs typeface="Courier"/>
              </a:rPr>
              <a:t>    } , executor);</a:t>
            </a:r>
          </a:p>
          <a:p>
            <a:r>
              <a:rPr lang="en-US" sz="1333" dirty="0" err="1">
                <a:latin typeface="Courier"/>
                <a:cs typeface="Courier"/>
              </a:rPr>
              <a:t>CompletableFuture</a:t>
            </a:r>
            <a:r>
              <a:rPr lang="en-US" sz="1333" dirty="0">
                <a:latin typeface="Courier"/>
                <a:cs typeface="Courier"/>
              </a:rPr>
              <a:t>&lt;String&gt; f2 = f1.thenApply(</a:t>
            </a:r>
          </a:p>
          <a:p>
            <a:r>
              <a:rPr lang="en-US" sz="1333" dirty="0">
                <a:latin typeface="Courier"/>
                <a:cs typeface="Courier"/>
              </a:rPr>
              <a:t>    v -&gt; {throw new </a:t>
            </a:r>
            <a:r>
              <a:rPr lang="en-US" sz="1333" dirty="0" err="1">
                <a:latin typeface="Courier"/>
                <a:cs typeface="Courier"/>
              </a:rPr>
              <a:t>RuntimeException</a:t>
            </a:r>
            <a:r>
              <a:rPr lang="en-US" sz="1333" dirty="0">
                <a:latin typeface="Courier"/>
                <a:cs typeface="Courier"/>
              </a:rPr>
              <a:t>("</a:t>
            </a:r>
            <a:r>
              <a:rPr lang="en-US" sz="1333" dirty="0" err="1">
                <a:latin typeface="Courier"/>
                <a:cs typeface="Courier"/>
              </a:rPr>
              <a:t>Noooo</a:t>
            </a:r>
            <a:r>
              <a:rPr lang="en-US" sz="1333" dirty="0">
                <a:latin typeface="Courier"/>
                <a:cs typeface="Courier"/>
              </a:rPr>
              <a:t> - " + v);});</a:t>
            </a:r>
          </a:p>
          <a:p>
            <a:endParaRPr lang="en-US" sz="1333" dirty="0">
              <a:latin typeface="Courier"/>
              <a:cs typeface="Courier"/>
            </a:endParaRPr>
          </a:p>
          <a:p>
            <a:r>
              <a:rPr lang="en-US" sz="1333" dirty="0">
                <a:latin typeface="Courier"/>
                <a:cs typeface="Courier"/>
              </a:rPr>
              <a:t>f2.whenComplete((v, </a:t>
            </a:r>
            <a:r>
              <a:rPr lang="en-US" sz="1333" dirty="0">
                <a:solidFill>
                  <a:srgbClr val="0B52FC"/>
                </a:solidFill>
                <a:latin typeface="Courier"/>
                <a:cs typeface="Courier"/>
              </a:rPr>
              <a:t>err</a:t>
            </a:r>
            <a:r>
              <a:rPr lang="en-US" sz="1333" dirty="0">
                <a:latin typeface="Courier"/>
                <a:cs typeface="Courier"/>
              </a:rPr>
              <a:t>) -&gt; {</a:t>
            </a:r>
          </a:p>
          <a:p>
            <a:r>
              <a:rPr lang="en-GB" sz="1333" dirty="0">
                <a:latin typeface="Courier"/>
                <a:cs typeface="Courier"/>
              </a:rPr>
              <a:t>    </a:t>
            </a:r>
            <a:r>
              <a:rPr lang="mr-IN" sz="1333" dirty="0">
                <a:latin typeface="Courier"/>
                <a:cs typeface="Courier"/>
              </a:rPr>
              <a:t>if (v != null) {</a:t>
            </a:r>
          </a:p>
          <a:p>
            <a:r>
              <a:rPr lang="en-US" sz="1333" dirty="0">
                <a:latin typeface="Courier"/>
                <a:cs typeface="Courier"/>
              </a:rPr>
              <a:t>        </a:t>
            </a:r>
            <a:r>
              <a:rPr lang="en-US" sz="1333" dirty="0" err="1">
                <a:latin typeface="Courier"/>
                <a:cs typeface="Courier"/>
              </a:rPr>
              <a:t>System.out.println</a:t>
            </a:r>
            <a:r>
              <a:rPr lang="en-US" sz="1333" dirty="0">
                <a:latin typeface="Courier"/>
                <a:cs typeface="Courier"/>
              </a:rPr>
              <a:t>(v);</a:t>
            </a:r>
          </a:p>
          <a:p>
            <a:r>
              <a:rPr lang="en-US" sz="1333" dirty="0">
                <a:latin typeface="Courier"/>
                <a:cs typeface="Courier"/>
              </a:rPr>
              <a:t>    } else {</a:t>
            </a:r>
          </a:p>
          <a:p>
            <a:r>
              <a:rPr lang="en-US" sz="1333" dirty="0">
                <a:latin typeface="Courier"/>
                <a:cs typeface="Courier"/>
              </a:rPr>
              <a:t>	</a:t>
            </a:r>
            <a:r>
              <a:rPr lang="en-US" sz="1333" dirty="0" err="1">
                <a:latin typeface="Courier"/>
                <a:cs typeface="Courier"/>
              </a:rPr>
              <a:t>System.err.println</a:t>
            </a:r>
            <a:r>
              <a:rPr lang="en-US" sz="1333" dirty="0">
                <a:latin typeface="Courier"/>
                <a:cs typeface="Courier"/>
              </a:rPr>
              <a:t>("Handling exception: " +</a:t>
            </a:r>
          </a:p>
          <a:p>
            <a:r>
              <a:rPr lang="en-US" sz="1333" dirty="0">
                <a:latin typeface="Courier"/>
                <a:cs typeface="Courier"/>
              </a:rPr>
              <a:t>                           </a:t>
            </a:r>
            <a:r>
              <a:rPr lang="en-US" sz="1333" dirty="0" err="1">
                <a:latin typeface="Courier"/>
                <a:cs typeface="Courier"/>
              </a:rPr>
              <a:t>err.getMessage</a:t>
            </a:r>
            <a:r>
              <a:rPr lang="en-US" sz="1333" dirty="0">
                <a:latin typeface="Courier"/>
                <a:cs typeface="Courier"/>
              </a:rPr>
              <a:t>());</a:t>
            </a:r>
          </a:p>
          <a:p>
            <a:r>
              <a:rPr lang="en-US" sz="1333" dirty="0">
                <a:latin typeface="Courier"/>
                <a:cs typeface="Courier"/>
              </a:rPr>
              <a:t>    }</a:t>
            </a:r>
          </a:p>
          <a:p>
            <a:r>
              <a:rPr lang="mr-IN" sz="1333" dirty="0">
                <a:latin typeface="Courier"/>
                <a:cs typeface="Courier"/>
              </a:rPr>
              <a:t>});</a:t>
            </a:r>
            <a:endParaRPr lang="bg-BG" sz="1333" dirty="0">
              <a:latin typeface="Courier"/>
              <a:cs typeface="Courier"/>
            </a:endParaRPr>
          </a:p>
        </p:txBody>
      </p:sp>
      <p:sp>
        <p:nvSpPr>
          <p:cNvPr id="5" name="Text Box 5"/>
          <p:cNvSpPr txBox="1">
            <a:spLocks noChangeArrowheads="1"/>
          </p:cNvSpPr>
          <p:nvPr/>
        </p:nvSpPr>
        <p:spPr bwMode="auto">
          <a:xfrm>
            <a:off x="2540000" y="4826001"/>
            <a:ext cx="5397500" cy="441406"/>
          </a:xfrm>
          <a:prstGeom prst="rect">
            <a:avLst/>
          </a:prstGeom>
          <a:solidFill>
            <a:srgbClr val="E0F8E0"/>
          </a:solidFill>
          <a:ln w="9525">
            <a:solidFill>
              <a:srgbClr val="009D00"/>
            </a:solidFill>
            <a:miter lim="800000"/>
            <a:headEnd type="none" w="sm" len="sm"/>
            <a:tailEnd type="none" w="sm" len="sm"/>
          </a:ln>
          <a:effectLst/>
        </p:spPr>
        <p:txBody>
          <a:bodyPr wrap="square" lIns="180000" tIns="117000" bIns="117000">
            <a:spAutoFit/>
          </a:bodyPr>
          <a:lstStyle/>
          <a:p>
            <a:r>
              <a:rPr lang="en-US" sz="1333" dirty="0"/>
              <a:t>Handling exception: </a:t>
            </a:r>
            <a:r>
              <a:rPr lang="en-US" sz="1333" dirty="0" err="1"/>
              <a:t>java.lang.RuntimeException</a:t>
            </a:r>
            <a:r>
              <a:rPr lang="en-US" sz="1333" dirty="0"/>
              <a:t>: </a:t>
            </a:r>
            <a:r>
              <a:rPr lang="en-US" sz="1333" dirty="0" err="1"/>
              <a:t>Noooo</a:t>
            </a:r>
            <a:r>
              <a:rPr lang="en-US" sz="1333" dirty="0"/>
              <a:t> - Hello</a:t>
            </a:r>
            <a:endParaRPr lang="en-GB" sz="1333" dirty="0"/>
          </a:p>
        </p:txBody>
      </p:sp>
    </p:spTree>
    <p:extLst>
      <p:ext uri="{BB962C8B-B14F-4D97-AF65-F5344CB8AC3E}">
        <p14:creationId xmlns:p14="http://schemas.microsoft.com/office/powerpoint/2010/main" val="9398156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ourier"/>
              </a:rPr>
              <a:t>Explicit Completion</a:t>
            </a:r>
            <a:endParaRPr lang="en-US" dirty="0">
              <a:cs typeface="Courier"/>
            </a:endParaRPr>
          </a:p>
        </p:txBody>
      </p:sp>
      <p:sp>
        <p:nvSpPr>
          <p:cNvPr id="3" name="Content Placeholder 2"/>
          <p:cNvSpPr>
            <a:spLocks noGrp="1"/>
          </p:cNvSpPr>
          <p:nvPr>
            <p:ph idx="1"/>
          </p:nvPr>
        </p:nvSpPr>
        <p:spPr>
          <a:xfrm>
            <a:off x="628650" y="1096819"/>
            <a:ext cx="6985000" cy="1333500"/>
          </a:xfrm>
        </p:spPr>
        <p:txBody>
          <a:bodyPr/>
          <a:lstStyle/>
          <a:p>
            <a:r>
              <a:rPr lang="en-US" dirty="0" err="1" smtClean="0">
                <a:latin typeface="+mj-lt"/>
                <a:cs typeface="Courier"/>
              </a:rPr>
              <a:t>CompletableFuture</a:t>
            </a:r>
            <a:r>
              <a:rPr lang="en-US" dirty="0" smtClean="0">
                <a:latin typeface="+mj-lt"/>
                <a:cs typeface="Courier"/>
              </a:rPr>
              <a:t> supports explicit completion</a:t>
            </a:r>
          </a:p>
          <a:p>
            <a:pPr lvl="2"/>
            <a:r>
              <a:rPr lang="en-US" dirty="0" smtClean="0">
                <a:latin typeface="+mj-lt"/>
                <a:cs typeface="Courier"/>
              </a:rPr>
              <a:t>Success or failure</a:t>
            </a:r>
          </a:p>
          <a:p>
            <a:pPr lvl="2"/>
            <a:r>
              <a:rPr lang="en-US" dirty="0" smtClean="0">
                <a:latin typeface="+mj-lt"/>
                <a:cs typeface="Courier"/>
              </a:rPr>
              <a:t>Allows for greater control over how tasks are executed</a:t>
            </a:r>
          </a:p>
        </p:txBody>
      </p:sp>
      <p:sp>
        <p:nvSpPr>
          <p:cNvPr id="4" name="TextBox 3"/>
          <p:cNvSpPr txBox="1"/>
          <p:nvPr/>
        </p:nvSpPr>
        <p:spPr>
          <a:xfrm>
            <a:off x="1206500" y="2095500"/>
            <a:ext cx="6604000" cy="3169137"/>
          </a:xfrm>
          <a:prstGeom prst="rect">
            <a:avLst/>
          </a:prstGeom>
          <a:solidFill>
            <a:srgbClr val="FFFFFF"/>
          </a:solidFill>
          <a:ln>
            <a:solidFill>
              <a:srgbClr val="000000"/>
            </a:solidFill>
          </a:ln>
        </p:spPr>
        <p:txBody>
          <a:bodyPr wrap="square" rtlCol="0">
            <a:spAutoFit/>
          </a:bodyPr>
          <a:lstStyle/>
          <a:p>
            <a:r>
              <a:rPr lang="en-US" sz="1333" dirty="0">
                <a:latin typeface="Courier"/>
                <a:cs typeface="Courier"/>
              </a:rPr>
              <a:t>…</a:t>
            </a:r>
          </a:p>
          <a:p>
            <a:r>
              <a:rPr lang="en-US" sz="1333" dirty="0">
                <a:latin typeface="Courier"/>
                <a:cs typeface="Courier"/>
              </a:rPr>
              <a:t> </a:t>
            </a:r>
            <a:r>
              <a:rPr lang="en-US" sz="1333" dirty="0">
                <a:solidFill>
                  <a:srgbClr val="0B52FC"/>
                </a:solidFill>
                <a:latin typeface="Courier"/>
                <a:cs typeface="Courier"/>
              </a:rPr>
              <a:t>public </a:t>
            </a:r>
            <a:r>
              <a:rPr lang="en-US" sz="1333" dirty="0">
                <a:solidFill>
                  <a:srgbClr val="0B52FC"/>
                </a:solidFill>
                <a:latin typeface="Courier"/>
                <a:cs typeface="Courier"/>
              </a:rPr>
              <a:t>static Future&lt;Integer&gt; </a:t>
            </a:r>
            <a:r>
              <a:rPr lang="en-US" sz="1333" dirty="0" err="1">
                <a:solidFill>
                  <a:srgbClr val="0B52FC"/>
                </a:solidFill>
                <a:latin typeface="Courier"/>
                <a:cs typeface="Courier"/>
              </a:rPr>
              <a:t>fetchIntCF</a:t>
            </a:r>
            <a:r>
              <a:rPr lang="en-US" sz="1333" dirty="0">
                <a:solidFill>
                  <a:srgbClr val="0B52FC"/>
                </a:solidFill>
                <a:latin typeface="Courier"/>
                <a:cs typeface="Courier"/>
              </a:rPr>
              <a:t> ( ) </a:t>
            </a:r>
            <a:r>
              <a:rPr lang="en-US" sz="1333" dirty="0">
                <a:latin typeface="Courier"/>
                <a:cs typeface="Courier"/>
              </a:rPr>
              <a:t>{</a:t>
            </a:r>
          </a:p>
          <a:p>
            <a:r>
              <a:rPr lang="en-US" sz="1333" dirty="0">
                <a:latin typeface="Courier"/>
                <a:cs typeface="Courier"/>
              </a:rPr>
              <a:t>  </a:t>
            </a:r>
            <a:r>
              <a:rPr lang="en-US" sz="1333" dirty="0" err="1">
                <a:solidFill>
                  <a:srgbClr val="0B52FC"/>
                </a:solidFill>
                <a:latin typeface="Courier"/>
                <a:cs typeface="Courier"/>
              </a:rPr>
              <a:t>CompletableFuture</a:t>
            </a:r>
            <a:r>
              <a:rPr lang="en-US" sz="1333" dirty="0">
                <a:solidFill>
                  <a:srgbClr val="0B52FC"/>
                </a:solidFill>
                <a:latin typeface="Courier"/>
                <a:cs typeface="Courier"/>
              </a:rPr>
              <a:t>&lt;Integer&gt; </a:t>
            </a:r>
            <a:r>
              <a:rPr lang="en-US" sz="1333" dirty="0" err="1">
                <a:solidFill>
                  <a:srgbClr val="0B52FC"/>
                </a:solidFill>
                <a:latin typeface="Courier"/>
                <a:cs typeface="Courier"/>
              </a:rPr>
              <a:t>numF</a:t>
            </a:r>
            <a:r>
              <a:rPr lang="en-US" sz="1333" dirty="0">
                <a:latin typeface="Courier"/>
                <a:cs typeface="Courier"/>
              </a:rPr>
              <a:t> = </a:t>
            </a:r>
            <a:r>
              <a:rPr lang="en-US" sz="1333" dirty="0">
                <a:latin typeface="Courier"/>
                <a:cs typeface="Courier"/>
              </a:rPr>
              <a:t>new </a:t>
            </a:r>
            <a:r>
              <a:rPr lang="en-US" sz="1333" dirty="0" err="1">
                <a:latin typeface="Courier"/>
                <a:cs typeface="Courier"/>
              </a:rPr>
              <a:t>CompletableFuture</a:t>
            </a:r>
            <a:r>
              <a:rPr lang="en-US" sz="1333" dirty="0">
                <a:latin typeface="Courier"/>
                <a:cs typeface="Courier"/>
              </a:rPr>
              <a:t>&lt;&gt;();</a:t>
            </a:r>
          </a:p>
          <a:p>
            <a:r>
              <a:rPr lang="en-US" sz="1333" dirty="0">
                <a:latin typeface="Courier"/>
                <a:cs typeface="Courier"/>
              </a:rPr>
              <a:t>		</a:t>
            </a:r>
          </a:p>
          <a:p>
            <a:r>
              <a:rPr lang="en-US" sz="1333" dirty="0">
                <a:latin typeface="Courier"/>
                <a:cs typeface="Courier"/>
              </a:rPr>
              <a:t>  new </a:t>
            </a:r>
            <a:r>
              <a:rPr lang="en-US" sz="1333" dirty="0">
                <a:latin typeface="Courier"/>
                <a:cs typeface="Courier"/>
              </a:rPr>
              <a:t>Thread( () -&gt; {</a:t>
            </a:r>
          </a:p>
          <a:p>
            <a:r>
              <a:rPr lang="en-US" sz="1333" dirty="0">
                <a:latin typeface="Courier"/>
                <a:cs typeface="Courier"/>
              </a:rPr>
              <a:t>			</a:t>
            </a:r>
            <a:r>
              <a:rPr lang="en-US" sz="1333" dirty="0" err="1">
                <a:latin typeface="Courier"/>
                <a:cs typeface="Courier"/>
              </a:rPr>
              <a:t>int</a:t>
            </a:r>
            <a:r>
              <a:rPr lang="en-US" sz="1333" dirty="0">
                <a:latin typeface="Courier"/>
                <a:cs typeface="Courier"/>
              </a:rPr>
              <a:t> </a:t>
            </a:r>
            <a:r>
              <a:rPr lang="en-US" sz="1333" dirty="0" err="1">
                <a:latin typeface="Courier"/>
                <a:cs typeface="Courier"/>
              </a:rPr>
              <a:t>num</a:t>
            </a:r>
            <a:r>
              <a:rPr lang="en-US" sz="1333" dirty="0">
                <a:latin typeface="Courier"/>
                <a:cs typeface="Courier"/>
              </a:rPr>
              <a:t> = </a:t>
            </a:r>
            <a:r>
              <a:rPr lang="en-US" sz="1333" dirty="0" err="1">
                <a:latin typeface="Courier"/>
                <a:cs typeface="Courier"/>
              </a:rPr>
              <a:t>NumberService.getNumber</a:t>
            </a:r>
            <a:r>
              <a:rPr lang="en-US" sz="1333" dirty="0">
                <a:latin typeface="Courier"/>
                <a:cs typeface="Courier"/>
              </a:rPr>
              <a:t>();</a:t>
            </a:r>
          </a:p>
          <a:p>
            <a:r>
              <a:rPr lang="en-US" sz="1333" dirty="0">
                <a:latin typeface="Courier"/>
                <a:cs typeface="Courier"/>
              </a:rPr>
              <a:t>			</a:t>
            </a:r>
            <a:r>
              <a:rPr lang="en-US" sz="1333" dirty="0" err="1">
                <a:solidFill>
                  <a:srgbClr val="0B52FC"/>
                </a:solidFill>
                <a:latin typeface="Courier"/>
                <a:cs typeface="Courier"/>
              </a:rPr>
              <a:t>numF.complete</a:t>
            </a:r>
            <a:r>
              <a:rPr lang="en-US" sz="1333" dirty="0">
                <a:solidFill>
                  <a:srgbClr val="0B52FC"/>
                </a:solidFill>
                <a:latin typeface="Courier"/>
                <a:cs typeface="Courier"/>
              </a:rPr>
              <a:t>(</a:t>
            </a:r>
            <a:r>
              <a:rPr lang="en-US" sz="1333" dirty="0" err="1">
                <a:solidFill>
                  <a:srgbClr val="0B52FC"/>
                </a:solidFill>
                <a:latin typeface="Courier"/>
                <a:cs typeface="Courier"/>
              </a:rPr>
              <a:t>num</a:t>
            </a:r>
            <a:r>
              <a:rPr lang="en-US" sz="1333" dirty="0">
                <a:solidFill>
                  <a:srgbClr val="0B52FC"/>
                </a:solidFill>
                <a:latin typeface="Courier"/>
                <a:cs typeface="Courier"/>
              </a:rPr>
              <a:t>);</a:t>
            </a:r>
          </a:p>
          <a:p>
            <a:r>
              <a:rPr lang="hu-HU" sz="1333" dirty="0">
                <a:latin typeface="Courier"/>
                <a:cs typeface="Courier"/>
              </a:rPr>
              <a:t>		</a:t>
            </a:r>
            <a:r>
              <a:rPr lang="hu-HU" sz="1333" dirty="0">
                <a:latin typeface="Courier"/>
                <a:cs typeface="Courier"/>
              </a:rPr>
              <a:t>      } </a:t>
            </a:r>
            <a:r>
              <a:rPr lang="hu-HU" sz="1333" dirty="0">
                <a:latin typeface="Courier"/>
                <a:cs typeface="Courier"/>
              </a:rPr>
              <a:t>).start()</a:t>
            </a:r>
            <a:r>
              <a:rPr lang="hu-HU" sz="1333" dirty="0">
                <a:latin typeface="Courier"/>
                <a:cs typeface="Courier"/>
              </a:rPr>
              <a:t>;</a:t>
            </a:r>
            <a:endParaRPr lang="hu-HU" sz="1333" dirty="0">
              <a:latin typeface="Courier"/>
              <a:cs typeface="Courier"/>
            </a:endParaRPr>
          </a:p>
          <a:p>
            <a:r>
              <a:rPr lang="en-US" sz="1333" dirty="0">
                <a:latin typeface="Courier"/>
                <a:cs typeface="Courier"/>
              </a:rPr>
              <a:t>  return </a:t>
            </a:r>
            <a:r>
              <a:rPr lang="en-US" sz="1333" dirty="0" err="1">
                <a:latin typeface="Courier"/>
                <a:cs typeface="Courier"/>
              </a:rPr>
              <a:t>numF</a:t>
            </a:r>
            <a:r>
              <a:rPr lang="en-US" sz="1333" dirty="0">
                <a:latin typeface="Courier"/>
                <a:cs typeface="Courier"/>
              </a:rPr>
              <a:t>;</a:t>
            </a:r>
          </a:p>
          <a:p>
            <a:r>
              <a:rPr lang="en-US" sz="1333" dirty="0">
                <a:latin typeface="Courier"/>
                <a:cs typeface="Courier"/>
              </a:rPr>
              <a:t> }</a:t>
            </a:r>
            <a:endParaRPr lang="en-US" sz="1333" dirty="0">
              <a:latin typeface="Courier"/>
              <a:cs typeface="Courier"/>
            </a:endParaRPr>
          </a:p>
          <a:p>
            <a:r>
              <a:rPr lang="en-US" sz="1333" dirty="0">
                <a:latin typeface="Courier"/>
                <a:cs typeface="Courier"/>
              </a:rPr>
              <a:t>	</a:t>
            </a:r>
          </a:p>
          <a:p>
            <a:r>
              <a:rPr lang="en-US" sz="1333" dirty="0">
                <a:latin typeface="Courier"/>
                <a:cs typeface="Courier"/>
              </a:rPr>
              <a:t> </a:t>
            </a:r>
            <a:r>
              <a:rPr lang="en-US" sz="1333" dirty="0">
                <a:solidFill>
                  <a:srgbClr val="0B52FC"/>
                </a:solidFill>
                <a:latin typeface="Courier"/>
                <a:cs typeface="Courier"/>
              </a:rPr>
              <a:t>public </a:t>
            </a:r>
            <a:r>
              <a:rPr lang="en-US" sz="1333" dirty="0">
                <a:solidFill>
                  <a:srgbClr val="0B52FC"/>
                </a:solidFill>
                <a:latin typeface="Courier"/>
                <a:cs typeface="Courier"/>
              </a:rPr>
              <a:t>static Future&lt;Integer&gt; </a:t>
            </a:r>
            <a:r>
              <a:rPr lang="en-US" sz="1333" dirty="0" err="1">
                <a:solidFill>
                  <a:srgbClr val="0B52FC"/>
                </a:solidFill>
                <a:latin typeface="Courier"/>
                <a:cs typeface="Courier"/>
              </a:rPr>
              <a:t>fetchIntAsync</a:t>
            </a:r>
            <a:r>
              <a:rPr lang="en-US" sz="1333" dirty="0">
                <a:solidFill>
                  <a:srgbClr val="0B52FC"/>
                </a:solidFill>
                <a:latin typeface="Courier"/>
                <a:cs typeface="Courier"/>
              </a:rPr>
              <a:t> ( ) </a:t>
            </a:r>
            <a:r>
              <a:rPr lang="en-US" sz="1333" dirty="0">
                <a:latin typeface="Courier"/>
                <a:cs typeface="Courier"/>
              </a:rPr>
              <a:t>{</a:t>
            </a:r>
          </a:p>
          <a:p>
            <a:r>
              <a:rPr lang="en-US" sz="1333" dirty="0">
                <a:latin typeface="Courier"/>
                <a:cs typeface="Courier"/>
              </a:rPr>
              <a:t>  return </a:t>
            </a:r>
            <a:r>
              <a:rPr lang="en-US" sz="1333" dirty="0" err="1">
                <a:solidFill>
                  <a:srgbClr val="0B52FC"/>
                </a:solidFill>
                <a:latin typeface="Courier"/>
                <a:cs typeface="Courier"/>
              </a:rPr>
              <a:t>CompletableFuture.supplyAsync</a:t>
            </a:r>
            <a:r>
              <a:rPr lang="en-US" sz="1333" dirty="0">
                <a:solidFill>
                  <a:srgbClr val="0B52FC"/>
                </a:solidFill>
                <a:latin typeface="Courier"/>
                <a:cs typeface="Courier"/>
              </a:rPr>
              <a:t>(</a:t>
            </a:r>
            <a:r>
              <a:rPr lang="en-US" sz="1333" dirty="0">
                <a:solidFill>
                  <a:srgbClr val="0B52FC"/>
                </a:solidFill>
                <a:latin typeface="Courier"/>
                <a:cs typeface="Courier"/>
              </a:rPr>
              <a:t> </a:t>
            </a:r>
            <a:r>
              <a:rPr lang="en-US" sz="1333" dirty="0">
                <a:solidFill>
                  <a:srgbClr val="0B52FC"/>
                </a:solidFill>
                <a:latin typeface="Courier"/>
                <a:cs typeface="Courier"/>
              </a:rPr>
              <a:t>(</a:t>
            </a:r>
            <a:r>
              <a:rPr lang="en-US" sz="1333" dirty="0">
                <a:solidFill>
                  <a:srgbClr val="0B52FC"/>
                </a:solidFill>
                <a:latin typeface="Courier"/>
                <a:cs typeface="Courier"/>
              </a:rPr>
              <a:t>) -&gt; </a:t>
            </a:r>
            <a:r>
              <a:rPr lang="en-US" sz="1333" dirty="0" err="1">
                <a:solidFill>
                  <a:srgbClr val="0B52FC"/>
                </a:solidFill>
                <a:latin typeface="Courier"/>
                <a:cs typeface="Courier"/>
              </a:rPr>
              <a:t>fetchInt</a:t>
            </a:r>
            <a:r>
              <a:rPr lang="en-US" sz="1333" dirty="0">
                <a:solidFill>
                  <a:srgbClr val="0B52FC"/>
                </a:solidFill>
                <a:latin typeface="Courier"/>
                <a:cs typeface="Courier"/>
              </a:rPr>
              <a:t>(</a:t>
            </a:r>
            <a:r>
              <a:rPr lang="en-US" sz="1333" dirty="0">
                <a:solidFill>
                  <a:srgbClr val="0B52FC"/>
                </a:solidFill>
                <a:latin typeface="Courier"/>
                <a:cs typeface="Courier"/>
              </a:rPr>
              <a:t>) )</a:t>
            </a:r>
            <a:r>
              <a:rPr lang="en-US" sz="1333" dirty="0">
                <a:solidFill>
                  <a:srgbClr val="0B52FC"/>
                </a:solidFill>
                <a:latin typeface="Courier"/>
                <a:cs typeface="Courier"/>
              </a:rPr>
              <a:t>;</a:t>
            </a:r>
          </a:p>
          <a:p>
            <a:r>
              <a:rPr lang="en-US" sz="1333" dirty="0">
                <a:latin typeface="Courier"/>
                <a:cs typeface="Courier"/>
              </a:rPr>
              <a:t> }</a:t>
            </a:r>
            <a:endParaRPr lang="en-US" sz="1333" dirty="0">
              <a:latin typeface="Courier"/>
              <a:cs typeface="Courier"/>
            </a:endParaRPr>
          </a:p>
          <a:p>
            <a:r>
              <a:rPr lang="en-US" sz="1333" dirty="0">
                <a:latin typeface="Courier"/>
                <a:cs typeface="Courier"/>
              </a:rPr>
              <a:t>…</a:t>
            </a:r>
            <a:endParaRPr lang="en-US" sz="1333" dirty="0">
              <a:latin typeface="Courier"/>
              <a:cs typeface="Courier"/>
            </a:endParaRPr>
          </a:p>
        </p:txBody>
      </p:sp>
    </p:spTree>
    <p:extLst>
      <p:ext uri="{BB962C8B-B14F-4D97-AF65-F5344CB8AC3E}">
        <p14:creationId xmlns:p14="http://schemas.microsoft.com/office/powerpoint/2010/main" val="20254120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a:rPr>
              <a:t>Explicit Completion</a:t>
            </a:r>
            <a:endParaRPr lang="en-US" dirty="0"/>
          </a:p>
        </p:txBody>
      </p:sp>
      <p:sp>
        <p:nvSpPr>
          <p:cNvPr id="3" name="Content Placeholder 2"/>
          <p:cNvSpPr>
            <a:spLocks noGrp="1"/>
          </p:cNvSpPr>
          <p:nvPr>
            <p:ph idx="1"/>
          </p:nvPr>
        </p:nvSpPr>
        <p:spPr>
          <a:xfrm>
            <a:off x="628650" y="1122807"/>
            <a:ext cx="6985000" cy="1397000"/>
          </a:xfrm>
        </p:spPr>
        <p:txBody>
          <a:bodyPr/>
          <a:lstStyle/>
          <a:p>
            <a:r>
              <a:rPr lang="en-US" dirty="0" smtClean="0"/>
              <a:t>Task can </a:t>
            </a:r>
            <a:r>
              <a:rPr lang="en-US" dirty="0" smtClean="0"/>
              <a:t>complete </a:t>
            </a:r>
            <a:r>
              <a:rPr lang="en-US" dirty="0" smtClean="0"/>
              <a:t>but </a:t>
            </a:r>
            <a:r>
              <a:rPr lang="en-US" dirty="0" smtClean="0"/>
              <a:t>not successfully</a:t>
            </a:r>
            <a:endParaRPr lang="en-US" dirty="0" smtClean="0"/>
          </a:p>
          <a:p>
            <a:pPr lvl="2"/>
            <a:r>
              <a:rPr lang="en-US" dirty="0" err="1" smtClean="0"/>
              <a:t>boolean</a:t>
            </a:r>
            <a:r>
              <a:rPr lang="en-US" dirty="0" smtClean="0"/>
              <a:t> </a:t>
            </a:r>
            <a:r>
              <a:rPr lang="en-US" dirty="0" err="1" smtClean="0"/>
              <a:t>completeExceptionally</a:t>
            </a:r>
            <a:r>
              <a:rPr lang="en-US" dirty="0" smtClean="0"/>
              <a:t>(</a:t>
            </a:r>
            <a:r>
              <a:rPr lang="en-US" dirty="0" err="1" smtClean="0"/>
              <a:t>Throwable</a:t>
            </a:r>
            <a:r>
              <a:rPr lang="en-US" dirty="0" smtClean="0"/>
              <a:t> ex)</a:t>
            </a:r>
          </a:p>
          <a:p>
            <a:pPr lvl="2"/>
            <a:r>
              <a:rPr lang="en-US" dirty="0" smtClean="0"/>
              <a:t>if not already completed, causes invocation of get and related methods to throw the given exception</a:t>
            </a:r>
          </a:p>
          <a:p>
            <a:pPr lvl="2"/>
            <a:r>
              <a:rPr lang="en-US" dirty="0" smtClean="0"/>
              <a:t>return result indicates if future is now in completed state</a:t>
            </a:r>
            <a:endParaRPr lang="en-US" dirty="0"/>
          </a:p>
        </p:txBody>
      </p:sp>
      <p:sp>
        <p:nvSpPr>
          <p:cNvPr id="4" name="TextBox 3"/>
          <p:cNvSpPr txBox="1"/>
          <p:nvPr/>
        </p:nvSpPr>
        <p:spPr>
          <a:xfrm>
            <a:off x="2546350" y="2832488"/>
            <a:ext cx="5969000" cy="912814"/>
          </a:xfrm>
          <a:prstGeom prst="rect">
            <a:avLst/>
          </a:prstGeom>
          <a:solidFill>
            <a:srgbClr val="FFFFFF"/>
          </a:solidFill>
          <a:ln>
            <a:solidFill>
              <a:srgbClr val="000000"/>
            </a:solidFill>
          </a:ln>
        </p:spPr>
        <p:txBody>
          <a:bodyPr wrap="square" rtlCol="0">
            <a:spAutoFit/>
          </a:bodyPr>
          <a:lstStyle/>
          <a:p>
            <a:endParaRPr lang="pt-BR" sz="1333" dirty="0">
              <a:latin typeface="Courier"/>
              <a:cs typeface="Courier"/>
            </a:endParaRPr>
          </a:p>
          <a:p>
            <a:r>
              <a:rPr lang="pt-BR" sz="1333" dirty="0" err="1">
                <a:latin typeface="Courier"/>
                <a:cs typeface="Courier"/>
              </a:rPr>
              <a:t>boolean</a:t>
            </a:r>
            <a:r>
              <a:rPr lang="pt-BR" sz="1333" dirty="0">
                <a:latin typeface="Courier"/>
                <a:cs typeface="Courier"/>
              </a:rPr>
              <a:t> res = </a:t>
            </a:r>
            <a:r>
              <a:rPr lang="pt-BR" sz="1333" dirty="0" err="1">
                <a:solidFill>
                  <a:srgbClr val="0B52FC"/>
                </a:solidFill>
                <a:latin typeface="Courier"/>
                <a:cs typeface="Courier"/>
              </a:rPr>
              <a:t>future.completeExceptionally</a:t>
            </a:r>
            <a:r>
              <a:rPr lang="pt-BR" sz="1333" dirty="0">
                <a:latin typeface="Courier"/>
                <a:cs typeface="Courier"/>
              </a:rPr>
              <a:t>(</a:t>
            </a:r>
          </a:p>
          <a:p>
            <a:r>
              <a:rPr lang="pt-BR" sz="1333" dirty="0">
                <a:latin typeface="Courier"/>
                <a:cs typeface="Courier"/>
              </a:rPr>
              <a:t>                     new </a:t>
            </a:r>
            <a:r>
              <a:rPr lang="pt-BR" sz="1333" dirty="0" err="1">
                <a:latin typeface="Courier"/>
                <a:cs typeface="Courier"/>
              </a:rPr>
              <a:t>RuntimeException</a:t>
            </a:r>
            <a:r>
              <a:rPr lang="pt-BR" sz="1333" dirty="0">
                <a:latin typeface="Courier"/>
                <a:cs typeface="Courier"/>
              </a:rPr>
              <a:t>("</a:t>
            </a:r>
            <a:r>
              <a:rPr lang="pt-BR" sz="1333" dirty="0" err="1">
                <a:latin typeface="Courier"/>
                <a:cs typeface="Courier"/>
              </a:rPr>
              <a:t>Opps</a:t>
            </a:r>
            <a:r>
              <a:rPr lang="pt-BR" sz="1333" dirty="0">
                <a:latin typeface="Courier"/>
                <a:cs typeface="Courier"/>
              </a:rPr>
              <a:t>"));</a:t>
            </a:r>
          </a:p>
          <a:p>
            <a:endParaRPr lang="bg-BG" sz="1333" dirty="0">
              <a:latin typeface="Courier"/>
              <a:cs typeface="Courier"/>
            </a:endParaRPr>
          </a:p>
        </p:txBody>
      </p:sp>
    </p:spTree>
    <p:extLst>
      <p:ext uri="{BB962C8B-B14F-4D97-AF65-F5344CB8AC3E}">
        <p14:creationId xmlns:p14="http://schemas.microsoft.com/office/powerpoint/2010/main" val="836408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Multiprocessor/Multicore</a:t>
            </a:r>
            <a:endParaRPr lang="en-US" dirty="0"/>
          </a:p>
        </p:txBody>
      </p:sp>
      <p:sp>
        <p:nvSpPr>
          <p:cNvPr id="3" name="Content Placeholder 2"/>
          <p:cNvSpPr>
            <a:spLocks noGrp="1"/>
          </p:cNvSpPr>
          <p:nvPr>
            <p:ph idx="1"/>
          </p:nvPr>
        </p:nvSpPr>
        <p:spPr>
          <a:xfrm>
            <a:off x="628650" y="1050758"/>
            <a:ext cx="7886700" cy="478784"/>
          </a:xfrm>
        </p:spPr>
        <p:txBody>
          <a:bodyPr/>
          <a:lstStyle/>
          <a:p>
            <a:r>
              <a:rPr lang="en-US" dirty="0" smtClean="0"/>
              <a:t>Multiple CPUs (cores</a:t>
            </a:r>
            <a:r>
              <a:rPr lang="en-US" smtClean="0"/>
              <a:t>) sharing memory</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090" y="1605897"/>
            <a:ext cx="6891251" cy="3563358"/>
          </a:xfrm>
          <a:prstGeom prst="rect">
            <a:avLst/>
          </a:prstGeom>
        </p:spPr>
      </p:pic>
    </p:spTree>
    <p:extLst>
      <p:ext uri="{BB962C8B-B14F-4D97-AF65-F5344CB8AC3E}">
        <p14:creationId xmlns:p14="http://schemas.microsoft.com/office/powerpoint/2010/main" val="1409507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Threading Model</a:t>
            </a:r>
            <a:endParaRPr lang="en-US" dirty="0"/>
          </a:p>
        </p:txBody>
      </p:sp>
      <p:sp>
        <p:nvSpPr>
          <p:cNvPr id="3" name="Content Placeholder 2"/>
          <p:cNvSpPr>
            <a:spLocks noGrp="1"/>
          </p:cNvSpPr>
          <p:nvPr>
            <p:ph idx="1"/>
          </p:nvPr>
        </p:nvSpPr>
        <p:spPr>
          <a:xfrm>
            <a:off x="628650" y="1050758"/>
            <a:ext cx="7886700" cy="819606"/>
          </a:xfrm>
        </p:spPr>
        <p:txBody>
          <a:bodyPr/>
          <a:lstStyle/>
          <a:p>
            <a:r>
              <a:rPr lang="en-US" dirty="0" smtClean="0"/>
              <a:t>Aim is to provide more lightweight concurrency model</a:t>
            </a:r>
          </a:p>
          <a:p>
            <a:r>
              <a:rPr lang="en-US" dirty="0" smtClean="0"/>
              <a:t>Multiple threads share the same address space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657" y="1870364"/>
            <a:ext cx="6342611" cy="3279122"/>
          </a:xfrm>
          <a:prstGeom prst="rect">
            <a:avLst/>
          </a:prstGeom>
        </p:spPr>
      </p:pic>
    </p:spTree>
    <p:extLst>
      <p:ext uri="{BB962C8B-B14F-4D97-AF65-F5344CB8AC3E}">
        <p14:creationId xmlns:p14="http://schemas.microsoft.com/office/powerpoint/2010/main" val="273968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 and Processes</a:t>
            </a:r>
            <a:endParaRPr lang="en-US" dirty="0"/>
          </a:p>
        </p:txBody>
      </p:sp>
      <p:sp>
        <p:nvSpPr>
          <p:cNvPr id="3" name="Content Placeholder 2"/>
          <p:cNvSpPr>
            <a:spLocks noGrp="1"/>
          </p:cNvSpPr>
          <p:nvPr>
            <p:ph idx="1"/>
          </p:nvPr>
        </p:nvSpPr>
        <p:spPr>
          <a:xfrm>
            <a:off x="628650" y="1188720"/>
            <a:ext cx="7886700" cy="4041006"/>
          </a:xfrm>
        </p:spPr>
        <p:txBody>
          <a:bodyPr/>
          <a:lstStyle/>
          <a:p>
            <a:r>
              <a:rPr lang="en-US" dirty="0" smtClean="0"/>
              <a:t>Thread</a:t>
            </a:r>
          </a:p>
          <a:p>
            <a:pPr lvl="2"/>
            <a:r>
              <a:rPr lang="en-US" dirty="0" smtClean="0"/>
              <a:t>a sequence of instructions that can execute independently (of other threads)</a:t>
            </a:r>
          </a:p>
          <a:p>
            <a:pPr lvl="2"/>
            <a:r>
              <a:rPr lang="en-US" dirty="0" smtClean="0"/>
              <a:t>on multi-core CPUs threads can execute in parallel</a:t>
            </a:r>
          </a:p>
          <a:p>
            <a:pPr lvl="2"/>
            <a:r>
              <a:rPr lang="en-US" dirty="0" smtClean="0"/>
              <a:t>on single-core CPUs threads are time-sliced</a:t>
            </a:r>
          </a:p>
          <a:p>
            <a:pPr lvl="2"/>
            <a:endParaRPr lang="en-US" dirty="0"/>
          </a:p>
          <a:p>
            <a:r>
              <a:rPr lang="en-US" dirty="0" smtClean="0"/>
              <a:t>Process</a:t>
            </a:r>
          </a:p>
          <a:p>
            <a:pPr lvl="2"/>
            <a:r>
              <a:rPr lang="en-US" dirty="0" smtClean="0"/>
              <a:t>provides resources needed to execute a program</a:t>
            </a:r>
          </a:p>
          <a:p>
            <a:pPr lvl="2"/>
            <a:r>
              <a:rPr lang="en-US" dirty="0" err="1" smtClean="0"/>
              <a:t>eE.g</a:t>
            </a:r>
            <a:r>
              <a:rPr lang="en-US" dirty="0" smtClean="0"/>
              <a:t>. address space, security context, environment</a:t>
            </a:r>
          </a:p>
          <a:p>
            <a:pPr lvl="2"/>
            <a:r>
              <a:rPr lang="en-US" dirty="0" smtClean="0"/>
              <a:t>a process will contain at least one thread</a:t>
            </a:r>
            <a:endParaRPr lang="en-US" dirty="0"/>
          </a:p>
        </p:txBody>
      </p:sp>
    </p:spTree>
    <p:extLst>
      <p:ext uri="{BB962C8B-B14F-4D97-AF65-F5344CB8AC3E}">
        <p14:creationId xmlns:p14="http://schemas.microsoft.com/office/powerpoint/2010/main" val="1410833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title"/>
          </p:nvPr>
        </p:nvSpPr>
        <p:spPr/>
        <p:txBody>
          <a:bodyPr>
            <a:normAutofit fontScale="90000"/>
          </a:bodyPr>
          <a:lstStyle/>
          <a:p>
            <a:r>
              <a:rPr lang="en-GB" dirty="0" smtClean="0">
                <a:ea typeface="ＭＳ Ｐゴシック" charset="0"/>
                <a:cs typeface="ＭＳ Ｐゴシック" charset="0"/>
              </a:rPr>
              <a:t>JVM Threading: Threads </a:t>
            </a:r>
            <a:r>
              <a:rPr lang="en-GB" dirty="0">
                <a:ea typeface="ＭＳ Ｐゴシック" charset="0"/>
                <a:cs typeface="ＭＳ Ｐゴシック" charset="0"/>
              </a:rPr>
              <a:t>and Runnable Objects</a:t>
            </a:r>
          </a:p>
        </p:txBody>
      </p:sp>
      <p:sp>
        <p:nvSpPr>
          <p:cNvPr id="6146" name="Rectangle 3"/>
          <p:cNvSpPr>
            <a:spLocks noGrp="1" noChangeArrowheads="1"/>
          </p:cNvSpPr>
          <p:nvPr>
            <p:ph type="body" idx="1"/>
          </p:nvPr>
        </p:nvSpPr>
        <p:spPr>
          <a:xfrm>
            <a:off x="628650" y="1154085"/>
            <a:ext cx="7886700" cy="2095500"/>
          </a:xfrm>
        </p:spPr>
        <p:txBody>
          <a:bodyPr>
            <a:noAutofit/>
          </a:bodyPr>
          <a:lstStyle/>
          <a:p>
            <a:r>
              <a:rPr lang="en-GB" dirty="0">
                <a:ea typeface="Monaco" charset="0"/>
                <a:cs typeface="Monaco" charset="0"/>
              </a:rPr>
              <a:t>Thread encapsulates a schedulable </a:t>
            </a:r>
            <a:r>
              <a:rPr lang="en-GB" dirty="0" smtClean="0">
                <a:ea typeface="Monaco" charset="0"/>
                <a:cs typeface="Monaco" charset="0"/>
              </a:rPr>
              <a:t>entity</a:t>
            </a:r>
          </a:p>
          <a:p>
            <a:pPr lvl="2"/>
            <a:endParaRPr lang="en-GB" sz="1500" dirty="0">
              <a:ea typeface="Monaco" charset="0"/>
              <a:cs typeface="Monaco" charset="0"/>
            </a:endParaRPr>
          </a:p>
          <a:p>
            <a:r>
              <a:rPr lang="en-GB" dirty="0">
                <a:ea typeface="Monaco" charset="0"/>
                <a:cs typeface="Monaco" charset="0"/>
              </a:rPr>
              <a:t>Runnable interface used to represent work for thread to </a:t>
            </a:r>
            <a:r>
              <a:rPr lang="en-GB" dirty="0" smtClean="0">
                <a:ea typeface="Monaco" charset="0"/>
                <a:cs typeface="Monaco" charset="0"/>
              </a:rPr>
              <a:t>do</a:t>
            </a:r>
          </a:p>
          <a:p>
            <a:pPr lvl="2"/>
            <a:endParaRPr lang="en-GB" sz="1500" dirty="0">
              <a:ea typeface="Monaco" charset="0"/>
              <a:cs typeface="Monaco" charset="0"/>
            </a:endParaRPr>
          </a:p>
          <a:p>
            <a:r>
              <a:rPr lang="en-GB" dirty="0" err="1" smtClean="0">
                <a:ea typeface="Monaco" charset="0"/>
                <a:cs typeface="Monaco" charset="0"/>
              </a:rPr>
              <a:t>Scala</a:t>
            </a:r>
            <a:r>
              <a:rPr lang="en-GB" dirty="0" smtClean="0">
                <a:ea typeface="Monaco" charset="0"/>
                <a:cs typeface="Monaco" charset="0"/>
              </a:rPr>
              <a:t> provides access to these "primitive" features</a:t>
            </a:r>
            <a:endParaRPr lang="en-GB" dirty="0">
              <a:ea typeface="Monaco" charset="0"/>
              <a:cs typeface="Monaco" charset="0"/>
            </a:endParaRPr>
          </a:p>
        </p:txBody>
      </p:sp>
      <p:sp>
        <p:nvSpPr>
          <p:cNvPr id="6147" name="AutoShape 4"/>
          <p:cNvSpPr>
            <a:spLocks noChangeArrowheads="1"/>
          </p:cNvSpPr>
          <p:nvPr/>
        </p:nvSpPr>
        <p:spPr bwMode="auto">
          <a:xfrm>
            <a:off x="2349500" y="3746500"/>
            <a:ext cx="1079500" cy="889000"/>
          </a:xfrm>
          <a:prstGeom prst="roundRect">
            <a:avLst>
              <a:gd name="adj" fmla="val 16667"/>
            </a:avLst>
          </a:prstGeom>
          <a:solidFill>
            <a:srgbClr val="FFFF99"/>
          </a:solidFill>
          <a:ln w="9525">
            <a:solidFill>
              <a:schemeClr val="tx1"/>
            </a:solidFill>
            <a:round/>
            <a:headEnd type="none" w="sm" len="sm"/>
            <a:tailEnd type="none" w="sm" len="sm"/>
          </a:ln>
        </p:spPr>
        <p:txBody>
          <a:bodyPr wrap="none" anchor="ctr"/>
          <a:lstStyle/>
          <a:p>
            <a:pPr algn="ctr"/>
            <a:r>
              <a:rPr lang="en-GB" sz="1500" u="sng"/>
              <a:t>Runnable</a:t>
            </a:r>
          </a:p>
          <a:p>
            <a:pPr algn="ctr"/>
            <a:endParaRPr lang="en-GB" sz="1500" u="sng"/>
          </a:p>
          <a:p>
            <a:pPr algn="ctr"/>
            <a:r>
              <a:rPr lang="en-GB" sz="1000"/>
              <a:t>public void run()</a:t>
            </a:r>
          </a:p>
          <a:p>
            <a:pPr algn="ctr"/>
            <a:endParaRPr lang="en-GB" sz="1000"/>
          </a:p>
        </p:txBody>
      </p:sp>
      <p:sp>
        <p:nvSpPr>
          <p:cNvPr id="6148" name="AutoShape 5"/>
          <p:cNvSpPr>
            <a:spLocks noChangeArrowheads="1"/>
          </p:cNvSpPr>
          <p:nvPr/>
        </p:nvSpPr>
        <p:spPr bwMode="auto">
          <a:xfrm>
            <a:off x="5588000" y="4127500"/>
            <a:ext cx="1079500" cy="889000"/>
          </a:xfrm>
          <a:prstGeom prst="roundRect">
            <a:avLst>
              <a:gd name="adj" fmla="val 16667"/>
            </a:avLst>
          </a:prstGeom>
          <a:solidFill>
            <a:srgbClr val="FFFF99"/>
          </a:solidFill>
          <a:ln w="9525">
            <a:solidFill>
              <a:schemeClr val="tx1"/>
            </a:solidFill>
            <a:round/>
            <a:headEnd type="none" w="sm" len="sm"/>
            <a:tailEnd type="none" w="sm" len="sm"/>
          </a:ln>
        </p:spPr>
        <p:txBody>
          <a:bodyPr wrap="none" anchor="ctr"/>
          <a:lstStyle/>
          <a:p>
            <a:pPr algn="ctr"/>
            <a:r>
              <a:rPr lang="en-GB" sz="1500" u="sng"/>
              <a:t>Runnable</a:t>
            </a:r>
          </a:p>
          <a:p>
            <a:pPr algn="ctr"/>
            <a:endParaRPr lang="en-GB" sz="1500" u="sng"/>
          </a:p>
          <a:p>
            <a:pPr algn="ctr"/>
            <a:r>
              <a:rPr lang="en-GB" sz="1000"/>
              <a:t>public void run()</a:t>
            </a:r>
          </a:p>
          <a:p>
            <a:pPr algn="ctr"/>
            <a:endParaRPr lang="en-GB" sz="1000"/>
          </a:p>
        </p:txBody>
      </p:sp>
      <p:sp>
        <p:nvSpPr>
          <p:cNvPr id="6149" name="Line 6"/>
          <p:cNvSpPr>
            <a:spLocks noChangeShapeType="1"/>
          </p:cNvSpPr>
          <p:nvPr/>
        </p:nvSpPr>
        <p:spPr bwMode="auto">
          <a:xfrm flipH="1">
            <a:off x="6286500" y="3556000"/>
            <a:ext cx="508000" cy="57150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sz="1170"/>
          </a:p>
        </p:txBody>
      </p:sp>
      <p:grpSp>
        <p:nvGrpSpPr>
          <p:cNvPr id="6150" name="Group 7"/>
          <p:cNvGrpSpPr>
            <a:grpSpLocks/>
          </p:cNvGrpSpPr>
          <p:nvPr/>
        </p:nvGrpSpPr>
        <p:grpSpPr bwMode="auto">
          <a:xfrm>
            <a:off x="4366948" y="3495146"/>
            <a:ext cx="1333500" cy="1359958"/>
            <a:chOff x="336" y="1996"/>
            <a:chExt cx="1008" cy="1028"/>
          </a:xfrm>
        </p:grpSpPr>
        <p:sp>
          <p:nvSpPr>
            <p:cNvPr id="6157" name="Line 8"/>
            <p:cNvSpPr>
              <a:spLocks noChangeShapeType="1"/>
            </p:cNvSpPr>
            <p:nvPr/>
          </p:nvSpPr>
          <p:spPr bwMode="auto">
            <a:xfrm>
              <a:off x="1200" y="2256"/>
              <a:ext cx="144" cy="24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sz="1170"/>
            </a:p>
          </p:txBody>
        </p:sp>
        <p:sp>
          <p:nvSpPr>
            <p:cNvPr id="6158" name="Freeform 9"/>
            <p:cNvSpPr>
              <a:spLocks/>
            </p:cNvSpPr>
            <p:nvPr/>
          </p:nvSpPr>
          <p:spPr bwMode="auto">
            <a:xfrm>
              <a:off x="576" y="2352"/>
              <a:ext cx="392" cy="672"/>
            </a:xfrm>
            <a:custGeom>
              <a:avLst/>
              <a:gdLst>
                <a:gd name="T0" fmla="*/ 8 w 392"/>
                <a:gd name="T1" fmla="*/ 0 h 672"/>
                <a:gd name="T2" fmla="*/ 392 w 392"/>
                <a:gd name="T3" fmla="*/ 96 h 672"/>
                <a:gd name="T4" fmla="*/ 8 w 392"/>
                <a:gd name="T5" fmla="*/ 240 h 672"/>
                <a:gd name="T6" fmla="*/ 344 w 392"/>
                <a:gd name="T7" fmla="*/ 384 h 672"/>
                <a:gd name="T8" fmla="*/ 56 w 392"/>
                <a:gd name="T9" fmla="*/ 480 h 672"/>
                <a:gd name="T10" fmla="*/ 296 w 392"/>
                <a:gd name="T11" fmla="*/ 576 h 672"/>
                <a:gd name="T12" fmla="*/ 104 w 392"/>
                <a:gd name="T13" fmla="*/ 672 h 672"/>
                <a:gd name="T14" fmla="*/ 0 60000 65536"/>
                <a:gd name="T15" fmla="*/ 0 60000 65536"/>
                <a:gd name="T16" fmla="*/ 0 60000 65536"/>
                <a:gd name="T17" fmla="*/ 0 60000 65536"/>
                <a:gd name="T18" fmla="*/ 0 60000 65536"/>
                <a:gd name="T19" fmla="*/ 0 60000 65536"/>
                <a:gd name="T20" fmla="*/ 0 60000 65536"/>
                <a:gd name="T21" fmla="*/ 0 w 392"/>
                <a:gd name="T22" fmla="*/ 0 h 672"/>
                <a:gd name="T23" fmla="*/ 392 w 392"/>
                <a:gd name="T24" fmla="*/ 672 h 6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2" h="672">
                  <a:moveTo>
                    <a:pt x="8" y="0"/>
                  </a:moveTo>
                  <a:cubicBezTo>
                    <a:pt x="200" y="28"/>
                    <a:pt x="392" y="56"/>
                    <a:pt x="392" y="96"/>
                  </a:cubicBezTo>
                  <a:cubicBezTo>
                    <a:pt x="392" y="136"/>
                    <a:pt x="16" y="192"/>
                    <a:pt x="8" y="240"/>
                  </a:cubicBezTo>
                  <a:cubicBezTo>
                    <a:pt x="0" y="288"/>
                    <a:pt x="336" y="344"/>
                    <a:pt x="344" y="384"/>
                  </a:cubicBezTo>
                  <a:cubicBezTo>
                    <a:pt x="352" y="424"/>
                    <a:pt x="64" y="448"/>
                    <a:pt x="56" y="480"/>
                  </a:cubicBezTo>
                  <a:cubicBezTo>
                    <a:pt x="48" y="512"/>
                    <a:pt x="288" y="544"/>
                    <a:pt x="296" y="576"/>
                  </a:cubicBezTo>
                  <a:cubicBezTo>
                    <a:pt x="304" y="608"/>
                    <a:pt x="136" y="656"/>
                    <a:pt x="104" y="672"/>
                  </a:cubicBezTo>
                </a:path>
              </a:pathLst>
            </a:custGeom>
            <a:noFill/>
            <a:ln w="28575">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sz="1170"/>
            </a:p>
          </p:txBody>
        </p:sp>
        <p:sp>
          <p:nvSpPr>
            <p:cNvPr id="6159" name="Oval 10"/>
            <p:cNvSpPr>
              <a:spLocks noChangeArrowheads="1"/>
            </p:cNvSpPr>
            <p:nvPr/>
          </p:nvSpPr>
          <p:spPr bwMode="auto">
            <a:xfrm>
              <a:off x="336" y="1996"/>
              <a:ext cx="960" cy="384"/>
            </a:xfrm>
            <a:prstGeom prst="ellipse">
              <a:avLst/>
            </a:prstGeom>
            <a:solidFill>
              <a:srgbClr val="CCFFFF"/>
            </a:solidFill>
            <a:ln w="9525">
              <a:solidFill>
                <a:schemeClr val="tx1"/>
              </a:solidFill>
              <a:round/>
              <a:headEnd type="none" w="sm" len="sm"/>
              <a:tailEnd type="none" w="sm" len="sm"/>
            </a:ln>
          </p:spPr>
          <p:txBody>
            <a:bodyPr wrap="none" anchor="ctr"/>
            <a:lstStyle/>
            <a:p>
              <a:pPr algn="ctr"/>
              <a:r>
                <a:rPr lang="en-GB" sz="1667"/>
                <a:t>Thread</a:t>
              </a:r>
            </a:p>
          </p:txBody>
        </p:sp>
      </p:grpSp>
      <p:sp>
        <p:nvSpPr>
          <p:cNvPr id="6151" name="Line 11"/>
          <p:cNvSpPr>
            <a:spLocks noChangeShapeType="1"/>
          </p:cNvSpPr>
          <p:nvPr/>
        </p:nvSpPr>
        <p:spPr bwMode="auto">
          <a:xfrm>
            <a:off x="2266157" y="3456782"/>
            <a:ext cx="190500" cy="31750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sz="1170"/>
          </a:p>
        </p:txBody>
      </p:sp>
      <p:grpSp>
        <p:nvGrpSpPr>
          <p:cNvPr id="6152" name="Group 12"/>
          <p:cNvGrpSpPr>
            <a:grpSpLocks/>
          </p:cNvGrpSpPr>
          <p:nvPr/>
        </p:nvGrpSpPr>
        <p:grpSpPr bwMode="auto">
          <a:xfrm>
            <a:off x="1123157" y="3112824"/>
            <a:ext cx="1270000" cy="1359958"/>
            <a:chOff x="273" y="2017"/>
            <a:chExt cx="960" cy="1028"/>
          </a:xfrm>
        </p:grpSpPr>
        <p:sp>
          <p:nvSpPr>
            <p:cNvPr id="6155" name="Freeform 13"/>
            <p:cNvSpPr>
              <a:spLocks/>
            </p:cNvSpPr>
            <p:nvPr/>
          </p:nvSpPr>
          <p:spPr bwMode="auto">
            <a:xfrm>
              <a:off x="513" y="2373"/>
              <a:ext cx="392" cy="672"/>
            </a:xfrm>
            <a:custGeom>
              <a:avLst/>
              <a:gdLst>
                <a:gd name="T0" fmla="*/ 8 w 392"/>
                <a:gd name="T1" fmla="*/ 0 h 672"/>
                <a:gd name="T2" fmla="*/ 392 w 392"/>
                <a:gd name="T3" fmla="*/ 96 h 672"/>
                <a:gd name="T4" fmla="*/ 8 w 392"/>
                <a:gd name="T5" fmla="*/ 240 h 672"/>
                <a:gd name="T6" fmla="*/ 344 w 392"/>
                <a:gd name="T7" fmla="*/ 384 h 672"/>
                <a:gd name="T8" fmla="*/ 56 w 392"/>
                <a:gd name="T9" fmla="*/ 480 h 672"/>
                <a:gd name="T10" fmla="*/ 296 w 392"/>
                <a:gd name="T11" fmla="*/ 576 h 672"/>
                <a:gd name="T12" fmla="*/ 104 w 392"/>
                <a:gd name="T13" fmla="*/ 672 h 672"/>
                <a:gd name="T14" fmla="*/ 0 60000 65536"/>
                <a:gd name="T15" fmla="*/ 0 60000 65536"/>
                <a:gd name="T16" fmla="*/ 0 60000 65536"/>
                <a:gd name="T17" fmla="*/ 0 60000 65536"/>
                <a:gd name="T18" fmla="*/ 0 60000 65536"/>
                <a:gd name="T19" fmla="*/ 0 60000 65536"/>
                <a:gd name="T20" fmla="*/ 0 60000 65536"/>
                <a:gd name="T21" fmla="*/ 0 w 392"/>
                <a:gd name="T22" fmla="*/ 0 h 672"/>
                <a:gd name="T23" fmla="*/ 392 w 392"/>
                <a:gd name="T24" fmla="*/ 672 h 6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2" h="672">
                  <a:moveTo>
                    <a:pt x="8" y="0"/>
                  </a:moveTo>
                  <a:cubicBezTo>
                    <a:pt x="200" y="28"/>
                    <a:pt x="392" y="56"/>
                    <a:pt x="392" y="96"/>
                  </a:cubicBezTo>
                  <a:cubicBezTo>
                    <a:pt x="392" y="136"/>
                    <a:pt x="16" y="192"/>
                    <a:pt x="8" y="240"/>
                  </a:cubicBezTo>
                  <a:cubicBezTo>
                    <a:pt x="0" y="288"/>
                    <a:pt x="336" y="344"/>
                    <a:pt x="344" y="384"/>
                  </a:cubicBezTo>
                  <a:cubicBezTo>
                    <a:pt x="352" y="424"/>
                    <a:pt x="64" y="448"/>
                    <a:pt x="56" y="480"/>
                  </a:cubicBezTo>
                  <a:cubicBezTo>
                    <a:pt x="48" y="512"/>
                    <a:pt x="288" y="544"/>
                    <a:pt x="296" y="576"/>
                  </a:cubicBezTo>
                  <a:cubicBezTo>
                    <a:pt x="304" y="608"/>
                    <a:pt x="136" y="656"/>
                    <a:pt x="104" y="672"/>
                  </a:cubicBezTo>
                </a:path>
              </a:pathLst>
            </a:custGeom>
            <a:noFill/>
            <a:ln w="28575">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sz="1170"/>
            </a:p>
          </p:txBody>
        </p:sp>
        <p:sp>
          <p:nvSpPr>
            <p:cNvPr id="6156" name="Oval 14"/>
            <p:cNvSpPr>
              <a:spLocks noChangeArrowheads="1"/>
            </p:cNvSpPr>
            <p:nvPr/>
          </p:nvSpPr>
          <p:spPr bwMode="auto">
            <a:xfrm>
              <a:off x="273" y="2017"/>
              <a:ext cx="960" cy="384"/>
            </a:xfrm>
            <a:prstGeom prst="ellipse">
              <a:avLst/>
            </a:prstGeom>
            <a:solidFill>
              <a:srgbClr val="CCFFFF"/>
            </a:solidFill>
            <a:ln w="9525">
              <a:solidFill>
                <a:schemeClr val="tx1"/>
              </a:solidFill>
              <a:round/>
              <a:headEnd type="none" w="sm" len="sm"/>
              <a:tailEnd type="none" w="sm" len="sm"/>
            </a:ln>
          </p:spPr>
          <p:txBody>
            <a:bodyPr wrap="none" anchor="ctr"/>
            <a:lstStyle/>
            <a:p>
              <a:pPr algn="ctr"/>
              <a:r>
                <a:rPr lang="en-GB" sz="1667"/>
                <a:t>Thread</a:t>
              </a:r>
            </a:p>
          </p:txBody>
        </p:sp>
      </p:grpSp>
      <p:sp>
        <p:nvSpPr>
          <p:cNvPr id="6153" name="Freeform 15"/>
          <p:cNvSpPr>
            <a:spLocks/>
          </p:cNvSpPr>
          <p:nvPr/>
        </p:nvSpPr>
        <p:spPr bwMode="auto">
          <a:xfrm>
            <a:off x="6887104" y="3570553"/>
            <a:ext cx="518583" cy="889000"/>
          </a:xfrm>
          <a:custGeom>
            <a:avLst/>
            <a:gdLst>
              <a:gd name="T0" fmla="*/ 2147483647 w 392"/>
              <a:gd name="T1" fmla="*/ 0 h 672"/>
              <a:gd name="T2" fmla="*/ 2147483647 w 392"/>
              <a:gd name="T3" fmla="*/ 2147483647 h 672"/>
              <a:gd name="T4" fmla="*/ 2147483647 w 392"/>
              <a:gd name="T5" fmla="*/ 2147483647 h 672"/>
              <a:gd name="T6" fmla="*/ 2147483647 w 392"/>
              <a:gd name="T7" fmla="*/ 2147483647 h 672"/>
              <a:gd name="T8" fmla="*/ 2147483647 w 392"/>
              <a:gd name="T9" fmla="*/ 2147483647 h 672"/>
              <a:gd name="T10" fmla="*/ 2147483647 w 392"/>
              <a:gd name="T11" fmla="*/ 2147483647 h 672"/>
              <a:gd name="T12" fmla="*/ 2147483647 w 392"/>
              <a:gd name="T13" fmla="*/ 2147483647 h 672"/>
              <a:gd name="T14" fmla="*/ 0 60000 65536"/>
              <a:gd name="T15" fmla="*/ 0 60000 65536"/>
              <a:gd name="T16" fmla="*/ 0 60000 65536"/>
              <a:gd name="T17" fmla="*/ 0 60000 65536"/>
              <a:gd name="T18" fmla="*/ 0 60000 65536"/>
              <a:gd name="T19" fmla="*/ 0 60000 65536"/>
              <a:gd name="T20" fmla="*/ 0 60000 65536"/>
              <a:gd name="T21" fmla="*/ 0 w 392"/>
              <a:gd name="T22" fmla="*/ 0 h 672"/>
              <a:gd name="T23" fmla="*/ 392 w 392"/>
              <a:gd name="T24" fmla="*/ 672 h 6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2" h="672">
                <a:moveTo>
                  <a:pt x="8" y="0"/>
                </a:moveTo>
                <a:cubicBezTo>
                  <a:pt x="200" y="28"/>
                  <a:pt x="392" y="56"/>
                  <a:pt x="392" y="96"/>
                </a:cubicBezTo>
                <a:cubicBezTo>
                  <a:pt x="392" y="136"/>
                  <a:pt x="16" y="192"/>
                  <a:pt x="8" y="240"/>
                </a:cubicBezTo>
                <a:cubicBezTo>
                  <a:pt x="0" y="288"/>
                  <a:pt x="336" y="344"/>
                  <a:pt x="344" y="384"/>
                </a:cubicBezTo>
                <a:cubicBezTo>
                  <a:pt x="352" y="424"/>
                  <a:pt x="64" y="448"/>
                  <a:pt x="56" y="480"/>
                </a:cubicBezTo>
                <a:cubicBezTo>
                  <a:pt x="48" y="512"/>
                  <a:pt x="288" y="544"/>
                  <a:pt x="296" y="576"/>
                </a:cubicBezTo>
                <a:cubicBezTo>
                  <a:pt x="304" y="608"/>
                  <a:pt x="136" y="656"/>
                  <a:pt x="104" y="672"/>
                </a:cubicBezTo>
              </a:path>
            </a:pathLst>
          </a:custGeom>
          <a:noFill/>
          <a:ln w="28575">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sz="1170"/>
          </a:p>
        </p:txBody>
      </p:sp>
      <p:sp>
        <p:nvSpPr>
          <p:cNvPr id="6154" name="Oval 16"/>
          <p:cNvSpPr>
            <a:spLocks noChangeArrowheads="1"/>
          </p:cNvSpPr>
          <p:nvPr/>
        </p:nvSpPr>
        <p:spPr bwMode="auto">
          <a:xfrm>
            <a:off x="6569604" y="3099594"/>
            <a:ext cx="1270000" cy="508000"/>
          </a:xfrm>
          <a:prstGeom prst="ellipse">
            <a:avLst/>
          </a:prstGeom>
          <a:solidFill>
            <a:srgbClr val="CCFFFF"/>
          </a:solidFill>
          <a:ln w="9525">
            <a:solidFill>
              <a:schemeClr val="tx1"/>
            </a:solidFill>
            <a:round/>
            <a:headEnd type="none" w="sm" len="sm"/>
            <a:tailEnd type="none" w="sm" len="sm"/>
          </a:ln>
        </p:spPr>
        <p:txBody>
          <a:bodyPr wrap="none" anchor="ctr"/>
          <a:lstStyle/>
          <a:p>
            <a:pPr algn="ctr"/>
            <a:r>
              <a:rPr lang="en-GB" sz="1667"/>
              <a:t>Thread</a:t>
            </a:r>
          </a:p>
        </p:txBody>
      </p:sp>
    </p:spTree>
    <p:extLst>
      <p:ext uri="{BB962C8B-B14F-4D97-AF65-F5344CB8AC3E}">
        <p14:creationId xmlns:p14="http://schemas.microsoft.com/office/powerpoint/2010/main" val="7740972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p:txBody>
          <a:bodyPr>
            <a:normAutofit/>
          </a:bodyPr>
          <a:lstStyle/>
          <a:p>
            <a:r>
              <a:rPr lang="en-GB" sz="3000">
                <a:ea typeface="ＭＳ Ｐゴシック" charset="0"/>
                <a:cs typeface="ＭＳ Ｐゴシック" charset="0"/>
              </a:rPr>
              <a:t>Creating a Thread</a:t>
            </a:r>
          </a:p>
        </p:txBody>
      </p:sp>
      <p:sp>
        <p:nvSpPr>
          <p:cNvPr id="8194" name="Rectangle 3"/>
          <p:cNvSpPr>
            <a:spLocks noGrp="1" noChangeArrowheads="1"/>
          </p:cNvSpPr>
          <p:nvPr>
            <p:ph type="body" idx="1"/>
          </p:nvPr>
        </p:nvSpPr>
        <p:spPr>
          <a:xfrm>
            <a:off x="628650" y="1081924"/>
            <a:ext cx="6369844" cy="2198092"/>
          </a:xfrm>
        </p:spPr>
        <p:txBody>
          <a:bodyPr/>
          <a:lstStyle/>
          <a:p>
            <a:r>
              <a:rPr lang="en-GB" dirty="0">
                <a:ea typeface="ＭＳ Ｐゴシック" charset="0"/>
                <a:cs typeface="ＭＳ Ｐゴシック" charset="0"/>
              </a:rPr>
              <a:t>Instantiate Thread class</a:t>
            </a:r>
          </a:p>
          <a:p>
            <a:pPr lvl="2"/>
            <a:endParaRPr lang="en-GB" dirty="0">
              <a:ea typeface="ＭＳ Ｐゴシック" charset="0"/>
            </a:endParaRPr>
          </a:p>
          <a:p>
            <a:r>
              <a:rPr lang="en-GB" dirty="0">
                <a:ea typeface="ＭＳ Ｐゴシック" charset="0"/>
                <a:cs typeface="ＭＳ Ｐゴシック" charset="0"/>
              </a:rPr>
              <a:t>Associate with Runnable object</a:t>
            </a:r>
          </a:p>
          <a:p>
            <a:pPr lvl="2"/>
            <a:endParaRPr lang="en-GB" dirty="0">
              <a:ea typeface="ＭＳ Ｐゴシック" charset="0"/>
            </a:endParaRPr>
          </a:p>
          <a:p>
            <a:r>
              <a:rPr lang="en-GB" dirty="0">
                <a:ea typeface="ＭＳ Ｐゴシック" charset="0"/>
                <a:cs typeface="ＭＳ Ｐゴシック" charset="0"/>
              </a:rPr>
              <a:t>Start execution of thread</a:t>
            </a:r>
          </a:p>
          <a:p>
            <a:pPr lvl="2"/>
            <a:r>
              <a:rPr lang="en-GB" dirty="0">
                <a:ea typeface="ＭＳ Ｐゴシック" charset="0"/>
              </a:rPr>
              <a:t>start() method invokes run() on the Runnable object</a:t>
            </a:r>
          </a:p>
        </p:txBody>
      </p:sp>
      <p:sp>
        <p:nvSpPr>
          <p:cNvPr id="64516" name="Text Box 4"/>
          <p:cNvSpPr txBox="1">
            <a:spLocks noChangeArrowheads="1"/>
          </p:cNvSpPr>
          <p:nvPr/>
        </p:nvSpPr>
        <p:spPr bwMode="auto">
          <a:xfrm>
            <a:off x="944119" y="3102484"/>
            <a:ext cx="3557041" cy="1797581"/>
          </a:xfrm>
          <a:prstGeom prst="rect">
            <a:avLst/>
          </a:prstGeom>
          <a:solidFill>
            <a:srgbClr val="FFFFFF"/>
          </a:solidFill>
          <a:ln w="9525">
            <a:solidFill>
              <a:schemeClr val="tx1"/>
            </a:solidFill>
            <a:miter lim="800000"/>
            <a:headEnd type="none" w="sm" len="sm"/>
            <a:tailEnd type="none" w="sm" len="sm"/>
          </a:ln>
          <a:effectLst/>
        </p:spPr>
        <p:txBody>
          <a:bodyPr wrap="none" lIns="180000" tIns="108000" bIns="108000">
            <a:spAutoFit/>
          </a:bodyPr>
          <a:lstStyle/>
          <a:p>
            <a:pPr>
              <a:lnSpc>
                <a:spcPct val="110000"/>
              </a:lnSpc>
              <a:defRPr/>
            </a:pPr>
            <a:r>
              <a:rPr lang="en-GB" sz="1333" dirty="0">
                <a:latin typeface="Courier"/>
                <a:ea typeface="ＭＳ Ｐゴシック" charset="-128"/>
                <a:cs typeface="ＭＳ Ｐゴシック" charset="-128"/>
              </a:rPr>
              <a:t>…</a:t>
            </a:r>
          </a:p>
          <a:p>
            <a:pPr>
              <a:lnSpc>
                <a:spcPct val="110000"/>
              </a:lnSpc>
              <a:defRPr/>
            </a:pPr>
            <a:r>
              <a:rPr lang="en-GB" sz="1333" dirty="0">
                <a:latin typeface="Courier"/>
                <a:ea typeface="ＭＳ Ｐゴシック" charset="-128"/>
                <a:cs typeface="ＭＳ Ｐゴシック" charset="-128"/>
              </a:rPr>
              <a:t>Runnable r = new </a:t>
            </a:r>
            <a:r>
              <a:rPr lang="en-GB" sz="1333" dirty="0" err="1">
                <a:latin typeface="Courier"/>
                <a:ea typeface="ＭＳ Ｐゴシック" charset="-128"/>
                <a:cs typeface="ＭＳ Ｐゴシック" charset="-128"/>
              </a:rPr>
              <a:t>RunnableImpl</a:t>
            </a:r>
            <a:r>
              <a:rPr lang="en-GB" sz="1333" dirty="0">
                <a:latin typeface="Courier"/>
                <a:ea typeface="ＭＳ Ｐゴシック" charset="-128"/>
                <a:cs typeface="ＭＳ Ｐゴシック" charset="-128"/>
              </a:rPr>
              <a:t>();</a:t>
            </a:r>
          </a:p>
          <a:p>
            <a:pPr>
              <a:lnSpc>
                <a:spcPct val="110000"/>
              </a:lnSpc>
              <a:defRPr/>
            </a:pPr>
            <a:r>
              <a:rPr lang="en-GB" sz="1333" dirty="0">
                <a:latin typeface="Courier"/>
                <a:ea typeface="ＭＳ Ｐゴシック" charset="-128"/>
                <a:cs typeface="ＭＳ Ｐゴシック" charset="-128"/>
              </a:rPr>
              <a:t>Thread t1 = new Thread( r );</a:t>
            </a:r>
          </a:p>
          <a:p>
            <a:pPr>
              <a:lnSpc>
                <a:spcPct val="110000"/>
              </a:lnSpc>
              <a:defRPr/>
            </a:pPr>
            <a:r>
              <a:rPr lang="en-GB" sz="1333" dirty="0">
                <a:latin typeface="Courier"/>
                <a:ea typeface="ＭＳ Ｐゴシック" charset="-128"/>
                <a:cs typeface="ＭＳ Ｐゴシック" charset="-128"/>
              </a:rPr>
              <a:t>Thread t2 = new Thread( r );</a:t>
            </a:r>
          </a:p>
          <a:p>
            <a:pPr>
              <a:lnSpc>
                <a:spcPct val="110000"/>
              </a:lnSpc>
              <a:defRPr/>
            </a:pPr>
            <a:r>
              <a:rPr lang="en-GB" sz="1333" dirty="0">
                <a:latin typeface="Courier"/>
                <a:ea typeface="ＭＳ Ｐゴシック" charset="-128"/>
                <a:cs typeface="ＭＳ Ｐゴシック" charset="-128"/>
              </a:rPr>
              <a:t>t1.start();</a:t>
            </a:r>
          </a:p>
          <a:p>
            <a:pPr>
              <a:lnSpc>
                <a:spcPct val="110000"/>
              </a:lnSpc>
              <a:defRPr/>
            </a:pPr>
            <a:r>
              <a:rPr lang="en-GB" sz="1333" dirty="0">
                <a:latin typeface="Courier"/>
                <a:ea typeface="ＭＳ Ｐゴシック" charset="-128"/>
                <a:cs typeface="ＭＳ Ｐゴシック" charset="-128"/>
              </a:rPr>
              <a:t>t2.start();</a:t>
            </a:r>
          </a:p>
          <a:p>
            <a:pPr>
              <a:lnSpc>
                <a:spcPct val="110000"/>
              </a:lnSpc>
              <a:defRPr/>
            </a:pPr>
            <a:r>
              <a:rPr lang="en-GB" sz="1333" dirty="0">
                <a:latin typeface="Courier"/>
                <a:ea typeface="ＭＳ Ｐゴシック" charset="-128"/>
                <a:cs typeface="ＭＳ Ｐゴシック" charset="-128"/>
              </a:rPr>
              <a:t>… </a:t>
            </a:r>
          </a:p>
        </p:txBody>
      </p:sp>
      <p:sp>
        <p:nvSpPr>
          <p:cNvPr id="5" name="Text Box 4"/>
          <p:cNvSpPr txBox="1">
            <a:spLocks noChangeArrowheads="1"/>
          </p:cNvSpPr>
          <p:nvPr/>
        </p:nvSpPr>
        <p:spPr bwMode="auto">
          <a:xfrm>
            <a:off x="3185717" y="4179912"/>
            <a:ext cx="4318000" cy="1120664"/>
          </a:xfrm>
          <a:prstGeom prst="rect">
            <a:avLst/>
          </a:prstGeom>
          <a:solidFill>
            <a:srgbClr val="FFFFFF"/>
          </a:solidFill>
          <a:ln w="9525">
            <a:solidFill>
              <a:schemeClr val="tx1"/>
            </a:solidFill>
            <a:miter lim="800000"/>
            <a:headEnd type="none" w="sm" len="sm"/>
            <a:tailEnd type="none" w="sm" len="sm"/>
          </a:ln>
          <a:effectLst/>
        </p:spPr>
        <p:txBody>
          <a:bodyPr wrap="square" lIns="180000" tIns="108000" bIns="108000">
            <a:spAutoFit/>
          </a:bodyPr>
          <a:lstStyle/>
          <a:p>
            <a:pPr>
              <a:lnSpc>
                <a:spcPct val="110000"/>
              </a:lnSpc>
              <a:defRPr/>
            </a:pPr>
            <a:r>
              <a:rPr lang="en-GB" sz="1333" dirty="0">
                <a:latin typeface="Courier"/>
                <a:ea typeface="ＭＳ Ｐゴシック" charset="-128"/>
                <a:cs typeface="ＭＳ Ｐゴシック" charset="-128"/>
              </a:rPr>
              <a:t>…</a:t>
            </a:r>
          </a:p>
          <a:p>
            <a:pPr>
              <a:lnSpc>
                <a:spcPct val="110000"/>
              </a:lnSpc>
              <a:defRPr/>
            </a:pPr>
            <a:r>
              <a:rPr lang="en-GB" sz="1333" dirty="0">
                <a:latin typeface="Courier"/>
                <a:ea typeface="ＭＳ Ｐゴシック" charset="-128"/>
                <a:cs typeface="ＭＳ Ｐゴシック" charset="-128"/>
              </a:rPr>
              <a:t>Thread t1 = new Thread( </a:t>
            </a:r>
            <a:r>
              <a:rPr lang="en-GB" sz="1333" dirty="0">
                <a:solidFill>
                  <a:srgbClr val="0B52FC"/>
                </a:solidFill>
                <a:latin typeface="Courier"/>
                <a:ea typeface="ＭＳ Ｐゴシック" charset="-128"/>
                <a:cs typeface="ＭＳ Ｐゴシック" charset="-128"/>
              </a:rPr>
              <a:t>() -&gt; { … } </a:t>
            </a:r>
            <a:r>
              <a:rPr lang="en-GB" sz="1333" dirty="0">
                <a:latin typeface="Courier"/>
                <a:ea typeface="ＭＳ Ｐゴシック" charset="-128"/>
                <a:cs typeface="ＭＳ Ｐゴシック" charset="-128"/>
              </a:rPr>
              <a:t>);</a:t>
            </a:r>
          </a:p>
          <a:p>
            <a:pPr>
              <a:lnSpc>
                <a:spcPct val="110000"/>
              </a:lnSpc>
              <a:defRPr/>
            </a:pPr>
            <a:r>
              <a:rPr lang="en-GB" sz="1333" dirty="0">
                <a:latin typeface="Courier"/>
                <a:ea typeface="ＭＳ Ｐゴシック" charset="-128"/>
                <a:cs typeface="ＭＳ Ｐゴシック" charset="-128"/>
              </a:rPr>
              <a:t>t1.start();</a:t>
            </a:r>
          </a:p>
          <a:p>
            <a:pPr>
              <a:lnSpc>
                <a:spcPct val="110000"/>
              </a:lnSpc>
              <a:defRPr/>
            </a:pPr>
            <a:r>
              <a:rPr lang="en-GB" sz="1333" dirty="0">
                <a:latin typeface="Courier"/>
                <a:ea typeface="ＭＳ Ｐゴシック" charset="-128"/>
                <a:cs typeface="ＭＳ Ｐゴシック" charset="-128"/>
              </a:rPr>
              <a:t>… </a:t>
            </a:r>
          </a:p>
        </p:txBody>
      </p:sp>
    </p:spTree>
    <p:extLst>
      <p:ext uri="{BB962C8B-B14F-4D97-AF65-F5344CB8AC3E}">
        <p14:creationId xmlns:p14="http://schemas.microsoft.com/office/powerpoint/2010/main" val="873277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3965</TotalTime>
  <Words>4195</Words>
  <Application>Microsoft Macintosh PowerPoint</Application>
  <PresentationFormat>On-screen Show (16:10)</PresentationFormat>
  <Paragraphs>641</Paragraphs>
  <Slides>44</Slides>
  <Notes>32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44</vt:i4>
      </vt:variant>
    </vt:vector>
  </HeadingPairs>
  <TitlesOfParts>
    <vt:vector size="56" baseType="lpstr">
      <vt:lpstr>Book Antiqua</vt:lpstr>
      <vt:lpstr>Calibri Light</vt:lpstr>
      <vt:lpstr>Courier</vt:lpstr>
      <vt:lpstr>Courier New</vt:lpstr>
      <vt:lpstr>Mangal</vt:lpstr>
      <vt:lpstr>Monaco</vt:lpstr>
      <vt:lpstr>ＭＳ Ｐゴシック</vt:lpstr>
      <vt:lpstr>Symbol</vt:lpstr>
      <vt:lpstr>Times New Roman</vt:lpstr>
      <vt:lpstr>Arial</vt:lpstr>
      <vt:lpstr>Calibri</vt:lpstr>
      <vt:lpstr>Office Theme</vt:lpstr>
      <vt:lpstr>Concurrent and  Asynchronous Programming</vt:lpstr>
      <vt:lpstr>Some Definitions</vt:lpstr>
      <vt:lpstr>The Von Neumann Architecture</vt:lpstr>
      <vt:lpstr>Process Based Concurrency</vt:lpstr>
      <vt:lpstr>Multiprocessor/Multicore</vt:lpstr>
      <vt:lpstr>Traditional Threading Model</vt:lpstr>
      <vt:lpstr>Threads and Processes</vt:lpstr>
      <vt:lpstr>JVM Threading: Threads and Runnable Objects</vt:lpstr>
      <vt:lpstr>Creating a Thread</vt:lpstr>
      <vt:lpstr>Creating a Thread</vt:lpstr>
      <vt:lpstr>Creating a Thread</vt:lpstr>
      <vt:lpstr>Thread Example</vt:lpstr>
      <vt:lpstr>Thread Example</vt:lpstr>
      <vt:lpstr>Thread Example</vt:lpstr>
      <vt:lpstr>Problems</vt:lpstr>
      <vt:lpstr>Problems</vt:lpstr>
      <vt:lpstr>Problems</vt:lpstr>
      <vt:lpstr>Problems</vt:lpstr>
      <vt:lpstr>Moving to a different model</vt:lpstr>
      <vt:lpstr>Moving to a different model</vt:lpstr>
      <vt:lpstr>Reactive?</vt:lpstr>
      <vt:lpstr>Reactive?</vt:lpstr>
      <vt:lpstr>Functional?</vt:lpstr>
      <vt:lpstr>Asynchronous Programming</vt:lpstr>
      <vt:lpstr>Asynchronous Programming</vt:lpstr>
      <vt:lpstr>Fetching a Value</vt:lpstr>
      <vt:lpstr>Returning a Value</vt:lpstr>
      <vt:lpstr>Working with Future&lt;T&gt;</vt:lpstr>
      <vt:lpstr>Working with Future&lt;T&gt;</vt:lpstr>
      <vt:lpstr>Limitations of Java Futures</vt:lpstr>
      <vt:lpstr>Completable Futures</vt:lpstr>
      <vt:lpstr>CompletableFuture&lt;T&gt;</vt:lpstr>
      <vt:lpstr>Using a CompletableFuture</vt:lpstr>
      <vt:lpstr>Using a CompletableFuture</vt:lpstr>
      <vt:lpstr>Using a CompletableFuture</vt:lpstr>
      <vt:lpstr>Acting on Completion</vt:lpstr>
      <vt:lpstr>Combining Operations</vt:lpstr>
      <vt:lpstr>Composing CompletableFutures</vt:lpstr>
      <vt:lpstr>Combining CompletableFutures together</vt:lpstr>
      <vt:lpstr>Waiting for CompletableFutures to complete</vt:lpstr>
      <vt:lpstr>Error handling</vt:lpstr>
      <vt:lpstr>Error handling</vt:lpstr>
      <vt:lpstr>Explicit Completion</vt:lpstr>
      <vt:lpstr>Explicit Completion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Ball</dc:creator>
  <cp:lastModifiedBy>George Ball</cp:lastModifiedBy>
  <cp:revision>93</cp:revision>
  <dcterms:created xsi:type="dcterms:W3CDTF">2016-08-08T06:24:31Z</dcterms:created>
  <dcterms:modified xsi:type="dcterms:W3CDTF">2017-11-21T22:00:54Z</dcterms:modified>
</cp:coreProperties>
</file>