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322" r:id="rId3"/>
    <p:sldId id="323" r:id="rId4"/>
    <p:sldId id="324" r:id="rId5"/>
    <p:sldId id="350" r:id="rId6"/>
    <p:sldId id="357" r:id="rId7"/>
    <p:sldId id="358" r:id="rId8"/>
    <p:sldId id="325" r:id="rId9"/>
    <p:sldId id="351" r:id="rId10"/>
    <p:sldId id="352" r:id="rId11"/>
    <p:sldId id="326" r:id="rId12"/>
    <p:sldId id="327" r:id="rId13"/>
    <p:sldId id="328" r:id="rId14"/>
    <p:sldId id="329" r:id="rId15"/>
    <p:sldId id="330" r:id="rId16"/>
    <p:sldId id="331" r:id="rId17"/>
    <p:sldId id="332" r:id="rId18"/>
    <p:sldId id="349" r:id="rId19"/>
    <p:sldId id="336" r:id="rId20"/>
    <p:sldId id="353" r:id="rId21"/>
    <p:sldId id="338" r:id="rId22"/>
    <p:sldId id="339" r:id="rId23"/>
    <p:sldId id="354" r:id="rId24"/>
    <p:sldId id="340" r:id="rId25"/>
    <p:sldId id="355" r:id="rId26"/>
    <p:sldId id="341" r:id="rId27"/>
    <p:sldId id="342" r:id="rId28"/>
    <p:sldId id="343" r:id="rId29"/>
    <p:sldId id="344" r:id="rId30"/>
    <p:sldId id="345" r:id="rId31"/>
    <p:sldId id="346" r:id="rId32"/>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7"/>
    <p:restoredTop sz="94674"/>
  </p:normalViewPr>
  <p:slideViewPr>
    <p:cSldViewPr snapToGrid="0" snapToObjects="1">
      <p:cViewPr varScale="1">
        <p:scale>
          <a:sx n="151" d="100"/>
          <a:sy n="151" d="100"/>
        </p:scale>
        <p:origin x="208" y="256"/>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smtClean="0">
                <a:solidFill>
                  <a:schemeClr val="tx1"/>
                </a:solidFill>
                <a:latin typeface="Times New Roman" charset="0"/>
                <a:ea typeface="ＭＳ Ｐゴシック" charset="0"/>
                <a:cs typeface="ＭＳ Ｐゴシック" charset="0"/>
              </a:rPr>
              <a:t>The Streams API allows developers to connect multiple methods together such that the output from one method serves as the input to the next method. Furthermore, one method does not have to complete before its output can be used by the next method in the stream. </a:t>
            </a:r>
          </a:p>
          <a:p>
            <a:r>
              <a:rPr lang="en-US" dirty="0" smtClean="0"/>
              <a:t>For example, c</a:t>
            </a:r>
            <a:r>
              <a:rPr lang="en-US" sz="1000" b="0" i="0" kern="1200" baseline="0" dirty="0" smtClean="0">
                <a:solidFill>
                  <a:schemeClr val="tx1"/>
                </a:solidFill>
                <a:latin typeface="Times New Roman" charset="0"/>
                <a:ea typeface="ＭＳ Ｐゴシック" charset="0"/>
                <a:cs typeface="ＭＳ Ｐゴシック" charset="0"/>
              </a:rPr>
              <a:t>onsider how streams work on a simple Linux command line:</a:t>
            </a:r>
          </a:p>
          <a:p>
            <a:r>
              <a:rPr lang="en-US" sz="1000" b="0" i="0" kern="1200" baseline="0" dirty="0" err="1" smtClean="0">
                <a:solidFill>
                  <a:schemeClr val="tx1"/>
                </a:solidFill>
                <a:latin typeface="Courier"/>
                <a:ea typeface="ＭＳ Ｐゴシック" charset="0"/>
                <a:cs typeface="Courier"/>
              </a:rPr>
              <a:t>ls</a:t>
            </a:r>
            <a:r>
              <a:rPr lang="en-US" sz="1000" b="0" i="0" kern="1200" baseline="0" dirty="0" smtClean="0">
                <a:solidFill>
                  <a:schemeClr val="tx1"/>
                </a:solidFill>
                <a:latin typeface="Courier"/>
                <a:ea typeface="ＭＳ Ｐゴシック" charset="0"/>
                <a:cs typeface="Courier"/>
              </a:rPr>
              <a:t> –l | </a:t>
            </a:r>
            <a:r>
              <a:rPr lang="en-US" sz="1000" b="0" i="0" kern="1200" baseline="0" dirty="0" err="1" smtClean="0">
                <a:solidFill>
                  <a:schemeClr val="tx1"/>
                </a:solidFill>
                <a:latin typeface="Courier"/>
                <a:ea typeface="ＭＳ Ｐゴシック" charset="0"/>
                <a:cs typeface="Courier"/>
              </a:rPr>
              <a:t>grep</a:t>
            </a:r>
            <a:r>
              <a:rPr lang="en-US" sz="1000" b="0" i="0" kern="1200" baseline="0" dirty="0" smtClean="0">
                <a:solidFill>
                  <a:schemeClr val="tx1"/>
                </a:solidFill>
                <a:latin typeface="Courier"/>
                <a:ea typeface="ＭＳ Ｐゴシック" charset="0"/>
                <a:cs typeface="Courier"/>
              </a:rPr>
              <a:t> txt</a:t>
            </a:r>
          </a:p>
          <a:p>
            <a:r>
              <a:rPr lang="en-US" sz="1000" b="0" i="0" kern="1200" baseline="0" dirty="0" err="1" smtClean="0">
                <a:solidFill>
                  <a:schemeClr val="tx1"/>
                </a:solidFill>
                <a:latin typeface="Times New Roman" charset="0"/>
                <a:ea typeface="ＭＳ Ｐゴシック" charset="0"/>
                <a:cs typeface="ＭＳ Ｐゴシック" charset="0"/>
              </a:rPr>
              <a:t>ls</a:t>
            </a:r>
            <a:r>
              <a:rPr lang="en-US" sz="1000" b="0" i="0" kern="1200" baseline="0" dirty="0" smtClean="0">
                <a:solidFill>
                  <a:schemeClr val="tx1"/>
                </a:solidFill>
                <a:latin typeface="Times New Roman" charset="0"/>
                <a:ea typeface="ＭＳ Ｐゴシック" charset="0"/>
                <a:cs typeface="ＭＳ Ｐゴシック" charset="0"/>
              </a:rPr>
              <a:t> –l retrieves a list of filenames in the current directory, and then </a:t>
            </a:r>
            <a:r>
              <a:rPr lang="en-US" sz="1000" b="0" i="0" kern="1200" baseline="0" dirty="0" err="1" smtClean="0">
                <a:solidFill>
                  <a:schemeClr val="tx1"/>
                </a:solidFill>
                <a:latin typeface="Times New Roman" charset="0"/>
                <a:ea typeface="ＭＳ Ｐゴシック" charset="0"/>
                <a:cs typeface="ＭＳ Ｐゴシック" charset="0"/>
              </a:rPr>
              <a:t>grep</a:t>
            </a:r>
            <a:r>
              <a:rPr lang="en-US" sz="1000" b="0" i="0" kern="1200" baseline="0" dirty="0" smtClean="0">
                <a:solidFill>
                  <a:schemeClr val="tx1"/>
                </a:solidFill>
                <a:latin typeface="Times New Roman" charset="0"/>
                <a:ea typeface="ＭＳ Ｐゴシック" charset="0"/>
                <a:cs typeface="ＭＳ Ｐゴシック" charset="0"/>
              </a:rPr>
              <a:t> txt only shows files that have the string “txt” in their name. </a:t>
            </a:r>
            <a:r>
              <a:rPr lang="en-US" sz="1000" b="0" i="0" kern="1200" baseline="0" dirty="0" err="1" smtClean="0">
                <a:solidFill>
                  <a:schemeClr val="tx1"/>
                </a:solidFill>
                <a:latin typeface="Times New Roman" charset="0"/>
                <a:ea typeface="ＭＳ Ｐゴシック" charset="0"/>
                <a:cs typeface="ＭＳ Ｐゴシック" charset="0"/>
              </a:rPr>
              <a:t>ls</a:t>
            </a:r>
            <a:r>
              <a:rPr lang="en-US" sz="1000" b="0" i="0" kern="1200" baseline="0" dirty="0" smtClean="0">
                <a:solidFill>
                  <a:schemeClr val="tx1"/>
                </a:solidFill>
                <a:latin typeface="Times New Roman" charset="0"/>
                <a:ea typeface="ＭＳ Ｐゴシック" charset="0"/>
                <a:cs typeface="ＭＳ Ｐゴシック" charset="0"/>
              </a:rPr>
              <a:t> –l returns filenames one at a time, so if the first file is “file1.txt” then the </a:t>
            </a:r>
            <a:r>
              <a:rPr lang="en-US" sz="1000" b="0" i="0" kern="1200" baseline="0" dirty="0" err="1" smtClean="0">
                <a:solidFill>
                  <a:schemeClr val="tx1"/>
                </a:solidFill>
                <a:latin typeface="Times New Roman" charset="0"/>
                <a:ea typeface="ＭＳ Ｐゴシック" charset="0"/>
                <a:cs typeface="ＭＳ Ｐゴシック" charset="0"/>
              </a:rPr>
              <a:t>grep</a:t>
            </a:r>
            <a:r>
              <a:rPr lang="en-US" sz="1000" b="0" i="0" kern="1200" baseline="0" dirty="0" smtClean="0">
                <a:solidFill>
                  <a:schemeClr val="tx1"/>
                </a:solidFill>
                <a:latin typeface="Times New Roman" charset="0"/>
                <a:ea typeface="ＭＳ Ｐゴシック" charset="0"/>
                <a:cs typeface="ＭＳ Ｐゴシック" charset="0"/>
              </a:rPr>
              <a:t> command will process that filename potentially before </a:t>
            </a:r>
            <a:r>
              <a:rPr lang="en-US" sz="1000" b="0" i="0" kern="1200" baseline="0" dirty="0" err="1" smtClean="0">
                <a:solidFill>
                  <a:schemeClr val="tx1"/>
                </a:solidFill>
                <a:latin typeface="Times New Roman" charset="0"/>
                <a:ea typeface="ＭＳ Ｐゴシック" charset="0"/>
                <a:cs typeface="ＭＳ Ｐゴシック" charset="0"/>
              </a:rPr>
              <a:t>ls</a:t>
            </a:r>
            <a:r>
              <a:rPr lang="en-US" sz="1000" b="0" i="0" kern="1200" baseline="0" dirty="0" smtClean="0">
                <a:solidFill>
                  <a:schemeClr val="tx1"/>
                </a:solidFill>
                <a:latin typeface="Times New Roman" charset="0"/>
                <a:ea typeface="ＭＳ Ｐゴシック" charset="0"/>
                <a:cs typeface="ＭＳ Ｐゴシック" charset="0"/>
              </a:rPr>
              <a:t> –l returns the second filename.</a:t>
            </a:r>
          </a:p>
          <a:p>
            <a:r>
              <a:rPr lang="en-US" dirty="0" smtClean="0"/>
              <a:t>@fold;</a:t>
            </a:r>
          </a:p>
          <a:p>
            <a:r>
              <a:rPr lang="en-US" dirty="0" smtClean="0"/>
              <a:t>Streams work in a similar manner and just as multiple pipes can be connected together multiple streams can be connected together by different operations (such as stream, filter and sorted).</a:t>
            </a:r>
          </a:p>
          <a:p>
            <a:endParaRPr lang="en-US" dirty="0"/>
          </a:p>
        </p:txBody>
      </p:sp>
    </p:spTree>
    <p:extLst>
      <p:ext uri="{BB962C8B-B14F-4D97-AF65-F5344CB8AC3E}">
        <p14:creationId xmlns:p14="http://schemas.microsoft.com/office/powerpoint/2010/main" val="166365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Map is the one</a:t>
            </a:r>
            <a:r>
              <a:rPr lang="en-US" baseline="0" dirty="0" smtClean="0"/>
              <a:t> of the most common operations in Java 8 Streams. </a:t>
            </a:r>
          </a:p>
          <a:p>
            <a:r>
              <a:rPr lang="en-US" baseline="0" dirty="0" smtClean="0"/>
              <a:t>The best way to think of the map function is it takes an Object from the stream and transforms it into something else. The map operation is an intermediate operation, so in our example here we would take a stream of trades and using the lambda to return the symbol of the trades transform it into a stream of String. We then </a:t>
            </a:r>
            <a:r>
              <a:rPr lang="en-US" i="0" baseline="0" dirty="0" smtClean="0"/>
              <a:t>collect all the values returned from the map into a List. As the map returned a stream of strings the List holding the collected values </a:t>
            </a:r>
            <a:r>
              <a:rPr lang="en-US" baseline="0" dirty="0" smtClean="0"/>
              <a:t>would be List&lt;String&gt;</a:t>
            </a:r>
          </a:p>
          <a:p>
            <a:r>
              <a:rPr lang="en-US" baseline="0" dirty="0" smtClean="0"/>
              <a:t>@fold;</a:t>
            </a:r>
          </a:p>
          <a:p>
            <a:r>
              <a:rPr lang="en-US" baseline="0" dirty="0" smtClean="0"/>
              <a:t>As a comparison the </a:t>
            </a:r>
            <a:r>
              <a:rPr lang="en-US" baseline="0" dirty="0" err="1" smtClean="0"/>
              <a:t>orihin</a:t>
            </a:r>
            <a:r>
              <a:rPr lang="en-US" baseline="0" dirty="0" smtClean="0"/>
              <a:t> (pre Java 8) style of code is presented in the first box.</a:t>
            </a:r>
          </a:p>
          <a:p>
            <a:r>
              <a:rPr lang="en-US" baseline="0" dirty="0" smtClean="0"/>
              <a:t>This is a simple example so there isn’t much difference – however consider a more complicated transformation and how this would result in the semantics of the mapping you were trying to perform getting lost in the detail of the iteration.</a:t>
            </a:r>
          </a:p>
          <a:p>
            <a:endParaRPr lang="en-US" baseline="0" dirty="0" smtClean="0"/>
          </a:p>
          <a:p>
            <a:r>
              <a:rPr lang="en-US" baseline="0" dirty="0" smtClean="0"/>
              <a:t>@index map;</a:t>
            </a:r>
          </a:p>
        </p:txBody>
      </p:sp>
    </p:spTree>
    <p:extLst>
      <p:ext uri="{BB962C8B-B14F-4D97-AF65-F5344CB8AC3E}">
        <p14:creationId xmlns:p14="http://schemas.microsoft.com/office/powerpoint/2010/main" val="46445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smtClean="0">
                <a:solidFill>
                  <a:schemeClr val="tx1"/>
                </a:solidFill>
                <a:latin typeface="Times New Roman" charset="0"/>
                <a:ea typeface="ＭＳ Ｐゴシック" charset="0"/>
                <a:cs typeface="ＭＳ Ｐゴシック" charset="0"/>
              </a:rPr>
              <a:t>The collect operation is an extremely useful terminal operation to transform the elements of the stream into a different kind of result, e.g. a List, Set or Map. Collect accepts a Collector which consists of four different operations: a supplier, an accumulator, a combiner and a finisher. This sounds complicated at first, but the good part is Java 8 supports various built-in collectors via the Collectors class. So for the most common operations developers don't have to implement a collector themselves.</a:t>
            </a:r>
            <a:endParaRPr lang="en-US" dirty="0"/>
          </a:p>
        </p:txBody>
      </p:sp>
    </p:spTree>
    <p:extLst>
      <p:ext uri="{BB962C8B-B14F-4D97-AF65-F5344CB8AC3E}">
        <p14:creationId xmlns:p14="http://schemas.microsoft.com/office/powerpoint/2010/main" val="569149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Collectors</a:t>
            </a:r>
            <a:r>
              <a:rPr lang="en-US" baseline="0" dirty="0" smtClean="0"/>
              <a:t> consume the stream and so far we have seen that we can use a collector to collect values into a List. There are many useful methods on the Collectors class that will fit the majority of use cases we are looking for. It is also possible to collect into basic counts, sums and averages and you can also write your own collection function if you need it. There are also mechanisms to collect into summarizing classes. This allows a basic set of metrics or data to be retrieved from the stream. </a:t>
            </a:r>
          </a:p>
          <a:p>
            <a:r>
              <a:rPr lang="en-US" baseline="0" dirty="0" smtClean="0"/>
              <a:t>@fold;</a:t>
            </a:r>
          </a:p>
          <a:p>
            <a:r>
              <a:rPr lang="en-US" baseline="0" dirty="0" smtClean="0"/>
              <a:t>In this example, the </a:t>
            </a:r>
            <a:r>
              <a:rPr lang="en-US" baseline="0" dirty="0" err="1" smtClean="0"/>
              <a:t>Collectors.toMap</a:t>
            </a:r>
            <a:r>
              <a:rPr lang="en-US" baseline="0" dirty="0" smtClean="0"/>
              <a:t> function used takes a key mapper, a value mapper and a merge function to allow existing values in the map to be merged with new values to be added.</a:t>
            </a:r>
          </a:p>
          <a:p>
            <a:endParaRPr lang="en-US" baseline="0" dirty="0" smtClean="0"/>
          </a:p>
          <a:p>
            <a:r>
              <a:rPr lang="en-US" dirty="0" smtClean="0"/>
              <a:t>@index</a:t>
            </a:r>
            <a:r>
              <a:rPr lang="en-US" baseline="0" dirty="0" smtClean="0"/>
              <a:t> collectors, collector, </a:t>
            </a:r>
            <a:r>
              <a:rPr lang="en-US" baseline="0" dirty="0" err="1" smtClean="0"/>
              <a:t>summarizingInt</a:t>
            </a:r>
            <a:r>
              <a:rPr lang="en-US" baseline="0" dirty="0" smtClean="0"/>
              <a:t>, </a:t>
            </a:r>
            <a:r>
              <a:rPr lang="en-US" baseline="0" dirty="0" err="1" smtClean="0"/>
              <a:t>summarizingLong</a:t>
            </a:r>
            <a:r>
              <a:rPr lang="en-US" baseline="0" dirty="0" smtClean="0"/>
              <a:t>, </a:t>
            </a:r>
            <a:r>
              <a:rPr lang="en-US" baseline="0" dirty="0" err="1" smtClean="0"/>
              <a:t>summarizingDouble</a:t>
            </a:r>
            <a:r>
              <a:rPr lang="en-US" baseline="0" dirty="0" smtClean="0"/>
              <a:t>;</a:t>
            </a:r>
            <a:endParaRPr lang="en-US" dirty="0" smtClean="0"/>
          </a:p>
        </p:txBody>
      </p:sp>
    </p:spTree>
    <p:extLst>
      <p:ext uri="{BB962C8B-B14F-4D97-AF65-F5344CB8AC3E}">
        <p14:creationId xmlns:p14="http://schemas.microsoft.com/office/powerpoint/2010/main" val="173488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For Each</a:t>
            </a:r>
            <a:r>
              <a:rPr lang="en-US" baseline="0" dirty="0" smtClean="0"/>
              <a:t> allows us a very quick in place operation to perform an action on each and ever element within a given collection. In the example shown above we are looking to increment all the quantities by 1 (perhaps there was a 0 based bug in production!). We can see that the result code executing is the desired increment. </a:t>
            </a:r>
          </a:p>
          <a:p>
            <a:endParaRPr lang="en-US" baseline="0" dirty="0" smtClean="0"/>
          </a:p>
          <a:p>
            <a:r>
              <a:rPr lang="en-US" baseline="0" dirty="0" smtClean="0"/>
              <a:t>@index </a:t>
            </a:r>
            <a:r>
              <a:rPr lang="en-US" baseline="0" dirty="0" err="1" smtClean="0"/>
              <a:t>forEach</a:t>
            </a:r>
            <a:r>
              <a:rPr lang="en-US" baseline="0" dirty="0" smtClean="0"/>
              <a:t>;</a:t>
            </a:r>
            <a:endParaRPr lang="en-US" dirty="0" smtClean="0"/>
          </a:p>
        </p:txBody>
      </p:sp>
    </p:spTree>
    <p:extLst>
      <p:ext uri="{BB962C8B-B14F-4D97-AF65-F5344CB8AC3E}">
        <p14:creationId xmlns:p14="http://schemas.microsoft.com/office/powerpoint/2010/main" val="12219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Filter is another common operation, and</a:t>
            </a:r>
            <a:r>
              <a:rPr lang="en-US" baseline="0" dirty="0" smtClean="0"/>
              <a:t> most existing for loops in enterprise code can probably be easily performed by a simple filter-map pipeline. Filter allows us to specify a predicate using a lambda that will determine whether the object is kept in or removed from the stream. In the example here we are looking to only retrieve the trades that have a quantity of greater than 20, the return type of this operation would be List&lt;Trade&gt;.</a:t>
            </a:r>
          </a:p>
          <a:p>
            <a:endParaRPr lang="en-US" baseline="0" dirty="0" smtClean="0"/>
          </a:p>
          <a:p>
            <a:r>
              <a:rPr lang="en-US" baseline="0" dirty="0" smtClean="0"/>
              <a:t>@index filter;</a:t>
            </a:r>
            <a:endParaRPr lang="en-US" dirty="0" smtClean="0"/>
          </a:p>
        </p:txBody>
      </p:sp>
    </p:spTree>
    <p:extLst>
      <p:ext uri="{BB962C8B-B14F-4D97-AF65-F5344CB8AC3E}">
        <p14:creationId xmlns:p14="http://schemas.microsoft.com/office/powerpoint/2010/main" val="1495015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Quite often</a:t>
            </a:r>
            <a:r>
              <a:rPr lang="en-US" baseline="0" dirty="0" smtClean="0"/>
              <a:t> it is necessary to use multiple stream operations. </a:t>
            </a:r>
          </a:p>
          <a:p>
            <a:r>
              <a:rPr lang="en-US" baseline="0" dirty="0" smtClean="0"/>
              <a:t>It is possible to just chain these methods together remembering that filter and map are both intermediate operations so return the intermediate stream. </a:t>
            </a:r>
          </a:p>
          <a:p>
            <a:r>
              <a:rPr lang="en-US" baseline="0" dirty="0" smtClean="0"/>
              <a:t>Remember also that because streams are lazy no actual work will be done by those operations until we encounter the </a:t>
            </a:r>
            <a:r>
              <a:rPr lang="en-US" i="1" baseline="0" dirty="0" smtClean="0"/>
              <a:t>terminal</a:t>
            </a:r>
            <a:r>
              <a:rPr lang="en-US" baseline="0" dirty="0" smtClean="0"/>
              <a:t> collect method. At this point the values contained in the stream of trades will each be pulled through and filtered out if they don’t match the predicate, otherwise they will be mapped and collected into the list. </a:t>
            </a:r>
          </a:p>
          <a:p>
            <a:r>
              <a:rPr lang="en-US" baseline="0" dirty="0" smtClean="0"/>
              <a:t>@fold;</a:t>
            </a:r>
          </a:p>
          <a:p>
            <a:r>
              <a:rPr lang="en-US" baseline="0" dirty="0" smtClean="0"/>
              <a:t>Again the type checker works in overdrive here and is able to infer the types of the lambda based on the type of the stream after each operation and the final type of the variable combined based on the final operation and the collector that is used.</a:t>
            </a:r>
          </a:p>
          <a:p>
            <a:endParaRPr lang="en-US" baseline="0" dirty="0" smtClean="0"/>
          </a:p>
          <a:p>
            <a:r>
              <a:rPr lang="en-US" dirty="0" smtClean="0"/>
              <a:t>@index filter, map, collect, pipeline;</a:t>
            </a:r>
          </a:p>
        </p:txBody>
      </p:sp>
    </p:spTree>
    <p:extLst>
      <p:ext uri="{BB962C8B-B14F-4D97-AF65-F5344CB8AC3E}">
        <p14:creationId xmlns:p14="http://schemas.microsoft.com/office/powerpoint/2010/main" val="49497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Quite often</a:t>
            </a:r>
            <a:r>
              <a:rPr lang="en-US" baseline="0" dirty="0" smtClean="0"/>
              <a:t> it is necessary to use multiple stream operations. </a:t>
            </a:r>
          </a:p>
          <a:p>
            <a:r>
              <a:rPr lang="en-US" baseline="0" dirty="0" smtClean="0"/>
              <a:t>It is possible to just chain these methods together remembering that filter and map are both intermediate operations so return the intermediate stream. </a:t>
            </a:r>
          </a:p>
          <a:p>
            <a:r>
              <a:rPr lang="en-US" baseline="0" dirty="0" smtClean="0"/>
              <a:t>Remember also that because streams are lazy no actual work will be done by those operations until we encounter the </a:t>
            </a:r>
            <a:r>
              <a:rPr lang="en-US" i="1" baseline="0" dirty="0" smtClean="0"/>
              <a:t>terminal</a:t>
            </a:r>
            <a:r>
              <a:rPr lang="en-US" baseline="0" dirty="0" smtClean="0"/>
              <a:t> collect method. At this point the values contained in the stream of trades will each be pulled through and filtered out if they don’t match the predicate, otherwise they will be mapped and collected into the list. </a:t>
            </a:r>
          </a:p>
          <a:p>
            <a:r>
              <a:rPr lang="en-US" baseline="0" dirty="0" smtClean="0"/>
              <a:t>@fold;</a:t>
            </a:r>
          </a:p>
          <a:p>
            <a:r>
              <a:rPr lang="en-US" baseline="0" dirty="0" smtClean="0"/>
              <a:t>Again the type checker works in overdrive here and is able to infer the types of the lambda based on the type of the stream after each operation and the final type of the variable combined based on the final operation and the collector that is used.</a:t>
            </a:r>
          </a:p>
          <a:p>
            <a:endParaRPr lang="en-US" baseline="0" dirty="0" smtClean="0"/>
          </a:p>
          <a:p>
            <a:r>
              <a:rPr lang="en-US" dirty="0" smtClean="0"/>
              <a:t>@index filter, map, collect, pipeline;</a:t>
            </a:r>
          </a:p>
        </p:txBody>
      </p:sp>
    </p:spTree>
    <p:extLst>
      <p:ext uri="{BB962C8B-B14F-4D97-AF65-F5344CB8AC3E}">
        <p14:creationId xmlns:p14="http://schemas.microsoft.com/office/powerpoint/2010/main" val="159994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You can combine these operations together in as complex a manner as required.</a:t>
            </a:r>
            <a:r>
              <a:rPr lang="en-US" baseline="0" dirty="0" smtClean="0"/>
              <a:t> Not that each operation returns a stream of the appropriate type this the next element in the chain must provide an appropriate operation.</a:t>
            </a:r>
            <a:endParaRPr lang="en-US" dirty="0"/>
          </a:p>
        </p:txBody>
      </p:sp>
    </p:spTree>
    <p:extLst>
      <p:ext uri="{BB962C8B-B14F-4D97-AF65-F5344CB8AC3E}">
        <p14:creationId xmlns:p14="http://schemas.microsoft.com/office/powerpoint/2010/main" val="1312324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FlatMap</a:t>
            </a:r>
            <a:r>
              <a:rPr lang="en-US" baseline="0" dirty="0" smtClean="0"/>
              <a:t> is a useful operation when you have a list of lists, or some container that has a hierarchy and you want to consider each object within the </a:t>
            </a:r>
            <a:r>
              <a:rPr lang="en-US" baseline="0" dirty="0" err="1" smtClean="0"/>
              <a:t>sublists</a:t>
            </a:r>
            <a:r>
              <a:rPr lang="en-US" baseline="0" dirty="0" smtClean="0"/>
              <a:t> also. In this example we create a list containing our trades list twice. Using </a:t>
            </a:r>
            <a:r>
              <a:rPr lang="en-US" baseline="0" dirty="0" err="1" smtClean="0"/>
              <a:t>flatMap</a:t>
            </a:r>
            <a:r>
              <a:rPr lang="en-US" baseline="0" dirty="0" smtClean="0"/>
              <a:t> in this example will encounter each of the lists and effectively return the stream of that list. These are then all combined and the result here would be the trades list appended with the trades list.</a:t>
            </a:r>
          </a:p>
          <a:p>
            <a:endParaRPr lang="en-US" baseline="0" dirty="0" smtClean="0"/>
          </a:p>
          <a:p>
            <a:r>
              <a:rPr lang="en-US" baseline="0" dirty="0" smtClean="0"/>
              <a:t>@index </a:t>
            </a:r>
            <a:r>
              <a:rPr lang="en-US" baseline="0" dirty="0" err="1" smtClean="0"/>
              <a:t>flatMap</a:t>
            </a:r>
            <a:r>
              <a:rPr lang="en-US" baseline="0" dirty="0" smtClean="0"/>
              <a:t>;</a:t>
            </a:r>
            <a:endParaRPr lang="en-US" dirty="0" smtClean="0"/>
          </a:p>
        </p:txBody>
      </p:sp>
    </p:spTree>
    <p:extLst>
      <p:ext uri="{BB962C8B-B14F-4D97-AF65-F5344CB8AC3E}">
        <p14:creationId xmlns:p14="http://schemas.microsoft.com/office/powerpoint/2010/main" val="67122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FlatMap</a:t>
            </a:r>
            <a:r>
              <a:rPr lang="en-US" baseline="0" dirty="0" smtClean="0"/>
              <a:t> is a useful operation when you have a list of lists, or some container that has a hierarchy and you want to consider each object within the </a:t>
            </a:r>
            <a:r>
              <a:rPr lang="en-US" baseline="0" dirty="0" err="1" smtClean="0"/>
              <a:t>sublists</a:t>
            </a:r>
            <a:r>
              <a:rPr lang="en-US" baseline="0" dirty="0" smtClean="0"/>
              <a:t> also. In this example we create a list containing our trades list twice. Using </a:t>
            </a:r>
            <a:r>
              <a:rPr lang="en-US" baseline="0" dirty="0" err="1" smtClean="0"/>
              <a:t>flatMap</a:t>
            </a:r>
            <a:r>
              <a:rPr lang="en-US" baseline="0" dirty="0" smtClean="0"/>
              <a:t> in this example will encounter each of the lists and effectively return the stream of that list. These are then all combined and the result here would be the trades list appended with the trades list.</a:t>
            </a:r>
          </a:p>
          <a:p>
            <a:endParaRPr lang="en-US" baseline="0" dirty="0" smtClean="0"/>
          </a:p>
          <a:p>
            <a:r>
              <a:rPr lang="en-US" baseline="0" dirty="0" smtClean="0"/>
              <a:t>@index </a:t>
            </a:r>
            <a:r>
              <a:rPr lang="en-US" baseline="0" dirty="0" err="1" smtClean="0"/>
              <a:t>flatMap</a:t>
            </a:r>
            <a:r>
              <a:rPr lang="en-US" baseline="0" dirty="0" smtClean="0"/>
              <a:t>;</a:t>
            </a:r>
            <a:endParaRPr lang="en-US" dirty="0" smtClean="0"/>
          </a:p>
        </p:txBody>
      </p:sp>
    </p:spTree>
    <p:extLst>
      <p:ext uri="{BB962C8B-B14F-4D97-AF65-F5344CB8AC3E}">
        <p14:creationId xmlns:p14="http://schemas.microsoft.com/office/powerpoint/2010/main" val="187775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Streams provide an alternative way of working with (possibly infinite) collections of data.</a:t>
            </a:r>
          </a:p>
          <a:p>
            <a:r>
              <a:rPr lang="en-US" baseline="0" dirty="0" smtClean="0"/>
              <a:t>Streams are functional in nature, and they differ from collections in many ways.</a:t>
            </a:r>
          </a:p>
          <a:p>
            <a:r>
              <a:rPr lang="en-US" baseline="0" dirty="0" smtClean="0"/>
              <a:t>It is wrong to think of a stream as storing data elements. A stream is essentially built up of multiple operations and only when a terminal operation is encountered are values lazily pulled through the stream. </a:t>
            </a:r>
          </a:p>
          <a:p>
            <a:r>
              <a:rPr lang="en-US" baseline="0" dirty="0" smtClean="0"/>
              <a:t>Streams aim to be lazy only processing values when they have to.</a:t>
            </a:r>
          </a:p>
          <a:p>
            <a:r>
              <a:rPr lang="en-US" baseline="0" dirty="0" smtClean="0"/>
              <a:t>Streams can be infinite, giving </a:t>
            </a:r>
            <a:r>
              <a:rPr lang="en-US" dirty="0" smtClean="0"/>
              <a:t>developers</a:t>
            </a:r>
            <a:r>
              <a:rPr lang="en-US" baseline="0" dirty="0" smtClean="0"/>
              <a:t> the possibility to now work on infinite data sets. Developers can use operations such as </a:t>
            </a:r>
            <a:r>
              <a:rPr lang="en-US" baseline="0" dirty="0" err="1" smtClean="0">
                <a:latin typeface="Courier"/>
                <a:cs typeface="Courier"/>
              </a:rPr>
              <a:t>findFirst</a:t>
            </a:r>
            <a:r>
              <a:rPr lang="en-US" baseline="0" dirty="0" smtClean="0"/>
              <a:t> and </a:t>
            </a:r>
            <a:r>
              <a:rPr lang="en-US" baseline="0" dirty="0" smtClean="0">
                <a:latin typeface="Courier"/>
                <a:cs typeface="Courier"/>
              </a:rPr>
              <a:t>limit</a:t>
            </a:r>
            <a:r>
              <a:rPr lang="en-US" baseline="0" dirty="0" smtClean="0"/>
              <a:t> to cease execution once a result or desired value has been found.</a:t>
            </a:r>
          </a:p>
          <a:p>
            <a:r>
              <a:rPr lang="en-US" baseline="0" dirty="0" smtClean="0"/>
              <a:t>Finally streams are consumables, thus once a stream is used it cannot be used again.</a:t>
            </a:r>
          </a:p>
          <a:p>
            <a:r>
              <a:rPr lang="en-US" dirty="0" smtClean="0"/>
              <a:t>Note here streams have nothing to do with the IO oriented Input and Output Streams.</a:t>
            </a:r>
            <a:endParaRPr lang="en-US" baseline="0" dirty="0" smtClean="0"/>
          </a:p>
          <a:p>
            <a:endParaRPr lang="en-US" dirty="0" smtClean="0"/>
          </a:p>
        </p:txBody>
      </p:sp>
    </p:spTree>
    <p:extLst>
      <p:ext uri="{BB962C8B-B14F-4D97-AF65-F5344CB8AC3E}">
        <p14:creationId xmlns:p14="http://schemas.microsoft.com/office/powerpoint/2010/main" val="875126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Count is a very quick operation to just see the number of items within the stream. If</a:t>
            </a:r>
            <a:r>
              <a:rPr lang="en-US" baseline="0" dirty="0" smtClean="0"/>
              <a:t> we were to run the code above knowing that we have 4 items in the trades object the result would be 8. Another useful operation is distinct, and this relies on the .equals method being implemented. If we were to run distinct().count() then we would have 4 if Trade correctly implemented the equality method. Notice once again how this is starting to look a SQL like operation.</a:t>
            </a:r>
          </a:p>
          <a:p>
            <a:endParaRPr lang="en-US" baseline="0" dirty="0" smtClean="0"/>
          </a:p>
          <a:p>
            <a:r>
              <a:rPr lang="en-US" baseline="0" dirty="0" smtClean="0"/>
              <a:t>@index count, distinct;</a:t>
            </a:r>
            <a:endParaRPr lang="en-US" dirty="0" smtClean="0"/>
          </a:p>
        </p:txBody>
      </p:sp>
    </p:spTree>
    <p:extLst>
      <p:ext uri="{BB962C8B-B14F-4D97-AF65-F5344CB8AC3E}">
        <p14:creationId xmlns:p14="http://schemas.microsoft.com/office/powerpoint/2010/main" val="591119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Sorting</a:t>
            </a:r>
            <a:r>
              <a:rPr lang="en-US" baseline="0" dirty="0" smtClean="0"/>
              <a:t> a stream is quite simple and allows you to use the comparing class to allow a natural ordering comparison. If you remember how complicated writing a comparator could potentially be, this is a very welcome addition. </a:t>
            </a:r>
          </a:p>
          <a:p>
            <a:endParaRPr lang="en-US" baseline="0" dirty="0" smtClean="0"/>
          </a:p>
          <a:p>
            <a:r>
              <a:rPr lang="en-US" baseline="0" dirty="0" smtClean="0"/>
              <a:t>@index sort, comparator, comparing;</a:t>
            </a:r>
            <a:endParaRPr lang="en-US" dirty="0" smtClean="0"/>
          </a:p>
        </p:txBody>
      </p:sp>
    </p:spTree>
    <p:extLst>
      <p:ext uri="{BB962C8B-B14F-4D97-AF65-F5344CB8AC3E}">
        <p14:creationId xmlns:p14="http://schemas.microsoft.com/office/powerpoint/2010/main" val="22071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Sorting</a:t>
            </a:r>
            <a:r>
              <a:rPr lang="en-US" baseline="0" dirty="0" smtClean="0"/>
              <a:t> a stream is quite simple and allows you to use the comparing class to allow a natural ordering comparison. If you remember how complicated writing a comparator could potentially be, this is a very welcome addition. </a:t>
            </a:r>
          </a:p>
          <a:p>
            <a:endParaRPr lang="en-US" baseline="0" dirty="0" smtClean="0"/>
          </a:p>
          <a:p>
            <a:r>
              <a:rPr lang="en-US" baseline="0" dirty="0" smtClean="0"/>
              <a:t>@index sort, comparator, comparing;</a:t>
            </a:r>
            <a:endParaRPr lang="en-US" dirty="0" smtClean="0"/>
          </a:p>
        </p:txBody>
      </p:sp>
    </p:spTree>
    <p:extLst>
      <p:ext uri="{BB962C8B-B14F-4D97-AF65-F5344CB8AC3E}">
        <p14:creationId xmlns:p14="http://schemas.microsoft.com/office/powerpoint/2010/main" val="590313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Map-Reduce</a:t>
            </a:r>
            <a:r>
              <a:rPr lang="en-US" baseline="0" dirty="0" smtClean="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endParaRPr lang="en-US" dirty="0" smtClean="0"/>
          </a:p>
        </p:txBody>
      </p:sp>
    </p:spTree>
    <p:extLst>
      <p:ext uri="{BB962C8B-B14F-4D97-AF65-F5344CB8AC3E}">
        <p14:creationId xmlns:p14="http://schemas.microsoft.com/office/powerpoint/2010/main" val="672996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Map-Reduce</a:t>
            </a:r>
            <a:r>
              <a:rPr lang="en-US" baseline="0" dirty="0" smtClean="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endParaRPr lang="en-US" dirty="0" smtClean="0"/>
          </a:p>
        </p:txBody>
      </p:sp>
    </p:spTree>
    <p:extLst>
      <p:ext uri="{BB962C8B-B14F-4D97-AF65-F5344CB8AC3E}">
        <p14:creationId xmlns:p14="http://schemas.microsoft.com/office/powerpoint/2010/main" val="101057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Map-Reduce</a:t>
            </a:r>
            <a:r>
              <a:rPr lang="en-US" baseline="0" dirty="0" smtClean="0"/>
              <a:t> is a popular technique for converting a large collection of values using a map function and then accumulating those into a single result. In this example we map all the trades to their quantity and then use a very simple lambda to add these together. In the reduce function the first value 0 is the initial value of the accumulator.</a:t>
            </a:r>
          </a:p>
          <a:p>
            <a:r>
              <a:rPr lang="en-US" baseline="0" smtClean="0"/>
              <a:t>@exhibit;</a:t>
            </a:r>
            <a:endParaRPr lang="en-US" dirty="0" smtClean="0"/>
          </a:p>
        </p:txBody>
      </p:sp>
    </p:spTree>
    <p:extLst>
      <p:ext uri="{BB962C8B-B14F-4D97-AF65-F5344CB8AC3E}">
        <p14:creationId xmlns:p14="http://schemas.microsoft.com/office/powerpoint/2010/main" val="9197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Performing</a:t>
            </a:r>
            <a:r>
              <a:rPr lang="en-US" baseline="0" dirty="0" smtClean="0"/>
              <a:t> parallel operations in Java is now relatively trivial. Rather than using the stream call we simply call the </a:t>
            </a:r>
            <a:r>
              <a:rPr lang="en-US" baseline="0" dirty="0" err="1" smtClean="0"/>
              <a:t>parallelStream</a:t>
            </a:r>
            <a:r>
              <a:rPr lang="en-US" baseline="0" dirty="0" smtClean="0"/>
              <a:t> method in place. This will tell Java to effectively take the stream and split it up automatically into chunks for processing. This is done using a </a:t>
            </a:r>
            <a:r>
              <a:rPr lang="en-US" baseline="0" dirty="0" err="1" smtClean="0"/>
              <a:t>spliterator</a:t>
            </a:r>
            <a:r>
              <a:rPr lang="en-US" baseline="0" dirty="0" smtClean="0"/>
              <a:t>. </a:t>
            </a:r>
          </a:p>
          <a:p>
            <a:endParaRPr lang="en-US" baseline="0" dirty="0" smtClean="0"/>
          </a:p>
          <a:p>
            <a:r>
              <a:rPr lang="en-US" baseline="0" dirty="0" smtClean="0"/>
              <a:t>@index </a:t>
            </a:r>
            <a:r>
              <a:rPr lang="en-US" baseline="0" dirty="0" err="1" smtClean="0"/>
              <a:t>spliterator</a:t>
            </a:r>
            <a:r>
              <a:rPr lang="en-US" baseline="0" dirty="0" smtClean="0"/>
              <a:t>, parallel streams;</a:t>
            </a:r>
          </a:p>
          <a:p>
            <a:r>
              <a:rPr lang="en-US" baseline="0" dirty="0" smtClean="0"/>
              <a:t>@tag parallel;</a:t>
            </a:r>
            <a:endParaRPr lang="en-US" dirty="0" smtClean="0"/>
          </a:p>
        </p:txBody>
      </p:sp>
    </p:spTree>
    <p:extLst>
      <p:ext uri="{BB962C8B-B14F-4D97-AF65-F5344CB8AC3E}">
        <p14:creationId xmlns:p14="http://schemas.microsoft.com/office/powerpoint/2010/main" val="367217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Java added</a:t>
            </a:r>
            <a:r>
              <a:rPr lang="en-US" baseline="0" dirty="0" smtClean="0"/>
              <a:t> in a common Fork Join Pool in Java 7 which will be used for the parallel processing of streams. It is effectively built by looking at the number of processors the operating system tells Java that it has available to it and subtracting one from this value. So on a quad core machine it is likely that the fork join pool will be given three worker threads to perform the parallel operations. It should also be noted that the you can set the desired parallelism via a command line parameter.</a:t>
            </a:r>
          </a:p>
          <a:p>
            <a:r>
              <a:rPr lang="en-US" sz="1000" b="0" i="0" kern="1200" baseline="0" dirty="0" smtClean="0">
                <a:solidFill>
                  <a:schemeClr val="tx1"/>
                </a:solidFill>
                <a:latin typeface="Times New Roman" charset="0"/>
                <a:ea typeface="ＭＳ Ｐゴシック" charset="0"/>
                <a:cs typeface="ＭＳ Ｐゴシック" charset="0"/>
              </a:rPr>
              <a:t>A </a:t>
            </a:r>
            <a:r>
              <a:rPr lang="en-US" sz="1000" b="0" i="0" kern="1200" baseline="0" dirty="0" err="1" smtClean="0">
                <a:solidFill>
                  <a:schemeClr val="tx1"/>
                </a:solidFill>
                <a:latin typeface="Times New Roman" charset="0"/>
                <a:ea typeface="ＭＳ Ｐゴシック" charset="0"/>
                <a:cs typeface="ＭＳ Ｐゴシック" charset="0"/>
              </a:rPr>
              <a:t>ForkJoinPool</a:t>
            </a:r>
            <a:r>
              <a:rPr lang="en-US" sz="1000" b="0" i="0" kern="1200" baseline="0" dirty="0" smtClean="0">
                <a:solidFill>
                  <a:schemeClr val="tx1"/>
                </a:solidFill>
                <a:latin typeface="Times New Roman" charset="0"/>
                <a:ea typeface="ＭＳ Ｐゴシック" charset="0"/>
                <a:cs typeface="ＭＳ Ｐゴシック" charset="0"/>
              </a:rPr>
              <a:t> differs from other kinds of </a:t>
            </a:r>
            <a:r>
              <a:rPr lang="en-US" sz="1000" b="0" i="0" kern="1200" baseline="0" dirty="0" err="1" smtClean="0">
                <a:solidFill>
                  <a:schemeClr val="tx1"/>
                </a:solidFill>
                <a:latin typeface="Times New Roman" charset="0"/>
                <a:ea typeface="ＭＳ Ｐゴシック" charset="0"/>
                <a:cs typeface="ＭＳ Ｐゴシック" charset="0"/>
              </a:rPr>
              <a:t>ExecutorService</a:t>
            </a:r>
            <a:r>
              <a:rPr lang="en-US" sz="1000" b="0" i="0" kern="1200" baseline="0" dirty="0" smtClean="0">
                <a:solidFill>
                  <a:schemeClr val="tx1"/>
                </a:solidFill>
                <a:latin typeface="Times New Roman" charset="0"/>
                <a:ea typeface="ＭＳ Ｐゴシック" charset="0"/>
                <a:cs typeface="ＭＳ Ｐゴシック" charset="0"/>
              </a:rPr>
              <a:t> mainly by virtue of employing work-stealing: all threads in the pool attempt to find and execute tasks submitted to the pool and/or created by other active tasks. </a:t>
            </a:r>
          </a:p>
          <a:p>
            <a:r>
              <a:rPr lang="en-US" dirty="0" smtClean="0"/>
              <a:t>@fold;</a:t>
            </a:r>
            <a:endParaRPr lang="en-US" dirty="0"/>
          </a:p>
          <a:p>
            <a:r>
              <a:rPr lang="en-US" sz="1000" b="0" i="0" kern="1200" baseline="0" dirty="0" smtClean="0">
                <a:solidFill>
                  <a:schemeClr val="tx1"/>
                </a:solidFill>
                <a:latin typeface="Times New Roman" charset="0"/>
                <a:ea typeface="ＭＳ Ｐゴシック" charset="0"/>
                <a:cs typeface="ＭＳ Ｐゴシック" charset="0"/>
              </a:rPr>
              <a:t>This enables efficient processing when most tasks spawn other subtasks (as do most </a:t>
            </a:r>
            <a:r>
              <a:rPr lang="en-US" sz="1000" b="0" i="0" kern="1200" baseline="0" dirty="0" err="1" smtClean="0">
                <a:solidFill>
                  <a:schemeClr val="tx1"/>
                </a:solidFill>
                <a:latin typeface="Times New Roman" charset="0"/>
                <a:ea typeface="ＭＳ Ｐゴシック" charset="0"/>
                <a:cs typeface="ＭＳ Ｐゴシック" charset="0"/>
              </a:rPr>
              <a:t>ForkJoinTasks</a:t>
            </a:r>
            <a:r>
              <a:rPr lang="en-US" sz="1000" b="0" i="0" kern="1200" baseline="0" dirty="0" smtClean="0">
                <a:solidFill>
                  <a:schemeClr val="tx1"/>
                </a:solidFill>
                <a:latin typeface="Times New Roman" charset="0"/>
                <a:ea typeface="ＭＳ Ｐゴシック" charset="0"/>
                <a:cs typeface="ＭＳ Ｐゴシック" charset="0"/>
              </a:rPr>
              <a:t>), as well as when many small tasks are submitted to the pool from external clients. A static </a:t>
            </a:r>
            <a:r>
              <a:rPr lang="en-US" sz="1000" b="0" i="0" kern="1200" baseline="0" dirty="0" err="1" smtClean="0">
                <a:solidFill>
                  <a:schemeClr val="tx1"/>
                </a:solidFill>
                <a:latin typeface="Times New Roman" charset="0"/>
                <a:ea typeface="ＭＳ Ｐゴシック" charset="0"/>
                <a:cs typeface="ＭＳ Ｐゴシック" charset="0"/>
              </a:rPr>
              <a:t>commonPool</a:t>
            </a:r>
            <a:r>
              <a:rPr lang="en-US" sz="1000" b="0" i="0" kern="1200" baseline="0" dirty="0" smtClean="0">
                <a:solidFill>
                  <a:schemeClr val="tx1"/>
                </a:solidFill>
                <a:latin typeface="Times New Roman" charset="0"/>
                <a:ea typeface="ＭＳ Ｐゴシック" charset="0"/>
                <a:cs typeface="ＭＳ Ｐゴシック" charset="0"/>
              </a:rPr>
              <a:t>() is available and appropriate for most applications. The common pool is used by any </a:t>
            </a:r>
            <a:r>
              <a:rPr lang="en-US" sz="1000" b="0" i="0" kern="1200" baseline="0" dirty="0" err="1" smtClean="0">
                <a:solidFill>
                  <a:schemeClr val="tx1"/>
                </a:solidFill>
                <a:latin typeface="Times New Roman" charset="0"/>
                <a:ea typeface="ＭＳ Ｐゴシック" charset="0"/>
                <a:cs typeface="ＭＳ Ｐゴシック" charset="0"/>
              </a:rPr>
              <a:t>ForkJoinTask</a:t>
            </a:r>
            <a:r>
              <a:rPr lang="en-US" sz="1000" b="0" i="0" kern="1200" baseline="0" dirty="0" smtClean="0">
                <a:solidFill>
                  <a:schemeClr val="tx1"/>
                </a:solidFill>
                <a:latin typeface="Times New Roman" charset="0"/>
                <a:ea typeface="ＭＳ Ｐゴシック" charset="0"/>
                <a:cs typeface="ＭＳ Ｐゴシック" charset="0"/>
              </a:rPr>
              <a:t> that is not explicitly submitted to a specified pool. Using the common pool normally reduces resource usage (its threads are slowly reclaimed during periods of non-use, and reinstated upon subsequent use).</a:t>
            </a:r>
            <a:endParaRPr lang="en-US" baseline="0"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It is important to be careful when using the </a:t>
            </a:r>
            <a:r>
              <a:rPr lang="en-US" baseline="0" dirty="0" err="1" smtClean="0"/>
              <a:t>parallelStream</a:t>
            </a:r>
            <a:r>
              <a:rPr lang="en-US" baseline="0" dirty="0" smtClean="0"/>
              <a:t> as we need to consider the performance implications of dividing up a task in this way – as there is a cost of the division and a recombination of the work. It is possible without careful consideration of the design that adding a parallel stream can actually slow down your code. </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baseline="0"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@index Fork Join Pool;</a:t>
            </a:r>
            <a:endParaRPr lang="en-US" dirty="0" smtClean="0"/>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parallel;</a:t>
            </a:r>
            <a:endParaRPr lang="en-US" dirty="0" smtClean="0"/>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150641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a:t>Java applications frequently operate on collections of data, Streams are intimately connected to Collection classes. Two new methods </a:t>
            </a:r>
            <a:r>
              <a:rPr lang="en-US" dirty="0" smtClean="0"/>
              <a:t>have </a:t>
            </a:r>
            <a:r>
              <a:rPr lang="en-US" dirty="0"/>
              <a:t>been added to the Collection APIs:</a:t>
            </a:r>
          </a:p>
          <a:p>
            <a:pPr marL="171450" indent="-171450">
              <a:buFont typeface="Arial"/>
              <a:buChar char="•"/>
            </a:pPr>
            <a:r>
              <a:rPr lang="en-US" dirty="0" smtClean="0"/>
              <a:t>stream</a:t>
            </a:r>
            <a:r>
              <a:rPr lang="en-US" dirty="0"/>
              <a:t>(): Creates a Stream object that can be used to operate on the collection.</a:t>
            </a:r>
          </a:p>
          <a:p>
            <a:pPr marL="171450" indent="-171450">
              <a:buFont typeface="Arial"/>
              <a:buChar char="•"/>
            </a:pPr>
            <a:r>
              <a:rPr lang="en-US" dirty="0" err="1"/>
              <a:t>parallelStream</a:t>
            </a:r>
            <a:r>
              <a:rPr lang="en-US" dirty="0"/>
              <a:t>(): Creates a Stream object that can be used to operate on the collection in parallel.</a:t>
            </a:r>
            <a:endParaRPr lang="en-US" dirty="0" smtClean="0"/>
          </a:p>
          <a:p>
            <a:r>
              <a:rPr lang="en-US" dirty="0" smtClean="0"/>
              <a:t>Often when dealing with a business problem</a:t>
            </a:r>
            <a:r>
              <a:rPr lang="en-US" baseline="0" dirty="0" smtClean="0"/>
              <a:t> we want to express the solution as an operation on the data that is held inside the collection. In Java we are often forced to consider the iterations and management over a collection rather than what we are trying to solve. This leads to extensive boiler plate to manage iteration and in complicated operations can often hide the intent of the business calculation or transformation. Streams allow us to express an operation without considering the holding collection. </a:t>
            </a:r>
            <a:endParaRPr lang="en-US" dirty="0" smtClean="0"/>
          </a:p>
        </p:txBody>
      </p:sp>
    </p:spTree>
    <p:extLst>
      <p:ext uri="{BB962C8B-B14F-4D97-AF65-F5344CB8AC3E}">
        <p14:creationId xmlns:p14="http://schemas.microsoft.com/office/powerpoint/2010/main" val="171527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smtClean="0">
                <a:solidFill>
                  <a:schemeClr val="tx1"/>
                </a:solidFill>
                <a:latin typeface="Times New Roman" charset="0"/>
                <a:ea typeface="ＭＳ Ｐゴシック" charset="0"/>
                <a:cs typeface="ＭＳ Ｐゴシック" charset="0"/>
              </a:rPr>
              <a:t>It is not necessary to have to use a collection type in order to work with streams as can be seen here.</a:t>
            </a:r>
          </a:p>
          <a:p>
            <a:r>
              <a:rPr lang="en-US" sz="1000" b="0" i="0" kern="1200" baseline="0" dirty="0" smtClean="0">
                <a:solidFill>
                  <a:schemeClr val="tx1"/>
                </a:solidFill>
                <a:latin typeface="Times New Roman" charset="0"/>
                <a:ea typeface="ＭＳ Ｐゴシック" charset="0"/>
                <a:cs typeface="ＭＳ Ｐゴシック" charset="0"/>
              </a:rPr>
              <a:t>Just use </a:t>
            </a:r>
            <a:r>
              <a:rPr lang="en-US" sz="1000" b="0" i="0" kern="1200" baseline="0" dirty="0" err="1" smtClean="0">
                <a:solidFill>
                  <a:schemeClr val="tx1"/>
                </a:solidFill>
                <a:latin typeface="Times New Roman" charset="0"/>
                <a:ea typeface="ＭＳ Ｐゴシック" charset="0"/>
                <a:cs typeface="ＭＳ Ｐゴシック" charset="0"/>
              </a:rPr>
              <a:t>Stream.of</a:t>
            </a:r>
            <a:r>
              <a:rPr lang="en-US" sz="1000" b="0" i="0" kern="1200" baseline="0" dirty="0" smtClean="0">
                <a:solidFill>
                  <a:schemeClr val="tx1"/>
                </a:solidFill>
                <a:latin typeface="Times New Roman" charset="0"/>
                <a:ea typeface="ＭＳ Ｐゴシック" charset="0"/>
                <a:cs typeface="ＭＳ Ｐゴシック" charset="0"/>
              </a:rPr>
              <a:t>() to create a stream from a bunch of object references.</a:t>
            </a:r>
          </a:p>
          <a:p>
            <a:r>
              <a:rPr lang="en-US" sz="1000" b="0" i="0" kern="1200" baseline="0" dirty="0" smtClean="0">
                <a:solidFill>
                  <a:schemeClr val="tx1"/>
                </a:solidFill>
                <a:latin typeface="Times New Roman" charset="0"/>
                <a:ea typeface="ＭＳ Ｐゴシック" charset="0"/>
                <a:cs typeface="ＭＳ Ｐゴシック" charset="0"/>
              </a:rPr>
              <a:t>There are also special kinds of streams for working with the primitive data types </a:t>
            </a:r>
            <a:r>
              <a:rPr lang="en-US" sz="1000" b="0" i="0" kern="1200" baseline="0" dirty="0" err="1" smtClean="0">
                <a:solidFill>
                  <a:schemeClr val="tx1"/>
                </a:solidFill>
                <a:latin typeface="Times New Roman" charset="0"/>
                <a:ea typeface="ＭＳ Ｐゴシック" charset="0"/>
                <a:cs typeface="ＭＳ Ｐゴシック" charset="0"/>
              </a:rPr>
              <a:t>int</a:t>
            </a:r>
            <a:r>
              <a:rPr lang="en-US" sz="1000" b="0" i="0" kern="1200" baseline="0" dirty="0" smtClean="0">
                <a:solidFill>
                  <a:schemeClr val="tx1"/>
                </a:solidFill>
                <a:latin typeface="Times New Roman" charset="0"/>
                <a:ea typeface="ＭＳ Ｐゴシック" charset="0"/>
                <a:cs typeface="ＭＳ Ｐゴシック" charset="0"/>
              </a:rPr>
              <a:t>, long and double. As might be expected there are </a:t>
            </a:r>
            <a:r>
              <a:rPr lang="en-US" sz="1000" b="0" i="0" kern="1200" baseline="0" dirty="0" err="1" smtClean="0">
                <a:solidFill>
                  <a:schemeClr val="tx1"/>
                </a:solidFill>
                <a:latin typeface="Times New Roman" charset="0"/>
                <a:ea typeface="ＭＳ Ｐゴシック" charset="0"/>
                <a:cs typeface="ＭＳ Ｐゴシック" charset="0"/>
              </a:rPr>
              <a:t>IntStream</a:t>
            </a:r>
            <a:r>
              <a:rPr lang="en-US" sz="1000" b="0" i="0" kern="1200" baseline="0" dirty="0" smtClean="0">
                <a:solidFill>
                  <a:schemeClr val="tx1"/>
                </a:solidFill>
                <a:latin typeface="Times New Roman" charset="0"/>
                <a:ea typeface="ＭＳ Ｐゴシック" charset="0"/>
                <a:cs typeface="ＭＳ Ｐゴシック" charset="0"/>
              </a:rPr>
              <a:t>, </a:t>
            </a:r>
            <a:r>
              <a:rPr lang="en-US" sz="1000" b="0" i="0" kern="1200" baseline="0" dirty="0" err="1" smtClean="0">
                <a:solidFill>
                  <a:schemeClr val="tx1"/>
                </a:solidFill>
                <a:latin typeface="Times New Roman" charset="0"/>
                <a:ea typeface="ＭＳ Ｐゴシック" charset="0"/>
                <a:cs typeface="ＭＳ Ｐゴシック" charset="0"/>
              </a:rPr>
              <a:t>LongStream</a:t>
            </a:r>
            <a:r>
              <a:rPr lang="en-US" sz="1000" b="0" i="0" kern="1200" baseline="0" dirty="0" smtClean="0">
                <a:solidFill>
                  <a:schemeClr val="tx1"/>
                </a:solidFill>
                <a:latin typeface="Times New Roman" charset="0"/>
                <a:ea typeface="ＭＳ Ｐゴシック" charset="0"/>
                <a:cs typeface="ＭＳ Ｐゴシック" charset="0"/>
              </a:rPr>
              <a:t> and </a:t>
            </a:r>
            <a:r>
              <a:rPr lang="en-US" sz="1000" b="0" i="0" kern="1200" baseline="0" dirty="0" err="1" smtClean="0">
                <a:solidFill>
                  <a:schemeClr val="tx1"/>
                </a:solidFill>
                <a:latin typeface="Times New Roman" charset="0"/>
                <a:ea typeface="ＭＳ Ｐゴシック" charset="0"/>
                <a:cs typeface="ＭＳ Ｐゴシック" charset="0"/>
              </a:rPr>
              <a:t>DoubleStream</a:t>
            </a:r>
            <a:r>
              <a:rPr lang="en-US" sz="1000" b="0" i="0" kern="1200" baseline="0" dirty="0" smtClean="0">
                <a:solidFill>
                  <a:schemeClr val="tx1"/>
                </a:solidFill>
                <a:latin typeface="Times New Roman" charset="0"/>
                <a:ea typeface="ＭＳ Ｐゴシック" charset="0"/>
                <a:cs typeface="ＭＳ Ｐゴシック" charset="0"/>
              </a:rPr>
              <a:t>.</a:t>
            </a:r>
          </a:p>
          <a:p>
            <a:r>
              <a:rPr lang="en-US" sz="1000" b="0" i="0" kern="1200" baseline="0" dirty="0" err="1" smtClean="0">
                <a:solidFill>
                  <a:schemeClr val="tx1"/>
                </a:solidFill>
                <a:latin typeface="Times New Roman" charset="0"/>
                <a:ea typeface="ＭＳ Ｐゴシック" charset="0"/>
                <a:cs typeface="ＭＳ Ｐゴシック" charset="0"/>
              </a:rPr>
              <a:t>IntStreams</a:t>
            </a:r>
            <a:r>
              <a:rPr lang="en-US" sz="1000" b="0" i="0" kern="1200" baseline="0" dirty="0" smtClean="0">
                <a:solidFill>
                  <a:schemeClr val="tx1"/>
                </a:solidFill>
                <a:latin typeface="Times New Roman" charset="0"/>
                <a:ea typeface="ＭＳ Ｐゴシック" charset="0"/>
                <a:cs typeface="ＭＳ Ｐゴシック" charset="0"/>
              </a:rPr>
              <a:t> can replace the regular for-loop utilizing </a:t>
            </a:r>
            <a:r>
              <a:rPr lang="en-US" sz="1000" b="0" i="0" kern="1200" baseline="0" dirty="0" err="1" smtClean="0">
                <a:solidFill>
                  <a:schemeClr val="tx1"/>
                </a:solidFill>
                <a:latin typeface="Times New Roman" charset="0"/>
                <a:ea typeface="ＭＳ Ｐゴシック" charset="0"/>
                <a:cs typeface="ＭＳ Ｐゴシック" charset="0"/>
              </a:rPr>
              <a:t>IntStream.range</a:t>
            </a:r>
            <a:r>
              <a:rPr lang="en-US" sz="1000" b="0" i="0" kern="1200" baseline="0" dirty="0" smtClean="0">
                <a:solidFill>
                  <a:schemeClr val="tx1"/>
                </a:solidFill>
                <a:latin typeface="Times New Roman" charset="0"/>
                <a:ea typeface="ＭＳ Ｐゴシック" charset="0"/>
                <a:cs typeface="ＭＳ Ｐゴシック" charset="0"/>
              </a:rPr>
              <a:t>.</a:t>
            </a:r>
            <a:endParaRPr lang="en-US" dirty="0"/>
          </a:p>
        </p:txBody>
      </p:sp>
    </p:spTree>
    <p:extLst>
      <p:ext uri="{BB962C8B-B14F-4D97-AF65-F5344CB8AC3E}">
        <p14:creationId xmlns:p14="http://schemas.microsoft.com/office/powerpoint/2010/main" val="127642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sz="1000" b="0" i="0" kern="1200" baseline="0" dirty="0" smtClean="0">
                <a:solidFill>
                  <a:schemeClr val="tx1"/>
                </a:solidFill>
                <a:latin typeface="Times New Roman" charset="0"/>
                <a:ea typeface="ＭＳ Ｐゴシック" charset="0"/>
                <a:cs typeface="ＭＳ Ｐゴシック" charset="0"/>
              </a:rPr>
              <a:t>It is not necessary to have to use a collection type in order to work with streams as can be seen here.</a:t>
            </a:r>
          </a:p>
          <a:p>
            <a:r>
              <a:rPr lang="en-US" sz="1000" b="0" i="0" kern="1200" baseline="0" dirty="0" smtClean="0">
                <a:solidFill>
                  <a:schemeClr val="tx1"/>
                </a:solidFill>
                <a:latin typeface="Times New Roman" charset="0"/>
                <a:ea typeface="ＭＳ Ｐゴシック" charset="0"/>
                <a:cs typeface="ＭＳ Ｐゴシック" charset="0"/>
              </a:rPr>
              <a:t>Just use </a:t>
            </a:r>
            <a:r>
              <a:rPr lang="en-US" sz="1000" b="0" i="0" kern="1200" baseline="0" dirty="0" err="1" smtClean="0">
                <a:solidFill>
                  <a:schemeClr val="tx1"/>
                </a:solidFill>
                <a:latin typeface="Times New Roman" charset="0"/>
                <a:ea typeface="ＭＳ Ｐゴシック" charset="0"/>
                <a:cs typeface="ＭＳ Ｐゴシック" charset="0"/>
              </a:rPr>
              <a:t>Stream.of</a:t>
            </a:r>
            <a:r>
              <a:rPr lang="en-US" sz="1000" b="0" i="0" kern="1200" baseline="0" dirty="0" smtClean="0">
                <a:solidFill>
                  <a:schemeClr val="tx1"/>
                </a:solidFill>
                <a:latin typeface="Times New Roman" charset="0"/>
                <a:ea typeface="ＭＳ Ｐゴシック" charset="0"/>
                <a:cs typeface="ＭＳ Ｐゴシック" charset="0"/>
              </a:rPr>
              <a:t>() to create a stream from a bunch of object references.</a:t>
            </a:r>
          </a:p>
          <a:p>
            <a:r>
              <a:rPr lang="en-US" sz="1000" b="0" i="0" kern="1200" baseline="0" dirty="0" smtClean="0">
                <a:solidFill>
                  <a:schemeClr val="tx1"/>
                </a:solidFill>
                <a:latin typeface="Times New Roman" charset="0"/>
                <a:ea typeface="ＭＳ Ｐゴシック" charset="0"/>
                <a:cs typeface="ＭＳ Ｐゴシック" charset="0"/>
              </a:rPr>
              <a:t>There are also special kinds of streams for working with the primitive data types </a:t>
            </a:r>
            <a:r>
              <a:rPr lang="en-US" sz="1000" b="0" i="0" kern="1200" baseline="0" dirty="0" err="1" smtClean="0">
                <a:solidFill>
                  <a:schemeClr val="tx1"/>
                </a:solidFill>
                <a:latin typeface="Times New Roman" charset="0"/>
                <a:ea typeface="ＭＳ Ｐゴシック" charset="0"/>
                <a:cs typeface="ＭＳ Ｐゴシック" charset="0"/>
              </a:rPr>
              <a:t>int</a:t>
            </a:r>
            <a:r>
              <a:rPr lang="en-US" sz="1000" b="0" i="0" kern="1200" baseline="0" dirty="0" smtClean="0">
                <a:solidFill>
                  <a:schemeClr val="tx1"/>
                </a:solidFill>
                <a:latin typeface="Times New Roman" charset="0"/>
                <a:ea typeface="ＭＳ Ｐゴシック" charset="0"/>
                <a:cs typeface="ＭＳ Ｐゴシック" charset="0"/>
              </a:rPr>
              <a:t>, long and double. As might be expected there are </a:t>
            </a:r>
            <a:r>
              <a:rPr lang="en-US" sz="1000" b="0" i="0" kern="1200" baseline="0" dirty="0" err="1" smtClean="0">
                <a:solidFill>
                  <a:schemeClr val="tx1"/>
                </a:solidFill>
                <a:latin typeface="Times New Roman" charset="0"/>
                <a:ea typeface="ＭＳ Ｐゴシック" charset="0"/>
                <a:cs typeface="ＭＳ Ｐゴシック" charset="0"/>
              </a:rPr>
              <a:t>IntStream</a:t>
            </a:r>
            <a:r>
              <a:rPr lang="en-US" sz="1000" b="0" i="0" kern="1200" baseline="0" dirty="0" smtClean="0">
                <a:solidFill>
                  <a:schemeClr val="tx1"/>
                </a:solidFill>
                <a:latin typeface="Times New Roman" charset="0"/>
                <a:ea typeface="ＭＳ Ｐゴシック" charset="0"/>
                <a:cs typeface="ＭＳ Ｐゴシック" charset="0"/>
              </a:rPr>
              <a:t>, </a:t>
            </a:r>
            <a:r>
              <a:rPr lang="en-US" sz="1000" b="0" i="0" kern="1200" baseline="0" dirty="0" err="1" smtClean="0">
                <a:solidFill>
                  <a:schemeClr val="tx1"/>
                </a:solidFill>
                <a:latin typeface="Times New Roman" charset="0"/>
                <a:ea typeface="ＭＳ Ｐゴシック" charset="0"/>
                <a:cs typeface="ＭＳ Ｐゴシック" charset="0"/>
              </a:rPr>
              <a:t>LongStream</a:t>
            </a:r>
            <a:r>
              <a:rPr lang="en-US" sz="1000" b="0" i="0" kern="1200" baseline="0" dirty="0" smtClean="0">
                <a:solidFill>
                  <a:schemeClr val="tx1"/>
                </a:solidFill>
                <a:latin typeface="Times New Roman" charset="0"/>
                <a:ea typeface="ＭＳ Ｐゴシック" charset="0"/>
                <a:cs typeface="ＭＳ Ｐゴシック" charset="0"/>
              </a:rPr>
              <a:t> and </a:t>
            </a:r>
            <a:r>
              <a:rPr lang="en-US" sz="1000" b="0" i="0" kern="1200" baseline="0" dirty="0" err="1" smtClean="0">
                <a:solidFill>
                  <a:schemeClr val="tx1"/>
                </a:solidFill>
                <a:latin typeface="Times New Roman" charset="0"/>
                <a:ea typeface="ＭＳ Ｐゴシック" charset="0"/>
                <a:cs typeface="ＭＳ Ｐゴシック" charset="0"/>
              </a:rPr>
              <a:t>DoubleStream</a:t>
            </a:r>
            <a:r>
              <a:rPr lang="en-US" sz="1000" b="0" i="0" kern="1200" baseline="0" dirty="0" smtClean="0">
                <a:solidFill>
                  <a:schemeClr val="tx1"/>
                </a:solidFill>
                <a:latin typeface="Times New Roman" charset="0"/>
                <a:ea typeface="ＭＳ Ｐゴシック" charset="0"/>
                <a:cs typeface="ＭＳ Ｐゴシック" charset="0"/>
              </a:rPr>
              <a:t>.</a:t>
            </a:r>
          </a:p>
          <a:p>
            <a:r>
              <a:rPr lang="en-US" sz="1000" b="0" i="0" kern="1200" baseline="0" dirty="0" err="1" smtClean="0">
                <a:solidFill>
                  <a:schemeClr val="tx1"/>
                </a:solidFill>
                <a:latin typeface="Times New Roman" charset="0"/>
                <a:ea typeface="ＭＳ Ｐゴシック" charset="0"/>
                <a:cs typeface="ＭＳ Ｐゴシック" charset="0"/>
              </a:rPr>
              <a:t>IntStreams</a:t>
            </a:r>
            <a:r>
              <a:rPr lang="en-US" sz="1000" b="0" i="0" kern="1200" baseline="0" dirty="0" smtClean="0">
                <a:solidFill>
                  <a:schemeClr val="tx1"/>
                </a:solidFill>
                <a:latin typeface="Times New Roman" charset="0"/>
                <a:ea typeface="ＭＳ Ｐゴシック" charset="0"/>
                <a:cs typeface="ＭＳ Ｐゴシック" charset="0"/>
              </a:rPr>
              <a:t> can replace the regular for-loop utilizing </a:t>
            </a:r>
            <a:r>
              <a:rPr lang="en-US" sz="1000" b="0" i="0" kern="1200" baseline="0" dirty="0" err="1" smtClean="0">
                <a:solidFill>
                  <a:schemeClr val="tx1"/>
                </a:solidFill>
                <a:latin typeface="Times New Roman" charset="0"/>
                <a:ea typeface="ＭＳ Ｐゴシック" charset="0"/>
                <a:cs typeface="ＭＳ Ｐゴシック" charset="0"/>
              </a:rPr>
              <a:t>IntStream.range</a:t>
            </a:r>
            <a:r>
              <a:rPr lang="en-US" sz="1000" b="0" i="0" kern="1200" baseline="0" dirty="0" smtClean="0">
                <a:solidFill>
                  <a:schemeClr val="tx1"/>
                </a:solidFill>
                <a:latin typeface="Times New Roman" charset="0"/>
                <a:ea typeface="ＭＳ Ｐゴシック" charset="0"/>
                <a:cs typeface="ＭＳ Ｐゴシック" charset="0"/>
              </a:rPr>
              <a:t>.</a:t>
            </a:r>
            <a:endParaRPr lang="en-US" dirty="0"/>
          </a:p>
        </p:txBody>
      </p:sp>
    </p:spTree>
    <p:extLst>
      <p:ext uri="{BB962C8B-B14F-4D97-AF65-F5344CB8AC3E}">
        <p14:creationId xmlns:p14="http://schemas.microsoft.com/office/powerpoint/2010/main" val="147964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common functions defined for streams. </a:t>
            </a:r>
            <a:r>
              <a:rPr lang="en-US" baseline="0" dirty="0" smtClean="0"/>
              <a:t>These include many common functional operations that are gaining popularity from languages such as Scala, Python and others. It is also possible to lazily evaluate and process operations and we will see how this can be taken further to actually process elements within the stream in parallel. Similar to LINQ in C# we also start to be able to consider SQL like operations within code to start to make SELECT and WHERE like statements upon a collection as well as other operations such as ORDER BY, GROUP BY, SUM etc.</a:t>
            </a:r>
            <a:endParaRPr lang="en-US" dirty="0" smtClean="0"/>
          </a:p>
        </p:txBody>
      </p:sp>
    </p:spTree>
    <p:extLst>
      <p:ext uri="{BB962C8B-B14F-4D97-AF65-F5344CB8AC3E}">
        <p14:creationId xmlns:p14="http://schemas.microsoft.com/office/powerpoint/2010/main" val="89779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Stream operators are</a:t>
            </a:r>
            <a:r>
              <a:rPr lang="en-US" baseline="0" dirty="0" smtClean="0"/>
              <a:t> either terminal or intermediate operations. </a:t>
            </a:r>
          </a:p>
          <a:p>
            <a:r>
              <a:rPr lang="en-US" baseline="0" dirty="0" smtClean="0"/>
              <a:t>Terminal operations return void or a non stream object (such as collecting the elements from a stream into a List).</a:t>
            </a:r>
          </a:p>
          <a:p>
            <a:r>
              <a:rPr lang="en-US" dirty="0" smtClean="0"/>
              <a:t>Intermediate operations return another stream from some operation (such as filter).</a:t>
            </a:r>
            <a:endParaRPr lang="en-US" dirty="0"/>
          </a:p>
        </p:txBody>
      </p:sp>
    </p:spTree>
    <p:extLst>
      <p:ext uri="{BB962C8B-B14F-4D97-AF65-F5344CB8AC3E}">
        <p14:creationId xmlns:p14="http://schemas.microsoft.com/office/powerpoint/2010/main" val="40746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example that we will look at throug</a:t>
            </a:r>
            <a:r>
              <a:rPr lang="en-US" baseline="0" dirty="0" smtClean="0"/>
              <a:t>hout the rest of this section is based on a Collection of trades. The way that most Java developers will interact with lambdas and functional programming in Java will be via the streams API. You can think of the streams API as a keyword to switch you into functional mode. From there everything that you now operate on until the stream is finished you should be thinking about the data rather than the underlying collection. </a:t>
            </a:r>
            <a:endParaRPr lang="en-US" dirty="0" smtClean="0"/>
          </a:p>
        </p:txBody>
      </p:sp>
    </p:spTree>
    <p:extLst>
      <p:ext uri="{BB962C8B-B14F-4D97-AF65-F5344CB8AC3E}">
        <p14:creationId xmlns:p14="http://schemas.microsoft.com/office/powerpoint/2010/main" val="182296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External iteration</a:t>
            </a:r>
            <a:r>
              <a:rPr lang="en-US" baseline="0" dirty="0" smtClean="0"/>
              <a:t> is more flexible, allowing the client to control the iteration of the loop from outside the collection. However, it means that allowing the API to subdivide the iteration on your behalf into parallel is practically impossible. Java has previously always had external iteration controlled via the iterator and objects within the collection were effectively mutable. We can now allow the collection/holder to perform the iteration via performing actions on the stream. The stream itself does not modify the existing elements.</a:t>
            </a:r>
          </a:p>
          <a:p>
            <a:r>
              <a:rPr lang="en-US" baseline="0" dirty="0" smtClean="0"/>
              <a:t>@fold;</a:t>
            </a:r>
          </a:p>
          <a:p>
            <a:r>
              <a:rPr lang="en-US" baseline="0" dirty="0" smtClean="0"/>
              <a:t>You can think of the application or calling code as now building up an operation that it wishes to perform upon the collection. Once it as built up this sequence of instructions the actions are carried out by pulling elements through the stream and the application code returns the result. This leads to the application code now expressing the intent of the call upon the collection closer to the business logic than possible before. We can actually now begin to remove a significant amount of boiler plate from our code.</a:t>
            </a:r>
          </a:p>
          <a:p>
            <a:endParaRPr lang="en-US" baseline="0" dirty="0" smtClean="0"/>
          </a:p>
          <a:p>
            <a:r>
              <a:rPr lang="en-US" baseline="0" dirty="0" smtClean="0"/>
              <a:t>@index iteration, internal iteration;</a:t>
            </a:r>
            <a:endParaRPr lang="en-US" dirty="0" smtClean="0"/>
          </a:p>
        </p:txBody>
      </p:sp>
    </p:spTree>
    <p:extLst>
      <p:ext uri="{BB962C8B-B14F-4D97-AF65-F5344CB8AC3E}">
        <p14:creationId xmlns:p14="http://schemas.microsoft.com/office/powerpoint/2010/main" val="31520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11/19/17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Streams in Java 8</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50" y="1030437"/>
            <a:ext cx="7886700" cy="964969"/>
          </a:xfrm>
        </p:spPr>
        <p:txBody>
          <a:bodyPr/>
          <a:lstStyle/>
          <a:p>
            <a:r>
              <a:rPr lang="en-US" dirty="0" smtClean="0"/>
              <a:t>Print out the entry in the stream (list) that has the longest length</a:t>
            </a:r>
          </a:p>
          <a:p>
            <a:r>
              <a:rPr lang="en-US" dirty="0" smtClean="0"/>
              <a:t>Use method handles as more concise notation</a:t>
            </a:r>
            <a:endParaRPr lang="en-US" dirty="0"/>
          </a:p>
        </p:txBody>
      </p:sp>
      <p:sp>
        <p:nvSpPr>
          <p:cNvPr id="4" name="Rectangle 4"/>
          <p:cNvSpPr>
            <a:spLocks noChangeArrowheads="1"/>
          </p:cNvSpPr>
          <p:nvPr/>
        </p:nvSpPr>
        <p:spPr bwMode="auto">
          <a:xfrm>
            <a:off x="767926" y="1995406"/>
            <a:ext cx="7045114" cy="2662695"/>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r>
              <a:rPr lang="en-US" sz="1400" dirty="0" smtClean="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smtClean="0">
                <a:latin typeface="Courier" charset="0"/>
                <a:ea typeface="Courier" charset="0"/>
                <a:cs typeface="Courier" charset="0"/>
              </a:rPr>
              <a:t>;</a:t>
            </a:r>
          </a:p>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List&lt;String</a:t>
            </a:r>
            <a:r>
              <a:rPr lang="en-US" sz="1400" dirty="0">
                <a:latin typeface="Courier" charset="0"/>
                <a:ea typeface="Courier" charset="0"/>
                <a:cs typeface="Courier" charset="0"/>
              </a:rPr>
              <a:t>&gt;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r>
              <a:rPr lang="en-GB" sz="1400" dirty="0" smtClean="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a:latin typeface="Courier" charset="0"/>
                <a:ea typeface="Courier" charset="0"/>
                <a:cs typeface="Courier" charset="0"/>
              </a:rPr>
              <a:t>theList.stream</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.map( </a:t>
            </a:r>
            <a:r>
              <a:rPr lang="en-US" sz="1400" dirty="0" smtClean="0">
                <a:solidFill>
                  <a:srgbClr val="FF0000"/>
                </a:solidFill>
                <a:latin typeface="Courier" charset="0"/>
                <a:ea typeface="Courier" charset="0"/>
                <a:cs typeface="Courier" charset="0"/>
              </a:rPr>
              <a:t>String::</a:t>
            </a:r>
            <a:r>
              <a:rPr lang="en-US" sz="1400" dirty="0" err="1" smtClean="0">
                <a:solidFill>
                  <a:srgbClr val="FF0000"/>
                </a:solidFill>
                <a:latin typeface="Courier" charset="0"/>
                <a:ea typeface="Courier" charset="0"/>
                <a:cs typeface="Courier" charset="0"/>
              </a:rPr>
              <a:t>toUpperCase</a:t>
            </a:r>
            <a:r>
              <a:rPr lang="en-US" sz="1400" dirty="0" smtClean="0">
                <a:solidFill>
                  <a:srgbClr val="FF0000"/>
                </a:solidFill>
                <a:latin typeface="Courier" charset="0"/>
                <a:ea typeface="Courier" charset="0"/>
                <a:cs typeface="Courier" charset="0"/>
              </a:rPr>
              <a:t> </a:t>
            </a:r>
            <a:r>
              <a:rPr lang="en-US" sz="1400" dirty="0" smtClean="0">
                <a:latin typeface="Courier" charset="0"/>
                <a:ea typeface="Courier" charset="0"/>
                <a:cs typeface="Courier" charset="0"/>
              </a:rPr>
              <a:t>)</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.max( </a:t>
            </a:r>
            <a:r>
              <a:rPr lang="en-US" sz="1400" dirty="0" err="1" smtClean="0">
                <a:latin typeface="Courier" charset="0"/>
                <a:ea typeface="Courier" charset="0"/>
                <a:cs typeface="Courier" charset="0"/>
              </a:rPr>
              <a:t>Comparator.comparing</a:t>
            </a:r>
            <a:r>
              <a:rPr lang="en-US" sz="1400" dirty="0" smtClean="0">
                <a:latin typeface="Courier" charset="0"/>
                <a:ea typeface="Courier" charset="0"/>
                <a:cs typeface="Courier" charset="0"/>
              </a:rPr>
              <a:t>(</a:t>
            </a:r>
            <a:r>
              <a:rPr lang="en-US" sz="1400" dirty="0">
                <a:latin typeface="Courier" charset="0"/>
                <a:ea typeface="Courier" charset="0"/>
                <a:cs typeface="Courier" charset="0"/>
              </a:rPr>
              <a:t> </a:t>
            </a:r>
            <a:r>
              <a:rPr lang="en-US" sz="1400" dirty="0" smtClean="0">
                <a:solidFill>
                  <a:srgbClr val="FF0000"/>
                </a:solidFill>
                <a:latin typeface="Courier" charset="0"/>
                <a:ea typeface="Courier" charset="0"/>
                <a:cs typeface="Courier" charset="0"/>
              </a:rPr>
              <a:t>String::length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ifPresent</a:t>
            </a:r>
            <a:r>
              <a:rPr lang="en-US" sz="1400" dirty="0" smtClean="0">
                <a:latin typeface="Courier" charset="0"/>
                <a:ea typeface="Courier" charset="0"/>
                <a:cs typeface="Courier" charset="0"/>
              </a:rPr>
              <a:t>( </a:t>
            </a:r>
            <a:r>
              <a:rPr lang="en-US" sz="1400" dirty="0" err="1" smtClean="0">
                <a:solidFill>
                  <a:srgbClr val="FF0000"/>
                </a:solidFill>
                <a:latin typeface="Courier" charset="0"/>
                <a:ea typeface="Courier" charset="0"/>
                <a:cs typeface="Courier" charset="0"/>
              </a:rPr>
              <a:t>System.out</a:t>
            </a:r>
            <a:r>
              <a:rPr lang="en-US" sz="1400" dirty="0" smtClean="0">
                <a:solidFill>
                  <a:srgbClr val="FF0000"/>
                </a:solidFill>
                <a:latin typeface="Courier" charset="0"/>
                <a:ea typeface="Courier" charset="0"/>
                <a:cs typeface="Courier" charset="0"/>
              </a:rPr>
              <a:t>::</a:t>
            </a:r>
            <a:r>
              <a:rPr lang="en-US" sz="1400" dirty="0" err="1" smtClean="0">
                <a:solidFill>
                  <a:srgbClr val="FF0000"/>
                </a:solidFill>
                <a:latin typeface="Courier" charset="0"/>
                <a:ea typeface="Courier" charset="0"/>
                <a:cs typeface="Courier" charset="0"/>
              </a:rPr>
              <a:t>println</a:t>
            </a:r>
            <a:r>
              <a:rPr lang="en-US" sz="1400" dirty="0">
                <a:solidFill>
                  <a:srgbClr val="FF0000"/>
                </a:solidFill>
                <a:latin typeface="Courier" charset="0"/>
                <a:ea typeface="Courier" charset="0"/>
                <a:cs typeface="Courier" charset="0"/>
              </a:rPr>
              <a:t> </a:t>
            </a:r>
            <a:r>
              <a:rPr lang="en-US" sz="1400" dirty="0" smtClean="0">
                <a:latin typeface="Courier" charset="0"/>
                <a:ea typeface="Courier" charset="0"/>
                <a:cs typeface="Courier" charset="0"/>
              </a:rPr>
              <a:t>);</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7225835" y="4488824"/>
            <a:ext cx="726481" cy="338554"/>
          </a:xfrm>
          <a:prstGeom prst="rect">
            <a:avLst/>
          </a:prstGeom>
          <a:solidFill>
            <a:schemeClr val="accent4">
              <a:lumMod val="20000"/>
              <a:lumOff val="80000"/>
            </a:schemeClr>
          </a:solidFill>
          <a:ln>
            <a:solidFill>
              <a:schemeClr val="accent2"/>
            </a:solidFill>
          </a:ln>
        </p:spPr>
        <p:txBody>
          <a:bodyPr wrap="none" rtlCol="0">
            <a:spAutoFit/>
          </a:bodyPr>
          <a:lstStyle/>
          <a:p>
            <a:r>
              <a:rPr lang="en-US" sz="1600"/>
              <a:t>THREE</a:t>
            </a:r>
          </a:p>
        </p:txBody>
      </p:sp>
      <p:sp>
        <p:nvSpPr>
          <p:cNvPr id="6" name="Rounded Rectangular Callout 5"/>
          <p:cNvSpPr/>
          <p:nvPr/>
        </p:nvSpPr>
        <p:spPr>
          <a:xfrm>
            <a:off x="4084320" y="4734560"/>
            <a:ext cx="2641600" cy="487680"/>
          </a:xfrm>
          <a:prstGeom prst="wedgeRoundRectCallout">
            <a:avLst>
              <a:gd name="adj1" fmla="val -116056"/>
              <a:gd name="adj2" fmla="val -1166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a:t>
            </a:r>
            <a:r>
              <a:rPr lang="en-US" dirty="0" smtClean="0">
                <a:solidFill>
                  <a:schemeClr val="accent1">
                    <a:lumMod val="50000"/>
                  </a:schemeClr>
                </a:solidFill>
              </a:rPr>
              <a:t>ax() returns Optional&lt;String&gt;</a:t>
            </a:r>
            <a:endParaRPr lang="en-US" dirty="0">
              <a:solidFill>
                <a:schemeClr val="accent1">
                  <a:lumMod val="50000"/>
                </a:schemeClr>
              </a:solidFill>
            </a:endParaRPr>
          </a:p>
        </p:txBody>
      </p:sp>
    </p:spTree>
    <p:extLst>
      <p:ext uri="{BB962C8B-B14F-4D97-AF65-F5344CB8AC3E}">
        <p14:creationId xmlns:p14="http://schemas.microsoft.com/office/powerpoint/2010/main" val="35576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 and Non Terminal Operations</a:t>
            </a:r>
            <a:endParaRPr lang="en-US" dirty="0"/>
          </a:p>
        </p:txBody>
      </p:sp>
      <p:sp>
        <p:nvSpPr>
          <p:cNvPr id="3" name="Content Placeholder 2"/>
          <p:cNvSpPr>
            <a:spLocks noGrp="1"/>
          </p:cNvSpPr>
          <p:nvPr>
            <p:ph idx="1"/>
          </p:nvPr>
        </p:nvSpPr>
        <p:spPr/>
        <p:txBody>
          <a:bodyPr/>
          <a:lstStyle/>
          <a:p>
            <a:r>
              <a:rPr lang="en-US" dirty="0" smtClean="0"/>
              <a:t>Stream operations are either terminal or intermediate</a:t>
            </a:r>
          </a:p>
          <a:p>
            <a:pPr lvl="2"/>
            <a:endParaRPr lang="en-US" dirty="0"/>
          </a:p>
          <a:p>
            <a:r>
              <a:rPr lang="en-US" dirty="0" smtClean="0"/>
              <a:t>Terminal operations</a:t>
            </a:r>
          </a:p>
          <a:p>
            <a:pPr lvl="2"/>
            <a:r>
              <a:rPr lang="en-US" dirty="0" smtClean="0"/>
              <a:t>return a void or a non stream object</a:t>
            </a:r>
          </a:p>
          <a:p>
            <a:pPr lvl="2"/>
            <a:r>
              <a:rPr lang="en-US" dirty="0" smtClean="0"/>
              <a:t>examples include </a:t>
            </a:r>
            <a:r>
              <a:rPr lang="en-US" dirty="0" smtClean="0">
                <a:latin typeface="Courier"/>
                <a:cs typeface="Courier"/>
              </a:rPr>
              <a:t>collect</a:t>
            </a:r>
            <a:r>
              <a:rPr lang="en-US" dirty="0" smtClean="0"/>
              <a:t> and </a:t>
            </a:r>
            <a:r>
              <a:rPr lang="en-US" dirty="0" err="1" smtClean="0">
                <a:latin typeface="Courier"/>
                <a:cs typeface="Courier"/>
              </a:rPr>
              <a:t>forEach</a:t>
            </a:r>
            <a:endParaRPr lang="en-US" dirty="0" smtClean="0">
              <a:latin typeface="Courier"/>
              <a:cs typeface="Courier"/>
            </a:endParaRPr>
          </a:p>
          <a:p>
            <a:pPr lvl="2"/>
            <a:endParaRPr lang="en-US" dirty="0" smtClean="0"/>
          </a:p>
          <a:p>
            <a:r>
              <a:rPr lang="en-US" dirty="0" smtClean="0"/>
              <a:t>Intermediate (or non terminal operations)</a:t>
            </a:r>
          </a:p>
          <a:p>
            <a:pPr lvl="2"/>
            <a:r>
              <a:rPr lang="en-US" dirty="0" smtClean="0"/>
              <a:t>return another stream of a specific type</a:t>
            </a:r>
          </a:p>
          <a:p>
            <a:pPr lvl="2"/>
            <a:r>
              <a:rPr lang="en-US" dirty="0" smtClean="0"/>
              <a:t>type inferred</a:t>
            </a:r>
          </a:p>
          <a:p>
            <a:pPr lvl="2"/>
            <a:r>
              <a:rPr lang="en-US" dirty="0" smtClean="0"/>
              <a:t>allows for chaining of operations</a:t>
            </a:r>
          </a:p>
          <a:p>
            <a:pPr lvl="2"/>
            <a:endParaRPr lang="en-US" dirty="0" smtClean="0"/>
          </a:p>
          <a:p>
            <a:pPr lvl="2"/>
            <a:endParaRPr lang="en-US" dirty="0"/>
          </a:p>
          <a:p>
            <a:endParaRPr lang="en-US" dirty="0"/>
          </a:p>
          <a:p>
            <a:endParaRPr lang="en-US" dirty="0"/>
          </a:p>
        </p:txBody>
      </p:sp>
    </p:spTree>
    <p:extLst>
      <p:ext uri="{BB962C8B-B14F-4D97-AF65-F5344CB8AC3E}">
        <p14:creationId xmlns:p14="http://schemas.microsoft.com/office/powerpoint/2010/main" val="10421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8" name="Rectangle 4"/>
          <p:cNvSpPr>
            <a:spLocks noChangeArrowheads="1"/>
          </p:cNvSpPr>
          <p:nvPr/>
        </p:nvSpPr>
        <p:spPr bwMode="auto">
          <a:xfrm>
            <a:off x="628650" y="1645920"/>
            <a:ext cx="6117167" cy="3091018"/>
          </a:xfrm>
          <a:prstGeom prst="rect">
            <a:avLst/>
          </a:prstGeom>
          <a:solidFill>
            <a:srgbClr val="FFFFFF"/>
          </a:solidFill>
          <a:ln w="12700">
            <a:solidFill>
              <a:schemeClr val="tx1"/>
            </a:solidFill>
            <a:miter lim="800000"/>
            <a:headEnd/>
            <a:tailEnd/>
          </a:ln>
          <a:effectLst/>
        </p:spPr>
        <p:txBody>
          <a:bodyPr lIns="75407" tIns="37042" rIns="75407" bIns="37042">
            <a:spAutoFit/>
          </a:bodyPr>
          <a:lstStyle/>
          <a:p>
            <a:r>
              <a:rPr lang="en-US" sz="1400" dirty="0">
                <a:latin typeface="Courier" charset="0"/>
                <a:ea typeface="Courier" charset="0"/>
                <a:cs typeface="Courier" charset="0"/>
              </a:rPr>
              <a:t>public class Person {</a:t>
            </a:r>
          </a:p>
          <a:p>
            <a:r>
              <a:rPr lang="en-US" sz="1400" dirty="0" smtClean="0">
                <a:latin typeface="Courier" charset="0"/>
                <a:ea typeface="Courier" charset="0"/>
                <a:cs typeface="Courier" charset="0"/>
              </a:rPr>
              <a:t>  private </a:t>
            </a:r>
            <a:r>
              <a:rPr lang="en-US" sz="1400" dirty="0">
                <a:latin typeface="Courier" charset="0"/>
                <a:ea typeface="Courier" charset="0"/>
                <a:cs typeface="Courier" charset="0"/>
              </a:rPr>
              <a:t>String name;</a:t>
            </a:r>
          </a:p>
          <a:p>
            <a:r>
              <a:rPr lang="en-US" sz="1400" dirty="0" smtClean="0">
                <a:latin typeface="Courier" charset="0"/>
                <a:ea typeface="Courier" charset="0"/>
                <a:cs typeface="Courier" charset="0"/>
              </a:rPr>
              <a:t>  private </a:t>
            </a:r>
            <a:r>
              <a:rPr lang="en-US" sz="1400" dirty="0" err="1">
                <a:latin typeface="Courier" charset="0"/>
                <a:ea typeface="Courier" charset="0"/>
                <a:cs typeface="Courier" charset="0"/>
              </a:rPr>
              <a:t>int</a:t>
            </a:r>
            <a:r>
              <a:rPr lang="en-US" sz="1400" dirty="0">
                <a:latin typeface="Courier" charset="0"/>
                <a:ea typeface="Courier" charset="0"/>
                <a:cs typeface="Courier" charset="0"/>
              </a:rPr>
              <a:t> age;</a:t>
            </a:r>
          </a:p>
          <a:p>
            <a:r>
              <a:rPr lang="en-US" sz="1400" dirty="0" smtClean="0">
                <a:latin typeface="Courier" charset="0"/>
                <a:ea typeface="Courier" charset="0"/>
                <a:cs typeface="Courier" charset="0"/>
              </a:rPr>
              <a:t>  public </a:t>
            </a:r>
            <a:r>
              <a:rPr lang="en-US" sz="1400" dirty="0">
                <a:latin typeface="Courier" charset="0"/>
                <a:ea typeface="Courier" charset="0"/>
                <a:cs typeface="Courier" charset="0"/>
              </a:rPr>
              <a:t>Person ( String n, </a:t>
            </a:r>
            <a:r>
              <a:rPr lang="en-US" sz="1400" dirty="0" err="1">
                <a:latin typeface="Courier" charset="0"/>
                <a:ea typeface="Courier" charset="0"/>
                <a:cs typeface="Courier" charset="0"/>
              </a:rPr>
              <a:t>int</a:t>
            </a:r>
            <a:r>
              <a:rPr lang="en-US" sz="1400" dirty="0">
                <a:latin typeface="Courier" charset="0"/>
                <a:ea typeface="Courier" charset="0"/>
                <a:cs typeface="Courier" charset="0"/>
              </a:rPr>
              <a:t> a ) {</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this.name</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n;</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this.age</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a;</a:t>
            </a:r>
          </a:p>
          <a:p>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public </a:t>
            </a:r>
            <a:r>
              <a:rPr lang="en-US" sz="1400" dirty="0" err="1">
                <a:latin typeface="Courier" charset="0"/>
                <a:ea typeface="Courier" charset="0"/>
                <a:cs typeface="Courier" charset="0"/>
              </a:rPr>
              <a:t>int</a:t>
            </a:r>
            <a:r>
              <a:rPr lang="en-US" sz="1400" dirty="0">
                <a:latin typeface="Courier" charset="0"/>
                <a:ea typeface="Courier" charset="0"/>
                <a:cs typeface="Courier" charset="0"/>
              </a:rPr>
              <a:t> </a:t>
            </a:r>
            <a:r>
              <a:rPr lang="en-US" sz="1400" dirty="0" err="1">
                <a:latin typeface="Courier" charset="0"/>
                <a:ea typeface="Courier" charset="0"/>
                <a:cs typeface="Courier" charset="0"/>
              </a:rPr>
              <a:t>getAge</a:t>
            </a:r>
            <a:r>
              <a:rPr lang="en-US" sz="1400" dirty="0">
                <a:latin typeface="Courier" charset="0"/>
                <a:ea typeface="Courier" charset="0"/>
                <a:cs typeface="Courier" charset="0"/>
              </a:rPr>
              <a:t>() {</a:t>
            </a:r>
          </a:p>
          <a:p>
            <a:r>
              <a:rPr lang="en-US" sz="1400" dirty="0" smtClean="0">
                <a:latin typeface="Courier" charset="0"/>
                <a:ea typeface="Courier" charset="0"/>
                <a:cs typeface="Courier" charset="0"/>
              </a:rPr>
              <a:t>    return </a:t>
            </a:r>
            <a:r>
              <a:rPr lang="en-US" sz="1400" dirty="0" err="1">
                <a:latin typeface="Courier" charset="0"/>
                <a:ea typeface="Courier" charset="0"/>
                <a:cs typeface="Courier" charset="0"/>
              </a:rPr>
              <a:t>this.age</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public </a:t>
            </a:r>
            <a:r>
              <a:rPr lang="en-US" sz="1400" dirty="0">
                <a:latin typeface="Courier" charset="0"/>
                <a:ea typeface="Courier" charset="0"/>
                <a:cs typeface="Courier" charset="0"/>
              </a:rPr>
              <a:t>String </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 {</a:t>
            </a:r>
          </a:p>
          <a:p>
            <a:r>
              <a:rPr lang="en-US" sz="1400" dirty="0" smtClean="0">
                <a:latin typeface="Courier" charset="0"/>
                <a:ea typeface="Courier" charset="0"/>
                <a:cs typeface="Courier" charset="0"/>
              </a:rPr>
              <a:t>    return </a:t>
            </a:r>
            <a:r>
              <a:rPr lang="en-US" sz="1400" dirty="0" err="1">
                <a:latin typeface="Courier" charset="0"/>
                <a:ea typeface="Courier" charset="0"/>
                <a:cs typeface="Courier" charset="0"/>
              </a:rPr>
              <a:t>this.name</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a:t>
            </a:r>
            <a:endParaRPr lang="en-US" sz="1400" dirty="0">
              <a:latin typeface="Courier" charset="0"/>
              <a:ea typeface="Courier" charset="0"/>
              <a:cs typeface="Courier" charset="0"/>
            </a:endParaRPr>
          </a:p>
        </p:txBody>
      </p:sp>
      <p:sp>
        <p:nvSpPr>
          <p:cNvPr id="11" name="Content Placeholder 2"/>
          <p:cNvSpPr>
            <a:spLocks noGrp="1"/>
          </p:cNvSpPr>
          <p:nvPr>
            <p:ph idx="1"/>
          </p:nvPr>
        </p:nvSpPr>
        <p:spPr>
          <a:xfrm>
            <a:off x="628650" y="1139263"/>
            <a:ext cx="6985000" cy="506657"/>
          </a:xfrm>
        </p:spPr>
        <p:txBody>
          <a:bodyPr/>
          <a:lstStyle/>
          <a:p>
            <a:r>
              <a:rPr lang="en-US" dirty="0" smtClean="0">
                <a:latin typeface="Courier"/>
                <a:cs typeface="Courier"/>
              </a:rPr>
              <a:t>Person</a:t>
            </a:r>
            <a:r>
              <a:rPr lang="en-US" dirty="0" smtClean="0">
                <a:cs typeface="Courier"/>
              </a:rPr>
              <a:t> </a:t>
            </a:r>
            <a:r>
              <a:rPr lang="en-US" dirty="0" smtClean="0"/>
              <a:t>is </a:t>
            </a:r>
            <a:r>
              <a:rPr lang="en-US" dirty="0" smtClean="0"/>
              <a:t>a simple class with a </a:t>
            </a:r>
            <a:r>
              <a:rPr lang="en-US" dirty="0" smtClean="0"/>
              <a:t>name and age</a:t>
            </a:r>
            <a:endParaRPr lang="en-US" dirty="0" smtClean="0"/>
          </a:p>
          <a:p>
            <a:pPr lvl="2"/>
            <a:endParaRPr lang="en-US" dirty="0"/>
          </a:p>
        </p:txBody>
      </p:sp>
      <p:sp>
        <p:nvSpPr>
          <p:cNvPr id="9" name="Rectangle 4"/>
          <p:cNvSpPr>
            <a:spLocks noChangeArrowheads="1"/>
          </p:cNvSpPr>
          <p:nvPr/>
        </p:nvSpPr>
        <p:spPr bwMode="auto">
          <a:xfrm>
            <a:off x="3687233" y="3191429"/>
            <a:ext cx="5069840"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a:latin typeface="Courier" charset="0"/>
                <a:ea typeface="Courier" charset="0"/>
                <a:cs typeface="Courier" charset="0"/>
              </a:rPr>
              <a:t>Person people[] = { </a:t>
            </a:r>
            <a:endParaRPr lang="en-US" sz="1400" dirty="0" smtClean="0">
              <a:latin typeface="Courier" charset="0"/>
              <a:ea typeface="Courier" charset="0"/>
              <a:cs typeface="Courier" charset="0"/>
            </a:endParaRPr>
          </a:p>
          <a:p>
            <a:r>
              <a:rPr lang="en-US" sz="1400" dirty="0" smtClean="0">
                <a:latin typeface="Courier" charset="0"/>
                <a:ea typeface="Courier" charset="0"/>
                <a:cs typeface="Courier" charset="0"/>
              </a:rPr>
              <a:t>  new </a:t>
            </a:r>
            <a:r>
              <a:rPr lang="en-US" sz="1400" dirty="0">
                <a:latin typeface="Courier" charset="0"/>
                <a:ea typeface="Courier" charset="0"/>
                <a:cs typeface="Courier" charset="0"/>
              </a:rPr>
              <a:t>Person("George", 21),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new </a:t>
            </a:r>
            <a:r>
              <a:rPr lang="en-US" sz="1400" dirty="0">
                <a:latin typeface="Courier" charset="0"/>
                <a:ea typeface="Courier" charset="0"/>
                <a:cs typeface="Courier" charset="0"/>
              </a:rPr>
              <a:t>Person("John", 32),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new </a:t>
            </a:r>
            <a:r>
              <a:rPr lang="en-US" sz="1400" dirty="0">
                <a:latin typeface="Courier" charset="0"/>
                <a:ea typeface="Courier" charset="0"/>
                <a:cs typeface="Courier" charset="0"/>
              </a:rPr>
              <a:t>Person("Jane", 21),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new </a:t>
            </a:r>
            <a:r>
              <a:rPr lang="en-US" sz="1400" dirty="0">
                <a:latin typeface="Courier" charset="0"/>
                <a:ea typeface="Courier" charset="0"/>
                <a:cs typeface="Courier" charset="0"/>
              </a:rPr>
              <a:t>Person("Fred", 40) </a:t>
            </a:r>
            <a:endParaRPr lang="en-US" sz="1400" dirty="0" smtClean="0">
              <a:latin typeface="Courier" charset="0"/>
              <a:ea typeface="Courier" charset="0"/>
              <a:cs typeface="Courier" charset="0"/>
            </a:endParaRPr>
          </a:p>
          <a:p>
            <a:r>
              <a:rPr lang="en-US" sz="1400" dirty="0" smtClean="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a:latin typeface="Courier" charset="0"/>
                <a:ea typeface="Courier" charset="0"/>
                <a:cs typeface="Courier" charset="0"/>
              </a:rPr>
              <a:t>List&lt;Person&gt; </a:t>
            </a:r>
            <a:r>
              <a:rPr lang="en-US" sz="1400" dirty="0" err="1">
                <a:latin typeface="Courier" charset="0"/>
                <a:ea typeface="Courier" charset="0"/>
                <a:cs typeface="Courier" charset="0"/>
              </a:rPr>
              <a:t>thePeople</a:t>
            </a:r>
            <a:r>
              <a:rPr lang="en-US" sz="1400" dirty="0">
                <a:latin typeface="Courier" charset="0"/>
                <a:ea typeface="Courier" charset="0"/>
                <a:cs typeface="Courier" charset="0"/>
              </a:rPr>
              <a:t> </a:t>
            </a:r>
            <a:r>
              <a:rPr lang="en-US" sz="1400" dirty="0" err="1" smtClean="0">
                <a:latin typeface="Courier" charset="0"/>
                <a:ea typeface="Courier" charset="0"/>
                <a:cs typeface="Courier" charset="0"/>
              </a:rPr>
              <a:t>Arrays.asList</a:t>
            </a:r>
            <a:r>
              <a:rPr lang="en-US" sz="1400" dirty="0" smtClean="0">
                <a:latin typeface="Courier" charset="0"/>
                <a:ea typeface="Courier" charset="0"/>
                <a:cs typeface="Courier" charset="0"/>
              </a:rPr>
              <a:t>(people);</a:t>
            </a:r>
            <a:endParaRPr lang="en-US" sz="1400" dirty="0">
              <a:latin typeface="Courier" charset="0"/>
              <a:ea typeface="Courier" charset="0"/>
              <a:cs typeface="Courier" charset="0"/>
            </a:endParaRPr>
          </a:p>
        </p:txBody>
      </p:sp>
    </p:spTree>
    <p:extLst>
      <p:ext uri="{BB962C8B-B14F-4D97-AF65-F5344CB8AC3E}">
        <p14:creationId xmlns:p14="http://schemas.microsoft.com/office/powerpoint/2010/main" val="208511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and External Iteration</a:t>
            </a:r>
            <a:endParaRPr lang="en-US" dirty="0"/>
          </a:p>
        </p:txBody>
      </p:sp>
      <p:sp>
        <p:nvSpPr>
          <p:cNvPr id="3" name="Content Placeholder 2"/>
          <p:cNvSpPr>
            <a:spLocks noGrp="1"/>
          </p:cNvSpPr>
          <p:nvPr>
            <p:ph idx="1"/>
          </p:nvPr>
        </p:nvSpPr>
        <p:spPr/>
        <p:txBody>
          <a:bodyPr/>
          <a:lstStyle/>
          <a:p>
            <a:r>
              <a:rPr lang="en-US" dirty="0" smtClean="0"/>
              <a:t>Historically in Java, iteration over a collection controlled via </a:t>
            </a:r>
            <a:r>
              <a:rPr lang="en-US" b="1" dirty="0">
                <a:solidFill>
                  <a:srgbClr val="0000FF"/>
                </a:solidFill>
              </a:rPr>
              <a:t>Iterators</a:t>
            </a:r>
          </a:p>
          <a:p>
            <a:pPr lvl="2"/>
            <a:endParaRPr lang="en-US" dirty="0">
              <a:solidFill>
                <a:schemeClr val="accent1"/>
              </a:solidFill>
            </a:endParaRPr>
          </a:p>
          <a:p>
            <a:r>
              <a:rPr lang="en-US" dirty="0" smtClean="0">
                <a:solidFill>
                  <a:srgbClr val="000000"/>
                </a:solidFill>
              </a:rPr>
              <a:t>Loops make it difficult to sub divide problems</a:t>
            </a:r>
          </a:p>
          <a:p>
            <a:pPr lvl="2"/>
            <a:endParaRPr lang="en-US" dirty="0">
              <a:solidFill>
                <a:srgbClr val="000000"/>
              </a:solidFill>
            </a:endParaRPr>
          </a:p>
          <a:p>
            <a:r>
              <a:rPr lang="en-US" dirty="0">
                <a:solidFill>
                  <a:srgbClr val="000000"/>
                </a:solidFill>
              </a:rPr>
              <a:t>L</a:t>
            </a:r>
            <a:r>
              <a:rPr lang="en-US" dirty="0" smtClean="0">
                <a:solidFill>
                  <a:srgbClr val="000000"/>
                </a:solidFill>
              </a:rPr>
              <a:t>arge amount of boiler plate code</a:t>
            </a:r>
          </a:p>
        </p:txBody>
      </p:sp>
      <p:sp>
        <p:nvSpPr>
          <p:cNvPr id="4" name="Rectangle 3"/>
          <p:cNvSpPr/>
          <p:nvPr/>
        </p:nvSpPr>
        <p:spPr bwMode="auto">
          <a:xfrm>
            <a:off x="1270000" y="3037840"/>
            <a:ext cx="26035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Application Code </a:t>
            </a:r>
          </a:p>
          <a:p>
            <a:pPr algn="ctr" defTabSz="761970" eaLnBrk="0" fontAlgn="base" hangingPunct="0">
              <a:spcBef>
                <a:spcPct val="0"/>
              </a:spcBef>
              <a:spcAft>
                <a:spcPct val="0"/>
              </a:spcAft>
            </a:pPr>
            <a:r>
              <a:rPr lang="en-GB" sz="1500" dirty="0"/>
              <a:t>Build Operation</a:t>
            </a:r>
            <a:endParaRPr lang="en-GB" sz="1500" dirty="0">
              <a:latin typeface="Arial" charset="0"/>
              <a:ea typeface="ＭＳ Ｐゴシック" charset="0"/>
            </a:endParaRPr>
          </a:p>
        </p:txBody>
      </p:sp>
      <p:sp>
        <p:nvSpPr>
          <p:cNvPr id="5" name="Rectangle 4"/>
          <p:cNvSpPr/>
          <p:nvPr/>
        </p:nvSpPr>
        <p:spPr bwMode="auto">
          <a:xfrm>
            <a:off x="5080000" y="3037840"/>
            <a:ext cx="26035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Application Code </a:t>
            </a:r>
          </a:p>
          <a:p>
            <a:pPr algn="ctr" defTabSz="761970" eaLnBrk="0" fontAlgn="base" hangingPunct="0">
              <a:spcBef>
                <a:spcPct val="0"/>
              </a:spcBef>
              <a:spcAft>
                <a:spcPct val="0"/>
              </a:spcAft>
            </a:pPr>
            <a:r>
              <a:rPr lang="en-GB" sz="1500" dirty="0"/>
              <a:t>Receive Result</a:t>
            </a:r>
          </a:p>
        </p:txBody>
      </p:sp>
      <p:sp>
        <p:nvSpPr>
          <p:cNvPr id="6" name="Rectangle 5"/>
          <p:cNvSpPr/>
          <p:nvPr/>
        </p:nvSpPr>
        <p:spPr bwMode="auto">
          <a:xfrm>
            <a:off x="3238500" y="4117340"/>
            <a:ext cx="2667000" cy="571500"/>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Collection</a:t>
            </a:r>
          </a:p>
          <a:p>
            <a:pPr algn="ctr" defTabSz="761970" eaLnBrk="0" fontAlgn="base" hangingPunct="0">
              <a:spcBef>
                <a:spcPct val="0"/>
              </a:spcBef>
              <a:spcAft>
                <a:spcPct val="0"/>
              </a:spcAft>
            </a:pPr>
            <a:r>
              <a:rPr lang="en-GB" sz="1500" dirty="0">
                <a:latin typeface="Arial" charset="0"/>
                <a:ea typeface="ＭＳ Ｐゴシック" charset="0"/>
              </a:rPr>
              <a:t>Controls Iteration</a:t>
            </a:r>
          </a:p>
        </p:txBody>
      </p:sp>
      <p:cxnSp>
        <p:nvCxnSpPr>
          <p:cNvPr id="7" name="Straight Connector 6"/>
          <p:cNvCxnSpPr>
            <a:stCxn id="4" idx="2"/>
            <a:endCxn id="6" idx="1"/>
          </p:cNvCxnSpPr>
          <p:nvPr/>
        </p:nvCxnSpPr>
        <p:spPr bwMode="auto">
          <a:xfrm>
            <a:off x="2571750" y="3609340"/>
            <a:ext cx="666750" cy="79375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a:stCxn id="6" idx="3"/>
            <a:endCxn id="5" idx="2"/>
          </p:cNvCxnSpPr>
          <p:nvPr/>
        </p:nvCxnSpPr>
        <p:spPr bwMode="auto">
          <a:xfrm flipV="1">
            <a:off x="5905500" y="3609340"/>
            <a:ext cx="476250" cy="79375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9126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11" name="Content Placeholder 2"/>
          <p:cNvSpPr>
            <a:spLocks noGrp="1"/>
          </p:cNvSpPr>
          <p:nvPr>
            <p:ph idx="1"/>
          </p:nvPr>
        </p:nvSpPr>
        <p:spPr>
          <a:xfrm>
            <a:off x="628650" y="1158147"/>
            <a:ext cx="6985000" cy="1587500"/>
          </a:xfrm>
        </p:spPr>
        <p:txBody>
          <a:bodyPr/>
          <a:lstStyle/>
          <a:p>
            <a:r>
              <a:rPr lang="en-US" dirty="0" smtClean="0"/>
              <a:t>Applies a function to transform each element</a:t>
            </a:r>
          </a:p>
          <a:p>
            <a:pPr lvl="2"/>
            <a:r>
              <a:rPr lang="en-US" dirty="0" smtClean="0"/>
              <a:t>non terminal operation</a:t>
            </a:r>
          </a:p>
          <a:p>
            <a:pPr lvl="2"/>
            <a:r>
              <a:rPr lang="en-US" dirty="0" smtClean="0"/>
              <a:t>example transforms a </a:t>
            </a:r>
            <a:r>
              <a:rPr lang="en-US" dirty="0" smtClean="0"/>
              <a:t>Person object </a:t>
            </a:r>
            <a:r>
              <a:rPr lang="en-US" dirty="0" smtClean="0"/>
              <a:t>to the corresponding </a:t>
            </a:r>
            <a:r>
              <a:rPr lang="en-US" dirty="0" smtClean="0"/>
              <a:t>name</a:t>
            </a:r>
            <a:endParaRPr lang="en-US" dirty="0" smtClean="0"/>
          </a:p>
        </p:txBody>
      </p:sp>
      <p:sp>
        <p:nvSpPr>
          <p:cNvPr id="9" name="Rectangle 4"/>
          <p:cNvSpPr>
            <a:spLocks noChangeArrowheads="1"/>
          </p:cNvSpPr>
          <p:nvPr/>
        </p:nvSpPr>
        <p:spPr bwMode="auto">
          <a:xfrm>
            <a:off x="628650" y="2368293"/>
            <a:ext cx="6073205" cy="1014291"/>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r>
              <a:rPr lang="en-US" sz="1400" dirty="0">
                <a:latin typeface="Courier" charset="0"/>
                <a:ea typeface="Courier" charset="0"/>
                <a:cs typeface="Courier" charset="0"/>
              </a:rPr>
              <a:t>List&lt;String&gt; names = new </a:t>
            </a:r>
            <a:r>
              <a:rPr lang="en-US" sz="1400" dirty="0" err="1">
                <a:latin typeface="Courier" charset="0"/>
                <a:ea typeface="Courier" charset="0"/>
                <a:cs typeface="Courier" charset="0"/>
              </a:rPr>
              <a:t>ArrayList</a:t>
            </a:r>
            <a:r>
              <a:rPr lang="en-US" sz="1400" dirty="0" smtClean="0">
                <a:latin typeface="Courier" charset="0"/>
                <a:ea typeface="Courier" charset="0"/>
                <a:cs typeface="Courier" charset="0"/>
              </a:rPr>
              <a:t>&lt;&gt;();</a:t>
            </a:r>
            <a:endParaRPr lang="en-US" sz="1400" dirty="0">
              <a:latin typeface="Courier" charset="0"/>
              <a:ea typeface="Courier" charset="0"/>
              <a:cs typeface="Courier" charset="0"/>
            </a:endParaRPr>
          </a:p>
          <a:p>
            <a:r>
              <a:rPr lang="en-US" sz="1400" dirty="0">
                <a:latin typeface="Courier" charset="0"/>
                <a:ea typeface="Courier" charset="0"/>
                <a:cs typeface="Courier" charset="0"/>
              </a:rPr>
              <a:t>for ( Person p: </a:t>
            </a:r>
            <a:r>
              <a:rPr lang="en-US" sz="1400" dirty="0" err="1">
                <a:latin typeface="Courier" charset="0"/>
                <a:ea typeface="Courier" charset="0"/>
                <a:cs typeface="Courier" charset="0"/>
              </a:rPr>
              <a:t>thePeople</a:t>
            </a:r>
            <a:r>
              <a:rPr lang="en-US" sz="1400" dirty="0">
                <a:latin typeface="Courier" charset="0"/>
                <a:ea typeface="Courier" charset="0"/>
                <a:cs typeface="Courier" charset="0"/>
              </a:rPr>
              <a:t> ) {</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names.add</a:t>
            </a:r>
            <a:r>
              <a:rPr lang="en-US" sz="1400" dirty="0" smtClean="0">
                <a:latin typeface="Courier" charset="0"/>
                <a:ea typeface="Courier" charset="0"/>
                <a:cs typeface="Courier" charset="0"/>
              </a:rPr>
              <a:t>(</a:t>
            </a:r>
            <a:r>
              <a:rPr lang="en-US" sz="1400" dirty="0" err="1" smtClean="0">
                <a:latin typeface="Courier" charset="0"/>
                <a:ea typeface="Courier" charset="0"/>
                <a:cs typeface="Courier" charset="0"/>
              </a:rPr>
              <a:t>p.getName</a:t>
            </a:r>
            <a:r>
              <a:rPr lang="en-US" sz="1400" dirty="0">
                <a:latin typeface="Courier" charset="0"/>
                <a:ea typeface="Courier" charset="0"/>
                <a:cs typeface="Courier" charset="0"/>
              </a:rPr>
              <a:t>());</a:t>
            </a:r>
          </a:p>
          <a:p>
            <a:r>
              <a:rPr lang="en-US" sz="1400" dirty="0">
                <a:latin typeface="Courier" charset="0"/>
                <a:ea typeface="Courier" charset="0"/>
                <a:cs typeface="Courier" charset="0"/>
              </a:rPr>
              <a:t>}</a:t>
            </a:r>
          </a:p>
        </p:txBody>
      </p:sp>
      <p:sp>
        <p:nvSpPr>
          <p:cNvPr id="12" name="Rectangle 4"/>
          <p:cNvSpPr>
            <a:spLocks noChangeArrowheads="1"/>
          </p:cNvSpPr>
          <p:nvPr/>
        </p:nvSpPr>
        <p:spPr bwMode="auto">
          <a:xfrm>
            <a:off x="1513416" y="3556369"/>
            <a:ext cx="6706024" cy="79884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List&lt;String&gt; </a:t>
            </a:r>
            <a:r>
              <a:rPr lang="en-US" sz="1400" dirty="0" smtClean="0">
                <a:latin typeface="Courier" charset="0"/>
                <a:ea typeface="Courier" charset="0"/>
                <a:cs typeface="Courier" charset="0"/>
              </a:rPr>
              <a:t>names </a:t>
            </a:r>
            <a:r>
              <a:rPr lang="en-US" sz="1400" dirty="0">
                <a:latin typeface="Courier" charset="0"/>
                <a:ea typeface="Courier" charset="0"/>
                <a:cs typeface="Courier" charset="0"/>
              </a:rPr>
              <a:t>= </a:t>
            </a:r>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r>
              <a:rPr lang="en-US" sz="1400" dirty="0">
                <a:latin typeface="Courier" charset="0"/>
                <a:ea typeface="Courier" charset="0"/>
                <a:cs typeface="Courier" charset="0"/>
              </a:rPr>
              <a:t>map(Person::</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.collect(</a:t>
            </a:r>
            <a:r>
              <a:rPr lang="en-US" sz="1400" dirty="0" err="1" smtClean="0">
                <a:latin typeface="Courier" charset="0"/>
                <a:ea typeface="Courier" charset="0"/>
                <a:cs typeface="Courier" charset="0"/>
              </a:rPr>
              <a:t>Collectors.toList</a:t>
            </a: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1936685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a:cs typeface="Courier"/>
              </a:rPr>
              <a:t>collect</a:t>
            </a:r>
            <a:r>
              <a:rPr lang="en-US" dirty="0" smtClean="0"/>
              <a:t> operation is a terminal operation</a:t>
            </a:r>
          </a:p>
          <a:p>
            <a:endParaRPr lang="en-US" dirty="0"/>
          </a:p>
          <a:p>
            <a:r>
              <a:rPr lang="en-US" dirty="0" smtClean="0"/>
              <a:t>Used to transform stream elements into </a:t>
            </a:r>
          </a:p>
          <a:p>
            <a:pPr lvl="2"/>
            <a:r>
              <a:rPr lang="en-US" dirty="0" smtClean="0"/>
              <a:t>lists, sets, maps etc.</a:t>
            </a:r>
          </a:p>
          <a:p>
            <a:pPr lvl="2"/>
            <a:endParaRPr lang="en-US" dirty="0"/>
          </a:p>
          <a:p>
            <a:r>
              <a:rPr lang="en-US" dirty="0" smtClean="0"/>
              <a:t>Accepts a Collector </a:t>
            </a:r>
          </a:p>
          <a:p>
            <a:pPr lvl="2"/>
            <a:r>
              <a:rPr lang="en-US" dirty="0" smtClean="0"/>
              <a:t>object that handles transformation into result</a:t>
            </a:r>
          </a:p>
          <a:p>
            <a:pPr lvl="2"/>
            <a:r>
              <a:rPr lang="en-US" dirty="0" smtClean="0"/>
              <a:t>can build your own </a:t>
            </a:r>
            <a:r>
              <a:rPr lang="en-US" dirty="0" smtClean="0"/>
              <a:t>- implement </a:t>
            </a:r>
            <a:r>
              <a:rPr lang="en-US" dirty="0" err="1" smtClean="0">
                <a:latin typeface="Courier"/>
                <a:cs typeface="Courier"/>
              </a:rPr>
              <a:t>java.util.stream.Collector</a:t>
            </a:r>
            <a:endParaRPr lang="en-US" dirty="0" smtClean="0">
              <a:latin typeface="Courier"/>
              <a:cs typeface="Courier"/>
            </a:endParaRPr>
          </a:p>
          <a:p>
            <a:pPr lvl="2"/>
            <a:endParaRPr lang="en-US" dirty="0"/>
          </a:p>
          <a:p>
            <a:r>
              <a:rPr lang="en-US" dirty="0" smtClean="0"/>
              <a:t>Various built-in collector classes available</a:t>
            </a:r>
          </a:p>
          <a:p>
            <a:pPr lvl="2"/>
            <a:r>
              <a:rPr lang="en-US" dirty="0" err="1" smtClean="0">
                <a:latin typeface="Courier" charset="0"/>
                <a:ea typeface="Courier" charset="0"/>
                <a:cs typeface="Courier" charset="0"/>
              </a:rPr>
              <a:t>Collectors.toSet</a:t>
            </a:r>
            <a:r>
              <a:rPr lang="en-US" dirty="0" smtClean="0">
                <a:latin typeface="Courier" charset="0"/>
                <a:ea typeface="Courier" charset="0"/>
                <a:cs typeface="Courier" charset="0"/>
              </a:rPr>
              <a:t>()</a:t>
            </a:r>
          </a:p>
          <a:p>
            <a:pPr lvl="2"/>
            <a:r>
              <a:rPr lang="en-US" dirty="0" err="1" smtClean="0">
                <a:latin typeface="Courier" charset="0"/>
                <a:ea typeface="Courier" charset="0"/>
                <a:cs typeface="Courier" charset="0"/>
              </a:rPr>
              <a:t>Collectors.toList</a:t>
            </a:r>
            <a:r>
              <a:rPr lang="en-US" dirty="0" smtClean="0">
                <a:latin typeface="Courier" charset="0"/>
                <a:ea typeface="Courier" charset="0"/>
                <a:cs typeface="Courier" charset="0"/>
              </a:rPr>
              <a:t>()</a:t>
            </a:r>
          </a:p>
          <a:p>
            <a:pPr lvl="2"/>
            <a:r>
              <a:rPr lang="en-US" dirty="0" err="1" smtClean="0">
                <a:latin typeface="Courier" charset="0"/>
                <a:ea typeface="Courier" charset="0"/>
                <a:cs typeface="Courier" charset="0"/>
              </a:rPr>
              <a:t>Collectors.groupingBy</a:t>
            </a:r>
            <a:r>
              <a:rPr lang="en-US" dirty="0" smtClean="0">
                <a:latin typeface="Courier" charset="0"/>
                <a:ea typeface="Courier" charset="0"/>
                <a:cs typeface="Courier" charset="0"/>
              </a:rPr>
              <a:t>(</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provides  Map&lt;key, List&gt;</a:t>
            </a:r>
          </a:p>
          <a:p>
            <a:pPr lvl="2"/>
            <a:r>
              <a:rPr lang="en-US" dirty="0" err="1" smtClean="0">
                <a:latin typeface="Courier" charset="0"/>
                <a:ea typeface="Courier" charset="0"/>
                <a:cs typeface="Courier" charset="0"/>
              </a:rPr>
              <a:t>Collectors.averagingInt</a:t>
            </a:r>
            <a:r>
              <a:rPr lang="en-US" dirty="0" smtClean="0">
                <a:latin typeface="Courier" charset="0"/>
                <a:ea typeface="Courier" charset="0"/>
                <a:cs typeface="Courier" charset="0"/>
              </a:rPr>
              <a:t>(</a:t>
            </a:r>
            <a:r>
              <a:rPr lang="en-US" dirty="0" err="1" smtClean="0">
                <a:latin typeface="Courier" charset="0"/>
                <a:ea typeface="Courier" charset="0"/>
                <a:cs typeface="Courier" charset="0"/>
              </a:rPr>
              <a:t>func</a:t>
            </a:r>
            <a:r>
              <a:rPr lang="en-US" dirty="0">
                <a:latin typeface="Courier" charset="0"/>
                <a:ea typeface="Courier" charset="0"/>
                <a:cs typeface="Courier" charset="0"/>
              </a:rPr>
              <a:t>)</a:t>
            </a:r>
            <a:endParaRPr lang="en-US" dirty="0" smtClean="0">
              <a:latin typeface="Courier" charset="0"/>
              <a:ea typeface="Courier" charset="0"/>
              <a:cs typeface="Courier" charset="0"/>
            </a:endParaRPr>
          </a:p>
        </p:txBody>
      </p:sp>
    </p:spTree>
    <p:extLst>
      <p:ext uri="{BB962C8B-B14F-4D97-AF65-F5344CB8AC3E}">
        <p14:creationId xmlns:p14="http://schemas.microsoft.com/office/powerpoint/2010/main" val="208401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a:xfrm>
            <a:off x="628650" y="1109043"/>
            <a:ext cx="6985000" cy="4337539"/>
          </a:xfrm>
        </p:spPr>
        <p:txBody>
          <a:bodyPr/>
          <a:lstStyle/>
          <a:p>
            <a:r>
              <a:rPr lang="en-US" dirty="0" smtClean="0"/>
              <a:t>Can transforms into a Map</a:t>
            </a:r>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smtClean="0"/>
          </a:p>
          <a:p>
            <a:pPr lvl="3"/>
            <a:endParaRPr lang="en-US" dirty="0"/>
          </a:p>
          <a:p>
            <a:endParaRPr lang="en-US" dirty="0" smtClean="0"/>
          </a:p>
          <a:p>
            <a:pPr lvl="4"/>
            <a:endParaRPr lang="en-US" dirty="0"/>
          </a:p>
          <a:p>
            <a:r>
              <a:rPr lang="en-US" dirty="0" smtClean="0"/>
              <a:t>Basic statistics can be retrieved </a:t>
            </a:r>
          </a:p>
          <a:p>
            <a:pPr lvl="2"/>
            <a:r>
              <a:rPr lang="en-US" dirty="0"/>
              <a:t>using </a:t>
            </a:r>
            <a:r>
              <a:rPr lang="en-US" dirty="0" err="1"/>
              <a:t>summarizingInt</a:t>
            </a:r>
            <a:r>
              <a:rPr lang="en-US" dirty="0"/>
              <a:t>, </a:t>
            </a:r>
          </a:p>
          <a:p>
            <a:pPr lvl="2"/>
            <a:r>
              <a:rPr lang="en-US" dirty="0" err="1"/>
              <a:t>summarizingLong</a:t>
            </a:r>
            <a:r>
              <a:rPr lang="en-US" dirty="0"/>
              <a:t> and </a:t>
            </a:r>
          </a:p>
          <a:p>
            <a:pPr lvl="2"/>
            <a:r>
              <a:rPr lang="en-US" dirty="0" err="1"/>
              <a:t>summarizingDouble</a:t>
            </a:r>
            <a:endParaRPr lang="en-US" dirty="0"/>
          </a:p>
        </p:txBody>
      </p:sp>
      <p:sp>
        <p:nvSpPr>
          <p:cNvPr id="4" name="Rectangle 4"/>
          <p:cNvSpPr>
            <a:spLocks noChangeArrowheads="1"/>
          </p:cNvSpPr>
          <p:nvPr/>
        </p:nvSpPr>
        <p:spPr bwMode="auto">
          <a:xfrm>
            <a:off x="1736856" y="1494544"/>
            <a:ext cx="6621357" cy="2306953"/>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Map&lt;Integer, List&lt;Person&gt;&gt; </a:t>
            </a:r>
            <a:r>
              <a:rPr lang="en-US" sz="1400" dirty="0" err="1" smtClean="0">
                <a:latin typeface="Courier" charset="0"/>
                <a:ea typeface="Courier" charset="0"/>
                <a:cs typeface="Courier" charset="0"/>
              </a:rPr>
              <a:t>agesMap</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thePeople.stream</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r>
              <a:rPr lang="en-US" sz="1400" dirty="0">
                <a:latin typeface="Courier" charset="0"/>
                <a:ea typeface="Courier" charset="0"/>
                <a:cs typeface="Courier" charset="0"/>
              </a:rPr>
              <a:t>collect</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Collectors.groupingBy</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Person</a:t>
            </a:r>
            <a:r>
              <a:rPr lang="en-US" sz="1400" dirty="0">
                <a:latin typeface="Courier" charset="0"/>
                <a:ea typeface="Courier" charset="0"/>
                <a:cs typeface="Courier" charset="0"/>
              </a:rPr>
              <a:t>::</a:t>
            </a:r>
            <a:r>
              <a:rPr lang="en-US" sz="1400" dirty="0" err="1">
                <a:latin typeface="Courier" charset="0"/>
                <a:ea typeface="Courier" charset="0"/>
                <a:cs typeface="Courier" charset="0"/>
              </a:rPr>
              <a:t>getAge</a:t>
            </a:r>
            <a:r>
              <a:rPr lang="en-US" sz="1400" dirty="0">
                <a:latin typeface="Courier" charset="0"/>
                <a:ea typeface="Courier" charset="0"/>
                <a:cs typeface="Courier" charset="0"/>
              </a:rPr>
              <a:t>, </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Collectors.toList</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a:latin typeface="Courier" charset="0"/>
                <a:ea typeface="Courier" charset="0"/>
                <a:cs typeface="Courier" charset="0"/>
              </a:rPr>
              <a:t>for ( Integer </a:t>
            </a:r>
            <a:r>
              <a:rPr lang="en-US" sz="1400" dirty="0" err="1">
                <a:latin typeface="Courier" charset="0"/>
                <a:ea typeface="Courier" charset="0"/>
                <a:cs typeface="Courier" charset="0"/>
              </a:rPr>
              <a:t>i</a:t>
            </a:r>
            <a:r>
              <a:rPr lang="en-US" sz="1400" dirty="0">
                <a:latin typeface="Courier" charset="0"/>
                <a:ea typeface="Courier" charset="0"/>
                <a:cs typeface="Courier" charset="0"/>
              </a:rPr>
              <a:t> : </a:t>
            </a:r>
            <a:r>
              <a:rPr lang="en-US" sz="1400" dirty="0" err="1" smtClean="0">
                <a:latin typeface="Courier" charset="0"/>
                <a:ea typeface="Courier" charset="0"/>
                <a:cs typeface="Courier" charset="0"/>
              </a:rPr>
              <a:t>agesMap.keySet</a:t>
            </a:r>
            <a:r>
              <a:rPr lang="en-US" sz="1400" dirty="0">
                <a:latin typeface="Courier" charset="0"/>
                <a:ea typeface="Courier" charset="0"/>
                <a:cs typeface="Courier" charset="0"/>
              </a:rPr>
              <a:t>() ) {</a:t>
            </a: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System.out.println</a:t>
            </a:r>
            <a:r>
              <a:rPr lang="en-US" sz="1400" dirty="0" smtClean="0">
                <a:latin typeface="Courier" charset="0"/>
                <a:ea typeface="Courier" charset="0"/>
                <a:cs typeface="Courier" charset="0"/>
              </a:rPr>
              <a:t>(</a:t>
            </a:r>
            <a:r>
              <a:rPr lang="en-US" sz="1400" dirty="0" err="1" smtClean="0">
                <a:latin typeface="Courier" charset="0"/>
                <a:ea typeface="Courier" charset="0"/>
                <a:cs typeface="Courier" charset="0"/>
              </a:rPr>
              <a:t>i</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 " + </a:t>
            </a:r>
            <a:r>
              <a:rPr lang="en-US" sz="1400" dirty="0" err="1" smtClean="0">
                <a:latin typeface="Courier" charset="0"/>
                <a:ea typeface="Courier" charset="0"/>
                <a:cs typeface="Courier" charset="0"/>
              </a:rPr>
              <a:t>agesMap.get</a:t>
            </a:r>
            <a:r>
              <a:rPr lang="en-US" sz="1400" dirty="0" smtClean="0">
                <a:latin typeface="Courier" charset="0"/>
                <a:ea typeface="Courier" charset="0"/>
                <a:cs typeface="Courier" charset="0"/>
              </a:rPr>
              <a:t>(</a:t>
            </a:r>
            <a:r>
              <a:rPr lang="en-US" sz="1400" dirty="0" err="1" smtClean="0">
                <a:latin typeface="Courier" charset="0"/>
                <a:ea typeface="Courier" charset="0"/>
                <a:cs typeface="Courier" charset="0"/>
              </a:rPr>
              <a:t>i</a:t>
            </a:r>
            <a:r>
              <a:rPr lang="en-US" sz="1400" dirty="0">
                <a:latin typeface="Courier" charset="0"/>
                <a:ea typeface="Courier" charset="0"/>
                <a:cs typeface="Courier" charset="0"/>
              </a:rPr>
              <a:t>));</a:t>
            </a:r>
          </a:p>
          <a:p>
            <a:r>
              <a:rPr lang="en-US" sz="1400" dirty="0">
                <a:latin typeface="Courier" charset="0"/>
                <a:ea typeface="Courier" charset="0"/>
                <a:cs typeface="Courier" charset="0"/>
              </a:rPr>
              <a:t>}</a:t>
            </a:r>
          </a:p>
        </p:txBody>
      </p:sp>
      <p:sp>
        <p:nvSpPr>
          <p:cNvPr id="5" name="Rectangle 5"/>
          <p:cNvSpPr>
            <a:spLocks noChangeArrowheads="1"/>
          </p:cNvSpPr>
          <p:nvPr/>
        </p:nvSpPr>
        <p:spPr bwMode="auto">
          <a:xfrm>
            <a:off x="5535215" y="3686195"/>
            <a:ext cx="2566115" cy="799719"/>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90000" tIns="114000" rIns="30000" bIns="36000" anchor="ctr" anchorCtr="0">
            <a:spAutoFit/>
          </a:bodyPr>
          <a:lstStyle/>
          <a:p>
            <a:r>
              <a:rPr lang="mr-IN" sz="1400" dirty="0"/>
              <a:t>32: [</a:t>
            </a:r>
            <a:r>
              <a:rPr lang="mr-IN" sz="1400" dirty="0" err="1"/>
              <a:t>John</a:t>
            </a:r>
            <a:r>
              <a:rPr lang="mr-IN" sz="1400" dirty="0"/>
              <a:t>[32]]</a:t>
            </a:r>
          </a:p>
          <a:p>
            <a:r>
              <a:rPr lang="mr-IN" sz="1400" dirty="0"/>
              <a:t>21: [</a:t>
            </a:r>
            <a:r>
              <a:rPr lang="mr-IN" sz="1400" dirty="0" err="1"/>
              <a:t>George</a:t>
            </a:r>
            <a:r>
              <a:rPr lang="mr-IN" sz="1400" dirty="0"/>
              <a:t>[21], </a:t>
            </a:r>
            <a:r>
              <a:rPr lang="mr-IN" sz="1400" dirty="0" err="1"/>
              <a:t>Jane</a:t>
            </a:r>
            <a:r>
              <a:rPr lang="mr-IN" sz="1400" dirty="0"/>
              <a:t>[21]]</a:t>
            </a:r>
          </a:p>
          <a:p>
            <a:r>
              <a:rPr lang="mr-IN" sz="1400" dirty="0"/>
              <a:t>40: [</a:t>
            </a:r>
            <a:r>
              <a:rPr lang="mr-IN" sz="1400" dirty="0" err="1"/>
              <a:t>Fred</a:t>
            </a:r>
            <a:r>
              <a:rPr lang="mr-IN" sz="1400" dirty="0"/>
              <a:t>[40]]</a:t>
            </a:r>
          </a:p>
        </p:txBody>
      </p:sp>
    </p:spTree>
    <p:extLst>
      <p:ext uri="{BB962C8B-B14F-4D97-AF65-F5344CB8AC3E}">
        <p14:creationId xmlns:p14="http://schemas.microsoft.com/office/powerpoint/2010/main" val="81107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endParaRPr lang="en-US" dirty="0"/>
          </a:p>
        </p:txBody>
      </p:sp>
      <p:sp>
        <p:nvSpPr>
          <p:cNvPr id="11" name="Content Placeholder 2"/>
          <p:cNvSpPr>
            <a:spLocks noGrp="1"/>
          </p:cNvSpPr>
          <p:nvPr>
            <p:ph idx="1"/>
          </p:nvPr>
        </p:nvSpPr>
        <p:spPr>
          <a:xfrm>
            <a:off x="628650" y="1020649"/>
            <a:ext cx="7435850" cy="3609618"/>
          </a:xfrm>
        </p:spPr>
        <p:txBody>
          <a:bodyPr>
            <a:normAutofit/>
          </a:bodyPr>
          <a:lstStyle/>
          <a:p>
            <a:r>
              <a:rPr lang="en-US" dirty="0" smtClean="0"/>
              <a:t>Located on </a:t>
            </a:r>
            <a:r>
              <a:rPr lang="en-US" dirty="0" err="1" smtClean="0">
                <a:latin typeface="Courier"/>
                <a:cs typeface="Courier"/>
              </a:rPr>
              <a:t>Iterable</a:t>
            </a:r>
            <a:r>
              <a:rPr lang="en-US" dirty="0" smtClean="0"/>
              <a:t> interface and on Stream</a:t>
            </a:r>
          </a:p>
          <a:p>
            <a:pPr lvl="2"/>
            <a:r>
              <a:rPr lang="en-US" dirty="0" smtClean="0"/>
              <a:t>in place operation on collection</a:t>
            </a:r>
          </a:p>
          <a:p>
            <a:pPr lvl="2"/>
            <a:r>
              <a:rPr lang="en-US" i="1" dirty="0" smtClean="0"/>
              <a:t>terminal</a:t>
            </a:r>
            <a:r>
              <a:rPr lang="en-US" dirty="0" smtClean="0"/>
              <a:t> operation to work on each items on a </a:t>
            </a:r>
            <a:r>
              <a:rPr lang="en-US" dirty="0" smtClean="0"/>
              <a:t>stream</a:t>
            </a:r>
          </a:p>
          <a:p>
            <a:pPr lvl="2"/>
            <a:r>
              <a:rPr lang="en-US" dirty="0" smtClean="0"/>
              <a:t>Expects a Consumer argument</a:t>
            </a:r>
          </a:p>
          <a:p>
            <a:pPr lvl="3"/>
            <a:r>
              <a:rPr lang="en-US" dirty="0" smtClean="0"/>
              <a:t>void return</a:t>
            </a:r>
          </a:p>
          <a:p>
            <a:pPr lvl="3"/>
            <a:r>
              <a:rPr lang="en-US" dirty="0" smtClean="0"/>
              <a:t>side effect may cause modification of underlying data</a:t>
            </a:r>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4"/>
            <a:endParaRPr lang="en-US" dirty="0" smtClean="0"/>
          </a:p>
        </p:txBody>
      </p:sp>
      <p:sp>
        <p:nvSpPr>
          <p:cNvPr id="4" name="Rectangle 4"/>
          <p:cNvSpPr>
            <a:spLocks noChangeArrowheads="1"/>
          </p:cNvSpPr>
          <p:nvPr/>
        </p:nvSpPr>
        <p:spPr bwMode="auto">
          <a:xfrm>
            <a:off x="754629" y="2749280"/>
            <a:ext cx="6601211" cy="209150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smtClean="0">
                <a:latin typeface="Courier" charset="0"/>
                <a:ea typeface="Courier" charset="0"/>
                <a:cs typeface="Courier" charset="0"/>
              </a:rPr>
              <a:t>println</a:t>
            </a:r>
            <a:r>
              <a:rPr lang="en-US" sz="1400" dirty="0" smtClean="0">
                <a:latin typeface="Courier" charset="0"/>
                <a:ea typeface="Courier" charset="0"/>
                <a:cs typeface="Courier" charset="0"/>
              </a:rPr>
              <a:t> );</a:t>
            </a:r>
          </a:p>
          <a:p>
            <a:endParaRPr lang="en-US" sz="1400" dirty="0">
              <a:latin typeface="Courier" charset="0"/>
              <a:ea typeface="Courier" charset="0"/>
              <a:cs typeface="Courier" charset="0"/>
            </a:endParaRPr>
          </a:p>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p </a:t>
            </a:r>
            <a:r>
              <a:rPr lang="en-US" sz="1400" dirty="0">
                <a:latin typeface="Courier" charset="0"/>
                <a:ea typeface="Courier" charset="0"/>
                <a:cs typeface="Courier" charset="0"/>
              </a:rPr>
              <a:t>-&gt; </a:t>
            </a:r>
            <a:r>
              <a:rPr lang="en-US" sz="1400" dirty="0" err="1">
                <a:latin typeface="Courier" charset="0"/>
                <a:ea typeface="Courier" charset="0"/>
                <a:cs typeface="Courier" charset="0"/>
              </a:rPr>
              <a:t>p.setName</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p.getName</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a:latin typeface="Courier" charset="0"/>
                <a:ea typeface="Courier" charset="0"/>
                <a:cs typeface="Courier" charset="0"/>
              </a:rPr>
              <a:t>toUpperCase</a:t>
            </a:r>
            <a:r>
              <a:rPr lang="en-US" sz="1400" dirty="0" smtClean="0">
                <a:latin typeface="Courier" charset="0"/>
                <a:ea typeface="Courier" charset="0"/>
                <a:cs typeface="Courier" charset="0"/>
              </a:rPr>
              <a:t>() )</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p>
          <a:p>
            <a:endParaRPr lang="en-US" sz="1400" dirty="0">
              <a:latin typeface="Courier" charset="0"/>
              <a:ea typeface="Courier" charset="0"/>
              <a:cs typeface="Courier" charset="0"/>
            </a:endParaRPr>
          </a:p>
          <a:p>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 </a:t>
            </a:r>
          </a:p>
          <a:p>
            <a:r>
              <a:rPr lang="en-US" sz="1400" dirty="0" err="1">
                <a:latin typeface="Courier" charset="0"/>
                <a:ea typeface="Courier" charset="0"/>
                <a:cs typeface="Courier" charset="0"/>
              </a:rPr>
              <a:t>thePeople.stream</a:t>
            </a:r>
            <a:r>
              <a:rPr lang="en-US" sz="1400" dirty="0">
                <a:latin typeface="Courier" charset="0"/>
                <a:ea typeface="Courier" charset="0"/>
                <a:cs typeface="Courier" charset="0"/>
              </a:rPr>
              <a:t>().</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smtClean="0">
                <a:latin typeface="Courier" charset="0"/>
                <a:ea typeface="Courier" charset="0"/>
                <a:cs typeface="Courier" charset="0"/>
              </a:rPr>
              <a:t>println</a:t>
            </a:r>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p:txBody>
      </p:sp>
      <p:sp>
        <p:nvSpPr>
          <p:cNvPr id="5" name="Rectangle 5"/>
          <p:cNvSpPr>
            <a:spLocks noChangeArrowheads="1"/>
          </p:cNvSpPr>
          <p:nvPr/>
        </p:nvSpPr>
        <p:spPr bwMode="auto">
          <a:xfrm>
            <a:off x="6915525" y="2941152"/>
            <a:ext cx="1274954" cy="2323713"/>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mr-IN" sz="1400">
                <a:latin typeface="Courier" charset="0"/>
                <a:ea typeface="Courier" charset="0"/>
                <a:cs typeface="Courier" charset="0"/>
              </a:rPr>
              <a:t>George</a:t>
            </a:r>
            <a:r>
              <a:rPr lang="mr-IN" sz="1400" dirty="0">
                <a:latin typeface="Courier" charset="0"/>
                <a:ea typeface="Courier" charset="0"/>
                <a:cs typeface="Courier" charset="0"/>
              </a:rPr>
              <a:t>[21]</a:t>
            </a:r>
          </a:p>
          <a:p>
            <a:r>
              <a:rPr lang="mr-IN" sz="1400" dirty="0" err="1">
                <a:latin typeface="Courier" charset="0"/>
                <a:ea typeface="Courier" charset="0"/>
                <a:cs typeface="Courier" charset="0"/>
              </a:rPr>
              <a:t>John</a:t>
            </a:r>
            <a:r>
              <a:rPr lang="mr-IN" sz="1400" dirty="0">
                <a:latin typeface="Courier" charset="0"/>
                <a:ea typeface="Courier" charset="0"/>
                <a:cs typeface="Courier" charset="0"/>
              </a:rPr>
              <a:t>[32]</a:t>
            </a:r>
          </a:p>
          <a:p>
            <a:r>
              <a:rPr lang="mr-IN" sz="1400" dirty="0" err="1">
                <a:latin typeface="Courier" charset="0"/>
                <a:ea typeface="Courier" charset="0"/>
                <a:cs typeface="Courier" charset="0"/>
              </a:rPr>
              <a:t>Jane</a:t>
            </a:r>
            <a:r>
              <a:rPr lang="mr-IN" sz="1400" dirty="0">
                <a:latin typeface="Courier" charset="0"/>
                <a:ea typeface="Courier" charset="0"/>
                <a:cs typeface="Courier" charset="0"/>
              </a:rPr>
              <a:t>[21]</a:t>
            </a:r>
          </a:p>
          <a:p>
            <a:r>
              <a:rPr lang="mr-IN" sz="1400" dirty="0" err="1">
                <a:latin typeface="Courier" charset="0"/>
                <a:ea typeface="Courier" charset="0"/>
                <a:cs typeface="Courier" charset="0"/>
              </a:rPr>
              <a:t>Fred</a:t>
            </a:r>
            <a:r>
              <a:rPr lang="mr-IN" sz="1400" dirty="0">
                <a:latin typeface="Courier" charset="0"/>
                <a:ea typeface="Courier" charset="0"/>
                <a:cs typeface="Courier" charset="0"/>
              </a:rPr>
              <a:t>[40]</a:t>
            </a:r>
          </a:p>
          <a:p>
            <a:r>
              <a:rPr lang="mr-IN" sz="1400" dirty="0">
                <a:latin typeface="Courier" charset="0"/>
                <a:ea typeface="Courier" charset="0"/>
                <a:cs typeface="Courier" charset="0"/>
              </a:rPr>
              <a:t>-</a:t>
            </a:r>
          </a:p>
          <a:p>
            <a:r>
              <a:rPr lang="mr-IN" sz="1400" dirty="0">
                <a:latin typeface="Courier" charset="0"/>
                <a:ea typeface="Courier" charset="0"/>
                <a:cs typeface="Courier" charset="0"/>
              </a:rPr>
              <a:t>GEORGE[21]</a:t>
            </a:r>
          </a:p>
          <a:p>
            <a:r>
              <a:rPr lang="mr-IN" sz="1400" dirty="0">
                <a:latin typeface="Courier" charset="0"/>
                <a:ea typeface="Courier" charset="0"/>
                <a:cs typeface="Courier" charset="0"/>
              </a:rPr>
              <a:t>JOHN[32]</a:t>
            </a:r>
          </a:p>
          <a:p>
            <a:r>
              <a:rPr lang="mr-IN" sz="1400" dirty="0">
                <a:latin typeface="Courier" charset="0"/>
                <a:ea typeface="Courier" charset="0"/>
                <a:cs typeface="Courier" charset="0"/>
              </a:rPr>
              <a:t>JANE[21]</a:t>
            </a:r>
          </a:p>
          <a:p>
            <a:r>
              <a:rPr lang="mr-IN" sz="1400" dirty="0">
                <a:latin typeface="Courier" charset="0"/>
                <a:ea typeface="Courier" charset="0"/>
                <a:cs typeface="Courier" charset="0"/>
              </a:rPr>
              <a:t>FRED[40]</a:t>
            </a:r>
          </a:p>
        </p:txBody>
      </p:sp>
    </p:spTree>
    <p:extLst>
      <p:ext uri="{BB962C8B-B14F-4D97-AF65-F5344CB8AC3E}">
        <p14:creationId xmlns:p14="http://schemas.microsoft.com/office/powerpoint/2010/main" val="1843072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11" name="Content Placeholder 2"/>
          <p:cNvSpPr>
            <a:spLocks noGrp="1"/>
          </p:cNvSpPr>
          <p:nvPr>
            <p:ph idx="1"/>
          </p:nvPr>
        </p:nvSpPr>
        <p:spPr>
          <a:xfrm>
            <a:off x="628650" y="1146711"/>
            <a:ext cx="6985000" cy="739205"/>
          </a:xfrm>
        </p:spPr>
        <p:txBody>
          <a:bodyPr/>
          <a:lstStyle/>
          <a:p>
            <a:r>
              <a:rPr lang="en-US" dirty="0" smtClean="0"/>
              <a:t>Applies a predicate to remove false elements</a:t>
            </a:r>
          </a:p>
          <a:p>
            <a:pPr lvl="2"/>
            <a:r>
              <a:rPr lang="en-US" dirty="0" smtClean="0"/>
              <a:t>Items where predicate is true are passed as output stream</a:t>
            </a:r>
            <a:endParaRPr lang="en-US" dirty="0" smtClean="0"/>
          </a:p>
        </p:txBody>
      </p:sp>
      <p:sp>
        <p:nvSpPr>
          <p:cNvPr id="13" name="Rectangle 4"/>
          <p:cNvSpPr>
            <a:spLocks noChangeArrowheads="1"/>
          </p:cNvSpPr>
          <p:nvPr/>
        </p:nvSpPr>
        <p:spPr bwMode="auto">
          <a:xfrm>
            <a:off x="811107" y="1885916"/>
            <a:ext cx="5424593" cy="1876066"/>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a:latin typeface="Courier" charset="0"/>
                <a:ea typeface="Courier" charset="0"/>
                <a:cs typeface="Courier" charset="0"/>
              </a:rPr>
              <a:t>Item </a:t>
            </a:r>
            <a:r>
              <a:rPr lang="en-US" sz="1400" dirty="0" err="1">
                <a:latin typeface="Courier" charset="0"/>
                <a:ea typeface="Courier" charset="0"/>
                <a:cs typeface="Courier" charset="0"/>
              </a:rPr>
              <a:t>shoppingList</a:t>
            </a:r>
            <a:r>
              <a:rPr lang="en-US" sz="1400" dirty="0">
                <a:latin typeface="Courier" charset="0"/>
                <a:ea typeface="Courier" charset="0"/>
                <a:cs typeface="Courier" charset="0"/>
              </a:rPr>
              <a:t> [] = {</a:t>
            </a:r>
          </a:p>
          <a:p>
            <a:r>
              <a:rPr lang="en-US" sz="1400" dirty="0" smtClean="0">
                <a:latin typeface="Courier" charset="0"/>
                <a:ea typeface="Courier" charset="0"/>
                <a:cs typeface="Courier" charset="0"/>
              </a:rPr>
              <a:t>  new </a:t>
            </a:r>
            <a:r>
              <a:rPr lang="en-US" sz="1400" dirty="0">
                <a:latin typeface="Courier" charset="0"/>
                <a:ea typeface="Courier" charset="0"/>
                <a:cs typeface="Courier" charset="0"/>
              </a:rPr>
              <a:t>Item("Tin Beans", 0.50, 4),</a:t>
            </a:r>
          </a:p>
          <a:p>
            <a:r>
              <a:rPr lang="en-US" sz="1400" dirty="0" smtClean="0">
                <a:latin typeface="Courier" charset="0"/>
                <a:ea typeface="Courier" charset="0"/>
                <a:cs typeface="Courier" charset="0"/>
              </a:rPr>
              <a:t>  new </a:t>
            </a:r>
            <a:r>
              <a:rPr lang="en-US" sz="1400" dirty="0">
                <a:latin typeface="Courier" charset="0"/>
                <a:ea typeface="Courier" charset="0"/>
                <a:cs typeface="Courier" charset="0"/>
              </a:rPr>
              <a:t>Item("Milk", 0.60, 1),</a:t>
            </a:r>
          </a:p>
          <a:p>
            <a:r>
              <a:rPr lang="en-US" sz="1400" dirty="0" smtClean="0">
                <a:latin typeface="Courier" charset="0"/>
                <a:ea typeface="Courier" charset="0"/>
                <a:cs typeface="Courier" charset="0"/>
              </a:rPr>
              <a:t>  new </a:t>
            </a:r>
            <a:r>
              <a:rPr lang="en-US" sz="1400" dirty="0">
                <a:latin typeface="Courier" charset="0"/>
                <a:ea typeface="Courier" charset="0"/>
                <a:cs typeface="Courier" charset="0"/>
              </a:rPr>
              <a:t>Item("Sausages", 2.75, 1),</a:t>
            </a:r>
          </a:p>
          <a:p>
            <a:r>
              <a:rPr lang="en-US" sz="1400" dirty="0" smtClean="0">
                <a:latin typeface="Courier" charset="0"/>
                <a:ea typeface="Courier" charset="0"/>
                <a:cs typeface="Courier" charset="0"/>
              </a:rPr>
              <a:t>  new </a:t>
            </a:r>
            <a:r>
              <a:rPr lang="en-US" sz="1400" dirty="0">
                <a:latin typeface="Courier" charset="0"/>
                <a:ea typeface="Courier" charset="0"/>
                <a:cs typeface="Courier" charset="0"/>
              </a:rPr>
              <a:t>Item("Potatoes", 0.45, 2) </a:t>
            </a:r>
          </a:p>
          <a:p>
            <a:r>
              <a:rPr lang="en-US" sz="1400" dirty="0" smtClean="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a:latin typeface="Courier" charset="0"/>
                <a:ea typeface="Courier" charset="0"/>
                <a:cs typeface="Courier" charset="0"/>
              </a:rPr>
              <a:t>List&lt;Item&gt; </a:t>
            </a:r>
            <a:r>
              <a:rPr lang="en-US" sz="1400" dirty="0" err="1">
                <a:latin typeface="Courier" charset="0"/>
                <a:ea typeface="Courier" charset="0"/>
                <a:cs typeface="Courier" charset="0"/>
              </a:rPr>
              <a:t>myList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a:t>
            </a:r>
            <a:r>
              <a:rPr lang="en-US" sz="1400" dirty="0" err="1">
                <a:latin typeface="Courier" charset="0"/>
                <a:ea typeface="Courier" charset="0"/>
                <a:cs typeface="Courier" charset="0"/>
              </a:rPr>
              <a:t>shoppingList</a:t>
            </a:r>
            <a:r>
              <a:rPr lang="en-US" sz="1400" dirty="0">
                <a:latin typeface="Courier" charset="0"/>
                <a:ea typeface="Courier" charset="0"/>
                <a:cs typeface="Courier" charset="0"/>
              </a:rPr>
              <a:t>);</a:t>
            </a:r>
          </a:p>
        </p:txBody>
      </p:sp>
      <p:sp>
        <p:nvSpPr>
          <p:cNvPr id="22" name="Rectangle 4"/>
          <p:cNvSpPr>
            <a:spLocks noChangeArrowheads="1"/>
          </p:cNvSpPr>
          <p:nvPr/>
        </p:nvSpPr>
        <p:spPr bwMode="auto">
          <a:xfrm>
            <a:off x="1316565" y="3685782"/>
            <a:ext cx="6117167" cy="1229735"/>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r>
              <a:rPr lang="is-IS" sz="1400" dirty="0">
                <a:latin typeface="Courier" charset="0"/>
                <a:ea typeface="Courier" charset="0"/>
                <a:cs typeface="Courier" charset="0"/>
              </a:rPr>
              <a:t>List&lt;Item&gt; bulkItems = myList.stream()</a:t>
            </a:r>
          </a:p>
          <a:p>
            <a:r>
              <a:rPr lang="is-IS" sz="1400" dirty="0">
                <a:latin typeface="Courier" charset="0"/>
                <a:ea typeface="Courier" charset="0"/>
                <a:cs typeface="Courier" charset="0"/>
              </a:rPr>
              <a:t>                      .filter( i -&gt; i.getAmount() &gt; 3 )</a:t>
            </a:r>
          </a:p>
          <a:p>
            <a:r>
              <a:rPr lang="is-IS" sz="1400" dirty="0">
                <a:latin typeface="Courier" charset="0"/>
                <a:ea typeface="Courier" charset="0"/>
                <a:cs typeface="Courier" charset="0"/>
              </a:rPr>
              <a:t>                      .collect</a:t>
            </a:r>
            <a:r>
              <a:rPr lang="is-IS" sz="1400" dirty="0" smtClean="0">
                <a:latin typeface="Courier" charset="0"/>
                <a:ea typeface="Courier" charset="0"/>
                <a:cs typeface="Courier" charset="0"/>
              </a:rPr>
              <a:t>( Collectors.toList() );</a:t>
            </a:r>
          </a:p>
          <a:p>
            <a:endParaRPr lang="is-IS" sz="1400" dirty="0" smtClean="0">
              <a:latin typeface="Courier" charset="0"/>
              <a:ea typeface="Courier" charset="0"/>
              <a:cs typeface="Courier" charset="0"/>
            </a:endParaRPr>
          </a:p>
          <a:p>
            <a:r>
              <a:rPr lang="en-US" sz="1400" dirty="0" err="1">
                <a:latin typeface="Courier" charset="0"/>
                <a:ea typeface="Courier" charset="0"/>
                <a:cs typeface="Courier" charset="0"/>
              </a:rPr>
              <a:t>System.</a:t>
            </a:r>
            <a:r>
              <a:rPr lang="en-US" sz="1400" u="sng" dirty="0" err="1">
                <a:latin typeface="Courier" charset="0"/>
                <a:ea typeface="Courier" charset="0"/>
                <a:cs typeface="Courier" charset="0"/>
              </a:rPr>
              <a:t>out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a:t>
            </a:r>
            <a:r>
              <a:rPr lang="en-US" sz="1400" dirty="0" err="1">
                <a:latin typeface="Courier" charset="0"/>
                <a:ea typeface="Courier" charset="0"/>
                <a:cs typeface="Courier" charset="0"/>
              </a:rPr>
              <a:t>bulkItems</a:t>
            </a:r>
            <a:r>
              <a:rPr lang="en-US" sz="1400" dirty="0" smtClean="0">
                <a:latin typeface="Courier" charset="0"/>
                <a:ea typeface="Courier" charset="0"/>
                <a:cs typeface="Courier" charset="0"/>
              </a:rPr>
              <a:t>);</a:t>
            </a:r>
            <a:endParaRPr lang="en-US" sz="1400" dirty="0">
              <a:latin typeface="Courier" charset="0"/>
              <a:ea typeface="Courier" charset="0"/>
              <a:cs typeface="Courier" charset="0"/>
            </a:endParaRPr>
          </a:p>
        </p:txBody>
      </p:sp>
      <p:sp>
        <p:nvSpPr>
          <p:cNvPr id="16" name="Rectangle 5"/>
          <p:cNvSpPr>
            <a:spLocks noChangeArrowheads="1"/>
          </p:cNvSpPr>
          <p:nvPr/>
        </p:nvSpPr>
        <p:spPr bwMode="auto">
          <a:xfrm>
            <a:off x="5628589" y="4615435"/>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[4 of Tin Beans @ 0.5]</a:t>
            </a:r>
          </a:p>
        </p:txBody>
      </p:sp>
    </p:spTree>
    <p:extLst>
      <p:ext uri="{BB962C8B-B14F-4D97-AF65-F5344CB8AC3E}">
        <p14:creationId xmlns:p14="http://schemas.microsoft.com/office/powerpoint/2010/main" val="31964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a:xfrm>
            <a:off x="628650" y="1124326"/>
            <a:ext cx="6985000" cy="1299878"/>
          </a:xfrm>
        </p:spPr>
        <p:txBody>
          <a:bodyPr/>
          <a:lstStyle/>
          <a:p>
            <a:r>
              <a:rPr lang="en-US" dirty="0" smtClean="0"/>
              <a:t>Create a pipeline of operations and apply to the stream</a:t>
            </a:r>
          </a:p>
          <a:p>
            <a:r>
              <a:rPr lang="en-US" dirty="0" smtClean="0"/>
              <a:t>Find </a:t>
            </a:r>
            <a:r>
              <a:rPr lang="en-US" dirty="0" smtClean="0"/>
              <a:t>names of all Items where </a:t>
            </a:r>
            <a:r>
              <a:rPr lang="en-US" dirty="0" smtClean="0"/>
              <a:t>quantity greater than </a:t>
            </a:r>
            <a:r>
              <a:rPr lang="en-US" dirty="0" smtClean="0"/>
              <a:t>1</a:t>
            </a:r>
            <a:endParaRPr lang="en-US" dirty="0" smtClean="0"/>
          </a:p>
        </p:txBody>
      </p:sp>
      <p:sp>
        <p:nvSpPr>
          <p:cNvPr id="4" name="Rectangle 3"/>
          <p:cNvSpPr/>
          <p:nvPr/>
        </p:nvSpPr>
        <p:spPr bwMode="auto">
          <a:xfrm>
            <a:off x="1333500" y="2347158"/>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5" name="Rectangle 4"/>
          <p:cNvSpPr/>
          <p:nvPr/>
        </p:nvSpPr>
        <p:spPr bwMode="auto">
          <a:xfrm>
            <a:off x="2683282" y="2442408"/>
            <a:ext cx="15240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solidFill>
                  <a:srgbClr val="FF0000"/>
                </a:solidFill>
                <a:latin typeface="Arial" charset="0"/>
                <a:ea typeface="ＭＳ Ｐゴシック" charset="0"/>
              </a:rPr>
              <a:t>filter </a:t>
            </a:r>
            <a:r>
              <a:rPr lang="en-GB" sz="1500" dirty="0" err="1" smtClean="0">
                <a:solidFill>
                  <a:srgbClr val="FF0000"/>
                </a:solidFill>
                <a:latin typeface="Arial" charset="0"/>
                <a:ea typeface="ＭＳ Ｐゴシック" charset="0"/>
              </a:rPr>
              <a:t>amnt</a:t>
            </a:r>
            <a:r>
              <a:rPr lang="en-GB" sz="1500" dirty="0" smtClean="0">
                <a:solidFill>
                  <a:srgbClr val="FF0000"/>
                </a:solidFill>
                <a:latin typeface="Arial" charset="0"/>
                <a:ea typeface="ＭＳ Ｐゴシック" charset="0"/>
              </a:rPr>
              <a:t> &gt; 1</a:t>
            </a:r>
            <a:endParaRPr lang="en-GB" sz="1500" dirty="0">
              <a:solidFill>
                <a:srgbClr val="FF0000"/>
              </a:solidFill>
              <a:latin typeface="Arial" charset="0"/>
              <a:ea typeface="ＭＳ Ｐゴシック" charset="0"/>
            </a:endParaRPr>
          </a:p>
        </p:txBody>
      </p:sp>
      <p:sp>
        <p:nvSpPr>
          <p:cNvPr id="6" name="Rectangle 5"/>
          <p:cNvSpPr/>
          <p:nvPr/>
        </p:nvSpPr>
        <p:spPr bwMode="auto">
          <a:xfrm>
            <a:off x="4746683" y="2442408"/>
            <a:ext cx="1524000" cy="571500"/>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chemeClr val="bg1">
                    <a:lumMod val="50000"/>
                  </a:schemeClr>
                </a:solidFill>
              </a:rPr>
              <a:t>map </a:t>
            </a:r>
            <a:r>
              <a:rPr lang="mr-IN" sz="1500" dirty="0">
                <a:solidFill>
                  <a:schemeClr val="bg1">
                    <a:lumMod val="50000"/>
                  </a:schemeClr>
                </a:solidFill>
              </a:rPr>
              <a:t>–</a:t>
            </a:r>
            <a:r>
              <a:rPr lang="en-GB" sz="1500" dirty="0">
                <a:solidFill>
                  <a:schemeClr val="bg1">
                    <a:lumMod val="50000"/>
                  </a:schemeClr>
                </a:solidFill>
              </a:rPr>
              <a:t> </a:t>
            </a:r>
            <a:r>
              <a:rPr lang="en-GB" sz="1500" dirty="0" err="1" smtClean="0">
                <a:solidFill>
                  <a:schemeClr val="bg1">
                    <a:lumMod val="50000"/>
                  </a:schemeClr>
                </a:solidFill>
              </a:rPr>
              <a:t>t.getName</a:t>
            </a:r>
            <a:endParaRPr lang="en-GB" sz="1500" dirty="0">
              <a:solidFill>
                <a:schemeClr val="bg1">
                  <a:lumMod val="50000"/>
                </a:schemeClr>
              </a:solidFill>
              <a:latin typeface="Arial" charset="0"/>
              <a:ea typeface="ＭＳ Ｐゴシック" charset="0"/>
            </a:endParaRPr>
          </a:p>
        </p:txBody>
      </p:sp>
      <p:sp>
        <p:nvSpPr>
          <p:cNvPr id="7" name="Oval 6"/>
          <p:cNvSpPr/>
          <p:nvPr/>
        </p:nvSpPr>
        <p:spPr bwMode="auto">
          <a:xfrm>
            <a:off x="6894868" y="2283658"/>
            <a:ext cx="1306564" cy="889000"/>
          </a:xfrm>
          <a:prstGeom prst="ellipse">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a:r>
              <a:rPr lang="en-US" sz="1500" smtClean="0">
                <a:solidFill>
                  <a:schemeClr val="bg1">
                    <a:lumMod val="50000"/>
                  </a:schemeClr>
                </a:solidFill>
              </a:rPr>
              <a:t>Multiples List</a:t>
            </a:r>
            <a:endParaRPr lang="en-US" sz="1500" dirty="0">
              <a:solidFill>
                <a:schemeClr val="bg1">
                  <a:lumMod val="50000"/>
                </a:schemeClr>
              </a:solidFill>
            </a:endParaRPr>
          </a:p>
        </p:txBody>
      </p:sp>
      <p:cxnSp>
        <p:nvCxnSpPr>
          <p:cNvPr id="8" name="Straight Connector 7"/>
          <p:cNvCxnSpPr/>
          <p:nvPr/>
        </p:nvCxnSpPr>
        <p:spPr bwMode="auto">
          <a:xfrm>
            <a:off x="2095500" y="2728158"/>
            <a:ext cx="58778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07282" y="2728158"/>
            <a:ext cx="53940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6270684" y="2728158"/>
            <a:ext cx="624184"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Rectangle 4"/>
          <p:cNvSpPr>
            <a:spLocks noChangeArrowheads="1"/>
          </p:cNvSpPr>
          <p:nvPr/>
        </p:nvSpPr>
        <p:spPr bwMode="auto">
          <a:xfrm>
            <a:off x="702082" y="3317862"/>
            <a:ext cx="7239651" cy="144517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pPr>
              <a:lnSpc>
                <a:spcPct val="150000"/>
              </a:lnSpc>
            </a:pPr>
            <a:r>
              <a:rPr lang="en-US" sz="1400" dirty="0">
                <a:latin typeface="Courier" charset="0"/>
                <a:ea typeface="Courier" charset="0"/>
                <a:cs typeface="Courier" charset="0"/>
              </a:rPr>
              <a:t>List&lt;String&gt; multiples = </a:t>
            </a:r>
            <a:r>
              <a:rPr lang="en-US" sz="1400" dirty="0" err="1">
                <a:latin typeface="Courier" charset="0"/>
                <a:ea typeface="Courier" charset="0"/>
                <a:cs typeface="Courier" charset="0"/>
              </a:rPr>
              <a:t>myList.stream</a:t>
            </a:r>
            <a:r>
              <a:rPr lang="en-US" sz="1400" dirty="0">
                <a:latin typeface="Courier" charset="0"/>
                <a:ea typeface="Courier" charset="0"/>
                <a:cs typeface="Courier" charset="0"/>
              </a:rPr>
              <a:t>()</a:t>
            </a:r>
          </a:p>
          <a:p>
            <a:pPr>
              <a:lnSpc>
                <a:spcPct val="150000"/>
              </a:lnSpc>
            </a:pPr>
            <a:r>
              <a:rPr lang="en-US" sz="1400" dirty="0">
                <a:solidFill>
                  <a:srgbClr val="FF0000"/>
                </a:solidFill>
                <a:latin typeface="Courier" charset="0"/>
                <a:ea typeface="Courier" charset="0"/>
                <a:cs typeface="Courier" charset="0"/>
              </a:rPr>
              <a:t>      </a:t>
            </a:r>
            <a:r>
              <a:rPr lang="en-US" sz="1400" dirty="0" smtClean="0">
                <a:solidFill>
                  <a:srgbClr val="FF0000"/>
                </a:solidFill>
                <a:latin typeface="Courier" charset="0"/>
                <a:ea typeface="Courier" charset="0"/>
                <a:cs typeface="Courier" charset="0"/>
              </a:rPr>
              <a:t>                         .</a:t>
            </a:r>
            <a:r>
              <a:rPr lang="en-US" sz="1400" dirty="0">
                <a:solidFill>
                  <a:srgbClr val="FF0000"/>
                </a:solidFill>
                <a:latin typeface="Courier" charset="0"/>
                <a:ea typeface="Courier" charset="0"/>
                <a:cs typeface="Courier" charset="0"/>
              </a:rPr>
              <a:t>filter( </a:t>
            </a:r>
            <a:r>
              <a:rPr lang="en-US" sz="1400" dirty="0" err="1">
                <a:solidFill>
                  <a:srgbClr val="FF0000"/>
                </a:solidFill>
                <a:latin typeface="Courier" charset="0"/>
                <a:ea typeface="Courier" charset="0"/>
                <a:cs typeface="Courier" charset="0"/>
              </a:rPr>
              <a:t>i</a:t>
            </a:r>
            <a:r>
              <a:rPr lang="en-US" sz="1400" dirty="0">
                <a:solidFill>
                  <a:srgbClr val="FF0000"/>
                </a:solidFill>
                <a:latin typeface="Courier" charset="0"/>
                <a:ea typeface="Courier" charset="0"/>
                <a:cs typeface="Courier" charset="0"/>
              </a:rPr>
              <a:t> -&gt; </a:t>
            </a:r>
            <a:r>
              <a:rPr lang="en-US" sz="1400" dirty="0" err="1">
                <a:solidFill>
                  <a:srgbClr val="FF0000"/>
                </a:solidFill>
                <a:latin typeface="Courier" charset="0"/>
                <a:ea typeface="Courier" charset="0"/>
                <a:cs typeface="Courier" charset="0"/>
              </a:rPr>
              <a:t>i.getAmount</a:t>
            </a:r>
            <a:r>
              <a:rPr lang="en-US" sz="1400" dirty="0">
                <a:solidFill>
                  <a:srgbClr val="FF0000"/>
                </a:solidFill>
                <a:latin typeface="Courier" charset="0"/>
                <a:ea typeface="Courier" charset="0"/>
                <a:cs typeface="Courier" charset="0"/>
              </a:rPr>
              <a:t>() &gt; 1 )</a:t>
            </a:r>
          </a:p>
          <a:p>
            <a:pPr>
              <a:lnSpc>
                <a:spcPct val="150000"/>
              </a:lnSpc>
            </a:pPr>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map(Item::</a:t>
            </a:r>
            <a:r>
              <a:rPr lang="en-US" sz="1400" dirty="0" err="1">
                <a:latin typeface="Courier" charset="0"/>
                <a:ea typeface="Courier" charset="0"/>
                <a:cs typeface="Courier" charset="0"/>
              </a:rPr>
              <a:t>getName</a:t>
            </a:r>
            <a:r>
              <a:rPr lang="en-US" sz="1400" dirty="0">
                <a:latin typeface="Courier" charset="0"/>
                <a:ea typeface="Courier" charset="0"/>
                <a:cs typeface="Courier" charset="0"/>
              </a:rPr>
              <a:t>)</a:t>
            </a:r>
          </a:p>
          <a:p>
            <a:pPr>
              <a:lnSpc>
                <a:spcPct val="150000"/>
              </a:lnSpc>
            </a:pPr>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collect(</a:t>
            </a:r>
            <a:r>
              <a:rPr lang="en-US" sz="1400" dirty="0" err="1">
                <a:latin typeface="Courier" charset="0"/>
                <a:ea typeface="Courier" charset="0"/>
                <a:cs typeface="Courier" charset="0"/>
              </a:rPr>
              <a:t>Collectors.toList</a:t>
            </a: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137291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Java8 Streams</a:t>
            </a:r>
            <a:endParaRPr lang="en-US" dirty="0"/>
          </a:p>
        </p:txBody>
      </p:sp>
      <p:sp>
        <p:nvSpPr>
          <p:cNvPr id="3" name="Content Placeholder 2"/>
          <p:cNvSpPr>
            <a:spLocks noGrp="1"/>
          </p:cNvSpPr>
          <p:nvPr>
            <p:ph idx="1"/>
          </p:nvPr>
        </p:nvSpPr>
        <p:spPr>
          <a:xfrm>
            <a:off x="628650" y="1067012"/>
            <a:ext cx="6985000" cy="2140555"/>
          </a:xfrm>
        </p:spPr>
        <p:txBody>
          <a:bodyPr/>
          <a:lstStyle/>
          <a:p>
            <a:r>
              <a:rPr lang="en-US" dirty="0" smtClean="0"/>
              <a:t>Provide a stream processing model for Java</a:t>
            </a:r>
          </a:p>
          <a:p>
            <a:pPr lvl="2"/>
            <a:r>
              <a:rPr lang="en-US" dirty="0" smtClean="0"/>
              <a:t>can work sequentially or in parallel </a:t>
            </a:r>
          </a:p>
          <a:p>
            <a:pPr lvl="2"/>
            <a:endParaRPr lang="en-US" dirty="0"/>
          </a:p>
          <a:p>
            <a:r>
              <a:rPr lang="en-US" dirty="0" smtClean="0"/>
              <a:t>Allow output of one stream to become input to another</a:t>
            </a:r>
          </a:p>
          <a:p>
            <a:pPr lvl="2"/>
            <a:r>
              <a:rPr lang="en-US" dirty="0" smtClean="0"/>
              <a:t>stream methods can return next stream in chain</a:t>
            </a:r>
          </a:p>
          <a:p>
            <a:pPr lvl="2"/>
            <a:r>
              <a:rPr lang="en-US" dirty="0" smtClean="0"/>
              <a:t>but one method does not need to complete </a:t>
            </a:r>
          </a:p>
          <a:p>
            <a:pPr lvl="2"/>
            <a:r>
              <a:rPr lang="en-US" dirty="0" smtClean="0"/>
              <a:t>before output can be used by the next</a:t>
            </a:r>
            <a:endParaRPr lang="en-US" dirty="0"/>
          </a:p>
        </p:txBody>
      </p:sp>
      <p:sp>
        <p:nvSpPr>
          <p:cNvPr id="4" name="Rectangle 3"/>
          <p:cNvSpPr/>
          <p:nvPr/>
        </p:nvSpPr>
        <p:spPr bwMode="auto">
          <a:xfrm>
            <a:off x="1313873" y="3464452"/>
            <a:ext cx="762000" cy="1016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a:latin typeface="Arial" charset="0"/>
                <a:ea typeface="ＭＳ Ｐゴシック" charset="0"/>
              </a:rPr>
              <a:t>data source</a:t>
            </a:r>
          </a:p>
        </p:txBody>
      </p:sp>
      <p:sp>
        <p:nvSpPr>
          <p:cNvPr id="6" name="Rounded Rectangle 5"/>
          <p:cNvSpPr/>
          <p:nvPr/>
        </p:nvSpPr>
        <p:spPr bwMode="auto">
          <a:xfrm>
            <a:off x="3444824" y="3751115"/>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7" name="Oval 6"/>
          <p:cNvSpPr/>
          <p:nvPr/>
        </p:nvSpPr>
        <p:spPr bwMode="auto">
          <a:xfrm>
            <a:off x="2276154"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stream()</a:t>
            </a:r>
          </a:p>
        </p:txBody>
      </p:sp>
      <p:sp>
        <p:nvSpPr>
          <p:cNvPr id="8" name="Oval 7"/>
          <p:cNvSpPr/>
          <p:nvPr/>
        </p:nvSpPr>
        <p:spPr bwMode="auto">
          <a:xfrm>
            <a:off x="4578908"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filter()</a:t>
            </a:r>
          </a:p>
        </p:txBody>
      </p:sp>
      <p:sp>
        <p:nvSpPr>
          <p:cNvPr id="9" name="Rounded Rectangle 8"/>
          <p:cNvSpPr/>
          <p:nvPr/>
        </p:nvSpPr>
        <p:spPr bwMode="auto">
          <a:xfrm>
            <a:off x="5747577" y="3751115"/>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10" name="Rounded Rectangle 9"/>
          <p:cNvSpPr/>
          <p:nvPr/>
        </p:nvSpPr>
        <p:spPr bwMode="auto">
          <a:xfrm>
            <a:off x="6898953" y="4405521"/>
            <a:ext cx="933802" cy="442675"/>
          </a:xfrm>
          <a:prstGeom prst="roundRect">
            <a:avLst/>
          </a:prstGeom>
          <a:solidFill>
            <a:srgbClr val="FFD2C3"/>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Lst>
        </p:spPr>
        <p:txBody>
          <a:bodyPr vert="horz" wrap="square" lIns="76200" tIns="38100" rIns="76200" bIns="38100" numCol="1" rtlCol="0" anchor="ctr" anchorCtr="0" compatLnSpc="1">
            <a:prstTxWarp prst="textNoShape">
              <a:avLst/>
            </a:prstTxWarp>
          </a:bodyPr>
          <a:lstStyle/>
          <a:p>
            <a:pPr algn="ctr"/>
            <a:r>
              <a:rPr lang="en-US" sz="1500" dirty="0"/>
              <a:t>stream</a:t>
            </a:r>
          </a:p>
        </p:txBody>
      </p:sp>
      <p:sp>
        <p:nvSpPr>
          <p:cNvPr id="11" name="Oval 10"/>
          <p:cNvSpPr/>
          <p:nvPr/>
        </p:nvSpPr>
        <p:spPr bwMode="auto">
          <a:xfrm>
            <a:off x="6881660" y="3820284"/>
            <a:ext cx="968388" cy="304339"/>
          </a:xfrm>
          <a:prstGeom prst="ellipse">
            <a:avLst/>
          </a:prstGeom>
          <a:solidFill>
            <a:srgbClr val="C3CDFF"/>
          </a:solidFill>
          <a:ln>
            <a:solidFill>
              <a:srgbClr val="BFBFBF"/>
            </a:solidFill>
          </a:ln>
          <a:effectLst/>
          <a:extLst/>
        </p:spPr>
        <p:txBody>
          <a:bodyPr vert="horz" wrap="square" lIns="60000" tIns="38100" rIns="60000" bIns="38100" numCol="1" rtlCol="0" anchor="b" anchorCtr="0" compatLnSpc="1">
            <a:prstTxWarp prst="textNoShape">
              <a:avLst/>
            </a:prstTxWarp>
          </a:bodyPr>
          <a:lstStyle/>
          <a:p>
            <a:pPr algn="ctr"/>
            <a:r>
              <a:rPr lang="en-US" sz="1167" dirty="0">
                <a:solidFill>
                  <a:srgbClr val="000000"/>
                </a:solidFill>
              </a:rPr>
              <a:t>sorted()</a:t>
            </a:r>
          </a:p>
        </p:txBody>
      </p:sp>
      <p:cxnSp>
        <p:nvCxnSpPr>
          <p:cNvPr id="13" name="Straight Connector 12"/>
          <p:cNvCxnSpPr>
            <a:stCxn id="4" idx="3"/>
            <a:endCxn id="7" idx="2"/>
          </p:cNvCxnSpPr>
          <p:nvPr/>
        </p:nvCxnSpPr>
        <p:spPr bwMode="auto">
          <a:xfrm>
            <a:off x="2075872"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7" idx="6"/>
            <a:endCxn id="6" idx="1"/>
          </p:cNvCxnSpPr>
          <p:nvPr/>
        </p:nvCxnSpPr>
        <p:spPr bwMode="auto">
          <a:xfrm flipV="1">
            <a:off x="3244542"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a:stCxn id="6" idx="3"/>
            <a:endCxn id="8" idx="2"/>
          </p:cNvCxnSpPr>
          <p:nvPr/>
        </p:nvCxnSpPr>
        <p:spPr bwMode="auto">
          <a:xfrm>
            <a:off x="4378626"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19"/>
          <p:cNvCxnSpPr>
            <a:stCxn id="8" idx="6"/>
            <a:endCxn id="9" idx="1"/>
          </p:cNvCxnSpPr>
          <p:nvPr/>
        </p:nvCxnSpPr>
        <p:spPr bwMode="auto">
          <a:xfrm flipV="1">
            <a:off x="5547296" y="3972453"/>
            <a:ext cx="200282"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Connector 22"/>
          <p:cNvCxnSpPr>
            <a:stCxn id="9" idx="3"/>
            <a:endCxn id="11" idx="2"/>
          </p:cNvCxnSpPr>
          <p:nvPr/>
        </p:nvCxnSpPr>
        <p:spPr bwMode="auto">
          <a:xfrm>
            <a:off x="6681380" y="3972453"/>
            <a:ext cx="200281" cy="1"/>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a:stCxn id="11" idx="4"/>
            <a:endCxn id="10" idx="0"/>
          </p:cNvCxnSpPr>
          <p:nvPr/>
        </p:nvCxnSpPr>
        <p:spPr bwMode="auto">
          <a:xfrm>
            <a:off x="7365854" y="4124622"/>
            <a:ext cx="0" cy="280898"/>
          </a:xfrm>
          <a:prstGeom prst="line">
            <a:avLst/>
          </a:prstGeom>
          <a:solidFill>
            <a:schemeClr val="accent2"/>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9556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a:xfrm>
            <a:off x="628650" y="1124326"/>
            <a:ext cx="6985000" cy="1299878"/>
          </a:xfrm>
        </p:spPr>
        <p:txBody>
          <a:bodyPr/>
          <a:lstStyle/>
          <a:p>
            <a:r>
              <a:rPr lang="en-US" dirty="0" smtClean="0"/>
              <a:t>Create a pipeline of operations and apply to the stream</a:t>
            </a:r>
          </a:p>
          <a:p>
            <a:r>
              <a:rPr lang="en-US" dirty="0" smtClean="0"/>
              <a:t>Find </a:t>
            </a:r>
            <a:r>
              <a:rPr lang="en-US" dirty="0" smtClean="0"/>
              <a:t>names of all Items where </a:t>
            </a:r>
            <a:r>
              <a:rPr lang="en-US" dirty="0" smtClean="0"/>
              <a:t>quantity greater than </a:t>
            </a:r>
            <a:r>
              <a:rPr lang="en-US" dirty="0" smtClean="0"/>
              <a:t>1</a:t>
            </a:r>
            <a:endParaRPr lang="en-US" dirty="0" smtClean="0"/>
          </a:p>
        </p:txBody>
      </p:sp>
      <p:sp>
        <p:nvSpPr>
          <p:cNvPr id="4" name="Rectangle 3"/>
          <p:cNvSpPr/>
          <p:nvPr/>
        </p:nvSpPr>
        <p:spPr bwMode="auto">
          <a:xfrm>
            <a:off x="1333500" y="2347158"/>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5" name="Rectangle 4"/>
          <p:cNvSpPr/>
          <p:nvPr/>
        </p:nvSpPr>
        <p:spPr bwMode="auto">
          <a:xfrm>
            <a:off x="2683282" y="2442408"/>
            <a:ext cx="1524000" cy="571500"/>
          </a:xfrm>
          <a:prstGeom prst="rect">
            <a:avLst/>
          </a:prstGeom>
          <a:solidFill>
            <a:srgbClr val="C3CDFF"/>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solidFill>
                  <a:schemeClr val="bg2">
                    <a:lumMod val="50000"/>
                  </a:schemeClr>
                </a:solidFill>
                <a:latin typeface="Arial" charset="0"/>
                <a:ea typeface="ＭＳ Ｐゴシック" charset="0"/>
              </a:rPr>
              <a:t>filter </a:t>
            </a:r>
            <a:r>
              <a:rPr lang="en-GB" sz="1500" dirty="0" err="1" smtClean="0">
                <a:solidFill>
                  <a:schemeClr val="bg2">
                    <a:lumMod val="50000"/>
                  </a:schemeClr>
                </a:solidFill>
                <a:latin typeface="Arial" charset="0"/>
                <a:ea typeface="ＭＳ Ｐゴシック" charset="0"/>
              </a:rPr>
              <a:t>amnt</a:t>
            </a:r>
            <a:r>
              <a:rPr lang="en-GB" sz="1500" dirty="0" smtClean="0">
                <a:solidFill>
                  <a:schemeClr val="bg2">
                    <a:lumMod val="50000"/>
                  </a:schemeClr>
                </a:solidFill>
                <a:latin typeface="Arial" charset="0"/>
                <a:ea typeface="ＭＳ Ｐゴシック" charset="0"/>
              </a:rPr>
              <a:t> &gt; 1</a:t>
            </a:r>
            <a:endParaRPr lang="en-GB" sz="1500" dirty="0">
              <a:solidFill>
                <a:schemeClr val="bg2">
                  <a:lumMod val="50000"/>
                </a:schemeClr>
              </a:solidFill>
              <a:latin typeface="Arial" charset="0"/>
              <a:ea typeface="ＭＳ Ｐゴシック" charset="0"/>
            </a:endParaRPr>
          </a:p>
        </p:txBody>
      </p:sp>
      <p:sp>
        <p:nvSpPr>
          <p:cNvPr id="6" name="Rectangle 5"/>
          <p:cNvSpPr/>
          <p:nvPr/>
        </p:nvSpPr>
        <p:spPr bwMode="auto">
          <a:xfrm>
            <a:off x="4746683" y="2442408"/>
            <a:ext cx="1524000" cy="571500"/>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solidFill>
                  <a:srgbClr val="FF0000"/>
                </a:solidFill>
              </a:rPr>
              <a:t>map </a:t>
            </a:r>
            <a:r>
              <a:rPr lang="mr-IN" sz="1500" dirty="0">
                <a:solidFill>
                  <a:srgbClr val="FF0000"/>
                </a:solidFill>
              </a:rPr>
              <a:t>–</a:t>
            </a:r>
            <a:r>
              <a:rPr lang="en-GB" sz="1500" dirty="0">
                <a:solidFill>
                  <a:srgbClr val="FF0000"/>
                </a:solidFill>
              </a:rPr>
              <a:t> </a:t>
            </a:r>
            <a:r>
              <a:rPr lang="en-GB" sz="1500" dirty="0" err="1" smtClean="0">
                <a:solidFill>
                  <a:srgbClr val="FF0000"/>
                </a:solidFill>
              </a:rPr>
              <a:t>t.getName</a:t>
            </a:r>
            <a:endParaRPr lang="en-GB" sz="1500" dirty="0">
              <a:solidFill>
                <a:srgbClr val="FF0000"/>
              </a:solidFill>
              <a:latin typeface="Arial" charset="0"/>
              <a:ea typeface="ＭＳ Ｐゴシック" charset="0"/>
            </a:endParaRPr>
          </a:p>
        </p:txBody>
      </p:sp>
      <p:sp>
        <p:nvSpPr>
          <p:cNvPr id="7" name="Oval 6"/>
          <p:cNvSpPr/>
          <p:nvPr/>
        </p:nvSpPr>
        <p:spPr bwMode="auto">
          <a:xfrm>
            <a:off x="6894868" y="2283658"/>
            <a:ext cx="1306564" cy="889000"/>
          </a:xfrm>
          <a:prstGeom prst="ellipse">
            <a:avLst/>
          </a:prstGeom>
          <a:ln/>
          <a:extLst/>
        </p:spPr>
        <p:style>
          <a:lnRef idx="1">
            <a:schemeClr val="accent4"/>
          </a:lnRef>
          <a:fillRef idx="2">
            <a:schemeClr val="accent4"/>
          </a:fillRef>
          <a:effectRef idx="1">
            <a:schemeClr val="accent4"/>
          </a:effectRef>
          <a:fontRef idx="minor">
            <a:schemeClr val="dk1"/>
          </a:fontRef>
        </p:style>
        <p:txBody>
          <a:bodyPr vert="horz" wrap="square" lIns="76200" tIns="38100" rIns="76200" bIns="38100" numCol="1" rtlCol="0" anchor="ctr" anchorCtr="0" compatLnSpc="1">
            <a:prstTxWarp prst="textNoShape">
              <a:avLst/>
            </a:prstTxWarp>
          </a:bodyPr>
          <a:lstStyle/>
          <a:p>
            <a:pPr algn="ctr"/>
            <a:r>
              <a:rPr lang="en-US" sz="1500" smtClean="0">
                <a:solidFill>
                  <a:schemeClr val="bg1">
                    <a:lumMod val="50000"/>
                  </a:schemeClr>
                </a:solidFill>
              </a:rPr>
              <a:t>Multiples List</a:t>
            </a:r>
            <a:endParaRPr lang="en-US" sz="1500" dirty="0">
              <a:solidFill>
                <a:schemeClr val="bg1">
                  <a:lumMod val="50000"/>
                </a:schemeClr>
              </a:solidFill>
            </a:endParaRPr>
          </a:p>
        </p:txBody>
      </p:sp>
      <p:cxnSp>
        <p:nvCxnSpPr>
          <p:cNvPr id="8" name="Straight Connector 7"/>
          <p:cNvCxnSpPr/>
          <p:nvPr/>
        </p:nvCxnSpPr>
        <p:spPr bwMode="auto">
          <a:xfrm>
            <a:off x="2095500" y="2728158"/>
            <a:ext cx="58778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4207282" y="2728158"/>
            <a:ext cx="539402"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6270684" y="2728158"/>
            <a:ext cx="624184" cy="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Rectangle 4"/>
          <p:cNvSpPr>
            <a:spLocks noChangeArrowheads="1"/>
          </p:cNvSpPr>
          <p:nvPr/>
        </p:nvSpPr>
        <p:spPr bwMode="auto">
          <a:xfrm>
            <a:off x="702082" y="3317862"/>
            <a:ext cx="7239651" cy="1445179"/>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pPr>
              <a:lnSpc>
                <a:spcPct val="150000"/>
              </a:lnSpc>
            </a:pPr>
            <a:r>
              <a:rPr lang="en-US" sz="1400" dirty="0">
                <a:latin typeface="Courier" charset="0"/>
                <a:ea typeface="Courier" charset="0"/>
                <a:cs typeface="Courier" charset="0"/>
              </a:rPr>
              <a:t>List&lt;String&gt; multiples = </a:t>
            </a:r>
            <a:r>
              <a:rPr lang="en-US" sz="1400" dirty="0" err="1">
                <a:latin typeface="Courier" charset="0"/>
                <a:ea typeface="Courier" charset="0"/>
                <a:cs typeface="Courier" charset="0"/>
              </a:rPr>
              <a:t>myList.stream</a:t>
            </a:r>
            <a:r>
              <a:rPr lang="en-US" sz="1400" dirty="0">
                <a:latin typeface="Courier" charset="0"/>
                <a:ea typeface="Courier" charset="0"/>
                <a:cs typeface="Courier" charset="0"/>
              </a:rPr>
              <a:t>()</a:t>
            </a:r>
          </a:p>
          <a:p>
            <a:pPr>
              <a:lnSpc>
                <a:spcPct val="150000"/>
              </a:lnSpc>
            </a:pPr>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filter( </a:t>
            </a:r>
            <a:r>
              <a:rPr lang="en-US" sz="1400" dirty="0" err="1">
                <a:latin typeface="Courier" charset="0"/>
                <a:ea typeface="Courier" charset="0"/>
                <a:cs typeface="Courier" charset="0"/>
              </a:rPr>
              <a:t>i</a:t>
            </a:r>
            <a:r>
              <a:rPr lang="en-US" sz="1400" dirty="0">
                <a:latin typeface="Courier" charset="0"/>
                <a:ea typeface="Courier" charset="0"/>
                <a:cs typeface="Courier" charset="0"/>
              </a:rPr>
              <a:t> -&gt; </a:t>
            </a:r>
            <a:r>
              <a:rPr lang="en-US" sz="1400" dirty="0" err="1">
                <a:latin typeface="Courier" charset="0"/>
                <a:ea typeface="Courier" charset="0"/>
                <a:cs typeface="Courier" charset="0"/>
              </a:rPr>
              <a:t>i.getAmount</a:t>
            </a:r>
            <a:r>
              <a:rPr lang="en-US" sz="1400" dirty="0">
                <a:latin typeface="Courier" charset="0"/>
                <a:ea typeface="Courier" charset="0"/>
                <a:cs typeface="Courier" charset="0"/>
              </a:rPr>
              <a:t>() &gt; 1 )</a:t>
            </a:r>
          </a:p>
          <a:p>
            <a:pPr>
              <a:lnSpc>
                <a:spcPct val="150000"/>
              </a:lnSpc>
            </a:pPr>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smtClean="0">
                <a:solidFill>
                  <a:srgbClr val="FF0000"/>
                </a:solidFill>
                <a:latin typeface="Courier" charset="0"/>
                <a:ea typeface="Courier" charset="0"/>
                <a:cs typeface="Courier" charset="0"/>
              </a:rPr>
              <a:t>.</a:t>
            </a:r>
            <a:r>
              <a:rPr lang="en-US" sz="1400" dirty="0">
                <a:solidFill>
                  <a:srgbClr val="FF0000"/>
                </a:solidFill>
                <a:latin typeface="Courier" charset="0"/>
                <a:ea typeface="Courier" charset="0"/>
                <a:cs typeface="Courier" charset="0"/>
              </a:rPr>
              <a:t>map(Item::</a:t>
            </a:r>
            <a:r>
              <a:rPr lang="en-US" sz="1400" dirty="0" err="1">
                <a:solidFill>
                  <a:srgbClr val="FF0000"/>
                </a:solidFill>
                <a:latin typeface="Courier" charset="0"/>
                <a:ea typeface="Courier" charset="0"/>
                <a:cs typeface="Courier" charset="0"/>
              </a:rPr>
              <a:t>getName</a:t>
            </a:r>
            <a:r>
              <a:rPr lang="en-US" sz="1400" dirty="0">
                <a:solidFill>
                  <a:srgbClr val="FF0000"/>
                </a:solidFill>
                <a:latin typeface="Courier" charset="0"/>
                <a:ea typeface="Courier" charset="0"/>
                <a:cs typeface="Courier" charset="0"/>
              </a:rPr>
              <a:t>)</a:t>
            </a:r>
          </a:p>
          <a:p>
            <a:pPr>
              <a:lnSpc>
                <a:spcPct val="150000"/>
              </a:lnSpc>
            </a:pPr>
            <a:r>
              <a:rPr lang="en-US" sz="1400" dirty="0">
                <a:solidFill>
                  <a:srgbClr val="FF0000"/>
                </a:solidFill>
                <a:latin typeface="Courier" charset="0"/>
                <a:ea typeface="Courier" charset="0"/>
                <a:cs typeface="Courier" charset="0"/>
              </a:rPr>
              <a:t>      </a:t>
            </a:r>
            <a:r>
              <a:rPr lang="en-US" sz="1400" dirty="0" smtClean="0">
                <a:solidFill>
                  <a:srgbClr val="FF0000"/>
                </a:solidFill>
                <a:latin typeface="Courier" charset="0"/>
                <a:ea typeface="Courier" charset="0"/>
                <a:cs typeface="Courier" charset="0"/>
              </a:rPr>
              <a:t>                         .</a:t>
            </a:r>
            <a:r>
              <a:rPr lang="en-US" sz="1400" dirty="0">
                <a:solidFill>
                  <a:srgbClr val="FF0000"/>
                </a:solidFill>
                <a:latin typeface="Courier" charset="0"/>
                <a:ea typeface="Courier" charset="0"/>
                <a:cs typeface="Courier" charset="0"/>
              </a:rPr>
              <a:t>collect(</a:t>
            </a:r>
            <a:r>
              <a:rPr lang="en-US" sz="1400" dirty="0" err="1">
                <a:solidFill>
                  <a:srgbClr val="FF0000"/>
                </a:solidFill>
                <a:latin typeface="Courier" charset="0"/>
                <a:ea typeface="Courier" charset="0"/>
                <a:cs typeface="Courier" charset="0"/>
              </a:rPr>
              <a:t>Collectors.toList</a:t>
            </a:r>
            <a:r>
              <a:rPr lang="en-US" sz="1400" dirty="0">
                <a:solidFill>
                  <a:srgbClr val="FF0000"/>
                </a:solidFill>
                <a:latin typeface="Courier" charset="0"/>
                <a:ea typeface="Courier" charset="0"/>
                <a:cs typeface="Courier" charset="0"/>
              </a:rPr>
              <a:t>());</a:t>
            </a:r>
          </a:p>
        </p:txBody>
      </p:sp>
      <p:sp>
        <p:nvSpPr>
          <p:cNvPr id="12" name="Rectangle 5"/>
          <p:cNvSpPr>
            <a:spLocks noChangeArrowheads="1"/>
          </p:cNvSpPr>
          <p:nvPr/>
        </p:nvSpPr>
        <p:spPr bwMode="auto">
          <a:xfrm>
            <a:off x="5500938" y="4669578"/>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[Tin Beans, Potatoes]</a:t>
            </a:r>
          </a:p>
        </p:txBody>
      </p:sp>
    </p:spTree>
    <p:extLst>
      <p:ext uri="{BB962C8B-B14F-4D97-AF65-F5344CB8AC3E}">
        <p14:creationId xmlns:p14="http://schemas.microsoft.com/office/powerpoint/2010/main" val="1814985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r>
              <a:rPr lang="en-US" dirty="0" smtClean="0"/>
              <a:t>Can generate as complex a pipeline as required</a:t>
            </a:r>
            <a:endParaRPr lang="en-US" dirty="0"/>
          </a:p>
        </p:txBody>
      </p:sp>
      <p:sp>
        <p:nvSpPr>
          <p:cNvPr id="4" name="Rectangle 4"/>
          <p:cNvSpPr>
            <a:spLocks noChangeArrowheads="1"/>
          </p:cNvSpPr>
          <p:nvPr/>
        </p:nvSpPr>
        <p:spPr bwMode="auto">
          <a:xfrm>
            <a:off x="857990" y="1694858"/>
            <a:ext cx="6117167" cy="2330229"/>
          </a:xfrm>
          <a:prstGeom prst="rect">
            <a:avLst/>
          </a:prstGeom>
          <a:solidFill>
            <a:srgbClr val="FFFFFF"/>
          </a:solidFill>
          <a:ln w="12700">
            <a:solidFill>
              <a:schemeClr val="tx1"/>
            </a:solidFill>
            <a:miter lim="800000"/>
            <a:headEnd/>
            <a:tailEnd/>
          </a:ln>
          <a:effectLst/>
        </p:spPr>
        <p:txBody>
          <a:bodyPr lIns="75407" tIns="37042" rIns="75407" bIns="114000">
            <a:spAutoFit/>
          </a:bodyPr>
          <a:lstStyle/>
          <a:p>
            <a:pPr>
              <a:lnSpc>
                <a:spcPts val="1900"/>
              </a:lnSpc>
            </a:pPr>
            <a:r>
              <a:rPr lang="en-US" sz="1333" dirty="0">
                <a:latin typeface="Courier"/>
                <a:cs typeface="Courier"/>
              </a:rPr>
              <a:t>List&lt;String&gt; </a:t>
            </a:r>
            <a:r>
              <a:rPr lang="en-US" sz="1333" dirty="0" err="1" smtClean="0">
                <a:latin typeface="Courier"/>
                <a:cs typeface="Courier"/>
              </a:rPr>
              <a:t>processedList</a:t>
            </a:r>
            <a:r>
              <a:rPr lang="en-US" sz="1333" dirty="0" smtClean="0">
                <a:latin typeface="Courier"/>
                <a:cs typeface="Courier"/>
              </a:rPr>
              <a:t> = </a:t>
            </a:r>
            <a:endParaRPr lang="en-US" sz="1333" dirty="0">
              <a:latin typeface="Courier"/>
              <a:cs typeface="Courier"/>
            </a:endParaRPr>
          </a:p>
          <a:p>
            <a:pPr>
              <a:lnSpc>
                <a:spcPts val="1900"/>
              </a:lnSpc>
            </a:pPr>
            <a:r>
              <a:rPr lang="en-US" sz="1333" dirty="0">
                <a:latin typeface="Courier"/>
                <a:cs typeface="Courier"/>
              </a:rPr>
              <a:t>    </a:t>
            </a:r>
            <a:r>
              <a:rPr lang="en-US" sz="1333" dirty="0" err="1" smtClean="0">
                <a:latin typeface="Courier"/>
                <a:cs typeface="Courier"/>
              </a:rPr>
              <a:t>myList.stream</a:t>
            </a:r>
            <a:r>
              <a:rPr lang="en-US" sz="1333" dirty="0">
                <a:latin typeface="Courier"/>
                <a:cs typeface="Courier"/>
              </a:rPr>
              <a:t>()</a:t>
            </a:r>
          </a:p>
          <a:p>
            <a:pPr>
              <a:lnSpc>
                <a:spcPts val="1900"/>
              </a:lnSpc>
            </a:pPr>
            <a:r>
              <a:rPr lang="en-GB" sz="1333" dirty="0">
                <a:latin typeface="Courier"/>
                <a:cs typeface="Courier"/>
              </a:rPr>
              <a:t>        </a:t>
            </a:r>
            <a:r>
              <a:rPr lang="en-GB" sz="1333" dirty="0" smtClean="0">
                <a:latin typeface="Courier"/>
                <a:cs typeface="Courier"/>
              </a:rPr>
              <a:t>  </a:t>
            </a:r>
            <a:r>
              <a:rPr lang="mr-IN" sz="1333" dirty="0" smtClean="0">
                <a:latin typeface="Courier"/>
                <a:cs typeface="Courier"/>
              </a:rPr>
              <a:t>.</a:t>
            </a:r>
            <a:r>
              <a:rPr lang="mr-IN" sz="1333" dirty="0">
                <a:latin typeface="Courier"/>
                <a:cs typeface="Courier"/>
              </a:rPr>
              <a:t>filter(t -&gt; </a:t>
            </a:r>
            <a:r>
              <a:rPr lang="mr-IN" sz="1333" dirty="0" err="1" smtClean="0">
                <a:latin typeface="Courier"/>
                <a:cs typeface="Courier"/>
              </a:rPr>
              <a:t>t.get</a:t>
            </a:r>
            <a:r>
              <a:rPr lang="en-GB" sz="1333" dirty="0" smtClean="0">
                <a:latin typeface="Courier"/>
                <a:cs typeface="Courier"/>
              </a:rPr>
              <a:t>Amount</a:t>
            </a:r>
            <a:r>
              <a:rPr lang="mr-IN" sz="1333" dirty="0" smtClean="0">
                <a:latin typeface="Courier"/>
                <a:cs typeface="Courier"/>
              </a:rPr>
              <a:t>() </a:t>
            </a:r>
            <a:r>
              <a:rPr lang="mr-IN" sz="1333" dirty="0">
                <a:latin typeface="Courier"/>
                <a:cs typeface="Courier"/>
              </a:rPr>
              <a:t>&gt; </a:t>
            </a:r>
            <a:r>
              <a:rPr lang="en-GB" sz="1333" dirty="0" smtClean="0">
                <a:latin typeface="Courier"/>
                <a:cs typeface="Courier"/>
              </a:rPr>
              <a:t>1</a:t>
            </a:r>
            <a:r>
              <a:rPr lang="mr-IN" sz="1333" dirty="0" smtClean="0">
                <a:latin typeface="Courier"/>
                <a:cs typeface="Courier"/>
              </a:rPr>
              <a:t>)</a:t>
            </a:r>
            <a:endParaRPr lang="mr-IN" sz="1333" dirty="0">
              <a:latin typeface="Courier"/>
              <a:cs typeface="Courier"/>
            </a:endParaRPr>
          </a:p>
          <a:p>
            <a:pPr>
              <a:lnSpc>
                <a:spcPts val="1900"/>
              </a:lnSpc>
            </a:pPr>
            <a:r>
              <a:rPr lang="en-GB" sz="1333" dirty="0">
                <a:latin typeface="Courier"/>
                <a:cs typeface="Courier"/>
              </a:rPr>
              <a:t>        </a:t>
            </a:r>
            <a:r>
              <a:rPr lang="en-GB" sz="1333" dirty="0" smtClean="0">
                <a:latin typeface="Courier"/>
                <a:cs typeface="Courier"/>
              </a:rPr>
              <a:t>  </a:t>
            </a:r>
            <a:r>
              <a:rPr lang="mr-IN" sz="1333" dirty="0" smtClean="0">
                <a:latin typeface="Courier"/>
                <a:cs typeface="Courier"/>
              </a:rPr>
              <a:t>.</a:t>
            </a:r>
            <a:r>
              <a:rPr lang="mr-IN" sz="1333" dirty="0">
                <a:latin typeface="Courier"/>
                <a:cs typeface="Courier"/>
              </a:rPr>
              <a:t>map(t -&gt; </a:t>
            </a:r>
            <a:r>
              <a:rPr lang="mr-IN" sz="1333" dirty="0" err="1" smtClean="0">
                <a:latin typeface="Courier"/>
                <a:cs typeface="Courier"/>
              </a:rPr>
              <a:t>t.get</a:t>
            </a:r>
            <a:r>
              <a:rPr lang="en-GB" sz="1333" dirty="0" smtClean="0">
                <a:latin typeface="Courier"/>
                <a:cs typeface="Courier"/>
              </a:rPr>
              <a:t>Name</a:t>
            </a:r>
            <a:r>
              <a:rPr lang="mr-IN" sz="1333" dirty="0" smtClean="0">
                <a:latin typeface="Courier"/>
                <a:cs typeface="Courier"/>
              </a:rPr>
              <a:t>()) </a:t>
            </a:r>
            <a:endParaRPr lang="mr-IN" sz="1333" dirty="0">
              <a:latin typeface="Courier"/>
              <a:cs typeface="Courier"/>
            </a:endParaRPr>
          </a:p>
          <a:p>
            <a:pPr>
              <a:lnSpc>
                <a:spcPts val="1900"/>
              </a:lnSpc>
            </a:pPr>
            <a:r>
              <a:rPr lang="en-US" sz="1333" dirty="0">
                <a:latin typeface="Courier"/>
                <a:cs typeface="Courier"/>
              </a:rPr>
              <a:t>        </a:t>
            </a:r>
            <a:r>
              <a:rPr lang="en-US" sz="1333" dirty="0" smtClean="0">
                <a:latin typeface="Courier"/>
                <a:cs typeface="Courier"/>
              </a:rPr>
              <a:t>  .</a:t>
            </a:r>
            <a:r>
              <a:rPr lang="en-US" sz="1333" dirty="0">
                <a:latin typeface="Courier"/>
                <a:cs typeface="Courier"/>
              </a:rPr>
              <a:t>map(String::</a:t>
            </a:r>
            <a:r>
              <a:rPr lang="en-US" sz="1333" dirty="0" err="1">
                <a:latin typeface="Courier"/>
                <a:cs typeface="Courier"/>
              </a:rPr>
              <a:t>toLowerCase</a:t>
            </a:r>
            <a:r>
              <a:rPr lang="en-US" sz="1333" dirty="0">
                <a:latin typeface="Courier"/>
                <a:cs typeface="Courier"/>
              </a:rPr>
              <a:t>)</a:t>
            </a:r>
          </a:p>
          <a:p>
            <a:pPr>
              <a:lnSpc>
                <a:spcPts val="1900"/>
              </a:lnSpc>
            </a:pPr>
            <a:r>
              <a:rPr lang="en-GB" sz="1333" dirty="0">
                <a:latin typeface="Courier"/>
                <a:cs typeface="Courier"/>
              </a:rPr>
              <a:t>        </a:t>
            </a:r>
            <a:r>
              <a:rPr lang="en-GB" sz="1333" dirty="0" smtClean="0">
                <a:latin typeface="Courier"/>
                <a:cs typeface="Courier"/>
              </a:rPr>
              <a:t>  </a:t>
            </a:r>
            <a:r>
              <a:rPr lang="mr-IN" sz="1333" dirty="0" smtClean="0">
                <a:latin typeface="Courier"/>
                <a:cs typeface="Courier"/>
              </a:rPr>
              <a:t>.</a:t>
            </a:r>
            <a:r>
              <a:rPr lang="mr-IN" sz="1333" dirty="0">
                <a:latin typeface="Courier"/>
                <a:cs typeface="Courier"/>
              </a:rPr>
              <a:t>sorted()</a:t>
            </a:r>
          </a:p>
          <a:p>
            <a:pPr>
              <a:lnSpc>
                <a:spcPts val="1900"/>
              </a:lnSpc>
            </a:pPr>
            <a:r>
              <a:rPr lang="en-US" sz="1333" dirty="0">
                <a:latin typeface="Courier"/>
                <a:cs typeface="Courier"/>
              </a:rPr>
              <a:t>        </a:t>
            </a:r>
            <a:r>
              <a:rPr lang="en-US" sz="1333" dirty="0" smtClean="0">
                <a:latin typeface="Courier"/>
                <a:cs typeface="Courier"/>
              </a:rPr>
              <a:t>  .</a:t>
            </a:r>
            <a:r>
              <a:rPr lang="en-US" sz="1333" dirty="0">
                <a:latin typeface="Courier"/>
                <a:cs typeface="Courier"/>
              </a:rPr>
              <a:t>collect(</a:t>
            </a:r>
            <a:r>
              <a:rPr lang="en-US" sz="1333" dirty="0" err="1">
                <a:latin typeface="Courier"/>
                <a:cs typeface="Courier"/>
              </a:rPr>
              <a:t>Collectors.toList</a:t>
            </a:r>
            <a:r>
              <a:rPr lang="en-US" sz="1333" dirty="0">
                <a:latin typeface="Courier"/>
                <a:cs typeface="Courier"/>
              </a:rPr>
              <a:t>());</a:t>
            </a:r>
          </a:p>
          <a:p>
            <a:pPr>
              <a:lnSpc>
                <a:spcPts val="1900"/>
              </a:lnSpc>
            </a:pPr>
            <a:r>
              <a:rPr lang="en-US" sz="1333" dirty="0">
                <a:latin typeface="Courier"/>
                <a:cs typeface="Courier"/>
              </a:rPr>
              <a:t>		</a:t>
            </a:r>
          </a:p>
          <a:p>
            <a:pPr>
              <a:lnSpc>
                <a:spcPts val="1900"/>
              </a:lnSpc>
            </a:pPr>
            <a:r>
              <a:rPr lang="en-US" sz="1333" dirty="0" err="1" smtClean="0">
                <a:latin typeface="Courier"/>
                <a:cs typeface="Courier"/>
              </a:rPr>
              <a:t>System.out.println</a:t>
            </a:r>
            <a:r>
              <a:rPr lang="en-US" sz="1333" dirty="0" smtClean="0">
                <a:latin typeface="Courier"/>
                <a:cs typeface="Courier"/>
              </a:rPr>
              <a:t>(</a:t>
            </a:r>
            <a:r>
              <a:rPr lang="en-US" sz="1333" dirty="0" err="1" smtClean="0">
                <a:latin typeface="Courier"/>
                <a:cs typeface="Courier"/>
              </a:rPr>
              <a:t>processedList</a:t>
            </a:r>
            <a:r>
              <a:rPr lang="en-US" sz="1333" dirty="0" smtClean="0">
                <a:latin typeface="Courier"/>
                <a:cs typeface="Courier"/>
              </a:rPr>
              <a:t>);</a:t>
            </a:r>
            <a:endParaRPr lang="en-US" sz="1333" dirty="0">
              <a:latin typeface="Courier"/>
              <a:cs typeface="Courier"/>
            </a:endParaRPr>
          </a:p>
        </p:txBody>
      </p:sp>
      <p:sp>
        <p:nvSpPr>
          <p:cNvPr id="6" name="Rectangle 5"/>
          <p:cNvSpPr>
            <a:spLocks noChangeArrowheads="1"/>
          </p:cNvSpPr>
          <p:nvPr/>
        </p:nvSpPr>
        <p:spPr bwMode="auto">
          <a:xfrm>
            <a:off x="5044760" y="3841844"/>
            <a:ext cx="2700494" cy="600164"/>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[potatoes, tin beans]</a:t>
            </a:r>
          </a:p>
        </p:txBody>
      </p:sp>
    </p:spTree>
    <p:extLst>
      <p:ext uri="{BB962C8B-B14F-4D97-AF65-F5344CB8AC3E}">
        <p14:creationId xmlns:p14="http://schemas.microsoft.com/office/powerpoint/2010/main" val="4173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FlatMap</a:t>
            </a:r>
            <a:endParaRPr lang="en-US" dirty="0"/>
          </a:p>
        </p:txBody>
      </p:sp>
      <p:sp>
        <p:nvSpPr>
          <p:cNvPr id="11" name="Content Placeholder 2"/>
          <p:cNvSpPr>
            <a:spLocks noGrp="1"/>
          </p:cNvSpPr>
          <p:nvPr>
            <p:ph idx="1"/>
          </p:nvPr>
        </p:nvSpPr>
        <p:spPr>
          <a:xfrm>
            <a:off x="628650" y="1170062"/>
            <a:ext cx="6985000" cy="3791405"/>
          </a:xfrm>
        </p:spPr>
        <p:txBody>
          <a:bodyPr>
            <a:normAutofit/>
          </a:bodyPr>
          <a:lstStyle/>
          <a:p>
            <a:r>
              <a:rPr lang="en-US" dirty="0" err="1">
                <a:latin typeface="Courier"/>
                <a:cs typeface="Courier"/>
              </a:rPr>
              <a:t>f</a:t>
            </a:r>
            <a:r>
              <a:rPr lang="en-US" dirty="0" err="1" smtClean="0">
                <a:latin typeface="Courier"/>
                <a:cs typeface="Courier"/>
              </a:rPr>
              <a:t>latmap</a:t>
            </a:r>
            <a:r>
              <a:rPr lang="en-US" dirty="0" smtClean="0"/>
              <a:t> applies map operation and </a:t>
            </a:r>
            <a:r>
              <a:rPr lang="en-US" dirty="0" smtClean="0"/>
              <a:t>"flattens" results</a:t>
            </a:r>
          </a:p>
          <a:p>
            <a:pPr lvl="2"/>
            <a:r>
              <a:rPr lang="en-US" dirty="0" smtClean="0"/>
              <a:t>useful for dealing with nested streams</a:t>
            </a:r>
          </a:p>
          <a:p>
            <a:pPr lvl="2"/>
            <a:endParaRPr lang="en-US" dirty="0" smtClean="0"/>
          </a:p>
          <a:p>
            <a:r>
              <a:rPr lang="en-US" dirty="0" smtClean="0"/>
              <a:t>Consider contents of a text file read into a collection</a:t>
            </a:r>
          </a:p>
          <a:p>
            <a:endParaRPr lang="en-US" dirty="0"/>
          </a:p>
          <a:p>
            <a:endParaRPr lang="en-US" dirty="0" smtClean="0"/>
          </a:p>
          <a:p>
            <a:endParaRPr lang="en-US" dirty="0"/>
          </a:p>
          <a:p>
            <a:endParaRPr lang="en-US" dirty="0" smtClean="0"/>
          </a:p>
          <a:p>
            <a:endParaRPr lang="en-US" dirty="0"/>
          </a:p>
          <a:p>
            <a:r>
              <a:rPr lang="en-US" dirty="0" smtClean="0"/>
              <a:t>We are interested in the individual words in each line</a:t>
            </a:r>
            <a:endParaRPr lang="en-US" dirty="0" smtClean="0"/>
          </a:p>
        </p:txBody>
      </p:sp>
      <p:sp>
        <p:nvSpPr>
          <p:cNvPr id="4" name="Rectangle 4"/>
          <p:cNvSpPr>
            <a:spLocks noChangeArrowheads="1"/>
          </p:cNvSpPr>
          <p:nvPr/>
        </p:nvSpPr>
        <p:spPr bwMode="auto">
          <a:xfrm>
            <a:off x="768592" y="2599268"/>
            <a:ext cx="6705115" cy="1690634"/>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2000"/>
              </a:lnSpc>
            </a:pPr>
            <a:r>
              <a:rPr lang="en-US" sz="1400" dirty="0" smtClean="0">
                <a:latin typeface="Courier" charset="0"/>
                <a:ea typeface="Courier" charset="0"/>
                <a:cs typeface="Courier" charset="0"/>
              </a:rPr>
              <a:t>  String </a:t>
            </a:r>
            <a:r>
              <a:rPr lang="en-US" sz="1400" dirty="0">
                <a:latin typeface="Courier" charset="0"/>
                <a:ea typeface="Courier" charset="0"/>
                <a:cs typeface="Courier" charset="0"/>
              </a:rPr>
              <a:t>[] lines = {</a:t>
            </a:r>
          </a:p>
          <a:p>
            <a:pPr>
              <a:lnSpc>
                <a:spcPts val="2000"/>
              </a:lnSpc>
            </a:pPr>
            <a:r>
              <a:rPr lang="en-US" sz="1400" dirty="0" smtClean="0">
                <a:latin typeface="Courier" charset="0"/>
                <a:ea typeface="Courier" charset="0"/>
                <a:cs typeface="Courier" charset="0"/>
              </a:rPr>
              <a:t>    "</a:t>
            </a:r>
            <a:r>
              <a:rPr lang="en-US" sz="1400" dirty="0">
                <a:latin typeface="Courier" charset="0"/>
                <a:ea typeface="Courier" charset="0"/>
                <a:cs typeface="Courier" charset="0"/>
              </a:rPr>
              <a:t>Here is the first line of the file",</a:t>
            </a:r>
          </a:p>
          <a:p>
            <a:pPr>
              <a:lnSpc>
                <a:spcPts val="2000"/>
              </a:lnSpc>
            </a:pPr>
            <a:r>
              <a:rPr lang="en-US" sz="1400" dirty="0" smtClean="0">
                <a:latin typeface="Courier" charset="0"/>
                <a:ea typeface="Courier" charset="0"/>
                <a:cs typeface="Courier" charset="0"/>
              </a:rPr>
              <a:t>    "</a:t>
            </a:r>
            <a:r>
              <a:rPr lang="en-US" sz="1400" dirty="0">
                <a:latin typeface="Courier" charset="0"/>
                <a:ea typeface="Courier" charset="0"/>
                <a:cs typeface="Courier" charset="0"/>
              </a:rPr>
              <a:t>Here is the second line",</a:t>
            </a:r>
          </a:p>
          <a:p>
            <a:pPr>
              <a:lnSpc>
                <a:spcPts val="2000"/>
              </a:lnSpc>
            </a:pPr>
            <a:r>
              <a:rPr lang="en-US" sz="1400" dirty="0" smtClean="0">
                <a:latin typeface="Courier" charset="0"/>
                <a:ea typeface="Courier" charset="0"/>
                <a:cs typeface="Courier" charset="0"/>
              </a:rPr>
              <a:t>    "</a:t>
            </a:r>
            <a:r>
              <a:rPr lang="en-US" sz="1400" dirty="0">
                <a:latin typeface="Courier" charset="0"/>
                <a:ea typeface="Courier" charset="0"/>
                <a:cs typeface="Courier" charset="0"/>
              </a:rPr>
              <a:t>And here is the third line"</a:t>
            </a:r>
          </a:p>
          <a:p>
            <a:pPr>
              <a:lnSpc>
                <a:spcPts val="2000"/>
              </a:lnSpc>
            </a:pPr>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pPr>
              <a:lnSpc>
                <a:spcPts val="2000"/>
              </a:lnSpc>
              <a:spcBef>
                <a:spcPts val="600"/>
              </a:spcBef>
            </a:pPr>
            <a:r>
              <a:rPr lang="en-US" sz="1400" dirty="0" smtClean="0">
                <a:latin typeface="Courier" charset="0"/>
                <a:ea typeface="Courier" charset="0"/>
                <a:cs typeface="Courier" charset="0"/>
              </a:rPr>
              <a:t>  List&lt;String</a:t>
            </a:r>
            <a:r>
              <a:rPr lang="en-US" sz="1400" dirty="0">
                <a:latin typeface="Courier" charset="0"/>
                <a:ea typeface="Courier" charset="0"/>
                <a:cs typeface="Courier" charset="0"/>
              </a:rPr>
              <a:t>&gt; contents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(lines);</a:t>
            </a:r>
          </a:p>
        </p:txBody>
      </p:sp>
    </p:spTree>
    <p:extLst>
      <p:ext uri="{BB962C8B-B14F-4D97-AF65-F5344CB8AC3E}">
        <p14:creationId xmlns:p14="http://schemas.microsoft.com/office/powerpoint/2010/main" val="1572799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FlatMap</a:t>
            </a:r>
            <a:endParaRPr lang="en-US" dirty="0"/>
          </a:p>
        </p:txBody>
      </p:sp>
      <p:sp>
        <p:nvSpPr>
          <p:cNvPr id="11" name="Content Placeholder 2"/>
          <p:cNvSpPr>
            <a:spLocks noGrp="1"/>
          </p:cNvSpPr>
          <p:nvPr>
            <p:ph idx="1"/>
          </p:nvPr>
        </p:nvSpPr>
        <p:spPr>
          <a:xfrm>
            <a:off x="628650" y="1170062"/>
            <a:ext cx="6985000" cy="3791405"/>
          </a:xfrm>
        </p:spPr>
        <p:txBody>
          <a:bodyPr>
            <a:normAutofit/>
          </a:bodyPr>
          <a:lstStyle/>
          <a:p>
            <a:r>
              <a:rPr lang="en-US" dirty="0" smtClean="0">
                <a:latin typeface="Courier"/>
                <a:cs typeface="Courier"/>
              </a:rPr>
              <a:t>String::split</a:t>
            </a:r>
            <a:r>
              <a:rPr lang="en-US" dirty="0" smtClean="0">
                <a:cs typeface="Courier"/>
              </a:rPr>
              <a:t> can be used to split line into words</a:t>
            </a:r>
          </a:p>
          <a:p>
            <a:pPr lvl="2"/>
            <a:r>
              <a:rPr lang="en-US" dirty="0" smtClean="0">
                <a:cs typeface="Courier"/>
              </a:rPr>
              <a:t>returns array of String</a:t>
            </a:r>
          </a:p>
          <a:p>
            <a:pPr lvl="2"/>
            <a:r>
              <a:rPr lang="en-US" dirty="0" smtClean="0">
                <a:cs typeface="Courier"/>
              </a:rPr>
              <a:t>can be turned into a stream of String</a:t>
            </a:r>
          </a:p>
          <a:p>
            <a:r>
              <a:rPr lang="en-US" dirty="0" smtClean="0">
                <a:cs typeface="Courier"/>
              </a:rPr>
              <a:t>Use </a:t>
            </a:r>
            <a:r>
              <a:rPr lang="en-US" dirty="0" err="1" smtClean="0">
                <a:latin typeface="Courier" charset="0"/>
                <a:ea typeface="Courier" charset="0"/>
                <a:cs typeface="Courier" charset="0"/>
              </a:rPr>
              <a:t>flatMap</a:t>
            </a:r>
            <a:r>
              <a:rPr lang="en-US" dirty="0" smtClean="0">
                <a:cs typeface="Courier"/>
              </a:rPr>
              <a:t> to combine into a single stream </a:t>
            </a:r>
          </a:p>
          <a:p>
            <a:pPr lvl="2"/>
            <a:r>
              <a:rPr lang="en-US" dirty="0" smtClean="0">
                <a:cs typeface="Courier"/>
              </a:rPr>
              <a:t>then a single </a:t>
            </a:r>
            <a:r>
              <a:rPr lang="en-US" dirty="0" smtClean="0">
                <a:latin typeface="Courier" charset="0"/>
                <a:ea typeface="Courier" charset="0"/>
                <a:cs typeface="Courier" charset="0"/>
              </a:rPr>
              <a:t>List</a:t>
            </a:r>
            <a:r>
              <a:rPr lang="en-US" dirty="0" smtClean="0">
                <a:cs typeface="Courier"/>
              </a:rPr>
              <a:t> </a:t>
            </a:r>
            <a:endParaRPr lang="en-US" dirty="0" smtClean="0"/>
          </a:p>
          <a:p>
            <a:pPr lvl="2"/>
            <a:endParaRPr lang="en-US" dirty="0" smtClean="0"/>
          </a:p>
        </p:txBody>
      </p:sp>
      <p:sp>
        <p:nvSpPr>
          <p:cNvPr id="4" name="Rectangle 4"/>
          <p:cNvSpPr>
            <a:spLocks noChangeArrowheads="1"/>
          </p:cNvSpPr>
          <p:nvPr/>
        </p:nvSpPr>
        <p:spPr bwMode="auto">
          <a:xfrm>
            <a:off x="751658" y="2756908"/>
            <a:ext cx="6572008"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smtClean="0">
                <a:latin typeface="Courier" charset="0"/>
                <a:ea typeface="Courier" charset="0"/>
                <a:cs typeface="Courier" charset="0"/>
              </a:rPr>
              <a:t>  </a:t>
            </a:r>
            <a:r>
              <a:rPr lang="en-US" sz="1400" dirty="0">
                <a:latin typeface="Courier" charset="0"/>
                <a:ea typeface="Courier" charset="0"/>
                <a:cs typeface="Courier" charset="0"/>
              </a:rPr>
              <a:t>List&lt;String&gt; </a:t>
            </a:r>
            <a:r>
              <a:rPr lang="en-US" sz="1400" dirty="0" err="1">
                <a:latin typeface="Courier" charset="0"/>
                <a:ea typeface="Courier" charset="0"/>
                <a:cs typeface="Courier" charset="0"/>
              </a:rPr>
              <a:t>allWords</a:t>
            </a:r>
            <a:r>
              <a:rPr lang="en-US" sz="1400" dirty="0">
                <a:latin typeface="Courier" charset="0"/>
                <a:ea typeface="Courier" charset="0"/>
                <a:cs typeface="Courier" charset="0"/>
              </a:rPr>
              <a:t> = </a:t>
            </a:r>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contents.stream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err="1">
                <a:latin typeface="Courier" charset="0"/>
                <a:ea typeface="Courier" charset="0"/>
                <a:cs typeface="Courier" charset="0"/>
              </a:rPr>
              <a:t>flatMap</a:t>
            </a:r>
            <a:r>
              <a:rPr lang="en-US" sz="1400" dirty="0">
                <a:latin typeface="Courier" charset="0"/>
                <a:ea typeface="Courier" charset="0"/>
                <a:cs typeface="Courier" charset="0"/>
              </a:rPr>
              <a:t>( l -&gt; </a:t>
            </a:r>
            <a:r>
              <a:rPr lang="en-US" sz="1400" dirty="0" err="1" smtClean="0">
                <a:latin typeface="Courier" charset="0"/>
                <a:ea typeface="Courier" charset="0"/>
                <a:cs typeface="Courier" charset="0"/>
              </a:rPr>
              <a:t>Arrays.asList</a:t>
            </a:r>
            <a:r>
              <a:rPr lang="en-US" sz="1400" dirty="0" smtClean="0">
                <a:latin typeface="Courier" charset="0"/>
                <a:ea typeface="Courier" charset="0"/>
                <a:cs typeface="Courier" charset="0"/>
              </a:rPr>
              <a:t>(</a:t>
            </a:r>
            <a:r>
              <a:rPr lang="en-US" sz="1400" dirty="0" err="1" smtClean="0">
                <a:latin typeface="Courier" charset="0"/>
                <a:ea typeface="Courier" charset="0"/>
                <a:cs typeface="Courier" charset="0"/>
              </a:rPr>
              <a:t>l.split</a:t>
            </a:r>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stream</a:t>
            </a:r>
            <a:r>
              <a:rPr lang="en-US" sz="1400" dirty="0" smtClean="0">
                <a:latin typeface="Courier" charset="0"/>
                <a:ea typeface="Courier" charset="0"/>
                <a:cs typeface="Courier" charset="0"/>
              </a:rPr>
              <a:t>() )</a:t>
            </a:r>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a:latin typeface="Courier" charset="0"/>
                <a:ea typeface="Courier" charset="0"/>
                <a:cs typeface="Courier" charset="0"/>
              </a:rPr>
              <a:t>collect(</a:t>
            </a:r>
            <a:r>
              <a:rPr lang="en-US" sz="1400" dirty="0" err="1">
                <a:latin typeface="Courier" charset="0"/>
                <a:ea typeface="Courier" charset="0"/>
                <a:cs typeface="Courier" charset="0"/>
              </a:rPr>
              <a:t>Collectors.toList</a:t>
            </a:r>
            <a:r>
              <a:rPr lang="en-US" sz="1400" dirty="0" smtClean="0">
                <a:latin typeface="Courier" charset="0"/>
                <a:ea typeface="Courier" charset="0"/>
                <a:cs typeface="Courier" charset="0"/>
              </a:rPr>
              <a:t>());</a:t>
            </a:r>
          </a:p>
          <a:p>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System.out.println</a:t>
            </a:r>
            <a:r>
              <a:rPr lang="en-US" sz="1400" dirty="0" smtClean="0">
                <a:latin typeface="Courier" charset="0"/>
                <a:ea typeface="Courier" charset="0"/>
                <a:cs typeface="Courier" charset="0"/>
              </a:rPr>
              <a:t>(</a:t>
            </a:r>
            <a:r>
              <a:rPr lang="en-US" sz="1400" dirty="0" err="1" smtClean="0">
                <a:latin typeface="Courier" charset="0"/>
                <a:ea typeface="Courier" charset="0"/>
                <a:cs typeface="Courier" charset="0"/>
              </a:rPr>
              <a:t>allWords</a:t>
            </a:r>
            <a:r>
              <a:rPr lang="en-US" sz="1400" dirty="0" smtClean="0">
                <a:latin typeface="Courier" charset="0"/>
                <a:ea typeface="Courier" charset="0"/>
                <a:cs typeface="Courier" charset="0"/>
              </a:rPr>
              <a:t>);</a:t>
            </a:r>
          </a:p>
          <a:p>
            <a:endParaRPr lang="en-US" sz="1400" dirty="0">
              <a:latin typeface="Courier" charset="0"/>
              <a:ea typeface="Courier" charset="0"/>
              <a:cs typeface="Courier" charset="0"/>
            </a:endParaRPr>
          </a:p>
        </p:txBody>
      </p:sp>
      <p:sp>
        <p:nvSpPr>
          <p:cNvPr id="5" name="Rectangle 4"/>
          <p:cNvSpPr>
            <a:spLocks noChangeArrowheads="1"/>
          </p:cNvSpPr>
          <p:nvPr/>
        </p:nvSpPr>
        <p:spPr bwMode="auto">
          <a:xfrm>
            <a:off x="1727571" y="4377225"/>
            <a:ext cx="6400427"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[Here, is, the, first, line, of, the, file, Here, is, the, second, line, And, here, is, the, third, line]</a:t>
            </a:r>
          </a:p>
        </p:txBody>
      </p:sp>
    </p:spTree>
    <p:extLst>
      <p:ext uri="{BB962C8B-B14F-4D97-AF65-F5344CB8AC3E}">
        <p14:creationId xmlns:p14="http://schemas.microsoft.com/office/powerpoint/2010/main" val="1245516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a:t>
            </a:r>
            <a:endParaRPr lang="en-US" dirty="0"/>
          </a:p>
        </p:txBody>
      </p:sp>
      <p:sp>
        <p:nvSpPr>
          <p:cNvPr id="11" name="Content Placeholder 2"/>
          <p:cNvSpPr>
            <a:spLocks noGrp="1"/>
          </p:cNvSpPr>
          <p:nvPr>
            <p:ph idx="1"/>
          </p:nvPr>
        </p:nvSpPr>
        <p:spPr>
          <a:xfrm>
            <a:off x="628650" y="1100872"/>
            <a:ext cx="6985000" cy="2641395"/>
          </a:xfrm>
        </p:spPr>
        <p:txBody>
          <a:bodyPr>
            <a:normAutofit/>
          </a:bodyPr>
          <a:lstStyle/>
          <a:p>
            <a:r>
              <a:rPr lang="en-US" dirty="0" smtClean="0"/>
              <a:t>It is also possible to get a count of elements in the </a:t>
            </a:r>
            <a:r>
              <a:rPr lang="en-US" dirty="0" smtClean="0"/>
              <a:t>stream</a:t>
            </a:r>
          </a:p>
          <a:p>
            <a:endParaRPr lang="en-US" dirty="0"/>
          </a:p>
          <a:p>
            <a:endParaRPr lang="en-US" dirty="0" smtClean="0"/>
          </a:p>
          <a:p>
            <a:endParaRPr lang="en-US" dirty="0"/>
          </a:p>
          <a:p>
            <a:r>
              <a:rPr lang="en-US" sz="2000" dirty="0"/>
              <a:t>Another useful option is </a:t>
            </a:r>
            <a:r>
              <a:rPr lang="en-US" sz="2000" dirty="0">
                <a:latin typeface="Courier"/>
                <a:cs typeface="Courier"/>
              </a:rPr>
              <a:t>.distinct()</a:t>
            </a:r>
          </a:p>
          <a:p>
            <a:pPr lvl="2"/>
            <a:r>
              <a:rPr lang="en-US" dirty="0"/>
              <a:t>uses </a:t>
            </a:r>
            <a:r>
              <a:rPr lang="en-US" dirty="0">
                <a:latin typeface="Courier"/>
                <a:cs typeface="Courier"/>
              </a:rPr>
              <a:t>.equals(Object o)</a:t>
            </a:r>
            <a:r>
              <a:rPr lang="en-US" dirty="0">
                <a:latin typeface="Arial"/>
                <a:cs typeface="Arial"/>
              </a:rPr>
              <a:t> </a:t>
            </a:r>
            <a:r>
              <a:rPr lang="en-US" dirty="0"/>
              <a:t>to determine distinct members of the stream</a:t>
            </a:r>
          </a:p>
          <a:p>
            <a:endParaRPr lang="en-US" dirty="0" smtClean="0"/>
          </a:p>
        </p:txBody>
      </p:sp>
      <p:sp>
        <p:nvSpPr>
          <p:cNvPr id="4" name="Rectangle 4"/>
          <p:cNvSpPr>
            <a:spLocks noChangeArrowheads="1"/>
          </p:cNvSpPr>
          <p:nvPr/>
        </p:nvSpPr>
        <p:spPr bwMode="auto">
          <a:xfrm>
            <a:off x="768592" y="1639828"/>
            <a:ext cx="7746758" cy="721138"/>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is-IS" sz="1400" dirty="0">
                <a:latin typeface="Courier" charset="0"/>
                <a:ea typeface="Courier" charset="0"/>
                <a:cs typeface="Courier" charset="0"/>
              </a:rPr>
              <a:t>long numWords = contents.stream()</a:t>
            </a:r>
          </a:p>
          <a:p>
            <a:r>
              <a:rPr lang="is-IS" sz="1400" dirty="0">
                <a:latin typeface="Courier" charset="0"/>
                <a:ea typeface="Courier" charset="0"/>
                <a:cs typeface="Courier" charset="0"/>
              </a:rPr>
              <a:t>        </a:t>
            </a:r>
            <a:r>
              <a:rPr lang="is-IS" sz="1400" dirty="0" smtClean="0">
                <a:latin typeface="Courier" charset="0"/>
                <a:ea typeface="Courier" charset="0"/>
                <a:cs typeface="Courier" charset="0"/>
              </a:rPr>
              <a:t>  .</a:t>
            </a:r>
            <a:r>
              <a:rPr lang="is-IS" sz="1400" dirty="0">
                <a:latin typeface="Courier" charset="0"/>
                <a:ea typeface="Courier" charset="0"/>
                <a:cs typeface="Courier" charset="0"/>
              </a:rPr>
              <a:t>flatMap( l -&gt; Arrays.asList(l.split(" ")).stream())</a:t>
            </a:r>
          </a:p>
          <a:p>
            <a:r>
              <a:rPr lang="is-IS" sz="1400" dirty="0">
                <a:latin typeface="Courier" charset="0"/>
                <a:ea typeface="Courier" charset="0"/>
                <a:cs typeface="Courier" charset="0"/>
              </a:rPr>
              <a:t>        </a:t>
            </a:r>
            <a:r>
              <a:rPr lang="is-IS" sz="1400" dirty="0" smtClean="0">
                <a:latin typeface="Courier" charset="0"/>
                <a:ea typeface="Courier" charset="0"/>
                <a:cs typeface="Courier" charset="0"/>
              </a:rPr>
              <a:t>  .</a:t>
            </a:r>
            <a:r>
              <a:rPr lang="is-IS" sz="1400" dirty="0">
                <a:latin typeface="Courier" charset="0"/>
                <a:ea typeface="Courier" charset="0"/>
                <a:cs typeface="Courier" charset="0"/>
              </a:rPr>
              <a:t>count();</a:t>
            </a:r>
          </a:p>
        </p:txBody>
      </p:sp>
      <p:sp>
        <p:nvSpPr>
          <p:cNvPr id="6" name="Rectangle 4"/>
          <p:cNvSpPr>
            <a:spLocks noChangeArrowheads="1"/>
          </p:cNvSpPr>
          <p:nvPr/>
        </p:nvSpPr>
        <p:spPr bwMode="auto">
          <a:xfrm>
            <a:off x="768591" y="3441686"/>
            <a:ext cx="7842009" cy="136746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400" dirty="0">
                <a:latin typeface="Courier" charset="0"/>
                <a:ea typeface="Courier" charset="0"/>
                <a:cs typeface="Courier" charset="0"/>
              </a:rPr>
              <a:t>long </a:t>
            </a:r>
            <a:r>
              <a:rPr lang="en-US" sz="1400" dirty="0" err="1" smtClean="0">
                <a:latin typeface="Courier" charset="0"/>
                <a:ea typeface="Courier" charset="0"/>
                <a:cs typeface="Courier" charset="0"/>
              </a:rPr>
              <a:t>numDistinct</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a:t>
            </a:r>
            <a:r>
              <a:rPr lang="en-US" sz="1400" dirty="0" err="1">
                <a:latin typeface="Courier" charset="0"/>
                <a:ea typeface="Courier" charset="0"/>
                <a:cs typeface="Courier" charset="0"/>
              </a:rPr>
              <a:t>contents.stream</a:t>
            </a:r>
            <a:r>
              <a:rPr lang="en-US" sz="1400" dirty="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err="1">
                <a:latin typeface="Courier" charset="0"/>
                <a:ea typeface="Courier" charset="0"/>
                <a:cs typeface="Courier" charset="0"/>
              </a:rPr>
              <a:t>flatMap</a:t>
            </a:r>
            <a:r>
              <a:rPr lang="en-US" sz="1400" dirty="0">
                <a:latin typeface="Courier" charset="0"/>
                <a:ea typeface="Courier" charset="0"/>
                <a:cs typeface="Courier" charset="0"/>
              </a:rPr>
              <a:t>( l -&gt;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a:t>
            </a:r>
            <a:r>
              <a:rPr lang="en-US" sz="1400" dirty="0" err="1">
                <a:latin typeface="Courier" charset="0"/>
                <a:ea typeface="Courier" charset="0"/>
                <a:cs typeface="Courier" charset="0"/>
              </a:rPr>
              <a:t>l.split</a:t>
            </a:r>
            <a:r>
              <a:rPr lang="en-US" sz="1400" dirty="0">
                <a:latin typeface="Courier" charset="0"/>
                <a:ea typeface="Courier" charset="0"/>
                <a:cs typeface="Courier" charset="0"/>
              </a:rPr>
              <a:t>(" ")).stream())</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a:latin typeface="Courier" charset="0"/>
                <a:ea typeface="Courier" charset="0"/>
                <a:cs typeface="Courier" charset="0"/>
              </a:rPr>
              <a:t>distinct()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a:latin typeface="Courier" charset="0"/>
                <a:ea typeface="Courier" charset="0"/>
                <a:cs typeface="Courier" charset="0"/>
              </a:rPr>
              <a:t>count();</a:t>
            </a:r>
          </a:p>
          <a:p>
            <a:r>
              <a:rPr lang="en-US" sz="1400" dirty="0" err="1" smtClean="0">
                <a:latin typeface="Courier" charset="0"/>
                <a:ea typeface="Courier" charset="0"/>
                <a:cs typeface="Courier" charset="0"/>
              </a:rPr>
              <a:t>System.out.println</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numWords</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a:t>
            </a:r>
            <a:r>
              <a:rPr lang="en-US" sz="1400" dirty="0" smtClean="0">
                <a:latin typeface="Courier" charset="0"/>
                <a:ea typeface="Courier" charset="0"/>
                <a:cs typeface="Courier" charset="0"/>
              </a:rPr>
              <a:t>"</a:t>
            </a:r>
            <a:r>
              <a:rPr lang="en-US" sz="1400" dirty="0">
                <a:latin typeface="Courier" charset="0"/>
                <a:ea typeface="Courier" charset="0"/>
                <a:cs typeface="Courier" charset="0"/>
              </a:rPr>
              <a:t> </a:t>
            </a:r>
            <a:r>
              <a:rPr lang="en-US" sz="1400" dirty="0" smtClean="0">
                <a:latin typeface="Courier" charset="0"/>
                <a:ea typeface="Courier" charset="0"/>
                <a:cs typeface="Courier" charset="0"/>
              </a:rPr>
              <a:t>words </a:t>
            </a:r>
            <a:r>
              <a:rPr lang="en-US" sz="1400" dirty="0">
                <a:latin typeface="Courier" charset="0"/>
                <a:ea typeface="Courier" charset="0"/>
                <a:cs typeface="Courier" charset="0"/>
              </a:rPr>
              <a:t>(" + </a:t>
            </a:r>
            <a:r>
              <a:rPr lang="en-US" sz="1400" dirty="0" err="1" smtClean="0">
                <a:latin typeface="Courier" charset="0"/>
                <a:ea typeface="Courier" charset="0"/>
                <a:cs typeface="Courier" charset="0"/>
              </a:rPr>
              <a:t>numDistinct</a:t>
            </a:r>
            <a:r>
              <a:rPr lang="en-US" sz="1400" dirty="0" smtClean="0">
                <a:latin typeface="Courier" charset="0"/>
                <a:ea typeface="Courier" charset="0"/>
                <a:cs typeface="Courier" charset="0"/>
              </a:rPr>
              <a:t> </a:t>
            </a:r>
            <a:r>
              <a:rPr lang="en-US" sz="1400" dirty="0">
                <a:latin typeface="Courier" charset="0"/>
                <a:ea typeface="Courier" charset="0"/>
                <a:cs typeface="Courier" charset="0"/>
              </a:rPr>
              <a:t>+ " distinct</a:t>
            </a:r>
            <a:r>
              <a:rPr lang="en-US" sz="1400" dirty="0" smtClean="0">
                <a:latin typeface="Courier" charset="0"/>
                <a:ea typeface="Courier" charset="0"/>
                <a:cs typeface="Courier" charset="0"/>
              </a:rPr>
              <a:t>)");</a:t>
            </a:r>
          </a:p>
          <a:p>
            <a:endParaRPr lang="en-US" sz="1400" dirty="0">
              <a:latin typeface="Courier" charset="0"/>
              <a:ea typeface="Courier" charset="0"/>
              <a:cs typeface="Courier" charset="0"/>
            </a:endParaRPr>
          </a:p>
        </p:txBody>
      </p:sp>
      <p:sp>
        <p:nvSpPr>
          <p:cNvPr id="7" name="Rectangle 6"/>
          <p:cNvSpPr>
            <a:spLocks noChangeArrowheads="1"/>
          </p:cNvSpPr>
          <p:nvPr/>
        </p:nvSpPr>
        <p:spPr bwMode="auto">
          <a:xfrm>
            <a:off x="4118531" y="4635821"/>
            <a:ext cx="2630646" cy="397201"/>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72000" rIns="75407" bIns="108000">
            <a:spAutoFit/>
          </a:bodyPr>
          <a:lstStyle/>
          <a:p>
            <a:r>
              <a:rPr lang="en-US" sz="1400">
                <a:latin typeface="Courier" charset="0"/>
                <a:ea typeface="Courier" charset="0"/>
                <a:cs typeface="Courier" charset="0"/>
              </a:rPr>
              <a:t>19 words (11 distinct)</a:t>
            </a:r>
          </a:p>
        </p:txBody>
      </p:sp>
    </p:spTree>
    <p:extLst>
      <p:ext uri="{BB962C8B-B14F-4D97-AF65-F5344CB8AC3E}">
        <p14:creationId xmlns:p14="http://schemas.microsoft.com/office/powerpoint/2010/main" val="479312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Stream</a:t>
            </a:r>
            <a:endParaRPr lang="en-US" dirty="0"/>
          </a:p>
        </p:txBody>
      </p:sp>
      <p:sp>
        <p:nvSpPr>
          <p:cNvPr id="3" name="Content Placeholder 2"/>
          <p:cNvSpPr>
            <a:spLocks noGrp="1"/>
          </p:cNvSpPr>
          <p:nvPr>
            <p:ph idx="1"/>
          </p:nvPr>
        </p:nvSpPr>
        <p:spPr>
          <a:xfrm>
            <a:off x="628650" y="1234179"/>
            <a:ext cx="6985000" cy="3227754"/>
          </a:xfrm>
        </p:spPr>
        <p:txBody>
          <a:bodyPr/>
          <a:lstStyle/>
          <a:p>
            <a:r>
              <a:rPr lang="en-US" dirty="0" smtClean="0"/>
              <a:t>Streams are easily sorted </a:t>
            </a:r>
            <a:endParaRPr lang="en-US" dirty="0"/>
          </a:p>
          <a:p>
            <a:pPr lvl="2"/>
            <a:r>
              <a:rPr lang="en-US" dirty="0" smtClean="0"/>
              <a:t>default is to use natural ordering of sort key type</a:t>
            </a:r>
            <a:endParaRPr lang="en-US" dirty="0" smtClean="0"/>
          </a:p>
        </p:txBody>
      </p:sp>
      <p:sp>
        <p:nvSpPr>
          <p:cNvPr id="4" name="Rectangle 4"/>
          <p:cNvSpPr>
            <a:spLocks noChangeArrowheads="1"/>
          </p:cNvSpPr>
          <p:nvPr/>
        </p:nvSpPr>
        <p:spPr bwMode="auto">
          <a:xfrm>
            <a:off x="628650" y="2126534"/>
            <a:ext cx="7886700" cy="1798356"/>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endParaRPr lang="en-GB" sz="1400" dirty="0" smtClean="0">
              <a:latin typeface="Courier" charset="0"/>
              <a:ea typeface="Courier" charset="0"/>
              <a:cs typeface="Courier" charset="0"/>
            </a:endParaRPr>
          </a:p>
          <a:p>
            <a:r>
              <a:rPr lang="en-GB" sz="1400" dirty="0" smtClean="0">
                <a:latin typeface="Courier" charset="0"/>
                <a:ea typeface="Courier" charset="0"/>
                <a:cs typeface="Courier" charset="0"/>
              </a:rPr>
              <a:t>  List&lt;String</a:t>
            </a:r>
            <a:r>
              <a:rPr lang="en-GB" sz="1400" dirty="0">
                <a:latin typeface="Courier" charset="0"/>
                <a:ea typeface="Courier" charset="0"/>
                <a:cs typeface="Courier" charset="0"/>
              </a:rPr>
              <a:t>&gt; </a:t>
            </a:r>
            <a:r>
              <a:rPr lang="en-GB" sz="1400" dirty="0" err="1">
                <a:latin typeface="Courier" charset="0"/>
                <a:ea typeface="Courier" charset="0"/>
                <a:cs typeface="Courier" charset="0"/>
              </a:rPr>
              <a:t>sortedWords</a:t>
            </a:r>
            <a:r>
              <a:rPr lang="en-GB" sz="1400" dirty="0">
                <a:latin typeface="Courier" charset="0"/>
                <a:ea typeface="Courier" charset="0"/>
                <a:cs typeface="Courier" charset="0"/>
              </a:rPr>
              <a:t> = </a:t>
            </a:r>
            <a:r>
              <a:rPr lang="en-GB" sz="1400" dirty="0" err="1">
                <a:latin typeface="Courier" charset="0"/>
                <a:ea typeface="Courier" charset="0"/>
                <a:cs typeface="Courier" charset="0"/>
              </a:rPr>
              <a:t>contents.stream</a:t>
            </a:r>
            <a:r>
              <a:rPr lang="en-GB" sz="1400" dirty="0">
                <a:latin typeface="Courier" charset="0"/>
                <a:ea typeface="Courier" charset="0"/>
                <a:cs typeface="Courier" charset="0"/>
              </a:rPr>
              <a:t>()</a:t>
            </a:r>
          </a:p>
          <a:p>
            <a:r>
              <a:rPr lang="en-GB" sz="1400" dirty="0">
                <a:latin typeface="Courier" charset="0"/>
                <a:ea typeface="Courier" charset="0"/>
                <a:cs typeface="Courier" charset="0"/>
              </a:rPr>
              <a:t>                .</a:t>
            </a:r>
            <a:r>
              <a:rPr lang="en-GB" sz="1400" dirty="0" err="1">
                <a:latin typeface="Courier" charset="0"/>
                <a:ea typeface="Courier" charset="0"/>
                <a:cs typeface="Courier" charset="0"/>
              </a:rPr>
              <a:t>flatMap</a:t>
            </a:r>
            <a:r>
              <a:rPr lang="en-GB" sz="1400" dirty="0">
                <a:latin typeface="Courier" charset="0"/>
                <a:ea typeface="Courier" charset="0"/>
                <a:cs typeface="Courier" charset="0"/>
              </a:rPr>
              <a:t>( l -&gt; </a:t>
            </a:r>
            <a:r>
              <a:rPr lang="en-GB" sz="1400" dirty="0" err="1">
                <a:latin typeface="Courier" charset="0"/>
                <a:ea typeface="Courier" charset="0"/>
                <a:cs typeface="Courier" charset="0"/>
              </a:rPr>
              <a:t>Arrays.asList</a:t>
            </a:r>
            <a:r>
              <a:rPr lang="en-GB" sz="1400" dirty="0">
                <a:latin typeface="Courier" charset="0"/>
                <a:ea typeface="Courier" charset="0"/>
                <a:cs typeface="Courier" charset="0"/>
              </a:rPr>
              <a:t>(</a:t>
            </a:r>
            <a:r>
              <a:rPr lang="en-GB" sz="1400" dirty="0" err="1">
                <a:latin typeface="Courier" charset="0"/>
                <a:ea typeface="Courier" charset="0"/>
                <a:cs typeface="Courier" charset="0"/>
              </a:rPr>
              <a:t>l.split</a:t>
            </a:r>
            <a:r>
              <a:rPr lang="en-GB" sz="1400" dirty="0">
                <a:latin typeface="Courier" charset="0"/>
                <a:ea typeface="Courier" charset="0"/>
                <a:cs typeface="Courier" charset="0"/>
              </a:rPr>
              <a:t>(" ")).stream())</a:t>
            </a:r>
          </a:p>
          <a:p>
            <a:r>
              <a:rPr lang="en-GB" sz="1400" dirty="0">
                <a:latin typeface="Courier" charset="0"/>
                <a:ea typeface="Courier" charset="0"/>
                <a:cs typeface="Courier" charset="0"/>
              </a:rPr>
              <a:t>                .sorted()</a:t>
            </a:r>
          </a:p>
          <a:p>
            <a:r>
              <a:rPr lang="en-GB" sz="1400" dirty="0">
                <a:latin typeface="Courier" charset="0"/>
                <a:ea typeface="Courier" charset="0"/>
                <a:cs typeface="Courier" charset="0"/>
              </a:rPr>
              <a:t>                .collect(</a:t>
            </a:r>
            <a:r>
              <a:rPr lang="en-GB" sz="1400" dirty="0" err="1">
                <a:latin typeface="Courier" charset="0"/>
                <a:ea typeface="Courier" charset="0"/>
                <a:cs typeface="Courier" charset="0"/>
              </a:rPr>
              <a:t>Collectors.toList</a:t>
            </a:r>
            <a:r>
              <a:rPr lang="en-GB" sz="1400" dirty="0" smtClean="0">
                <a:latin typeface="Courier" charset="0"/>
                <a:ea typeface="Courier" charset="0"/>
                <a:cs typeface="Courier" charset="0"/>
              </a:rPr>
              <a:t>());</a:t>
            </a:r>
          </a:p>
          <a:p>
            <a:endParaRPr lang="en-GB" sz="1400" dirty="0">
              <a:latin typeface="Courier" charset="0"/>
              <a:ea typeface="Courier" charset="0"/>
              <a:cs typeface="Courier" charset="0"/>
            </a:endParaRPr>
          </a:p>
          <a:p>
            <a:r>
              <a:rPr lang="en-GB" sz="1400" dirty="0">
                <a:latin typeface="Courier" charset="0"/>
                <a:ea typeface="Courier" charset="0"/>
                <a:cs typeface="Courier" charset="0"/>
              </a:rPr>
              <a:t>  </a:t>
            </a:r>
            <a:r>
              <a:rPr lang="en-GB" sz="1400" dirty="0" err="1" smtClean="0">
                <a:latin typeface="Courier" charset="0"/>
                <a:ea typeface="Courier" charset="0"/>
                <a:cs typeface="Courier" charset="0"/>
              </a:rPr>
              <a:t>System.out.println</a:t>
            </a:r>
            <a:r>
              <a:rPr lang="en-GB" sz="1400" dirty="0" smtClean="0">
                <a:latin typeface="Courier" charset="0"/>
                <a:ea typeface="Courier" charset="0"/>
                <a:cs typeface="Courier" charset="0"/>
              </a:rPr>
              <a:t>(</a:t>
            </a:r>
            <a:r>
              <a:rPr lang="en-GB" sz="1400" dirty="0" err="1" smtClean="0">
                <a:latin typeface="Courier" charset="0"/>
                <a:ea typeface="Courier" charset="0"/>
                <a:cs typeface="Courier" charset="0"/>
              </a:rPr>
              <a:t>sortedWords</a:t>
            </a:r>
            <a:r>
              <a:rPr lang="en-GB" sz="1400" dirty="0" smtClean="0">
                <a:latin typeface="Courier" charset="0"/>
                <a:ea typeface="Courier" charset="0"/>
                <a:cs typeface="Courier" charset="0"/>
              </a:rPr>
              <a:t>);</a:t>
            </a:r>
          </a:p>
          <a:p>
            <a:endParaRPr lang="en-GB" sz="1400" dirty="0">
              <a:latin typeface="Courier" charset="0"/>
              <a:ea typeface="Courier" charset="0"/>
              <a:cs typeface="Courier" charset="0"/>
            </a:endParaRPr>
          </a:p>
        </p:txBody>
      </p:sp>
      <p:sp>
        <p:nvSpPr>
          <p:cNvPr id="7" name="Rectangle 6"/>
          <p:cNvSpPr>
            <a:spLocks noChangeArrowheads="1"/>
          </p:cNvSpPr>
          <p:nvPr/>
        </p:nvSpPr>
        <p:spPr bwMode="auto">
          <a:xfrm>
            <a:off x="1632136" y="3785608"/>
            <a:ext cx="6883214"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[And, Here, Here, file, first, here, is, is, is, line, line, line, of, second, the, the, the, the, third]</a:t>
            </a:r>
          </a:p>
        </p:txBody>
      </p:sp>
    </p:spTree>
    <p:extLst>
      <p:ext uri="{BB962C8B-B14F-4D97-AF65-F5344CB8AC3E}">
        <p14:creationId xmlns:p14="http://schemas.microsoft.com/office/powerpoint/2010/main" val="1585167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Stream</a:t>
            </a:r>
            <a:endParaRPr lang="en-US" dirty="0"/>
          </a:p>
        </p:txBody>
      </p:sp>
      <p:sp>
        <p:nvSpPr>
          <p:cNvPr id="3" name="Content Placeholder 2"/>
          <p:cNvSpPr>
            <a:spLocks noGrp="1"/>
          </p:cNvSpPr>
          <p:nvPr>
            <p:ph idx="1"/>
          </p:nvPr>
        </p:nvSpPr>
        <p:spPr>
          <a:xfrm>
            <a:off x="628650" y="1234179"/>
            <a:ext cx="6985000" cy="4142154"/>
          </a:xfrm>
        </p:spPr>
        <p:txBody>
          <a:bodyPr>
            <a:normAutofit lnSpcReduction="10000"/>
          </a:bodyPr>
          <a:lstStyle/>
          <a:p>
            <a:r>
              <a:rPr lang="en-US" dirty="0" smtClean="0"/>
              <a:t>Specify a sort function using the static function</a:t>
            </a:r>
          </a:p>
          <a:p>
            <a:pPr marL="685800" lvl="2" indent="0">
              <a:buNone/>
            </a:pPr>
            <a:r>
              <a:rPr lang="en-US" dirty="0" err="1" smtClean="0">
                <a:latin typeface="Courier" charset="0"/>
                <a:ea typeface="Courier" charset="0"/>
                <a:cs typeface="Courier" charset="0"/>
              </a:rPr>
              <a:t>Comparator.comparing</a:t>
            </a:r>
            <a:endParaRPr lang="en-US" dirty="0" smtClean="0">
              <a:latin typeface="Courier" charset="0"/>
              <a:ea typeface="Courier" charset="0"/>
              <a:cs typeface="Courier" charset="0"/>
            </a:endParaRPr>
          </a:p>
          <a:p>
            <a:pPr lvl="2"/>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2"/>
            <a:endParaRPr lang="en-US" dirty="0" smtClean="0"/>
          </a:p>
          <a:p>
            <a:r>
              <a:rPr lang="en-US" sz="2400" dirty="0" smtClean="0"/>
              <a:t>Can also be used outside Streams infrastructure</a:t>
            </a:r>
            <a:endParaRPr lang="en-US" sz="2400" dirty="0"/>
          </a:p>
          <a:p>
            <a:endParaRPr lang="en-US" dirty="0" smtClean="0"/>
          </a:p>
        </p:txBody>
      </p:sp>
      <p:sp>
        <p:nvSpPr>
          <p:cNvPr id="4" name="Rectangle 4"/>
          <p:cNvSpPr>
            <a:spLocks noChangeArrowheads="1"/>
          </p:cNvSpPr>
          <p:nvPr/>
        </p:nvSpPr>
        <p:spPr bwMode="auto">
          <a:xfrm>
            <a:off x="628650" y="1887444"/>
            <a:ext cx="7687407" cy="209568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charset="0"/>
                <a:ea typeface="Courier" charset="0"/>
                <a:cs typeface="Courier" charset="0"/>
              </a:rPr>
              <a:t>import static </a:t>
            </a:r>
            <a:r>
              <a:rPr lang="en-GB" sz="1333" dirty="0" err="1">
                <a:latin typeface="Courier" charset="0"/>
                <a:ea typeface="Courier" charset="0"/>
                <a:cs typeface="Courier" charset="0"/>
              </a:rPr>
              <a:t>java.util.Comparator.comparing</a:t>
            </a:r>
            <a:r>
              <a:rPr lang="en-GB" sz="1333" dirty="0" smtClean="0">
                <a:latin typeface="Courier" charset="0"/>
                <a:ea typeface="Courier" charset="0"/>
                <a:cs typeface="Courier" charset="0"/>
              </a:rPr>
              <a:t>;</a:t>
            </a:r>
          </a:p>
          <a:p>
            <a:endParaRPr lang="en-GB" sz="1333" dirty="0">
              <a:latin typeface="Courier" charset="0"/>
              <a:ea typeface="Courier" charset="0"/>
              <a:cs typeface="Courier" charset="0"/>
            </a:endParaRPr>
          </a:p>
          <a:p>
            <a:pPr>
              <a:lnSpc>
                <a:spcPts val="1880"/>
              </a:lnSpc>
            </a:pPr>
            <a:r>
              <a:rPr lang="en-GB" sz="1400" dirty="0" smtClean="0">
                <a:latin typeface="Courier" charset="0"/>
                <a:ea typeface="Courier" charset="0"/>
                <a:cs typeface="Courier" charset="0"/>
              </a:rPr>
              <a:t>  List&lt;String</a:t>
            </a:r>
            <a:r>
              <a:rPr lang="en-GB" sz="1400" dirty="0">
                <a:latin typeface="Courier" charset="0"/>
                <a:ea typeface="Courier" charset="0"/>
                <a:cs typeface="Courier" charset="0"/>
              </a:rPr>
              <a:t>&gt; sortedWords2 = </a:t>
            </a:r>
            <a:r>
              <a:rPr lang="en-GB" sz="1400" dirty="0" err="1">
                <a:latin typeface="Courier" charset="0"/>
                <a:ea typeface="Courier" charset="0"/>
                <a:cs typeface="Courier" charset="0"/>
              </a:rPr>
              <a:t>contents.stream</a:t>
            </a:r>
            <a:r>
              <a:rPr lang="en-GB" sz="1400" dirty="0">
                <a:latin typeface="Courier" charset="0"/>
                <a:ea typeface="Courier" charset="0"/>
                <a:cs typeface="Courier" charset="0"/>
              </a:rPr>
              <a:t>()</a:t>
            </a:r>
          </a:p>
          <a:p>
            <a:pPr>
              <a:lnSpc>
                <a:spcPts val="1880"/>
              </a:lnSpc>
            </a:pPr>
            <a:r>
              <a:rPr lang="en-GB" sz="1400" dirty="0">
                <a:latin typeface="Courier" charset="0"/>
                <a:ea typeface="Courier" charset="0"/>
                <a:cs typeface="Courier" charset="0"/>
              </a:rPr>
              <a:t>                .</a:t>
            </a:r>
            <a:r>
              <a:rPr lang="en-GB" sz="1400" dirty="0" err="1">
                <a:latin typeface="Courier" charset="0"/>
                <a:ea typeface="Courier" charset="0"/>
                <a:cs typeface="Courier" charset="0"/>
              </a:rPr>
              <a:t>flatMap</a:t>
            </a:r>
            <a:r>
              <a:rPr lang="en-GB" sz="1400" dirty="0">
                <a:latin typeface="Courier" charset="0"/>
                <a:ea typeface="Courier" charset="0"/>
                <a:cs typeface="Courier" charset="0"/>
              </a:rPr>
              <a:t>( l -&gt; </a:t>
            </a:r>
            <a:r>
              <a:rPr lang="en-GB" sz="1400" dirty="0" err="1">
                <a:latin typeface="Courier" charset="0"/>
                <a:ea typeface="Courier" charset="0"/>
                <a:cs typeface="Courier" charset="0"/>
              </a:rPr>
              <a:t>Arrays.asList</a:t>
            </a:r>
            <a:r>
              <a:rPr lang="en-GB" sz="1400" dirty="0">
                <a:latin typeface="Courier" charset="0"/>
                <a:ea typeface="Courier" charset="0"/>
                <a:cs typeface="Courier" charset="0"/>
              </a:rPr>
              <a:t>(</a:t>
            </a:r>
            <a:r>
              <a:rPr lang="en-GB" sz="1400" dirty="0" err="1">
                <a:latin typeface="Courier" charset="0"/>
                <a:ea typeface="Courier" charset="0"/>
                <a:cs typeface="Courier" charset="0"/>
              </a:rPr>
              <a:t>l.split</a:t>
            </a:r>
            <a:r>
              <a:rPr lang="en-GB" sz="1400" dirty="0">
                <a:latin typeface="Courier" charset="0"/>
                <a:ea typeface="Courier" charset="0"/>
                <a:cs typeface="Courier" charset="0"/>
              </a:rPr>
              <a:t>(" ")).stream</a:t>
            </a:r>
            <a:r>
              <a:rPr lang="en-GB" sz="1400" dirty="0" smtClean="0">
                <a:latin typeface="Courier" charset="0"/>
                <a:ea typeface="Courier" charset="0"/>
                <a:cs typeface="Courier" charset="0"/>
              </a:rPr>
              <a:t>() )</a:t>
            </a:r>
            <a:endParaRPr lang="en-GB" sz="1400" dirty="0">
              <a:latin typeface="Courier" charset="0"/>
              <a:ea typeface="Courier" charset="0"/>
              <a:cs typeface="Courier" charset="0"/>
            </a:endParaRPr>
          </a:p>
          <a:p>
            <a:pPr>
              <a:lnSpc>
                <a:spcPts val="1880"/>
              </a:lnSpc>
            </a:pPr>
            <a:r>
              <a:rPr lang="en-GB" sz="1400" dirty="0">
                <a:solidFill>
                  <a:srgbClr val="FF0000"/>
                </a:solidFill>
                <a:latin typeface="Courier" charset="0"/>
                <a:ea typeface="Courier" charset="0"/>
                <a:cs typeface="Courier" charset="0"/>
              </a:rPr>
              <a:t>                .sorted</a:t>
            </a:r>
            <a:r>
              <a:rPr lang="en-GB" sz="1400" dirty="0" smtClean="0">
                <a:solidFill>
                  <a:srgbClr val="FF0000"/>
                </a:solidFill>
                <a:latin typeface="Courier" charset="0"/>
                <a:ea typeface="Courier" charset="0"/>
                <a:cs typeface="Courier" charset="0"/>
              </a:rPr>
              <a:t>( comparing(String</a:t>
            </a:r>
            <a:r>
              <a:rPr lang="en-GB" sz="1400" dirty="0">
                <a:solidFill>
                  <a:srgbClr val="FF0000"/>
                </a:solidFill>
                <a:latin typeface="Courier" charset="0"/>
                <a:ea typeface="Courier" charset="0"/>
                <a:cs typeface="Courier" charset="0"/>
              </a:rPr>
              <a:t>::</a:t>
            </a:r>
            <a:r>
              <a:rPr lang="en-GB" sz="1400" dirty="0" err="1">
                <a:solidFill>
                  <a:srgbClr val="FF0000"/>
                </a:solidFill>
                <a:latin typeface="Courier" charset="0"/>
                <a:ea typeface="Courier" charset="0"/>
                <a:cs typeface="Courier" charset="0"/>
              </a:rPr>
              <a:t>toLowerCase</a:t>
            </a:r>
            <a:r>
              <a:rPr lang="en-GB" sz="1400" dirty="0" smtClean="0">
                <a:solidFill>
                  <a:srgbClr val="FF0000"/>
                </a:solidFill>
                <a:latin typeface="Courier" charset="0"/>
                <a:ea typeface="Courier" charset="0"/>
                <a:cs typeface="Courier" charset="0"/>
              </a:rPr>
              <a:t>) )</a:t>
            </a:r>
            <a:endParaRPr lang="en-GB" sz="1400" dirty="0">
              <a:solidFill>
                <a:srgbClr val="FF0000"/>
              </a:solidFill>
              <a:latin typeface="Courier" charset="0"/>
              <a:ea typeface="Courier" charset="0"/>
              <a:cs typeface="Courier" charset="0"/>
            </a:endParaRPr>
          </a:p>
          <a:p>
            <a:pPr>
              <a:lnSpc>
                <a:spcPts val="1880"/>
              </a:lnSpc>
            </a:pPr>
            <a:r>
              <a:rPr lang="en-GB" sz="1400" dirty="0">
                <a:latin typeface="Courier" charset="0"/>
                <a:ea typeface="Courier" charset="0"/>
                <a:cs typeface="Courier" charset="0"/>
              </a:rPr>
              <a:t>                .collect</a:t>
            </a:r>
            <a:r>
              <a:rPr lang="en-GB" sz="1400" dirty="0" smtClean="0">
                <a:latin typeface="Courier" charset="0"/>
                <a:ea typeface="Courier" charset="0"/>
                <a:cs typeface="Courier" charset="0"/>
              </a:rPr>
              <a:t>( </a:t>
            </a:r>
            <a:r>
              <a:rPr lang="en-GB" sz="1400" dirty="0" err="1" smtClean="0">
                <a:latin typeface="Courier" charset="0"/>
                <a:ea typeface="Courier" charset="0"/>
                <a:cs typeface="Courier" charset="0"/>
              </a:rPr>
              <a:t>Collectors.toList</a:t>
            </a:r>
            <a:r>
              <a:rPr lang="en-GB" sz="1400" dirty="0" smtClean="0">
                <a:latin typeface="Courier" charset="0"/>
                <a:ea typeface="Courier" charset="0"/>
                <a:cs typeface="Courier" charset="0"/>
              </a:rPr>
              <a:t>());</a:t>
            </a:r>
          </a:p>
          <a:p>
            <a:endParaRPr lang="en-GB" sz="1400" dirty="0">
              <a:latin typeface="Courier" charset="0"/>
              <a:ea typeface="Courier" charset="0"/>
              <a:cs typeface="Courier" charset="0"/>
            </a:endParaRPr>
          </a:p>
          <a:p>
            <a:r>
              <a:rPr lang="en-GB" sz="1400" dirty="0" smtClean="0">
                <a:latin typeface="Courier" charset="0"/>
                <a:ea typeface="Courier" charset="0"/>
                <a:cs typeface="Courier" charset="0"/>
              </a:rPr>
              <a:t>  </a:t>
            </a:r>
            <a:r>
              <a:rPr lang="en-GB" sz="1400" dirty="0" err="1" smtClean="0">
                <a:latin typeface="Courier" charset="0"/>
                <a:ea typeface="Courier" charset="0"/>
                <a:cs typeface="Courier" charset="0"/>
              </a:rPr>
              <a:t>System.out.println</a:t>
            </a:r>
            <a:r>
              <a:rPr lang="en-GB" sz="1400" dirty="0" smtClean="0">
                <a:latin typeface="Courier" charset="0"/>
                <a:ea typeface="Courier" charset="0"/>
                <a:cs typeface="Courier" charset="0"/>
              </a:rPr>
              <a:t>(sortedWords2</a:t>
            </a:r>
            <a:r>
              <a:rPr lang="en-GB" sz="1400" dirty="0">
                <a:latin typeface="Courier" charset="0"/>
                <a:ea typeface="Courier" charset="0"/>
                <a:cs typeface="Courier" charset="0"/>
              </a:rPr>
              <a:t>);</a:t>
            </a:r>
          </a:p>
          <a:p>
            <a:endParaRPr lang="en-GB" sz="1333" dirty="0">
              <a:latin typeface="Courier" charset="0"/>
              <a:ea typeface="Courier" charset="0"/>
              <a:cs typeface="Courier" charset="0"/>
            </a:endParaRPr>
          </a:p>
        </p:txBody>
      </p:sp>
      <p:sp>
        <p:nvSpPr>
          <p:cNvPr id="7" name="Rectangle 6"/>
          <p:cNvSpPr>
            <a:spLocks noChangeArrowheads="1"/>
          </p:cNvSpPr>
          <p:nvPr/>
        </p:nvSpPr>
        <p:spPr bwMode="auto">
          <a:xfrm>
            <a:off x="1564402" y="3820783"/>
            <a:ext cx="6883214" cy="815608"/>
          </a:xfrm>
          <a:prstGeom prst="rect">
            <a:avLst/>
          </a:prstGeom>
          <a:solidFill>
            <a:schemeClr val="accent4">
              <a:lumMod val="20000"/>
              <a:lumOff val="80000"/>
            </a:schemeClr>
          </a:solidFill>
          <a:ln w="3175" cmpd="sng">
            <a:solidFill>
              <a:schemeClr val="accent2">
                <a:lumMod val="60000"/>
                <a:lumOff val="40000"/>
              </a:schemeClr>
            </a:solidFill>
            <a:miter lim="800000"/>
            <a:headEnd/>
            <a:tailEnd/>
          </a:ln>
          <a:effectLst/>
        </p:spPr>
        <p:txBody>
          <a:bodyPr wrap="square" lIns="75407" tIns="190500" rIns="75407" bIns="190500">
            <a:spAutoFit/>
          </a:bodyPr>
          <a:lstStyle/>
          <a:p>
            <a:r>
              <a:rPr lang="en-US" sz="1400">
                <a:latin typeface="Courier" charset="0"/>
                <a:ea typeface="Courier" charset="0"/>
                <a:cs typeface="Courier" charset="0"/>
              </a:rPr>
              <a:t>[And, file, first, Here, Here, here, is, is, is, line, line, line, of, second, the, the, the, the, third]</a:t>
            </a:r>
          </a:p>
        </p:txBody>
      </p:sp>
    </p:spTree>
    <p:extLst>
      <p:ext uri="{BB962C8B-B14F-4D97-AF65-F5344CB8AC3E}">
        <p14:creationId xmlns:p14="http://schemas.microsoft.com/office/powerpoint/2010/main" val="694354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657794" y="4387036"/>
            <a:ext cx="7857555" cy="805777"/>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double </a:t>
            </a:r>
            <a:r>
              <a:rPr lang="is-IS" sz="1400" dirty="0">
                <a:latin typeface="Courier" charset="0"/>
                <a:ea typeface="Courier" charset="0"/>
                <a:cs typeface="Courier" charset="0"/>
              </a:rPr>
              <a:t>totalCost = myList.stream()</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map( it -&gt; it.getAmount() * it.getPrice() )</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reduce</a:t>
            </a:r>
            <a:r>
              <a:rPr lang="is-IS" sz="1400" dirty="0" smtClean="0">
                <a:latin typeface="Courier" charset="0"/>
                <a:ea typeface="Courier" charset="0"/>
                <a:cs typeface="Courier" charset="0"/>
              </a:rPr>
              <a:t>( 0.0</a:t>
            </a:r>
            <a:r>
              <a:rPr lang="is-IS" sz="1400" dirty="0">
                <a:latin typeface="Courier" charset="0"/>
                <a:ea typeface="Courier" charset="0"/>
                <a:cs typeface="Courier" charset="0"/>
              </a:rPr>
              <a:t>, (a,b) -&gt; </a:t>
            </a:r>
            <a:r>
              <a:rPr lang="is-IS" sz="1400" dirty="0" smtClean="0">
                <a:latin typeface="Courier" charset="0"/>
                <a:ea typeface="Courier" charset="0"/>
                <a:cs typeface="Courier" charset="0"/>
              </a:rPr>
              <a:t>a + b );</a:t>
            </a:r>
            <a:endParaRPr lang="is-IS" sz="1400" dirty="0">
              <a:latin typeface="Courier" charset="0"/>
              <a:ea typeface="Courier" charset="0"/>
              <a:cs typeface="Courier" charset="0"/>
            </a:endParaRPr>
          </a:p>
        </p:txBody>
      </p:sp>
      <p:sp>
        <p:nvSpPr>
          <p:cNvPr id="2" name="Title 1"/>
          <p:cNvSpPr>
            <a:spLocks noGrp="1"/>
          </p:cNvSpPr>
          <p:nvPr>
            <p:ph type="title"/>
          </p:nvPr>
        </p:nvSpPr>
        <p:spPr/>
        <p:txBody>
          <a:bodyPr/>
          <a:lstStyle/>
          <a:p>
            <a:r>
              <a:rPr lang="en-US" dirty="0" smtClean="0"/>
              <a:t>Map Reduce</a:t>
            </a:r>
            <a:endParaRPr lang="en-US" dirty="0"/>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7" name="Oval 6"/>
          <p:cNvSpPr/>
          <p:nvPr/>
        </p:nvSpPr>
        <p:spPr bwMode="auto">
          <a:xfrm>
            <a:off x="3134294" y="1410026"/>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latin typeface="Arial" charset="0"/>
                <a:ea typeface="ＭＳ Ｐゴシック" charset="0"/>
              </a:rPr>
              <a:t>2.00</a:t>
            </a:r>
            <a:endParaRPr lang="en-GB" sz="1500" dirty="0">
              <a:latin typeface="Arial" charset="0"/>
              <a:ea typeface="ＭＳ Ｐゴシック" charset="0"/>
            </a:endParaRP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2.00</a:t>
            </a:r>
            <a:endParaRPr lang="en-GB" sz="1500" dirty="0"/>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a:stCxn id="4" idx="3"/>
            <a:endCxn id="7" idx="2"/>
          </p:cNvCxnSpPr>
          <p:nvPr/>
        </p:nvCxnSpPr>
        <p:spPr bwMode="auto">
          <a:xfrm flipV="1">
            <a:off x="2111782" y="1854526"/>
            <a:ext cx="1022512"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tangle 5"/>
          <p:cNvSpPr/>
          <p:nvPr/>
        </p:nvSpPr>
        <p:spPr>
          <a:xfrm>
            <a:off x="657795" y="2770751"/>
            <a:ext cx="4727006" cy="1200329"/>
          </a:xfrm>
          <a:prstGeom prst="rect">
            <a:avLst/>
          </a:prstGeom>
          <a:ln>
            <a:solidFill>
              <a:schemeClr val="tx1"/>
            </a:solidFill>
          </a:ln>
        </p:spPr>
        <p:txBody>
          <a:bodyPr wrap="square">
            <a:spAutoFit/>
          </a:bodyPr>
          <a:lstStyle/>
          <a:p>
            <a:r>
              <a:rPr lang="en-US" sz="1200" dirty="0">
                <a:latin typeface="Courier" charset="0"/>
                <a:ea typeface="Courier" charset="0"/>
                <a:cs typeface="Courier" charset="0"/>
              </a:rPr>
              <a:t>Item </a:t>
            </a:r>
            <a:r>
              <a:rPr lang="en-US" sz="1200" dirty="0" err="1">
                <a:latin typeface="Courier" charset="0"/>
                <a:ea typeface="Courier" charset="0"/>
                <a:cs typeface="Courier" charset="0"/>
              </a:rPr>
              <a:t>shoppingList</a:t>
            </a:r>
            <a:r>
              <a:rPr lang="en-US" sz="1200" dirty="0">
                <a:latin typeface="Courier" charset="0"/>
                <a:ea typeface="Courier" charset="0"/>
                <a:cs typeface="Courier" charset="0"/>
              </a:rPr>
              <a:t> [] = {</a:t>
            </a:r>
          </a:p>
          <a:p>
            <a:r>
              <a:rPr lang="en-US" sz="1200" dirty="0" smtClean="0">
                <a:latin typeface="Courier" charset="0"/>
                <a:ea typeface="Courier" charset="0"/>
                <a:cs typeface="Courier" charset="0"/>
              </a:rPr>
              <a:t>  new </a:t>
            </a:r>
            <a:r>
              <a:rPr lang="en-US" sz="1200" dirty="0">
                <a:latin typeface="Courier" charset="0"/>
                <a:ea typeface="Courier" charset="0"/>
                <a:cs typeface="Courier" charset="0"/>
              </a:rPr>
              <a:t>Item("Tin Beans", 0.50, 4),</a:t>
            </a:r>
          </a:p>
          <a:p>
            <a:r>
              <a:rPr lang="en-US" sz="1200" dirty="0" smtClean="0">
                <a:latin typeface="Courier" charset="0"/>
                <a:ea typeface="Courier" charset="0"/>
                <a:cs typeface="Courier" charset="0"/>
              </a:rPr>
              <a:t>  new </a:t>
            </a:r>
            <a:r>
              <a:rPr lang="en-US" sz="1200" dirty="0">
                <a:latin typeface="Courier" charset="0"/>
                <a:ea typeface="Courier" charset="0"/>
                <a:cs typeface="Courier" charset="0"/>
              </a:rPr>
              <a:t>Item("Milk", 0.60, 1),</a:t>
            </a:r>
          </a:p>
          <a:p>
            <a:r>
              <a:rPr lang="en-US" sz="1200" dirty="0" smtClean="0">
                <a:latin typeface="Courier" charset="0"/>
                <a:ea typeface="Courier" charset="0"/>
                <a:cs typeface="Courier" charset="0"/>
              </a:rPr>
              <a:t>  new </a:t>
            </a:r>
            <a:r>
              <a:rPr lang="en-US" sz="1200" dirty="0">
                <a:latin typeface="Courier" charset="0"/>
                <a:ea typeface="Courier" charset="0"/>
                <a:cs typeface="Courier" charset="0"/>
              </a:rPr>
              <a:t>Item("Sausages", 2.75, 1),</a:t>
            </a:r>
          </a:p>
          <a:p>
            <a:r>
              <a:rPr lang="en-US" sz="1200" dirty="0" smtClean="0">
                <a:latin typeface="Courier" charset="0"/>
                <a:ea typeface="Courier" charset="0"/>
                <a:cs typeface="Courier" charset="0"/>
              </a:rPr>
              <a:t>};</a:t>
            </a:r>
            <a:endParaRPr lang="en-US" sz="1200" dirty="0">
              <a:latin typeface="Courier" charset="0"/>
              <a:ea typeface="Courier" charset="0"/>
              <a:cs typeface="Courier" charset="0"/>
            </a:endParaRPr>
          </a:p>
          <a:p>
            <a:r>
              <a:rPr lang="en-US" sz="1200" dirty="0">
                <a:latin typeface="Courier" charset="0"/>
                <a:ea typeface="Courier" charset="0"/>
                <a:cs typeface="Courier" charset="0"/>
              </a:rPr>
              <a:t>List&lt;Item&gt; </a:t>
            </a:r>
            <a:r>
              <a:rPr lang="en-US" sz="1200" dirty="0" err="1">
                <a:latin typeface="Courier" charset="0"/>
                <a:ea typeface="Courier" charset="0"/>
                <a:cs typeface="Courier" charset="0"/>
              </a:rPr>
              <a:t>myList</a:t>
            </a:r>
            <a:r>
              <a:rPr lang="en-US" sz="1200" dirty="0">
                <a:latin typeface="Courier" charset="0"/>
                <a:ea typeface="Courier" charset="0"/>
                <a:cs typeface="Courier" charset="0"/>
              </a:rPr>
              <a:t> = </a:t>
            </a:r>
            <a:r>
              <a:rPr lang="en-US" sz="1200" dirty="0" err="1">
                <a:latin typeface="Courier" charset="0"/>
                <a:ea typeface="Courier" charset="0"/>
                <a:cs typeface="Courier" charset="0"/>
              </a:rPr>
              <a:t>Arrays.asList</a:t>
            </a:r>
            <a:r>
              <a:rPr lang="en-US" sz="1200" dirty="0">
                <a:latin typeface="Courier" charset="0"/>
                <a:ea typeface="Courier" charset="0"/>
                <a:cs typeface="Courier" charset="0"/>
              </a:rPr>
              <a:t>(</a:t>
            </a:r>
            <a:r>
              <a:rPr lang="en-US" sz="1200" dirty="0" err="1">
                <a:latin typeface="Courier" charset="0"/>
                <a:ea typeface="Courier" charset="0"/>
                <a:cs typeface="Courier" charset="0"/>
              </a:rPr>
              <a:t>shoppingList</a:t>
            </a:r>
            <a:r>
              <a:rPr lang="en-US" sz="1200" dirty="0">
                <a:latin typeface="Courier" charset="0"/>
                <a:ea typeface="Courier" charset="0"/>
                <a:cs typeface="Courier" charset="0"/>
              </a:rPr>
              <a:t>);</a:t>
            </a:r>
            <a:endParaRPr lang="en-US" sz="1200" dirty="0">
              <a:effectLst/>
              <a:latin typeface="Courier" charset="0"/>
              <a:ea typeface="Courier" charset="0"/>
              <a:cs typeface="Courier" charset="0"/>
            </a:endParaRPr>
          </a:p>
        </p:txBody>
      </p:sp>
      <p:sp>
        <p:nvSpPr>
          <p:cNvPr id="16" name="Content Placeholder 2"/>
          <p:cNvSpPr txBox="1">
            <a:spLocks/>
          </p:cNvSpPr>
          <p:nvPr/>
        </p:nvSpPr>
        <p:spPr>
          <a:xfrm>
            <a:off x="594295" y="976924"/>
            <a:ext cx="6985000" cy="8857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Perform a transformation and reduce to a single value</a:t>
            </a:r>
            <a:endParaRPr lang="en-US" dirty="0" smtClean="0"/>
          </a:p>
        </p:txBody>
      </p:sp>
    </p:spTree>
    <p:extLst>
      <p:ext uri="{BB962C8B-B14F-4D97-AF65-F5344CB8AC3E}">
        <p14:creationId xmlns:p14="http://schemas.microsoft.com/office/powerpoint/2010/main" val="23805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a:xfrm>
            <a:off x="594295" y="976924"/>
            <a:ext cx="6985000" cy="885743"/>
          </a:xfrm>
        </p:spPr>
        <p:txBody>
          <a:bodyPr/>
          <a:lstStyle/>
          <a:p>
            <a:r>
              <a:rPr lang="en-US" dirty="0" smtClean="0"/>
              <a:t>Perform a transformation and reduce to a single value</a:t>
            </a:r>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5" name="Rectangle 4"/>
          <p:cNvSpPr/>
          <p:nvPr/>
        </p:nvSpPr>
        <p:spPr bwMode="auto">
          <a:xfrm>
            <a:off x="1349782" y="2468211"/>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latin typeface="Arial" charset="0"/>
                <a:ea typeface="ＭＳ Ｐゴシック" charset="0"/>
              </a:rPr>
              <a:t>2.00</a:t>
            </a:r>
            <a:endParaRPr lang="en-GB" sz="1500" dirty="0">
              <a:latin typeface="Arial" charset="0"/>
              <a:ea typeface="ＭＳ Ｐゴシック" charset="0"/>
            </a:endParaRPr>
          </a:p>
        </p:txBody>
      </p:sp>
      <p:sp>
        <p:nvSpPr>
          <p:cNvPr id="16" name="Rectangle 15"/>
          <p:cNvSpPr/>
          <p:nvPr/>
        </p:nvSpPr>
        <p:spPr bwMode="auto">
          <a:xfrm>
            <a:off x="4389642" y="2667000"/>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latin typeface="Arial" charset="0"/>
                <a:ea typeface="ＭＳ Ｐゴシック" charset="0"/>
              </a:rPr>
              <a:t>0.60</a:t>
            </a:r>
            <a:endParaRPr lang="en-GB" sz="1500" dirty="0">
              <a:latin typeface="Arial" charset="0"/>
              <a:ea typeface="ＭＳ Ｐゴシック" charset="0"/>
            </a:endParaRP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2.00</a:t>
            </a:r>
            <a:endParaRPr lang="en-GB" sz="1500" dirty="0"/>
          </a:p>
        </p:txBody>
      </p:sp>
      <p:sp>
        <p:nvSpPr>
          <p:cNvPr id="19" name="Rectangle 18"/>
          <p:cNvSpPr/>
          <p:nvPr/>
        </p:nvSpPr>
        <p:spPr bwMode="auto">
          <a:xfrm>
            <a:off x="7383910" y="3039859"/>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2.60</a:t>
            </a:r>
            <a:endParaRPr lang="en-GB" sz="1500" dirty="0"/>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a:stCxn id="18" idx="2"/>
            <a:endCxn id="19" idx="0"/>
          </p:cNvCxnSpPr>
          <p:nvPr/>
        </p:nvCxnSpPr>
        <p:spPr bwMode="auto">
          <a:xfrm flipH="1">
            <a:off x="7635467" y="2357641"/>
            <a:ext cx="3257" cy="68221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5463326" y="2848429"/>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a:stCxn id="4" idx="3"/>
          </p:cNvCxnSpPr>
          <p:nvPr/>
        </p:nvCxnSpPr>
        <p:spPr bwMode="auto">
          <a:xfrm flipV="1">
            <a:off x="2111782" y="1854526"/>
            <a:ext cx="1022513"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a:stCxn id="5" idx="3"/>
          </p:cNvCxnSpPr>
          <p:nvPr/>
        </p:nvCxnSpPr>
        <p:spPr bwMode="auto">
          <a:xfrm flipV="1">
            <a:off x="2111782" y="2847731"/>
            <a:ext cx="1022513" cy="148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p:nvPr/>
        </p:nvSpPr>
        <p:spPr bwMode="auto">
          <a:xfrm>
            <a:off x="3134294" y="1408176"/>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22" name="Oval 21"/>
          <p:cNvSpPr/>
          <p:nvPr/>
        </p:nvSpPr>
        <p:spPr bwMode="auto">
          <a:xfrm>
            <a:off x="3134294" y="2401129"/>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23" name="Rectangle 4"/>
          <p:cNvSpPr>
            <a:spLocks noChangeArrowheads="1"/>
          </p:cNvSpPr>
          <p:nvPr/>
        </p:nvSpPr>
        <p:spPr bwMode="auto">
          <a:xfrm>
            <a:off x="657794" y="4387036"/>
            <a:ext cx="7857555" cy="79288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double </a:t>
            </a:r>
            <a:r>
              <a:rPr lang="is-IS" sz="1400" dirty="0">
                <a:latin typeface="Courier" charset="0"/>
                <a:ea typeface="Courier" charset="0"/>
                <a:cs typeface="Courier" charset="0"/>
              </a:rPr>
              <a:t>totalCost = myList.stream()</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map( it -&gt; it.getAmount() * it.getPrice() )</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reduce(0.0, (a,b) -&gt; a+b</a:t>
            </a:r>
            <a:r>
              <a:rPr lang="is-IS" sz="1400" dirty="0" smtClean="0">
                <a:latin typeface="Courier" charset="0"/>
                <a:ea typeface="Courier" charset="0"/>
                <a:cs typeface="Courier" charset="0"/>
              </a:rPr>
              <a:t>);</a:t>
            </a:r>
            <a:endParaRPr lang="is-IS" sz="1400" dirty="0">
              <a:latin typeface="Courier" charset="0"/>
              <a:ea typeface="Courier" charset="0"/>
              <a:cs typeface="Courier" charset="0"/>
            </a:endParaRPr>
          </a:p>
        </p:txBody>
      </p:sp>
    </p:spTree>
    <p:extLst>
      <p:ext uri="{BB962C8B-B14F-4D97-AF65-F5344CB8AC3E}">
        <p14:creationId xmlns:p14="http://schemas.microsoft.com/office/powerpoint/2010/main" val="251134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4" name="Rectangle 3"/>
          <p:cNvSpPr/>
          <p:nvPr/>
        </p:nvSpPr>
        <p:spPr bwMode="auto">
          <a:xfrm>
            <a:off x="1349782" y="1481667"/>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5" name="Rectangle 4"/>
          <p:cNvSpPr/>
          <p:nvPr/>
        </p:nvSpPr>
        <p:spPr bwMode="auto">
          <a:xfrm>
            <a:off x="1349782" y="2468211"/>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6" name="Rectangle 5"/>
          <p:cNvSpPr/>
          <p:nvPr/>
        </p:nvSpPr>
        <p:spPr bwMode="auto">
          <a:xfrm>
            <a:off x="1349783" y="3476956"/>
            <a:ext cx="762000" cy="762000"/>
          </a:xfrm>
          <a:prstGeom prst="rect">
            <a:avLst/>
          </a:prstGeom>
          <a:solidFill>
            <a:srgbClr val="BCFFBC"/>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333" dirty="0" smtClean="0">
                <a:latin typeface="Arial" charset="0"/>
                <a:ea typeface="ＭＳ Ｐゴシック" charset="0"/>
              </a:rPr>
              <a:t>Item</a:t>
            </a:r>
            <a:endParaRPr lang="en-US" sz="1333" dirty="0">
              <a:latin typeface="Arial" charset="0"/>
              <a:ea typeface="ＭＳ Ｐゴシック" charset="0"/>
            </a:endParaRPr>
          </a:p>
        </p:txBody>
      </p:sp>
      <p:sp>
        <p:nvSpPr>
          <p:cNvPr id="11" name="Rectangle 10"/>
          <p:cNvSpPr/>
          <p:nvPr/>
        </p:nvSpPr>
        <p:spPr bwMode="auto">
          <a:xfrm>
            <a:off x="4396153" y="3666718"/>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2.75</a:t>
            </a:r>
            <a:endParaRPr lang="en-GB" sz="1500" dirty="0">
              <a:latin typeface="Arial" charset="0"/>
              <a:ea typeface="ＭＳ Ｐゴシック" charset="0"/>
            </a:endParaRPr>
          </a:p>
        </p:txBody>
      </p:sp>
      <p:sp>
        <p:nvSpPr>
          <p:cNvPr id="12" name="Rectangle 11"/>
          <p:cNvSpPr/>
          <p:nvPr/>
        </p:nvSpPr>
        <p:spPr bwMode="auto">
          <a:xfrm>
            <a:off x="4392898" y="1611923"/>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latin typeface="Arial" charset="0"/>
                <a:ea typeface="ＭＳ Ｐゴシック" charset="0"/>
              </a:rPr>
              <a:t>2.00</a:t>
            </a:r>
            <a:endParaRPr lang="en-GB" sz="1500" dirty="0">
              <a:latin typeface="Arial" charset="0"/>
              <a:ea typeface="ＭＳ Ｐゴシック" charset="0"/>
            </a:endParaRPr>
          </a:p>
        </p:txBody>
      </p:sp>
      <p:sp>
        <p:nvSpPr>
          <p:cNvPr id="16" name="Rectangle 15"/>
          <p:cNvSpPr/>
          <p:nvPr/>
        </p:nvSpPr>
        <p:spPr bwMode="auto">
          <a:xfrm>
            <a:off x="4389642" y="2667000"/>
            <a:ext cx="1079500" cy="381000"/>
          </a:xfrm>
          <a:prstGeom prst="rect">
            <a:avLst/>
          </a:prstGeom>
          <a:solidFill>
            <a:srgbClr val="F5A09B"/>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latin typeface="Arial" charset="0"/>
                <a:ea typeface="ＭＳ Ｐゴシック" charset="0"/>
              </a:rPr>
              <a:t>0.65</a:t>
            </a:r>
            <a:endParaRPr lang="en-GB" sz="1500" dirty="0">
              <a:latin typeface="Arial" charset="0"/>
              <a:ea typeface="ＭＳ Ｐゴシック" charset="0"/>
            </a:endParaRPr>
          </a:p>
        </p:txBody>
      </p:sp>
      <p:sp>
        <p:nvSpPr>
          <p:cNvPr id="17" name="Rectangle 16"/>
          <p:cNvSpPr/>
          <p:nvPr/>
        </p:nvSpPr>
        <p:spPr bwMode="auto">
          <a:xfrm>
            <a:off x="7390423" y="1255350"/>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a:t>0</a:t>
            </a:r>
          </a:p>
        </p:txBody>
      </p:sp>
      <p:sp>
        <p:nvSpPr>
          <p:cNvPr id="18" name="Rectangle 17"/>
          <p:cNvSpPr/>
          <p:nvPr/>
        </p:nvSpPr>
        <p:spPr bwMode="auto">
          <a:xfrm>
            <a:off x="7387167" y="1984782"/>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2.00</a:t>
            </a:r>
            <a:endParaRPr lang="en-GB" sz="1500" dirty="0"/>
          </a:p>
        </p:txBody>
      </p:sp>
      <p:sp>
        <p:nvSpPr>
          <p:cNvPr id="19" name="Rectangle 18"/>
          <p:cNvSpPr/>
          <p:nvPr/>
        </p:nvSpPr>
        <p:spPr bwMode="auto">
          <a:xfrm>
            <a:off x="7383910" y="3039859"/>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2.65</a:t>
            </a:r>
            <a:endParaRPr lang="en-GB" sz="1500" dirty="0"/>
          </a:p>
        </p:txBody>
      </p:sp>
      <p:cxnSp>
        <p:nvCxnSpPr>
          <p:cNvPr id="21" name="Straight Connector 20"/>
          <p:cNvCxnSpPr>
            <a:stCxn id="17" idx="2"/>
            <a:endCxn id="18" idx="0"/>
          </p:cNvCxnSpPr>
          <p:nvPr/>
        </p:nvCxnSpPr>
        <p:spPr bwMode="auto">
          <a:xfrm flipH="1">
            <a:off x="7638724" y="1628209"/>
            <a:ext cx="3257" cy="35657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a:stCxn id="18" idx="2"/>
            <a:endCxn id="19" idx="0"/>
          </p:cNvCxnSpPr>
          <p:nvPr/>
        </p:nvCxnSpPr>
        <p:spPr bwMode="auto">
          <a:xfrm flipH="1">
            <a:off x="7635467" y="2357641"/>
            <a:ext cx="3257" cy="68221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a:stCxn id="19" idx="2"/>
            <a:endCxn id="20" idx="0"/>
          </p:cNvCxnSpPr>
          <p:nvPr/>
        </p:nvCxnSpPr>
        <p:spPr bwMode="auto">
          <a:xfrm>
            <a:off x="7635467" y="3412718"/>
            <a:ext cx="13027" cy="649653"/>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a:stCxn id="12" idx="3"/>
          </p:cNvCxnSpPr>
          <p:nvPr/>
        </p:nvCxnSpPr>
        <p:spPr bwMode="auto">
          <a:xfrm flipV="1">
            <a:off x="5472398" y="1791608"/>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5463326" y="2848429"/>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flipV="1">
            <a:off x="5470886" y="3868965"/>
            <a:ext cx="2168769" cy="10816"/>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a:stCxn id="4" idx="3"/>
          </p:cNvCxnSpPr>
          <p:nvPr/>
        </p:nvCxnSpPr>
        <p:spPr bwMode="auto">
          <a:xfrm flipV="1">
            <a:off x="2111782" y="1854526"/>
            <a:ext cx="1022513" cy="8141"/>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a:stCxn id="5" idx="3"/>
          </p:cNvCxnSpPr>
          <p:nvPr/>
        </p:nvCxnSpPr>
        <p:spPr bwMode="auto">
          <a:xfrm flipV="1">
            <a:off x="2111782" y="2847731"/>
            <a:ext cx="1022513" cy="1480"/>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a:stCxn id="6" idx="3"/>
          </p:cNvCxnSpPr>
          <p:nvPr/>
        </p:nvCxnSpPr>
        <p:spPr bwMode="auto">
          <a:xfrm flipV="1">
            <a:off x="2111783" y="3857219"/>
            <a:ext cx="1022513" cy="738"/>
          </a:xfrm>
          <a:prstGeom prst="line">
            <a:avLst/>
          </a:prstGeom>
          <a:solidFill>
            <a:schemeClr val="accent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Oval 27"/>
          <p:cNvSpPr/>
          <p:nvPr/>
        </p:nvSpPr>
        <p:spPr bwMode="auto">
          <a:xfrm>
            <a:off x="3123306" y="1419795"/>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29" name="Oval 28"/>
          <p:cNvSpPr/>
          <p:nvPr/>
        </p:nvSpPr>
        <p:spPr bwMode="auto">
          <a:xfrm>
            <a:off x="3138611" y="2403231"/>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31" name="Oval 30"/>
          <p:cNvSpPr/>
          <p:nvPr/>
        </p:nvSpPr>
        <p:spPr bwMode="auto">
          <a:xfrm>
            <a:off x="3126115" y="3393921"/>
            <a:ext cx="1143813" cy="889000"/>
          </a:xfrm>
          <a:prstGeom prst="ellipse">
            <a:avLst/>
          </a:prstGeom>
          <a:solidFill>
            <a:srgbClr val="C3CDFF"/>
          </a:solidFill>
          <a:ln>
            <a:no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a:lnSpc>
                <a:spcPts val="1600"/>
              </a:lnSpc>
            </a:pPr>
            <a:r>
              <a:rPr lang="en-US" sz="1500" dirty="0" smtClean="0"/>
              <a:t>amount * </a:t>
            </a:r>
          </a:p>
          <a:p>
            <a:pPr algn="ctr">
              <a:lnSpc>
                <a:spcPts val="1600"/>
              </a:lnSpc>
            </a:pPr>
            <a:r>
              <a:rPr lang="en-US" sz="1500" dirty="0" smtClean="0"/>
              <a:t>price</a:t>
            </a:r>
            <a:endParaRPr lang="en-US" sz="1500" dirty="0"/>
          </a:p>
        </p:txBody>
      </p:sp>
      <p:sp>
        <p:nvSpPr>
          <p:cNvPr id="32" name="Rectangle 4"/>
          <p:cNvSpPr>
            <a:spLocks noChangeArrowheads="1"/>
          </p:cNvSpPr>
          <p:nvPr/>
        </p:nvSpPr>
        <p:spPr bwMode="auto">
          <a:xfrm>
            <a:off x="657794" y="4387036"/>
            <a:ext cx="7857555" cy="79288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double </a:t>
            </a:r>
            <a:r>
              <a:rPr lang="is-IS" sz="1400" dirty="0">
                <a:latin typeface="Courier" charset="0"/>
                <a:ea typeface="Courier" charset="0"/>
                <a:cs typeface="Courier" charset="0"/>
              </a:rPr>
              <a:t>totalCost = myList.stream()</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map( it -&gt; it.getAmount() * it.getPrice() )</a:t>
            </a:r>
          </a:p>
          <a:p>
            <a:pPr>
              <a:lnSpc>
                <a:spcPts val="1900"/>
              </a:lnSpc>
            </a:pPr>
            <a:r>
              <a:rPr lang="is-IS" sz="1400" dirty="0">
                <a:latin typeface="Courier" charset="0"/>
                <a:ea typeface="Courier" charset="0"/>
                <a:cs typeface="Courier" charset="0"/>
              </a:rPr>
              <a:t>                          </a:t>
            </a:r>
            <a:r>
              <a:rPr lang="is-IS" sz="1400" dirty="0" smtClean="0">
                <a:latin typeface="Courier" charset="0"/>
                <a:ea typeface="Courier" charset="0"/>
                <a:cs typeface="Courier" charset="0"/>
              </a:rPr>
              <a:t>.</a:t>
            </a:r>
            <a:r>
              <a:rPr lang="is-IS" sz="1400" dirty="0">
                <a:latin typeface="Courier" charset="0"/>
                <a:ea typeface="Courier" charset="0"/>
                <a:cs typeface="Courier" charset="0"/>
              </a:rPr>
              <a:t>reduce(0.0, (a,b) -&gt; a+b</a:t>
            </a:r>
            <a:r>
              <a:rPr lang="is-IS" sz="1400" dirty="0" smtClean="0">
                <a:latin typeface="Courier" charset="0"/>
                <a:ea typeface="Courier" charset="0"/>
                <a:cs typeface="Courier" charset="0"/>
              </a:rPr>
              <a:t>);</a:t>
            </a:r>
            <a:endParaRPr lang="is-IS" sz="1400" dirty="0">
              <a:latin typeface="Courier" charset="0"/>
              <a:ea typeface="Courier" charset="0"/>
              <a:cs typeface="Courier" charset="0"/>
            </a:endParaRPr>
          </a:p>
        </p:txBody>
      </p:sp>
      <p:sp>
        <p:nvSpPr>
          <p:cNvPr id="20" name="Rectangle 19"/>
          <p:cNvSpPr/>
          <p:nvPr/>
        </p:nvSpPr>
        <p:spPr bwMode="auto">
          <a:xfrm>
            <a:off x="7396937" y="4062371"/>
            <a:ext cx="503115" cy="372859"/>
          </a:xfrm>
          <a:prstGeom prst="rect">
            <a:avLst/>
          </a:prstGeom>
          <a:solidFill>
            <a:srgbClr val="EBDC96"/>
          </a:solidFill>
          <a:ln>
            <a:solidFill>
              <a:srgbClr val="919191"/>
            </a:solidFill>
          </a:ln>
          <a:effectLst>
            <a:outerShdw blurRad="50800" dist="38100" dir="2700000" algn="tl" rotWithShape="0">
              <a:prstClr val="black">
                <a:alpha val="40000"/>
              </a:prstClr>
            </a:outerShdw>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GB" sz="1500" dirty="0" smtClean="0"/>
              <a:t>5.30</a:t>
            </a:r>
            <a:endParaRPr lang="en-GB" sz="1500" dirty="0"/>
          </a:p>
        </p:txBody>
      </p:sp>
      <p:sp>
        <p:nvSpPr>
          <p:cNvPr id="33" name="Content Placeholder 2"/>
          <p:cNvSpPr txBox="1">
            <a:spLocks/>
          </p:cNvSpPr>
          <p:nvPr/>
        </p:nvSpPr>
        <p:spPr>
          <a:xfrm>
            <a:off x="594295" y="976924"/>
            <a:ext cx="6985000" cy="8857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Perform a transformation and reduce to a single value</a:t>
            </a:r>
            <a:endParaRPr lang="en-US" dirty="0" smtClean="0"/>
          </a:p>
        </p:txBody>
      </p:sp>
    </p:spTree>
    <p:extLst>
      <p:ext uri="{BB962C8B-B14F-4D97-AF65-F5344CB8AC3E}">
        <p14:creationId xmlns:p14="http://schemas.microsoft.com/office/powerpoint/2010/main" val="344349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Streams</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Functional in nature</a:t>
            </a:r>
          </a:p>
          <a:p>
            <a:pPr lvl="2"/>
            <a:r>
              <a:rPr lang="en-US" dirty="0"/>
              <a:t>n</a:t>
            </a:r>
            <a:r>
              <a:rPr lang="en-US" dirty="0" smtClean="0"/>
              <a:t>o storage</a:t>
            </a:r>
          </a:p>
          <a:p>
            <a:pPr lvl="2"/>
            <a:r>
              <a:rPr lang="en-US" dirty="0" smtClean="0"/>
              <a:t>don’t modify the source</a:t>
            </a:r>
          </a:p>
          <a:p>
            <a:pPr lvl="2"/>
            <a:endParaRPr lang="en-US" dirty="0"/>
          </a:p>
          <a:p>
            <a:r>
              <a:rPr lang="en-US" dirty="0" smtClean="0"/>
              <a:t>Can chain streams</a:t>
            </a:r>
          </a:p>
          <a:p>
            <a:pPr lvl="2"/>
            <a:r>
              <a:rPr lang="en-US" dirty="0"/>
              <a:t>c</a:t>
            </a:r>
            <a:r>
              <a:rPr lang="en-US" dirty="0" smtClean="0"/>
              <a:t>an produce an intermediate stream</a:t>
            </a:r>
          </a:p>
          <a:p>
            <a:pPr lvl="2"/>
            <a:r>
              <a:rPr lang="en-US" dirty="0"/>
              <a:t>t</a:t>
            </a:r>
            <a:r>
              <a:rPr lang="en-US" dirty="0" smtClean="0"/>
              <a:t>erminal operations produce output</a:t>
            </a:r>
          </a:p>
          <a:p>
            <a:pPr lvl="2"/>
            <a:endParaRPr lang="en-US" dirty="0"/>
          </a:p>
          <a:p>
            <a:r>
              <a:rPr lang="en-US" dirty="0" smtClean="0"/>
              <a:t>Aim to be Lazy / Possibly infinite</a:t>
            </a:r>
          </a:p>
          <a:p>
            <a:pPr lvl="2"/>
            <a:r>
              <a:rPr lang="en-US" dirty="0"/>
              <a:t>c</a:t>
            </a:r>
            <a:r>
              <a:rPr lang="en-US" dirty="0" smtClean="0"/>
              <a:t>an be operated on using </a:t>
            </a:r>
            <a:r>
              <a:rPr lang="en-US" dirty="0" err="1" smtClean="0"/>
              <a:t>findFirst</a:t>
            </a:r>
            <a:r>
              <a:rPr lang="en-US" dirty="0" smtClean="0"/>
              <a:t>() or limit(n)</a:t>
            </a:r>
          </a:p>
          <a:p>
            <a:pPr lvl="2"/>
            <a:endParaRPr lang="en-US" dirty="0"/>
          </a:p>
          <a:p>
            <a:r>
              <a:rPr lang="en-US" dirty="0" smtClean="0"/>
              <a:t>Consumable</a:t>
            </a:r>
          </a:p>
          <a:p>
            <a:pPr lvl="2"/>
            <a:r>
              <a:rPr lang="en-US" dirty="0"/>
              <a:t>a</a:t>
            </a:r>
            <a:r>
              <a:rPr lang="en-US" dirty="0" smtClean="0"/>
              <a:t> new stream must be generated to revisit items</a:t>
            </a:r>
          </a:p>
          <a:p>
            <a:pPr lvl="2"/>
            <a:endParaRPr lang="en-US" dirty="0"/>
          </a:p>
          <a:p>
            <a:r>
              <a:rPr lang="en-US" dirty="0" smtClean="0"/>
              <a:t>Can execute in parallel</a:t>
            </a:r>
          </a:p>
          <a:p>
            <a:pPr lvl="2"/>
            <a:endParaRPr lang="en-US" dirty="0" smtClean="0"/>
          </a:p>
          <a:p>
            <a:pPr lvl="2"/>
            <a:endParaRPr lang="en-US" dirty="0"/>
          </a:p>
        </p:txBody>
      </p:sp>
    </p:spTree>
    <p:extLst>
      <p:ext uri="{BB962C8B-B14F-4D97-AF65-F5344CB8AC3E}">
        <p14:creationId xmlns:p14="http://schemas.microsoft.com/office/powerpoint/2010/main" val="823039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Spliterator</a:t>
            </a:r>
            <a:r>
              <a:rPr lang="en-US" dirty="0" smtClean="0"/>
              <a:t> and parallel streams</a:t>
            </a:r>
            <a:endParaRPr lang="en-US" dirty="0"/>
          </a:p>
        </p:txBody>
      </p:sp>
      <p:sp>
        <p:nvSpPr>
          <p:cNvPr id="3" name="Content Placeholder 2"/>
          <p:cNvSpPr>
            <a:spLocks noGrp="1"/>
          </p:cNvSpPr>
          <p:nvPr>
            <p:ph idx="1"/>
          </p:nvPr>
        </p:nvSpPr>
        <p:spPr>
          <a:xfrm>
            <a:off x="628650" y="1127760"/>
            <a:ext cx="6985000" cy="3728720"/>
          </a:xfrm>
        </p:spPr>
        <p:txBody>
          <a:bodyPr>
            <a:normAutofit/>
          </a:bodyPr>
          <a:lstStyle/>
          <a:p>
            <a:r>
              <a:rPr lang="en-US" dirty="0" smtClean="0"/>
              <a:t>Streams make it very easy to execute code in parallel</a:t>
            </a:r>
          </a:p>
          <a:p>
            <a:endParaRPr lang="en-US" dirty="0"/>
          </a:p>
          <a:p>
            <a:pPr marL="0" indent="0">
              <a:buNone/>
            </a:pPr>
            <a:endParaRPr lang="en-US" dirty="0"/>
          </a:p>
          <a:p>
            <a:pPr lvl="2"/>
            <a:r>
              <a:rPr lang="en-US" dirty="0" smtClean="0"/>
              <a:t>how much work </a:t>
            </a:r>
            <a:br>
              <a:rPr lang="en-US" dirty="0" smtClean="0"/>
            </a:br>
            <a:r>
              <a:rPr lang="en-US" dirty="0" smtClean="0"/>
              <a:t>without streams?</a:t>
            </a:r>
          </a:p>
          <a:p>
            <a:pPr lvl="2"/>
            <a:endParaRPr lang="en-US" dirty="0" smtClean="0"/>
          </a:p>
          <a:p>
            <a:r>
              <a:rPr lang="en-US" dirty="0"/>
              <a:t>Collections should be immutable</a:t>
            </a:r>
          </a:p>
          <a:p>
            <a:pPr lvl="2"/>
            <a:r>
              <a:rPr lang="en-US" dirty="0"/>
              <a:t>for safe </a:t>
            </a:r>
            <a:r>
              <a:rPr lang="en-US" dirty="0" smtClean="0"/>
              <a:t>parallel </a:t>
            </a:r>
            <a:r>
              <a:rPr lang="en-US" dirty="0"/>
              <a:t>processing</a:t>
            </a:r>
          </a:p>
          <a:p>
            <a:pPr lvl="2"/>
            <a:r>
              <a:rPr lang="en-US" dirty="0"/>
              <a:t>either make immutable </a:t>
            </a:r>
            <a:r>
              <a:rPr lang="en-US" dirty="0" smtClean="0"/>
              <a:t>(</a:t>
            </a:r>
            <a:r>
              <a:rPr lang="en-US" dirty="0" err="1" smtClean="0"/>
              <a:t>Collections.unmodifiableList</a:t>
            </a:r>
            <a:r>
              <a:rPr lang="en-US" dirty="0" smtClean="0"/>
              <a:t>) or </a:t>
            </a:r>
            <a:r>
              <a:rPr lang="en-US" dirty="0"/>
              <a:t>take a copy</a:t>
            </a:r>
          </a:p>
          <a:p>
            <a:pPr lvl="2"/>
            <a:endParaRPr lang="en-US" dirty="0"/>
          </a:p>
          <a:p>
            <a:r>
              <a:rPr lang="en-US" dirty="0"/>
              <a:t>The </a:t>
            </a:r>
            <a:r>
              <a:rPr lang="en-US" dirty="0" err="1"/>
              <a:t>spliterator</a:t>
            </a:r>
            <a:r>
              <a:rPr lang="en-US" dirty="0"/>
              <a:t> is used under the hood </a:t>
            </a:r>
          </a:p>
          <a:p>
            <a:pPr lvl="2"/>
            <a:r>
              <a:rPr lang="en-US" dirty="0"/>
              <a:t>to divide the stream up into chunks for </a:t>
            </a:r>
            <a:r>
              <a:rPr lang="en-US" dirty="0" smtClean="0"/>
              <a:t>processing</a:t>
            </a:r>
            <a:endParaRPr lang="en-US" dirty="0"/>
          </a:p>
        </p:txBody>
      </p:sp>
      <p:sp>
        <p:nvSpPr>
          <p:cNvPr id="4" name="Rectangle 4"/>
          <p:cNvSpPr>
            <a:spLocks noChangeArrowheads="1"/>
          </p:cNvSpPr>
          <p:nvPr/>
        </p:nvSpPr>
        <p:spPr bwMode="auto">
          <a:xfrm>
            <a:off x="3822657" y="1602592"/>
            <a:ext cx="4692693" cy="1305594"/>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ct val="80000"/>
              </a:lnSpc>
              <a:spcBef>
                <a:spcPct val="50000"/>
              </a:spcBef>
            </a:pPr>
            <a:r>
              <a:rPr lang="sv-SE" sz="1333" dirty="0" err="1">
                <a:latin typeface="Courier"/>
              </a:rPr>
              <a:t>trades.parallelStream</a:t>
            </a:r>
            <a:r>
              <a:rPr lang="sv-SE" sz="1333" dirty="0">
                <a:latin typeface="Courier"/>
              </a:rPr>
              <a:t>()</a:t>
            </a:r>
          </a:p>
          <a:p>
            <a:pPr>
              <a:lnSpc>
                <a:spcPct val="80000"/>
              </a:lnSpc>
              <a:spcBef>
                <a:spcPct val="50000"/>
              </a:spcBef>
            </a:pPr>
            <a:r>
              <a:rPr lang="sv-SE" sz="1333" dirty="0">
                <a:latin typeface="Courier"/>
              </a:rPr>
              <a:t>      .filter(t -&gt; </a:t>
            </a:r>
            <a:r>
              <a:rPr lang="sv-SE" sz="1333" dirty="0" err="1">
                <a:latin typeface="Courier"/>
              </a:rPr>
              <a:t>t.getQuantity</a:t>
            </a:r>
            <a:r>
              <a:rPr lang="sv-SE" sz="1333" dirty="0">
                <a:latin typeface="Courier"/>
              </a:rPr>
              <a:t>() &gt; 20)</a:t>
            </a:r>
          </a:p>
          <a:p>
            <a:pPr>
              <a:lnSpc>
                <a:spcPct val="80000"/>
              </a:lnSpc>
              <a:spcBef>
                <a:spcPct val="50000"/>
              </a:spcBef>
            </a:pPr>
            <a:r>
              <a:rPr lang="sv-SE" sz="1333" dirty="0">
                <a:latin typeface="Courier"/>
              </a:rPr>
              <a:t>      .</a:t>
            </a:r>
            <a:r>
              <a:rPr lang="sv-SE" sz="1333" dirty="0" err="1">
                <a:latin typeface="Courier"/>
              </a:rPr>
              <a:t>map</a:t>
            </a:r>
            <a:r>
              <a:rPr lang="sv-SE" sz="1333" dirty="0">
                <a:latin typeface="Courier"/>
              </a:rPr>
              <a:t>(t -&gt; </a:t>
            </a:r>
            <a:r>
              <a:rPr lang="sv-SE" sz="1333" dirty="0" err="1">
                <a:latin typeface="Courier"/>
              </a:rPr>
              <a:t>t.getSymbol</a:t>
            </a:r>
            <a:r>
              <a:rPr lang="sv-SE" sz="1333" dirty="0">
                <a:latin typeface="Courier"/>
              </a:rPr>
              <a:t>())</a:t>
            </a:r>
          </a:p>
          <a:p>
            <a:pPr>
              <a:lnSpc>
                <a:spcPct val="80000"/>
              </a:lnSpc>
              <a:spcBef>
                <a:spcPct val="50000"/>
              </a:spcBef>
            </a:pPr>
            <a:r>
              <a:rPr lang="sv-SE" sz="1333" dirty="0">
                <a:latin typeface="Courier"/>
              </a:rPr>
              <a:t>      .limit( 5 )</a:t>
            </a:r>
          </a:p>
          <a:p>
            <a:pPr>
              <a:lnSpc>
                <a:spcPct val="80000"/>
              </a:lnSpc>
              <a:spcBef>
                <a:spcPct val="50000"/>
              </a:spcBef>
            </a:pPr>
            <a:r>
              <a:rPr lang="sv-SE" sz="1333" dirty="0">
                <a:latin typeface="Courier"/>
              </a:rPr>
              <a:t>      .</a:t>
            </a:r>
            <a:r>
              <a:rPr lang="sv-SE" sz="1333" dirty="0" err="1">
                <a:latin typeface="Courier"/>
              </a:rPr>
              <a:t>collect</a:t>
            </a:r>
            <a:r>
              <a:rPr lang="sv-SE" sz="1333" dirty="0">
                <a:latin typeface="Courier"/>
              </a:rPr>
              <a:t>( </a:t>
            </a:r>
            <a:r>
              <a:rPr lang="sv-SE" sz="1333" dirty="0" err="1">
                <a:latin typeface="Courier"/>
              </a:rPr>
              <a:t>Collectors.toList</a:t>
            </a:r>
            <a:r>
              <a:rPr lang="sv-SE" sz="1333" dirty="0">
                <a:latin typeface="Courier"/>
              </a:rPr>
              <a:t>() );</a:t>
            </a:r>
            <a:endParaRPr lang="en-GB" sz="1333" dirty="0">
              <a:latin typeface="Courier"/>
            </a:endParaRPr>
          </a:p>
        </p:txBody>
      </p:sp>
    </p:spTree>
    <p:extLst>
      <p:ext uri="{BB962C8B-B14F-4D97-AF65-F5344CB8AC3E}">
        <p14:creationId xmlns:p14="http://schemas.microsoft.com/office/powerpoint/2010/main" val="2112623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Join Pool</a:t>
            </a:r>
            <a:endParaRPr lang="en-US" dirty="0"/>
          </a:p>
        </p:txBody>
      </p:sp>
      <p:sp>
        <p:nvSpPr>
          <p:cNvPr id="3" name="Content Placeholder 2"/>
          <p:cNvSpPr>
            <a:spLocks noGrp="1"/>
          </p:cNvSpPr>
          <p:nvPr>
            <p:ph idx="1"/>
          </p:nvPr>
        </p:nvSpPr>
        <p:spPr>
          <a:xfrm>
            <a:off x="628650" y="1213318"/>
            <a:ext cx="7886700" cy="3541562"/>
          </a:xfrm>
        </p:spPr>
        <p:txBody>
          <a:bodyPr/>
          <a:lstStyle/>
          <a:p>
            <a:r>
              <a:rPr lang="en-US" dirty="0" smtClean="0"/>
              <a:t>Java now has a common Fork Join pool</a:t>
            </a:r>
          </a:p>
          <a:p>
            <a:pPr lvl="2"/>
            <a:endParaRPr lang="en-US" dirty="0"/>
          </a:p>
          <a:p>
            <a:r>
              <a:rPr lang="en-US" dirty="0" smtClean="0"/>
              <a:t>It is defined as the number of processors available </a:t>
            </a:r>
          </a:p>
          <a:p>
            <a:pPr lvl="2"/>
            <a:r>
              <a:rPr lang="en-US" dirty="0" smtClean="0"/>
              <a:t>minus 1</a:t>
            </a:r>
          </a:p>
          <a:p>
            <a:pPr lvl="2"/>
            <a:endParaRPr lang="en-US" dirty="0" smtClean="0"/>
          </a:p>
          <a:p>
            <a:r>
              <a:rPr lang="en-US" dirty="0" smtClean="0"/>
              <a:t>An </a:t>
            </a:r>
            <a:r>
              <a:rPr lang="en-US" dirty="0" err="1" smtClean="0"/>
              <a:t>ExecutorService</a:t>
            </a:r>
            <a:r>
              <a:rPr lang="en-US" dirty="0" smtClean="0"/>
              <a:t> designed for tasks which spawn subtasks</a:t>
            </a:r>
          </a:p>
          <a:p>
            <a:pPr lvl="2"/>
            <a:endParaRPr lang="en-US" dirty="0"/>
          </a:p>
          <a:p>
            <a:r>
              <a:rPr lang="en-US" dirty="0" smtClean="0"/>
              <a:t>Always consider when targeting parallelism</a:t>
            </a:r>
          </a:p>
          <a:p>
            <a:pPr lvl="2"/>
            <a:r>
              <a:rPr lang="en-US" dirty="0" smtClean="0"/>
              <a:t>does the sub division of the task pay back?</a:t>
            </a:r>
          </a:p>
          <a:p>
            <a:pPr lvl="2"/>
            <a:r>
              <a:rPr lang="en-US" dirty="0" smtClean="0"/>
              <a:t>it can make the application a hog of the boxes resources</a:t>
            </a:r>
          </a:p>
        </p:txBody>
      </p:sp>
    </p:spTree>
    <p:extLst>
      <p:ext uri="{BB962C8B-B14F-4D97-AF65-F5344CB8AC3E}">
        <p14:creationId xmlns:p14="http://schemas.microsoft.com/office/powerpoint/2010/main" val="2099786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on Collections</a:t>
            </a:r>
            <a:endParaRPr lang="en-US" dirty="0"/>
          </a:p>
        </p:txBody>
      </p:sp>
      <p:sp>
        <p:nvSpPr>
          <p:cNvPr id="3" name="Content Placeholder 2"/>
          <p:cNvSpPr>
            <a:spLocks noGrp="1"/>
          </p:cNvSpPr>
          <p:nvPr>
            <p:ph idx="1"/>
          </p:nvPr>
        </p:nvSpPr>
        <p:spPr/>
        <p:txBody>
          <a:bodyPr/>
          <a:lstStyle/>
          <a:p>
            <a:r>
              <a:rPr lang="en-US" dirty="0" smtClean="0"/>
              <a:t>Collections common structure in Java applications</a:t>
            </a:r>
          </a:p>
          <a:p>
            <a:pPr lvl="2"/>
            <a:r>
              <a:rPr lang="en-US" dirty="0" smtClean="0"/>
              <a:t>streams extensions to collection classes</a:t>
            </a:r>
          </a:p>
          <a:p>
            <a:pPr lvl="2"/>
            <a:r>
              <a:rPr lang="en-US" dirty="0"/>
              <a:t>t</a:t>
            </a:r>
            <a:r>
              <a:rPr lang="en-US" dirty="0" smtClean="0"/>
              <a:t>wo key methods added to collections</a:t>
            </a:r>
          </a:p>
          <a:p>
            <a:pPr lvl="2"/>
            <a:endParaRPr lang="en-US" dirty="0" smtClean="0"/>
          </a:p>
          <a:p>
            <a:r>
              <a:rPr lang="en-US" dirty="0" smtClean="0">
                <a:latin typeface="Courier" charset="0"/>
                <a:ea typeface="Courier" charset="0"/>
                <a:cs typeface="Courier" charset="0"/>
              </a:rPr>
              <a:t>stream()</a:t>
            </a:r>
          </a:p>
          <a:p>
            <a:pPr lvl="2"/>
            <a:r>
              <a:rPr lang="en-US" dirty="0" smtClean="0"/>
              <a:t>creates a stream object that operates on collection</a:t>
            </a:r>
          </a:p>
          <a:p>
            <a:pPr lvl="2"/>
            <a:r>
              <a:rPr lang="en-US" dirty="0" smtClean="0"/>
              <a:t>allows for sequential process of contents, filtering, sorting etc.</a:t>
            </a:r>
          </a:p>
          <a:p>
            <a:pPr lvl="2"/>
            <a:endParaRPr lang="en-US" dirty="0" smtClean="0"/>
          </a:p>
          <a:p>
            <a:r>
              <a:rPr lang="en-US" dirty="0" err="1" smtClean="0">
                <a:latin typeface="Courier" charset="0"/>
                <a:ea typeface="Courier" charset="0"/>
                <a:cs typeface="Courier" charset="0"/>
              </a:rPr>
              <a:t>parallelStream</a:t>
            </a:r>
            <a:r>
              <a:rPr lang="en-US" dirty="0" smtClean="0">
                <a:latin typeface="Courier" charset="0"/>
                <a:ea typeface="Courier" charset="0"/>
                <a:cs typeface="Courier" charset="0"/>
              </a:rPr>
              <a:t>()</a:t>
            </a:r>
          </a:p>
          <a:p>
            <a:pPr lvl="2"/>
            <a:r>
              <a:rPr lang="en-US" dirty="0" smtClean="0"/>
              <a:t>creates a stream that works in parallel on data</a:t>
            </a:r>
          </a:p>
          <a:p>
            <a:pPr lvl="2"/>
            <a:r>
              <a:rPr lang="en-US" dirty="0" smtClean="0"/>
              <a:t>collection must be treated as immutable</a:t>
            </a:r>
          </a:p>
          <a:p>
            <a:pPr lvl="2"/>
            <a:r>
              <a:rPr lang="en-US" dirty="0" smtClean="0"/>
              <a:t>take a copy if required</a:t>
            </a:r>
          </a:p>
          <a:p>
            <a:pPr lvl="2"/>
            <a:endParaRPr lang="en-US" dirty="0"/>
          </a:p>
          <a:p>
            <a:r>
              <a:rPr lang="en-US" dirty="0" smtClean="0"/>
              <a:t>Operations are pipelined together and lazily evaluated</a:t>
            </a:r>
          </a:p>
        </p:txBody>
      </p:sp>
    </p:spTree>
    <p:extLst>
      <p:ext uri="{BB962C8B-B14F-4D97-AF65-F5344CB8AC3E}">
        <p14:creationId xmlns:p14="http://schemas.microsoft.com/office/powerpoint/2010/main" val="130814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50" y="1030437"/>
            <a:ext cx="7886700" cy="964969"/>
          </a:xfrm>
        </p:spPr>
        <p:txBody>
          <a:bodyPr/>
          <a:lstStyle/>
          <a:p>
            <a:r>
              <a:rPr lang="en-US" dirty="0" smtClean="0"/>
              <a:t>Generate Stream from simple array</a:t>
            </a:r>
          </a:p>
          <a:p>
            <a:r>
              <a:rPr lang="en-US" dirty="0" smtClean="0"/>
              <a:t>Print out all elements</a:t>
            </a:r>
            <a:endParaRPr lang="en-US" dirty="0"/>
          </a:p>
        </p:txBody>
      </p:sp>
      <p:sp>
        <p:nvSpPr>
          <p:cNvPr id="4" name="Rectangle 4"/>
          <p:cNvSpPr>
            <a:spLocks noChangeArrowheads="1"/>
          </p:cNvSpPr>
          <p:nvPr/>
        </p:nvSpPr>
        <p:spPr bwMode="auto">
          <a:xfrm>
            <a:off x="940646" y="2150257"/>
            <a:ext cx="7045114" cy="2229243"/>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r>
              <a:rPr lang="en-US" sz="1400" dirty="0" smtClean="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smtClean="0">
                <a:latin typeface="Courier" charset="0"/>
                <a:ea typeface="Courier" charset="0"/>
                <a:cs typeface="Courier" charset="0"/>
              </a:rPr>
              <a:t>;</a:t>
            </a:r>
          </a:p>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List&lt;String</a:t>
            </a:r>
            <a:r>
              <a:rPr lang="en-US" sz="1400" dirty="0">
                <a:latin typeface="Courier" charset="0"/>
                <a:ea typeface="Courier" charset="0"/>
                <a:cs typeface="Courier" charset="0"/>
              </a:rPr>
              <a:t>&gt;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r>
              <a:rPr lang="en-GB" sz="1400" dirty="0" smtClean="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smtClean="0">
                <a:latin typeface="Courier" charset="0"/>
                <a:ea typeface="Courier" charset="0"/>
                <a:cs typeface="Courier" charset="0"/>
              </a:rPr>
              <a:t>theList.stream</a:t>
            </a:r>
            <a:r>
              <a:rPr lang="en-US" sz="1400" dirty="0" smtClean="0">
                <a:latin typeface="Courier" charset="0"/>
                <a:ea typeface="Courier" charset="0"/>
                <a:cs typeface="Courier" charset="0"/>
              </a:rPr>
              <a:t>()</a:t>
            </a:r>
            <a:br>
              <a:rPr lang="en-US" sz="1400" dirty="0" smtClean="0">
                <a:latin typeface="Courier" charset="0"/>
                <a:ea typeface="Courier" charset="0"/>
                <a:cs typeface="Courier" charset="0"/>
              </a:rPr>
            </a:br>
            <a:r>
              <a:rPr lang="en-US" sz="1400" dirty="0" smtClean="0">
                <a:latin typeface="Courier" charset="0"/>
                <a:ea typeface="Courier" charset="0"/>
                <a:cs typeface="Courier" charset="0"/>
              </a:rPr>
              <a:t>         .</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6786880" y="3793763"/>
            <a:ext cx="635623" cy="830997"/>
          </a:xfrm>
          <a:prstGeom prst="rect">
            <a:avLst/>
          </a:prstGeom>
          <a:solidFill>
            <a:schemeClr val="accent4">
              <a:lumMod val="20000"/>
              <a:lumOff val="80000"/>
            </a:schemeClr>
          </a:solidFill>
          <a:ln>
            <a:solidFill>
              <a:schemeClr val="accent2"/>
            </a:solidFill>
          </a:ln>
        </p:spPr>
        <p:txBody>
          <a:bodyPr wrap="none" rtlCol="0">
            <a:spAutoFit/>
          </a:bodyPr>
          <a:lstStyle/>
          <a:p>
            <a:r>
              <a:rPr lang="en-US" sz="1600" dirty="0"/>
              <a:t>one</a:t>
            </a:r>
          </a:p>
          <a:p>
            <a:r>
              <a:rPr lang="en-US" sz="1600" dirty="0"/>
              <a:t>two</a:t>
            </a:r>
          </a:p>
          <a:p>
            <a:r>
              <a:rPr lang="en-US" sz="1600" dirty="0" smtClean="0"/>
              <a:t>three</a:t>
            </a:r>
            <a:endParaRPr lang="en-US" sz="1600" dirty="0"/>
          </a:p>
        </p:txBody>
      </p:sp>
    </p:spTree>
    <p:extLst>
      <p:ext uri="{BB962C8B-B14F-4D97-AF65-F5344CB8AC3E}">
        <p14:creationId xmlns:p14="http://schemas.microsoft.com/office/powerpoint/2010/main" val="85068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only collections</a:t>
            </a:r>
            <a:endParaRPr lang="en-US" dirty="0"/>
          </a:p>
        </p:txBody>
      </p:sp>
      <p:sp>
        <p:nvSpPr>
          <p:cNvPr id="3" name="Content Placeholder 2"/>
          <p:cNvSpPr>
            <a:spLocks noGrp="1"/>
          </p:cNvSpPr>
          <p:nvPr>
            <p:ph idx="1"/>
          </p:nvPr>
        </p:nvSpPr>
        <p:spPr/>
        <p:txBody>
          <a:bodyPr/>
          <a:lstStyle/>
          <a:p>
            <a:r>
              <a:rPr lang="en-US" dirty="0" smtClean="0"/>
              <a:t>It is not necessary to have a collection to use streams</a:t>
            </a:r>
            <a:endParaRPr lang="en-US" dirty="0"/>
          </a:p>
          <a:p>
            <a:r>
              <a:rPr lang="en-US" dirty="0" smtClean="0"/>
              <a:t>Can use </a:t>
            </a:r>
            <a:r>
              <a:rPr lang="en-US" dirty="0" err="1" smtClean="0">
                <a:latin typeface="Courier"/>
                <a:cs typeface="Courier"/>
              </a:rPr>
              <a:t>Stream.of</a:t>
            </a:r>
            <a:r>
              <a:rPr lang="en-US" dirty="0" smtClean="0"/>
              <a:t> method to create a stream</a:t>
            </a:r>
          </a:p>
          <a:p>
            <a:pPr lvl="2"/>
            <a:r>
              <a:rPr lang="en-US" dirty="0" smtClean="0"/>
              <a:t>takes a group of object references</a:t>
            </a:r>
          </a:p>
          <a:p>
            <a:pPr lvl="2"/>
            <a:endParaRPr lang="en-US" dirty="0"/>
          </a:p>
          <a:p>
            <a:pPr lvl="2"/>
            <a:endParaRPr lang="en-US" dirty="0"/>
          </a:p>
          <a:p>
            <a:pPr lvl="2"/>
            <a:endParaRPr lang="en-US" dirty="0" smtClean="0"/>
          </a:p>
          <a:p>
            <a:r>
              <a:rPr lang="en-US" dirty="0" smtClean="0"/>
              <a:t>Special types of streams for primitive types</a:t>
            </a:r>
            <a:endParaRPr lang="en-US" dirty="0"/>
          </a:p>
          <a:p>
            <a:pPr lvl="2"/>
            <a:r>
              <a:rPr lang="en-US" dirty="0" smtClean="0"/>
              <a:t>e.g. </a:t>
            </a:r>
            <a:r>
              <a:rPr lang="en-US" dirty="0" err="1" smtClean="0"/>
              <a:t>IntStream</a:t>
            </a:r>
            <a:r>
              <a:rPr lang="en-US" dirty="0" smtClean="0"/>
              <a:t>, </a:t>
            </a:r>
            <a:r>
              <a:rPr lang="en-US" dirty="0" err="1" smtClean="0"/>
              <a:t>LongStream</a:t>
            </a:r>
            <a:r>
              <a:rPr lang="en-US" dirty="0" smtClean="0"/>
              <a:t> and </a:t>
            </a:r>
            <a:r>
              <a:rPr lang="en-US" dirty="0" err="1" smtClean="0"/>
              <a:t>DoubleStream</a:t>
            </a:r>
            <a:endParaRPr lang="en-US" dirty="0" smtClean="0"/>
          </a:p>
          <a:p>
            <a:pPr lvl="2"/>
            <a:endParaRPr lang="en-US" dirty="0"/>
          </a:p>
        </p:txBody>
      </p:sp>
      <p:sp>
        <p:nvSpPr>
          <p:cNvPr id="4" name="Rectangle 4"/>
          <p:cNvSpPr>
            <a:spLocks noChangeArrowheads="1"/>
          </p:cNvSpPr>
          <p:nvPr/>
        </p:nvSpPr>
        <p:spPr bwMode="auto">
          <a:xfrm>
            <a:off x="628650" y="2217912"/>
            <a:ext cx="6127750" cy="35763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mr-IN" sz="1333" dirty="0">
                <a:latin typeface="Courier"/>
                <a:cs typeface="Courier"/>
              </a:rPr>
              <a:t>Stream.of(</a:t>
            </a:r>
            <a:r>
              <a:rPr lang="en-GB" sz="1333" dirty="0">
                <a:latin typeface="Courier"/>
                <a:cs typeface="Courier"/>
              </a:rPr>
              <a:t>"</a:t>
            </a:r>
            <a:r>
              <a:rPr lang="mr-IN" sz="1333" dirty="0">
                <a:latin typeface="Courier"/>
                <a:cs typeface="Courier"/>
              </a:rPr>
              <a:t>a1</a:t>
            </a:r>
            <a:r>
              <a:rPr lang="en-GB" sz="1333" dirty="0">
                <a:latin typeface="Courier"/>
                <a:cs typeface="Courier"/>
              </a:rPr>
              <a:t>"</a:t>
            </a:r>
            <a:r>
              <a:rPr lang="mr-IN" sz="1333" dirty="0">
                <a:latin typeface="Courier"/>
                <a:cs typeface="Courier"/>
              </a:rPr>
              <a:t>, </a:t>
            </a:r>
            <a:r>
              <a:rPr lang="en-GB" sz="1333" dirty="0">
                <a:latin typeface="Courier"/>
                <a:cs typeface="Courier"/>
              </a:rPr>
              <a:t>"</a:t>
            </a:r>
            <a:r>
              <a:rPr lang="mr-IN" sz="1333" dirty="0">
                <a:latin typeface="Courier"/>
                <a:cs typeface="Courier"/>
              </a:rPr>
              <a:t>a2</a:t>
            </a:r>
            <a:r>
              <a:rPr lang="en-GB" sz="1333" dirty="0">
                <a:latin typeface="Courier"/>
                <a:cs typeface="Courier"/>
              </a:rPr>
              <a:t>"</a:t>
            </a:r>
            <a:r>
              <a:rPr lang="mr-IN" sz="1333" dirty="0">
                <a:latin typeface="Courier"/>
                <a:cs typeface="Courier"/>
              </a:rPr>
              <a:t>, </a:t>
            </a:r>
            <a:r>
              <a:rPr lang="en-GB" sz="1333" dirty="0">
                <a:latin typeface="Courier"/>
                <a:cs typeface="Courier"/>
              </a:rPr>
              <a:t>"</a:t>
            </a:r>
            <a:r>
              <a:rPr lang="mr-IN" sz="1333" dirty="0">
                <a:latin typeface="Courier"/>
                <a:cs typeface="Courier"/>
              </a:rPr>
              <a:t>a3</a:t>
            </a:r>
            <a:r>
              <a:rPr lang="en-GB" sz="1333" dirty="0">
                <a:latin typeface="Courier"/>
                <a:cs typeface="Courier"/>
              </a:rPr>
              <a:t>"</a:t>
            </a:r>
            <a:r>
              <a:rPr lang="mr-IN" sz="1333" dirty="0" smtClean="0">
                <a:latin typeface="Courier"/>
                <a:cs typeface="Courier"/>
              </a:rPr>
              <a:t>)</a:t>
            </a:r>
            <a:r>
              <a:rPr lang="en-GB" sz="1333" dirty="0" smtClean="0">
                <a:latin typeface="Courier"/>
                <a:cs typeface="Courier"/>
              </a:rPr>
              <a:t>.</a:t>
            </a:r>
            <a:r>
              <a:rPr lang="en-GB" sz="1333" dirty="0" err="1" smtClean="0">
                <a:latin typeface="Courier"/>
                <a:cs typeface="Courier"/>
              </a:rPr>
              <a:t>forEach</a:t>
            </a:r>
            <a:r>
              <a:rPr lang="en-US" sz="1333" dirty="0" smtClean="0">
                <a:latin typeface="Courier"/>
                <a:cs typeface="Courier"/>
              </a:rPr>
              <a:t>(</a:t>
            </a:r>
            <a:r>
              <a:rPr lang="en-US" sz="1333" dirty="0" err="1" smtClean="0">
                <a:latin typeface="Courier"/>
                <a:cs typeface="Courier"/>
              </a:rPr>
              <a:t>System.out</a:t>
            </a:r>
            <a:r>
              <a:rPr lang="en-US" sz="1333" dirty="0">
                <a:latin typeface="Courier"/>
                <a:cs typeface="Courier"/>
              </a:rPr>
              <a:t>::</a:t>
            </a:r>
            <a:r>
              <a:rPr lang="en-US" sz="1333" dirty="0" err="1">
                <a:latin typeface="Courier"/>
                <a:cs typeface="Courier"/>
              </a:rPr>
              <a:t>println</a:t>
            </a:r>
            <a:r>
              <a:rPr lang="en-US" sz="1333" dirty="0">
                <a:latin typeface="Courier"/>
                <a:cs typeface="Courier"/>
              </a:rPr>
              <a:t>)</a:t>
            </a:r>
            <a:r>
              <a:rPr lang="en-US" sz="1333" dirty="0">
                <a:latin typeface="Courier"/>
              </a:rPr>
              <a:t>;</a:t>
            </a:r>
            <a:endParaRPr lang="en-GB" sz="1333" dirty="0">
              <a:latin typeface="Courier"/>
            </a:endParaRPr>
          </a:p>
        </p:txBody>
      </p:sp>
      <p:sp>
        <p:nvSpPr>
          <p:cNvPr id="6" name="Rectangle 4"/>
          <p:cNvSpPr>
            <a:spLocks noChangeArrowheads="1"/>
          </p:cNvSpPr>
          <p:nvPr/>
        </p:nvSpPr>
        <p:spPr bwMode="auto">
          <a:xfrm>
            <a:off x="628650" y="3629695"/>
            <a:ext cx="6127750" cy="35763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333" dirty="0" err="1">
                <a:latin typeface="Courier"/>
              </a:rPr>
              <a:t>IntStream.range</a:t>
            </a:r>
            <a:r>
              <a:rPr lang="en-US" sz="1333" dirty="0">
                <a:latin typeface="Courier"/>
              </a:rPr>
              <a:t>(1, 4</a:t>
            </a:r>
            <a:r>
              <a:rPr lang="en-US" sz="1333" dirty="0" smtClean="0">
                <a:latin typeface="Courier"/>
              </a:rPr>
              <a:t>).</a:t>
            </a:r>
            <a:r>
              <a:rPr lang="en-US" sz="1333" dirty="0" err="1">
                <a:latin typeface="Courier"/>
              </a:rPr>
              <a:t>forEach</a:t>
            </a:r>
            <a:r>
              <a:rPr lang="en-US" sz="1333" dirty="0">
                <a:latin typeface="Courier"/>
              </a:rPr>
              <a:t>(</a:t>
            </a:r>
            <a:r>
              <a:rPr lang="en-US" sz="1333" dirty="0" err="1">
                <a:latin typeface="Courier"/>
              </a:rPr>
              <a:t>System.out</a:t>
            </a:r>
            <a:r>
              <a:rPr lang="en-US" sz="1333" dirty="0">
                <a:latin typeface="Courier"/>
              </a:rPr>
              <a:t>::</a:t>
            </a:r>
            <a:r>
              <a:rPr lang="en-US" sz="1333" dirty="0" err="1">
                <a:latin typeface="Courier"/>
              </a:rPr>
              <a:t>println</a:t>
            </a:r>
            <a:r>
              <a:rPr lang="en-US" sz="1333" dirty="0">
                <a:latin typeface="Courier"/>
              </a:rPr>
              <a:t>);</a:t>
            </a:r>
            <a:endParaRPr lang="en-GB" sz="1333" dirty="0">
              <a:latin typeface="Courier"/>
            </a:endParaRPr>
          </a:p>
        </p:txBody>
      </p:sp>
      <p:sp>
        <p:nvSpPr>
          <p:cNvPr id="8" name="Rectangle 4"/>
          <p:cNvSpPr>
            <a:spLocks noChangeArrowheads="1"/>
          </p:cNvSpPr>
          <p:nvPr/>
        </p:nvSpPr>
        <p:spPr bwMode="auto">
          <a:xfrm>
            <a:off x="628650" y="4445409"/>
            <a:ext cx="6127750" cy="76787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333" dirty="0" err="1">
                <a:latin typeface="Courier"/>
              </a:rPr>
              <a:t>IntStream.generate</a:t>
            </a:r>
            <a:r>
              <a:rPr lang="en-US" sz="1333" dirty="0">
                <a:latin typeface="Courier"/>
              </a:rPr>
              <a:t>(</a:t>
            </a:r>
          </a:p>
          <a:p>
            <a:r>
              <a:rPr lang="en-US" sz="1333" dirty="0">
                <a:latin typeface="Courier"/>
              </a:rPr>
              <a:t>    ()-&gt;{return (</a:t>
            </a:r>
            <a:r>
              <a:rPr lang="en-US" sz="1333" dirty="0" err="1">
                <a:latin typeface="Courier"/>
              </a:rPr>
              <a:t>int</a:t>
            </a:r>
            <a:r>
              <a:rPr lang="en-US" sz="1333" dirty="0">
                <a:latin typeface="Courier"/>
              </a:rPr>
              <a:t>)(</a:t>
            </a:r>
            <a:r>
              <a:rPr lang="en-US" sz="1333" dirty="0" err="1">
                <a:latin typeface="Courier"/>
              </a:rPr>
              <a:t>Math.random</a:t>
            </a:r>
            <a:r>
              <a:rPr lang="en-US" sz="1333" dirty="0">
                <a:latin typeface="Courier"/>
              </a:rPr>
              <a:t>()*100)</a:t>
            </a:r>
          </a:p>
          <a:p>
            <a:r>
              <a:rPr lang="en-US" sz="1333" dirty="0">
                <a:latin typeface="Courier"/>
              </a:rPr>
              <a:t>          .limit(10).</a:t>
            </a:r>
            <a:r>
              <a:rPr lang="en-US" sz="1333" dirty="0" err="1">
                <a:latin typeface="Courier"/>
              </a:rPr>
              <a:t>forEach</a:t>
            </a:r>
            <a:r>
              <a:rPr lang="en-US" sz="1333" dirty="0">
                <a:latin typeface="Courier"/>
              </a:rPr>
              <a:t>(</a:t>
            </a:r>
            <a:r>
              <a:rPr lang="en-US" sz="1333" dirty="0" err="1">
                <a:latin typeface="Courier"/>
              </a:rPr>
              <a:t>System.out</a:t>
            </a:r>
            <a:r>
              <a:rPr lang="en-US" sz="1333" dirty="0">
                <a:latin typeface="Courier"/>
              </a:rPr>
              <a:t>::</a:t>
            </a:r>
            <a:r>
              <a:rPr lang="en-US" sz="1333" dirty="0" err="1">
                <a:latin typeface="Courier"/>
              </a:rPr>
              <a:t>println</a:t>
            </a:r>
            <a:r>
              <a:rPr lang="en-US" sz="1333" dirty="0">
                <a:latin typeface="Courier"/>
              </a:rPr>
              <a:t>);</a:t>
            </a:r>
            <a:endParaRPr lang="en-GB" sz="1333" dirty="0">
              <a:latin typeface="Courier"/>
            </a:endParaRPr>
          </a:p>
        </p:txBody>
      </p:sp>
      <p:sp>
        <p:nvSpPr>
          <p:cNvPr id="9" name="TextBox 8"/>
          <p:cNvSpPr txBox="1"/>
          <p:nvPr/>
        </p:nvSpPr>
        <p:spPr>
          <a:xfrm>
            <a:off x="7236161" y="1943356"/>
            <a:ext cx="386644" cy="830997"/>
          </a:xfrm>
          <a:prstGeom prst="rect">
            <a:avLst/>
          </a:prstGeom>
          <a:solidFill>
            <a:schemeClr val="accent4">
              <a:lumMod val="20000"/>
              <a:lumOff val="80000"/>
            </a:schemeClr>
          </a:solidFill>
          <a:ln>
            <a:solidFill>
              <a:schemeClr val="accent2"/>
            </a:solidFill>
          </a:ln>
        </p:spPr>
        <p:txBody>
          <a:bodyPr wrap="none" rtlCol="0">
            <a:spAutoFit/>
          </a:bodyPr>
          <a:lstStyle/>
          <a:p>
            <a:r>
              <a:rPr lang="it-IT" sz="1600" dirty="0"/>
              <a:t>a1</a:t>
            </a:r>
          </a:p>
          <a:p>
            <a:r>
              <a:rPr lang="it-IT" sz="1600" dirty="0"/>
              <a:t>a2</a:t>
            </a:r>
          </a:p>
          <a:p>
            <a:r>
              <a:rPr lang="it-IT" sz="1600" dirty="0"/>
              <a:t>a3</a:t>
            </a:r>
          </a:p>
        </p:txBody>
      </p:sp>
      <p:sp>
        <p:nvSpPr>
          <p:cNvPr id="10" name="TextBox 9"/>
          <p:cNvSpPr txBox="1"/>
          <p:nvPr/>
        </p:nvSpPr>
        <p:spPr>
          <a:xfrm>
            <a:off x="7210021" y="3386352"/>
            <a:ext cx="288862" cy="830997"/>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1</a:t>
            </a:r>
          </a:p>
          <a:p>
            <a:r>
              <a:rPr lang="is-IS" sz="1600" dirty="0"/>
              <a:t>2</a:t>
            </a:r>
          </a:p>
          <a:p>
            <a:r>
              <a:rPr lang="is-IS" sz="1600" dirty="0"/>
              <a:t>3</a:t>
            </a:r>
          </a:p>
        </p:txBody>
      </p:sp>
    </p:spTree>
    <p:extLst>
      <p:ext uri="{BB962C8B-B14F-4D97-AF65-F5344CB8AC3E}">
        <p14:creationId xmlns:p14="http://schemas.microsoft.com/office/powerpoint/2010/main" val="188779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Infinite Streams</a:t>
            </a:r>
            <a:endParaRPr lang="en-US" dirty="0"/>
          </a:p>
        </p:txBody>
      </p:sp>
      <p:sp>
        <p:nvSpPr>
          <p:cNvPr id="3" name="Content Placeholder 2"/>
          <p:cNvSpPr>
            <a:spLocks noGrp="1"/>
          </p:cNvSpPr>
          <p:nvPr>
            <p:ph idx="1"/>
          </p:nvPr>
        </p:nvSpPr>
        <p:spPr/>
        <p:txBody>
          <a:bodyPr/>
          <a:lstStyle/>
          <a:p>
            <a:r>
              <a:rPr lang="en-US" dirty="0" smtClean="0"/>
              <a:t>Stream need not have a finite length</a:t>
            </a:r>
          </a:p>
          <a:p>
            <a:endParaRPr lang="en-US" dirty="0"/>
          </a:p>
          <a:p>
            <a:endParaRPr lang="en-US" dirty="0" smtClean="0"/>
          </a:p>
          <a:p>
            <a:pPr lvl="2"/>
            <a:endParaRPr lang="en-US" dirty="0"/>
          </a:p>
          <a:p>
            <a:pPr lvl="2"/>
            <a:endParaRPr lang="en-US" dirty="0" smtClean="0"/>
          </a:p>
          <a:p>
            <a:r>
              <a:rPr lang="en-US" dirty="0" smtClean="0">
                <a:latin typeface="Courier" charset="0"/>
                <a:ea typeface="Courier" charset="0"/>
                <a:cs typeface="Courier" charset="0"/>
              </a:rPr>
              <a:t>g</a:t>
            </a:r>
            <a:r>
              <a:rPr lang="en-US" dirty="0" smtClean="0">
                <a:latin typeface="Courier" charset="0"/>
                <a:ea typeface="Courier" charset="0"/>
                <a:cs typeface="Courier" charset="0"/>
              </a:rPr>
              <a:t>enerate()</a:t>
            </a:r>
            <a:r>
              <a:rPr lang="en-US" dirty="0" smtClean="0">
                <a:ea typeface="Courier" charset="0"/>
                <a:cs typeface="Courier" charset="0"/>
              </a:rPr>
              <a:t> </a:t>
            </a:r>
            <a:r>
              <a:rPr lang="en-US" dirty="0" smtClean="0"/>
              <a:t>function allows arbitrary function to </a:t>
            </a:r>
            <a:br>
              <a:rPr lang="en-US" dirty="0" smtClean="0"/>
            </a:br>
            <a:r>
              <a:rPr lang="en-US" dirty="0" smtClean="0"/>
              <a:t>be called to provide next element</a:t>
            </a:r>
          </a:p>
          <a:p>
            <a:pPr lvl="2"/>
            <a:r>
              <a:rPr lang="en-US" dirty="0" smtClean="0"/>
              <a:t>e.g. for random values</a:t>
            </a:r>
            <a:endParaRPr lang="en-US" dirty="0"/>
          </a:p>
        </p:txBody>
      </p:sp>
      <p:sp>
        <p:nvSpPr>
          <p:cNvPr id="4" name="Rectangle 4"/>
          <p:cNvSpPr>
            <a:spLocks noChangeArrowheads="1"/>
          </p:cNvSpPr>
          <p:nvPr/>
        </p:nvSpPr>
        <p:spPr bwMode="auto">
          <a:xfrm>
            <a:off x="628650" y="1594311"/>
            <a:ext cx="6548438" cy="800771"/>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charset="0"/>
                <a:ea typeface="Courier" charset="0"/>
                <a:cs typeface="Courier" charset="0"/>
              </a:rPr>
              <a:t>IntStream.iterate</a:t>
            </a:r>
            <a:r>
              <a:rPr lang="en-US" sz="1400" dirty="0">
                <a:latin typeface="Courier" charset="0"/>
                <a:ea typeface="Courier" charset="0"/>
                <a:cs typeface="Courier" charset="0"/>
              </a:rPr>
              <a:t> (1, </a:t>
            </a:r>
            <a:r>
              <a:rPr lang="en-US" sz="1400" dirty="0" err="1">
                <a:latin typeface="Courier" charset="0"/>
                <a:ea typeface="Courier" charset="0"/>
                <a:cs typeface="Courier" charset="0"/>
              </a:rPr>
              <a:t>i</a:t>
            </a:r>
            <a:r>
              <a:rPr lang="en-US" sz="1400" dirty="0">
                <a:latin typeface="Courier" charset="0"/>
                <a:ea typeface="Courier" charset="0"/>
                <a:cs typeface="Courier" charset="0"/>
              </a:rPr>
              <a:t> -&gt; </a:t>
            </a:r>
            <a:r>
              <a:rPr lang="en-US" sz="1400" dirty="0" err="1">
                <a:latin typeface="Courier" charset="0"/>
                <a:ea typeface="Courier" charset="0"/>
                <a:cs typeface="Courier" charset="0"/>
              </a:rPr>
              <a:t>i</a:t>
            </a:r>
            <a:r>
              <a:rPr lang="en-US" sz="1400" dirty="0">
                <a:latin typeface="Courier" charset="0"/>
                <a:ea typeface="Courier" charset="0"/>
                <a:cs typeface="Courier" charset="0"/>
              </a:rPr>
              <a:t> + 1  )</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a:latin typeface="Courier" charset="0"/>
                <a:ea typeface="Courier" charset="0"/>
                <a:cs typeface="Courier" charset="0"/>
              </a:rPr>
              <a:t>limit(5</a:t>
            </a:r>
            <a:r>
              <a:rPr lang="en-US" sz="1400" dirty="0" smtClean="0">
                <a:latin typeface="Courier" charset="0"/>
                <a:ea typeface="Courier" charset="0"/>
                <a:cs typeface="Courier" charset="0"/>
              </a:rPr>
              <a:t>)    </a:t>
            </a:r>
            <a:r>
              <a:rPr lang="en-US" sz="1400" dirty="0" smtClean="0">
                <a:solidFill>
                  <a:schemeClr val="bg2">
                    <a:lumMod val="75000"/>
                  </a:schemeClr>
                </a:solidFill>
                <a:latin typeface="Courier" charset="0"/>
                <a:ea typeface="Courier" charset="0"/>
                <a:cs typeface="Courier" charset="0"/>
              </a:rPr>
              <a:t>// or else we go on forever</a:t>
            </a:r>
            <a:r>
              <a:rPr lang="mr-IN" sz="1400" dirty="0" smtClean="0">
                <a:solidFill>
                  <a:schemeClr val="bg2">
                    <a:lumMod val="75000"/>
                  </a:schemeClr>
                </a:solidFill>
                <a:latin typeface="Courier" charset="0"/>
                <a:ea typeface="Courier" charset="0"/>
                <a:cs typeface="Courier" charset="0"/>
              </a:rPr>
              <a:t>…</a:t>
            </a:r>
            <a:endParaRPr lang="en-US" sz="1400" dirty="0">
              <a:solidFill>
                <a:schemeClr val="bg2">
                  <a:lumMod val="75000"/>
                </a:schemeClr>
              </a:solidFill>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a:latin typeface="Courier" charset="0"/>
                <a:ea typeface="Courier" charset="0"/>
                <a:cs typeface="Courier" charset="0"/>
              </a:rPr>
              <a:t>forEach</a:t>
            </a:r>
            <a:r>
              <a:rPr lang="en-US" sz="1400" dirty="0">
                <a:latin typeface="Courier" charset="0"/>
                <a:ea typeface="Courier" charset="0"/>
                <a:cs typeface="Courier" charset="0"/>
              </a:rPr>
              <a:t> ( </a:t>
            </a:r>
            <a:r>
              <a:rPr lang="en-US" sz="1400" dirty="0" err="1">
                <a:latin typeface="Courier" charset="0"/>
                <a:ea typeface="Courier" charset="0"/>
                <a:cs typeface="Courier" charset="0"/>
              </a:rPr>
              <a:t>System.out</a:t>
            </a:r>
            <a:r>
              <a:rPr lang="en-US" sz="1400" dirty="0">
                <a:latin typeface="Courier" charset="0"/>
                <a:ea typeface="Courier" charset="0"/>
                <a:cs typeface="Courier" charset="0"/>
              </a:rPr>
              <a:t>::</a:t>
            </a:r>
            <a:r>
              <a:rPr lang="en-US" sz="1400" dirty="0" err="1">
                <a:latin typeface="Courier" charset="0"/>
                <a:ea typeface="Courier" charset="0"/>
                <a:cs typeface="Courier" charset="0"/>
              </a:rPr>
              <a:t>println</a:t>
            </a:r>
            <a:r>
              <a:rPr lang="en-US" sz="1400" dirty="0">
                <a:latin typeface="Courier" charset="0"/>
                <a:ea typeface="Courier" charset="0"/>
                <a:cs typeface="Courier" charset="0"/>
              </a:rPr>
              <a:t>);</a:t>
            </a:r>
          </a:p>
        </p:txBody>
      </p:sp>
      <p:sp>
        <p:nvSpPr>
          <p:cNvPr id="8" name="Rectangle 4"/>
          <p:cNvSpPr>
            <a:spLocks noChangeArrowheads="1"/>
          </p:cNvSpPr>
          <p:nvPr/>
        </p:nvSpPr>
        <p:spPr bwMode="auto">
          <a:xfrm>
            <a:off x="628650" y="3885886"/>
            <a:ext cx="6548438" cy="798848"/>
          </a:xfrm>
          <a:prstGeom prst="rect">
            <a:avLst/>
          </a:prstGeom>
          <a:solidFill>
            <a:srgbClr val="FFFFFF"/>
          </a:solidFill>
          <a:ln w="12700">
            <a:solidFill>
              <a:schemeClr val="tx1"/>
            </a:solidFill>
            <a:miter lim="800000"/>
            <a:headEnd/>
            <a:tailEnd/>
          </a:ln>
          <a:effectLst/>
        </p:spPr>
        <p:txBody>
          <a:bodyPr wrap="square" lIns="75407" tIns="37042" rIns="75407" bIns="114000">
            <a:spAutoFit/>
          </a:bodyPr>
          <a:lstStyle/>
          <a:p>
            <a:r>
              <a:rPr lang="en-US" sz="1400" dirty="0" err="1">
                <a:latin typeface="Courier"/>
              </a:rPr>
              <a:t>IntStream.generate</a:t>
            </a:r>
            <a:r>
              <a:rPr lang="en-US" sz="1400" dirty="0" smtClean="0">
                <a:latin typeface="Courier"/>
              </a:rPr>
              <a:t>( ()-&gt;{</a:t>
            </a:r>
            <a:r>
              <a:rPr lang="en-US" sz="1400" dirty="0">
                <a:latin typeface="Courier"/>
              </a:rPr>
              <a:t>return (</a:t>
            </a:r>
            <a:r>
              <a:rPr lang="en-US" sz="1400" dirty="0" err="1">
                <a:latin typeface="Courier"/>
              </a:rPr>
              <a:t>int</a:t>
            </a:r>
            <a:r>
              <a:rPr lang="en-US" sz="1400" dirty="0">
                <a:latin typeface="Courier"/>
              </a:rPr>
              <a:t>)(</a:t>
            </a:r>
            <a:r>
              <a:rPr lang="en-US" sz="1400" dirty="0" err="1">
                <a:latin typeface="Courier"/>
              </a:rPr>
              <a:t>Math.random</a:t>
            </a:r>
            <a:r>
              <a:rPr lang="en-US" sz="1400" dirty="0">
                <a:latin typeface="Courier"/>
              </a:rPr>
              <a:t>()*</a:t>
            </a:r>
            <a:r>
              <a:rPr lang="en-US" sz="1400" dirty="0" smtClean="0">
                <a:latin typeface="Courier"/>
              </a:rPr>
              <a:t>100 )</a:t>
            </a:r>
            <a:endParaRPr lang="en-US" sz="1400" dirty="0">
              <a:latin typeface="Courier"/>
            </a:endParaRPr>
          </a:p>
          <a:p>
            <a:r>
              <a:rPr lang="en-US" sz="1400" dirty="0">
                <a:latin typeface="Courier"/>
              </a:rPr>
              <a:t>          .</a:t>
            </a:r>
            <a:r>
              <a:rPr lang="en-US" sz="1400" dirty="0" smtClean="0">
                <a:latin typeface="Courier"/>
              </a:rPr>
              <a:t>limit(5)</a:t>
            </a:r>
          </a:p>
          <a:p>
            <a:r>
              <a:rPr lang="en-US" sz="1400" dirty="0">
                <a:latin typeface="Courier"/>
              </a:rPr>
              <a:t> </a:t>
            </a:r>
            <a:r>
              <a:rPr lang="en-US" sz="1400" dirty="0" smtClean="0">
                <a:latin typeface="Courier"/>
              </a:rPr>
              <a:t>         </a:t>
            </a:r>
            <a:r>
              <a:rPr lang="en-US" sz="1400" dirty="0" smtClean="0">
                <a:latin typeface="Courier"/>
              </a:rPr>
              <a:t>.</a:t>
            </a:r>
            <a:r>
              <a:rPr lang="en-US" sz="1400" dirty="0" err="1">
                <a:latin typeface="Courier"/>
              </a:rPr>
              <a:t>forEach</a:t>
            </a:r>
            <a:r>
              <a:rPr lang="en-US" sz="1400" dirty="0">
                <a:latin typeface="Courier"/>
              </a:rPr>
              <a:t>(</a:t>
            </a:r>
            <a:r>
              <a:rPr lang="en-US" sz="1400" dirty="0" err="1">
                <a:latin typeface="Courier"/>
              </a:rPr>
              <a:t>System.out</a:t>
            </a:r>
            <a:r>
              <a:rPr lang="en-US" sz="1400" dirty="0">
                <a:latin typeface="Courier"/>
              </a:rPr>
              <a:t>::</a:t>
            </a:r>
            <a:r>
              <a:rPr lang="en-US" sz="1400" dirty="0" err="1">
                <a:latin typeface="Courier"/>
              </a:rPr>
              <a:t>println</a:t>
            </a:r>
            <a:r>
              <a:rPr lang="en-US" sz="1400" dirty="0">
                <a:latin typeface="Courier"/>
              </a:rPr>
              <a:t>);</a:t>
            </a:r>
            <a:endParaRPr lang="en-GB" sz="1400" dirty="0">
              <a:latin typeface="Courier"/>
            </a:endParaRPr>
          </a:p>
        </p:txBody>
      </p:sp>
      <p:sp>
        <p:nvSpPr>
          <p:cNvPr id="9" name="TextBox 8"/>
          <p:cNvSpPr txBox="1"/>
          <p:nvPr/>
        </p:nvSpPr>
        <p:spPr>
          <a:xfrm>
            <a:off x="7430217" y="1332976"/>
            <a:ext cx="288862" cy="1323439"/>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1</a:t>
            </a:r>
          </a:p>
          <a:p>
            <a:r>
              <a:rPr lang="is-IS" sz="1600" dirty="0"/>
              <a:t>2</a:t>
            </a:r>
          </a:p>
          <a:p>
            <a:r>
              <a:rPr lang="is-IS" sz="1600" dirty="0"/>
              <a:t>3</a:t>
            </a:r>
          </a:p>
          <a:p>
            <a:r>
              <a:rPr lang="is-IS" sz="1600" dirty="0"/>
              <a:t>4</a:t>
            </a:r>
          </a:p>
          <a:p>
            <a:r>
              <a:rPr lang="is-IS" sz="1600" dirty="0"/>
              <a:t>5</a:t>
            </a:r>
          </a:p>
        </p:txBody>
      </p:sp>
      <p:sp>
        <p:nvSpPr>
          <p:cNvPr id="10" name="TextBox 9"/>
          <p:cNvSpPr txBox="1"/>
          <p:nvPr/>
        </p:nvSpPr>
        <p:spPr>
          <a:xfrm>
            <a:off x="7430217" y="3623590"/>
            <a:ext cx="393056" cy="1323439"/>
          </a:xfrm>
          <a:prstGeom prst="rect">
            <a:avLst/>
          </a:prstGeom>
          <a:solidFill>
            <a:schemeClr val="accent4">
              <a:lumMod val="20000"/>
              <a:lumOff val="80000"/>
            </a:schemeClr>
          </a:solidFill>
          <a:ln>
            <a:solidFill>
              <a:schemeClr val="accent2"/>
            </a:solidFill>
          </a:ln>
        </p:spPr>
        <p:txBody>
          <a:bodyPr wrap="none" rtlCol="0">
            <a:spAutoFit/>
          </a:bodyPr>
          <a:lstStyle/>
          <a:p>
            <a:r>
              <a:rPr lang="is-IS" sz="1600" dirty="0"/>
              <a:t>92</a:t>
            </a:r>
          </a:p>
          <a:p>
            <a:r>
              <a:rPr lang="is-IS" sz="1600" dirty="0"/>
              <a:t>61</a:t>
            </a:r>
          </a:p>
          <a:p>
            <a:r>
              <a:rPr lang="is-IS" sz="1600" dirty="0"/>
              <a:t>88</a:t>
            </a:r>
          </a:p>
          <a:p>
            <a:r>
              <a:rPr lang="is-IS" sz="1600" dirty="0"/>
              <a:t>68</a:t>
            </a:r>
          </a:p>
          <a:p>
            <a:r>
              <a:rPr lang="is-IS" sz="1600" dirty="0"/>
              <a:t>11</a:t>
            </a:r>
          </a:p>
        </p:txBody>
      </p:sp>
    </p:spTree>
    <p:extLst>
      <p:ext uri="{BB962C8B-B14F-4D97-AF65-F5344CB8AC3E}">
        <p14:creationId xmlns:p14="http://schemas.microsoft.com/office/powerpoint/2010/main" val="80097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t>
            </a:r>
            <a:r>
              <a:rPr lang="en-US" dirty="0" smtClean="0"/>
              <a:t>Methods</a:t>
            </a:r>
            <a:endParaRPr lang="en-US" dirty="0"/>
          </a:p>
        </p:txBody>
      </p:sp>
      <p:sp>
        <p:nvSpPr>
          <p:cNvPr id="3" name="Content Placeholder 2"/>
          <p:cNvSpPr>
            <a:spLocks noGrp="1"/>
          </p:cNvSpPr>
          <p:nvPr>
            <p:ph idx="1"/>
          </p:nvPr>
        </p:nvSpPr>
        <p:spPr/>
        <p:txBody>
          <a:bodyPr/>
          <a:lstStyle/>
          <a:p>
            <a:r>
              <a:rPr lang="en-US" dirty="0" smtClean="0"/>
              <a:t>Can use functional operations on the stream</a:t>
            </a:r>
          </a:p>
          <a:p>
            <a:pPr lvl="2"/>
            <a:r>
              <a:rPr lang="en-US" dirty="0" smtClean="0">
                <a:latin typeface="Courier" charset="0"/>
                <a:ea typeface="Courier" charset="0"/>
                <a:cs typeface="Courier" charset="0"/>
              </a:rPr>
              <a:t>map()</a:t>
            </a:r>
            <a:r>
              <a:rPr lang="en-US" dirty="0" smtClean="0">
                <a:ea typeface="Courier" charset="0"/>
                <a:cs typeface="Courier" charset="0"/>
              </a:rPr>
              <a:t> </a:t>
            </a:r>
            <a:r>
              <a:rPr lang="en-US" dirty="0" smtClean="0"/>
              <a:t>applies a function to each element in stream and returns a </a:t>
            </a:r>
            <a:r>
              <a:rPr lang="en-US" dirty="0" smtClean="0"/>
              <a:t>new stream</a:t>
            </a:r>
            <a:endParaRPr lang="en-US" dirty="0" smtClean="0"/>
          </a:p>
          <a:p>
            <a:pPr lvl="2"/>
            <a:r>
              <a:rPr lang="en-US" dirty="0" smtClean="0">
                <a:latin typeface="Courier" charset="0"/>
                <a:ea typeface="Courier" charset="0"/>
                <a:cs typeface="Courier" charset="0"/>
              </a:rPr>
              <a:t>filter() </a:t>
            </a:r>
            <a:r>
              <a:rPr lang="en-US" dirty="0" smtClean="0"/>
              <a:t>filters contents of stream and returns a </a:t>
            </a:r>
            <a:r>
              <a:rPr lang="en-US" dirty="0" smtClean="0"/>
              <a:t>new stream</a:t>
            </a:r>
            <a:endParaRPr lang="en-US" dirty="0" smtClean="0"/>
          </a:p>
          <a:p>
            <a:pPr lvl="2"/>
            <a:r>
              <a:rPr lang="en-US" dirty="0" err="1" smtClean="0">
                <a:latin typeface="Courier" charset="0"/>
                <a:ea typeface="Courier" charset="0"/>
                <a:cs typeface="Courier" charset="0"/>
              </a:rPr>
              <a:t>flatMap</a:t>
            </a:r>
            <a:r>
              <a:rPr lang="en-US" dirty="0" smtClean="0">
                <a:latin typeface="Courier" charset="0"/>
                <a:ea typeface="Courier" charset="0"/>
                <a:cs typeface="Courier" charset="0"/>
              </a:rPr>
              <a:t>()</a:t>
            </a:r>
            <a:r>
              <a:rPr lang="en-US" dirty="0" smtClean="0"/>
              <a:t> apply </a:t>
            </a:r>
            <a:r>
              <a:rPr lang="en-US" dirty="0" smtClean="0"/>
              <a:t>a </a:t>
            </a:r>
            <a:r>
              <a:rPr lang="en-US" dirty="0" smtClean="0">
                <a:latin typeface="Courier" charset="0"/>
                <a:ea typeface="Courier" charset="0"/>
                <a:cs typeface="Courier" charset="0"/>
              </a:rPr>
              <a:t>map()</a:t>
            </a:r>
            <a:r>
              <a:rPr lang="en-US" dirty="0" smtClean="0">
                <a:ea typeface="Courier" charset="0"/>
                <a:cs typeface="Courier" charset="0"/>
              </a:rPr>
              <a:t> </a:t>
            </a:r>
            <a:r>
              <a:rPr lang="en-US" dirty="0" smtClean="0"/>
              <a:t>function and flatten the nested stream that results</a:t>
            </a:r>
            <a:endParaRPr lang="en-US" dirty="0" smtClean="0"/>
          </a:p>
          <a:p>
            <a:pPr lvl="2"/>
            <a:r>
              <a:rPr lang="en-US" dirty="0" smtClean="0">
                <a:latin typeface="Courier" charset="0"/>
                <a:ea typeface="Courier" charset="0"/>
                <a:cs typeface="Courier" charset="0"/>
              </a:rPr>
              <a:t>reduce()</a:t>
            </a:r>
            <a:r>
              <a:rPr lang="en-US" dirty="0" smtClean="0"/>
              <a:t> </a:t>
            </a:r>
            <a:r>
              <a:rPr lang="en-US" dirty="0" smtClean="0"/>
              <a:t>combine elements </a:t>
            </a:r>
            <a:r>
              <a:rPr lang="en-US" dirty="0" smtClean="0"/>
              <a:t>in stream to a single value</a:t>
            </a:r>
          </a:p>
          <a:p>
            <a:pPr lvl="2"/>
            <a:r>
              <a:rPr lang="en-US" dirty="0" err="1" smtClean="0">
                <a:latin typeface="Courier" charset="0"/>
                <a:ea typeface="Courier" charset="0"/>
                <a:cs typeface="Courier" charset="0"/>
              </a:rPr>
              <a:t>forEach</a:t>
            </a:r>
            <a:r>
              <a:rPr lang="en-US" dirty="0" smtClean="0">
                <a:latin typeface="Courier" charset="0"/>
                <a:ea typeface="Courier" charset="0"/>
                <a:cs typeface="Courier" charset="0"/>
              </a:rPr>
              <a:t>()</a:t>
            </a:r>
            <a:r>
              <a:rPr lang="en-US" dirty="0" smtClean="0">
                <a:ea typeface="Courier" charset="0"/>
                <a:cs typeface="Courier" charset="0"/>
              </a:rPr>
              <a:t> </a:t>
            </a:r>
            <a:r>
              <a:rPr lang="en-US" dirty="0" smtClean="0"/>
              <a:t>applies operation to element element in stream. Does not return a stream</a:t>
            </a:r>
          </a:p>
          <a:p>
            <a:pPr lvl="2"/>
            <a:r>
              <a:rPr lang="en-US" dirty="0" smtClean="0">
                <a:latin typeface="Courier" charset="0"/>
                <a:ea typeface="Courier" charset="0"/>
                <a:cs typeface="Courier" charset="0"/>
              </a:rPr>
              <a:t>collect()</a:t>
            </a:r>
            <a:r>
              <a:rPr lang="en-US" dirty="0" smtClean="0">
                <a:ea typeface="Courier" charset="0"/>
                <a:cs typeface="Courier" charset="0"/>
              </a:rPr>
              <a:t> </a:t>
            </a:r>
            <a:r>
              <a:rPr lang="en-US" dirty="0" smtClean="0"/>
              <a:t>ends the stream process and transforms stream data (e.g. into a </a:t>
            </a:r>
            <a:r>
              <a:rPr lang="en-US" dirty="0" smtClean="0">
                <a:latin typeface="Courier" charset="0"/>
                <a:ea typeface="Courier" charset="0"/>
                <a:cs typeface="Courier" charset="0"/>
              </a:rPr>
              <a:t>List</a:t>
            </a:r>
            <a:r>
              <a:rPr lang="en-US" dirty="0" smtClean="0"/>
              <a:t>)</a:t>
            </a:r>
          </a:p>
          <a:p>
            <a:pPr lvl="2"/>
            <a:endParaRPr lang="en-US" dirty="0" smtClean="0"/>
          </a:p>
          <a:p>
            <a:r>
              <a:rPr lang="en-US" dirty="0" smtClean="0"/>
              <a:t>Other supported methods</a:t>
            </a:r>
          </a:p>
          <a:p>
            <a:pPr lvl="2"/>
            <a:r>
              <a:rPr lang="en-US" dirty="0" smtClean="0">
                <a:latin typeface="Courier" charset="0"/>
                <a:ea typeface="Courier" charset="0"/>
                <a:cs typeface="Courier" charset="0"/>
              </a:rPr>
              <a:t>count()</a:t>
            </a:r>
            <a:r>
              <a:rPr lang="en-US" dirty="0" smtClean="0">
                <a:ea typeface="Courier" charset="0"/>
                <a:cs typeface="Courier" charset="0"/>
              </a:rPr>
              <a:t> </a:t>
            </a:r>
            <a:r>
              <a:rPr lang="en-US" dirty="0" smtClean="0"/>
              <a:t>number of elements in stream</a:t>
            </a:r>
          </a:p>
          <a:p>
            <a:pPr lvl="2"/>
            <a:r>
              <a:rPr lang="en-US" dirty="0" smtClean="0">
                <a:latin typeface="Courier" charset="0"/>
                <a:ea typeface="Courier" charset="0"/>
                <a:cs typeface="Courier" charset="0"/>
              </a:rPr>
              <a:t>limit()</a:t>
            </a:r>
            <a:r>
              <a:rPr lang="en-US" dirty="0" smtClean="0">
                <a:ea typeface="Courier" charset="0"/>
                <a:cs typeface="Courier" charset="0"/>
              </a:rPr>
              <a:t> </a:t>
            </a:r>
            <a:r>
              <a:rPr lang="en-US" dirty="0" smtClean="0"/>
              <a:t>only pass first </a:t>
            </a:r>
            <a:r>
              <a:rPr lang="en-US" dirty="0" smtClean="0">
                <a:latin typeface="Courier" charset="0"/>
                <a:ea typeface="Courier" charset="0"/>
                <a:cs typeface="Courier" charset="0"/>
              </a:rPr>
              <a:t>n</a:t>
            </a:r>
            <a:r>
              <a:rPr lang="en-US" dirty="0" smtClean="0"/>
              <a:t> elements to the next stream </a:t>
            </a:r>
          </a:p>
          <a:p>
            <a:pPr lvl="2"/>
            <a:r>
              <a:rPr lang="en-US" dirty="0" smtClean="0">
                <a:latin typeface="Courier" charset="0"/>
                <a:ea typeface="Courier" charset="0"/>
                <a:cs typeface="Courier" charset="0"/>
              </a:rPr>
              <a:t>sorted()</a:t>
            </a:r>
            <a:r>
              <a:rPr lang="en-US" dirty="0" smtClean="0">
                <a:ea typeface="Courier" charset="0"/>
                <a:cs typeface="Courier" charset="0"/>
              </a:rPr>
              <a:t> </a:t>
            </a:r>
            <a:r>
              <a:rPr lang="mr-IN" dirty="0" smtClean="0"/>
              <a:t>–</a:t>
            </a:r>
            <a:r>
              <a:rPr lang="en-US" dirty="0" smtClean="0"/>
              <a:t> sorts the items in the stream</a:t>
            </a:r>
          </a:p>
          <a:p>
            <a:pPr lvl="2"/>
            <a:r>
              <a:rPr lang="en-US" dirty="0" smtClean="0">
                <a:latin typeface="Courier" charset="0"/>
                <a:ea typeface="Courier" charset="0"/>
                <a:cs typeface="Courier" charset="0"/>
              </a:rPr>
              <a:t>max()</a:t>
            </a:r>
            <a:r>
              <a:rPr lang="en-US" dirty="0" smtClean="0">
                <a:ea typeface="Courier" charset="0"/>
                <a:cs typeface="Courier" charset="0"/>
              </a:rPr>
              <a:t> </a:t>
            </a:r>
            <a:r>
              <a:rPr lang="en-US" dirty="0" smtClean="0"/>
              <a:t>/ </a:t>
            </a:r>
            <a:r>
              <a:rPr lang="en-US" dirty="0" smtClean="0">
                <a:latin typeface="Courier" charset="0"/>
                <a:ea typeface="Courier" charset="0"/>
                <a:cs typeface="Courier" charset="0"/>
              </a:rPr>
              <a:t>min()</a:t>
            </a:r>
            <a:r>
              <a:rPr lang="en-US" dirty="0" smtClean="0">
                <a:ea typeface="Courier" charset="0"/>
                <a:cs typeface="Courier" charset="0"/>
              </a:rPr>
              <a:t> </a:t>
            </a:r>
            <a:r>
              <a:rPr lang="en-US" dirty="0" smtClean="0"/>
              <a:t>returns the maximum or minimum element in the stream</a:t>
            </a:r>
          </a:p>
          <a:p>
            <a:pPr lvl="2"/>
            <a:r>
              <a:rPr lang="en-US" dirty="0" smtClean="0">
                <a:latin typeface="Courier" charset="0"/>
                <a:ea typeface="Courier" charset="0"/>
                <a:cs typeface="Courier" charset="0"/>
              </a:rPr>
              <a:t>distinct()</a:t>
            </a:r>
            <a:r>
              <a:rPr lang="en-US" dirty="0" smtClean="0">
                <a:ea typeface="Courier" charset="0"/>
                <a:cs typeface="Courier" charset="0"/>
              </a:rPr>
              <a:t> </a:t>
            </a:r>
            <a:r>
              <a:rPr lang="en-US" dirty="0" smtClean="0"/>
              <a:t>ensures all values in the stream are distinct</a:t>
            </a:r>
            <a:endParaRPr lang="en-US" dirty="0"/>
          </a:p>
        </p:txBody>
      </p:sp>
    </p:spTree>
    <p:extLst>
      <p:ext uri="{BB962C8B-B14F-4D97-AF65-F5344CB8AC3E}">
        <p14:creationId xmlns:p14="http://schemas.microsoft.com/office/powerpoint/2010/main" val="863288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50" y="1030437"/>
            <a:ext cx="7886700" cy="964969"/>
          </a:xfrm>
        </p:spPr>
        <p:txBody>
          <a:bodyPr/>
          <a:lstStyle/>
          <a:p>
            <a:r>
              <a:rPr lang="en-US" dirty="0" smtClean="0"/>
              <a:t>Print out the entry in the stream (list) that has the longest length</a:t>
            </a:r>
            <a:endParaRPr lang="en-US" dirty="0"/>
          </a:p>
        </p:txBody>
      </p:sp>
      <p:sp>
        <p:nvSpPr>
          <p:cNvPr id="4" name="Rectangle 4"/>
          <p:cNvSpPr>
            <a:spLocks noChangeArrowheads="1"/>
          </p:cNvSpPr>
          <p:nvPr/>
        </p:nvSpPr>
        <p:spPr bwMode="auto">
          <a:xfrm>
            <a:off x="767926" y="1995406"/>
            <a:ext cx="7045114" cy="2662695"/>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r>
              <a:rPr lang="en-US" sz="1400" dirty="0" smtClean="0">
                <a:latin typeface="Courier" charset="0"/>
                <a:ea typeface="Courier" charset="0"/>
                <a:cs typeface="Courier" charset="0"/>
              </a:rPr>
              <a:t>import </a:t>
            </a:r>
            <a:r>
              <a:rPr lang="en-US" sz="1400" dirty="0" err="1">
                <a:latin typeface="Courier" charset="0"/>
                <a:ea typeface="Courier" charset="0"/>
                <a:cs typeface="Courier" charset="0"/>
              </a:rPr>
              <a:t>java.util.List</a:t>
            </a:r>
            <a:r>
              <a:rPr lang="en-US" sz="1400" dirty="0" smtClean="0">
                <a:latin typeface="Courier" charset="0"/>
                <a:ea typeface="Courier" charset="0"/>
                <a:cs typeface="Courier" charset="0"/>
              </a:rPr>
              <a:t>;</a:t>
            </a:r>
          </a:p>
          <a:p>
            <a:r>
              <a:rPr lang="mr-IN" sz="1400" dirty="0" smtClean="0">
                <a:latin typeface="Courier" charset="0"/>
                <a:ea typeface="Courier" charset="0"/>
                <a:cs typeface="Courier" charset="0"/>
              </a:rPr>
              <a:t>…</a:t>
            </a:r>
            <a:endParaRPr lang="en-GB" sz="1400" dirty="0" smtClean="0">
              <a:latin typeface="Courier" charset="0"/>
              <a:ea typeface="Courier" charset="0"/>
              <a:cs typeface="Courier" charset="0"/>
            </a:endParaRPr>
          </a:p>
          <a:p>
            <a:endParaRPr lang="en-US" sz="1400" dirty="0">
              <a:latin typeface="Courier" charset="0"/>
              <a:ea typeface="Courier" charset="0"/>
              <a:cs typeface="Courier" charset="0"/>
            </a:endParaRPr>
          </a:p>
          <a:p>
            <a:r>
              <a:rPr lang="en-US" sz="1400" dirty="0" smtClean="0">
                <a:latin typeface="Courier" charset="0"/>
                <a:ea typeface="Courier" charset="0"/>
                <a:cs typeface="Courier" charset="0"/>
              </a:rPr>
              <a:t>  List&lt;String</a:t>
            </a:r>
            <a:r>
              <a:rPr lang="en-US" sz="1400" dirty="0">
                <a:latin typeface="Courier" charset="0"/>
                <a:ea typeface="Courier" charset="0"/>
                <a:cs typeface="Courier" charset="0"/>
              </a:rPr>
              <a:t>&gt; </a:t>
            </a:r>
            <a:r>
              <a:rPr lang="en-US" sz="1400" dirty="0" err="1">
                <a:latin typeface="Courier" charset="0"/>
                <a:ea typeface="Courier" charset="0"/>
                <a:cs typeface="Courier" charset="0"/>
              </a:rPr>
              <a:t>theList</a:t>
            </a:r>
            <a:r>
              <a:rPr lang="en-US" sz="1400" dirty="0">
                <a:latin typeface="Courier" charset="0"/>
                <a:ea typeface="Courier" charset="0"/>
                <a:cs typeface="Courier" charset="0"/>
              </a:rPr>
              <a:t> = </a:t>
            </a:r>
            <a:r>
              <a:rPr lang="en-US" sz="1400" dirty="0" err="1">
                <a:latin typeface="Courier" charset="0"/>
                <a:ea typeface="Courier" charset="0"/>
                <a:cs typeface="Courier" charset="0"/>
              </a:rPr>
              <a:t>Arrays.asList</a:t>
            </a:r>
            <a:r>
              <a:rPr lang="en-US" sz="1400" dirty="0">
                <a:latin typeface="Courier" charset="0"/>
                <a:ea typeface="Courier" charset="0"/>
                <a:cs typeface="Courier" charset="0"/>
              </a:rPr>
              <a:t>("one", "two", "three</a:t>
            </a:r>
            <a:r>
              <a:rPr lang="en-US" sz="1400" dirty="0" smtClean="0">
                <a:latin typeface="Courier" charset="0"/>
                <a:ea typeface="Courier" charset="0"/>
                <a:cs typeface="Courier" charset="0"/>
              </a:rPr>
              <a:t>");</a:t>
            </a: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r>
              <a:rPr lang="en-GB" sz="1400" dirty="0" smtClean="0">
                <a:latin typeface="Courier" charset="0"/>
                <a:ea typeface="Courier" charset="0"/>
                <a:cs typeface="Courier" charset="0"/>
              </a:rPr>
              <a:t> </a:t>
            </a:r>
            <a:endParaRPr lang="en-US" sz="1400" dirty="0">
              <a:latin typeface="Courier" charset="0"/>
              <a:ea typeface="Courier" charset="0"/>
              <a:cs typeface="Courier" charset="0"/>
            </a:endParaRPr>
          </a:p>
          <a:p>
            <a:endParaRPr lang="en-US" sz="1400" dirty="0" smtClean="0">
              <a:latin typeface="Courier" charset="0"/>
              <a:ea typeface="Courier" charset="0"/>
              <a:cs typeface="Courier" charset="0"/>
            </a:endParaRPr>
          </a:p>
          <a:p>
            <a:r>
              <a:rPr lang="en-US" sz="1400" dirty="0">
                <a:latin typeface="Courier" charset="0"/>
                <a:ea typeface="Courier" charset="0"/>
                <a:cs typeface="Courier" charset="0"/>
              </a:rPr>
              <a:t> </a:t>
            </a:r>
            <a:r>
              <a:rPr lang="en-US" sz="1400" dirty="0" smtClean="0">
                <a:latin typeface="Courier" charset="0"/>
                <a:ea typeface="Courier" charset="0"/>
                <a:cs typeface="Courier" charset="0"/>
              </a:rPr>
              <a:t> </a:t>
            </a:r>
            <a:r>
              <a:rPr lang="en-US" sz="1400" dirty="0" err="1">
                <a:latin typeface="Courier" charset="0"/>
                <a:ea typeface="Courier" charset="0"/>
                <a:cs typeface="Courier" charset="0"/>
              </a:rPr>
              <a:t>theList.stream</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r>
              <a:rPr lang="en-US" sz="1400" dirty="0">
                <a:latin typeface="Courier" charset="0"/>
                <a:ea typeface="Courier" charset="0"/>
                <a:cs typeface="Courier" charset="0"/>
              </a:rPr>
              <a:t>map ( s -&gt; </a:t>
            </a:r>
            <a:r>
              <a:rPr lang="en-US" sz="1400" dirty="0" err="1">
                <a:latin typeface="Courier" charset="0"/>
                <a:ea typeface="Courier" charset="0"/>
                <a:cs typeface="Courier" charset="0"/>
              </a:rPr>
              <a:t>s.toUpperCase</a:t>
            </a:r>
            <a:r>
              <a:rPr lang="en-US" sz="1400" dirty="0">
                <a:latin typeface="Courier" charset="0"/>
                <a:ea typeface="Courier" charset="0"/>
                <a:cs typeface="Courier" charset="0"/>
              </a:rPr>
              <a:t>())</a:t>
            </a:r>
          </a:p>
          <a:p>
            <a:r>
              <a:rPr lang="en-US" sz="1400" dirty="0" smtClean="0">
                <a:latin typeface="Courier" charset="0"/>
                <a:ea typeface="Courier" charset="0"/>
                <a:cs typeface="Courier" charset="0"/>
              </a:rPr>
              <a:t>         .</a:t>
            </a:r>
            <a:r>
              <a:rPr lang="en-US" sz="1400" dirty="0">
                <a:latin typeface="Courier" charset="0"/>
                <a:ea typeface="Courier" charset="0"/>
                <a:cs typeface="Courier" charset="0"/>
              </a:rPr>
              <a:t>max ( </a:t>
            </a:r>
            <a:r>
              <a:rPr lang="en-US" sz="1400" dirty="0" err="1">
                <a:latin typeface="Courier" charset="0"/>
                <a:ea typeface="Courier" charset="0"/>
                <a:cs typeface="Courier" charset="0"/>
              </a:rPr>
              <a:t>Comparator.comparing</a:t>
            </a:r>
            <a:r>
              <a:rPr lang="en-US" sz="1400" dirty="0">
                <a:latin typeface="Courier" charset="0"/>
                <a:ea typeface="Courier" charset="0"/>
                <a:cs typeface="Courier" charset="0"/>
              </a:rPr>
              <a:t>(s -&gt; </a:t>
            </a:r>
            <a:r>
              <a:rPr lang="en-US" sz="1400" dirty="0" err="1">
                <a:latin typeface="Courier" charset="0"/>
                <a:ea typeface="Courier" charset="0"/>
                <a:cs typeface="Courier" charset="0"/>
              </a:rPr>
              <a:t>s.length</a:t>
            </a:r>
            <a:r>
              <a:rPr lang="en-US" sz="1400" dirty="0">
                <a:latin typeface="Courier" charset="0"/>
                <a:ea typeface="Courier" charset="0"/>
                <a:cs typeface="Courier" charset="0"/>
              </a:rPr>
              <a:t>()) )</a:t>
            </a:r>
          </a:p>
          <a:p>
            <a:r>
              <a:rPr lang="en-US" sz="1400" dirty="0" smtClean="0">
                <a:latin typeface="Courier" charset="0"/>
                <a:ea typeface="Courier" charset="0"/>
                <a:cs typeface="Courier" charset="0"/>
              </a:rPr>
              <a:t>         .</a:t>
            </a:r>
            <a:r>
              <a:rPr lang="en-US" sz="1400" dirty="0" err="1">
                <a:latin typeface="Courier" charset="0"/>
                <a:ea typeface="Courier" charset="0"/>
                <a:cs typeface="Courier" charset="0"/>
              </a:rPr>
              <a:t>ifPresent</a:t>
            </a:r>
            <a:r>
              <a:rPr lang="en-US" sz="1400" dirty="0">
                <a:latin typeface="Courier" charset="0"/>
                <a:ea typeface="Courier" charset="0"/>
                <a:cs typeface="Courier" charset="0"/>
              </a:rPr>
              <a:t>(s -&gt; </a:t>
            </a:r>
            <a:r>
              <a:rPr lang="en-US" sz="1400" dirty="0" err="1">
                <a:latin typeface="Courier" charset="0"/>
                <a:ea typeface="Courier" charset="0"/>
                <a:cs typeface="Courier" charset="0"/>
              </a:rPr>
              <a:t>System.out.println</a:t>
            </a:r>
            <a:r>
              <a:rPr lang="en-US" sz="1400" dirty="0">
                <a:latin typeface="Courier" charset="0"/>
                <a:ea typeface="Courier" charset="0"/>
                <a:cs typeface="Courier" charset="0"/>
              </a:rPr>
              <a:t>(s));</a:t>
            </a:r>
          </a:p>
          <a:p>
            <a:r>
              <a:rPr lang="en-US" sz="1400" dirty="0" smtClean="0">
                <a:latin typeface="Courier" charset="0"/>
                <a:ea typeface="Courier" charset="0"/>
                <a:cs typeface="Courier" charset="0"/>
              </a:rPr>
              <a:t>  </a:t>
            </a:r>
            <a:r>
              <a:rPr lang="mr-IN" sz="1400" dirty="0" smtClean="0">
                <a:latin typeface="Courier" charset="0"/>
                <a:ea typeface="Courier" charset="0"/>
                <a:cs typeface="Courier" charset="0"/>
              </a:rPr>
              <a:t>…</a:t>
            </a:r>
            <a:endParaRPr lang="en-US" sz="1400" dirty="0">
              <a:latin typeface="Courier" charset="0"/>
              <a:ea typeface="Courier" charset="0"/>
              <a:cs typeface="Courier" charset="0"/>
            </a:endParaRPr>
          </a:p>
        </p:txBody>
      </p:sp>
      <p:sp>
        <p:nvSpPr>
          <p:cNvPr id="5" name="TextBox 4"/>
          <p:cNvSpPr txBox="1"/>
          <p:nvPr/>
        </p:nvSpPr>
        <p:spPr>
          <a:xfrm>
            <a:off x="7225835" y="4488824"/>
            <a:ext cx="726481" cy="338554"/>
          </a:xfrm>
          <a:prstGeom prst="rect">
            <a:avLst/>
          </a:prstGeom>
          <a:solidFill>
            <a:schemeClr val="accent4">
              <a:lumMod val="20000"/>
              <a:lumOff val="80000"/>
            </a:schemeClr>
          </a:solidFill>
          <a:ln>
            <a:solidFill>
              <a:schemeClr val="accent2"/>
            </a:solidFill>
          </a:ln>
        </p:spPr>
        <p:txBody>
          <a:bodyPr wrap="none" rtlCol="0">
            <a:spAutoFit/>
          </a:bodyPr>
          <a:lstStyle/>
          <a:p>
            <a:r>
              <a:rPr lang="en-US" sz="1600"/>
              <a:t>THREE</a:t>
            </a:r>
          </a:p>
        </p:txBody>
      </p:sp>
      <p:sp>
        <p:nvSpPr>
          <p:cNvPr id="6" name="Rounded Rectangular Callout 5"/>
          <p:cNvSpPr/>
          <p:nvPr/>
        </p:nvSpPr>
        <p:spPr>
          <a:xfrm>
            <a:off x="4084320" y="4734560"/>
            <a:ext cx="2641600" cy="487680"/>
          </a:xfrm>
          <a:prstGeom prst="wedgeRoundRectCallout">
            <a:avLst>
              <a:gd name="adj1" fmla="val -116056"/>
              <a:gd name="adj2" fmla="val -1166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a:t>
            </a:r>
            <a:r>
              <a:rPr lang="en-US" dirty="0" smtClean="0">
                <a:solidFill>
                  <a:schemeClr val="accent1">
                    <a:lumMod val="50000"/>
                  </a:schemeClr>
                </a:solidFill>
              </a:rPr>
              <a:t>ax() returns Optional&lt;String&gt;</a:t>
            </a:r>
            <a:endParaRPr lang="en-US" dirty="0">
              <a:solidFill>
                <a:schemeClr val="accent1">
                  <a:lumMod val="50000"/>
                </a:schemeClr>
              </a:solidFill>
            </a:endParaRPr>
          </a:p>
        </p:txBody>
      </p:sp>
    </p:spTree>
    <p:extLst>
      <p:ext uri="{BB962C8B-B14F-4D97-AF65-F5344CB8AC3E}">
        <p14:creationId xmlns:p14="http://schemas.microsoft.com/office/powerpoint/2010/main" val="1738787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4849</Words>
  <Application>Microsoft Macintosh PowerPoint</Application>
  <PresentationFormat>On-screen Show (16:10)</PresentationFormat>
  <Paragraphs>601</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Calibri Light</vt:lpstr>
      <vt:lpstr>Courier</vt:lpstr>
      <vt:lpstr>Mangal</vt:lpstr>
      <vt:lpstr>ＭＳ Ｐゴシック</vt:lpstr>
      <vt:lpstr>Symbol</vt:lpstr>
      <vt:lpstr>Times New Roman</vt:lpstr>
      <vt:lpstr>Arial</vt:lpstr>
      <vt:lpstr>Office Theme</vt:lpstr>
      <vt:lpstr>Streams in Java 8</vt:lpstr>
      <vt:lpstr>Java8 Streams</vt:lpstr>
      <vt:lpstr>About Streams</vt:lpstr>
      <vt:lpstr>Streams on Collections</vt:lpstr>
      <vt:lpstr>Example</vt:lpstr>
      <vt:lpstr>Not only collections</vt:lpstr>
      <vt:lpstr>Generating Infinite Streams</vt:lpstr>
      <vt:lpstr>Streams Methods</vt:lpstr>
      <vt:lpstr>Example</vt:lpstr>
      <vt:lpstr>Example</vt:lpstr>
      <vt:lpstr>Terminal and Non Terminal Operations</vt:lpstr>
      <vt:lpstr>Example</vt:lpstr>
      <vt:lpstr>Internal and External Iteration</vt:lpstr>
      <vt:lpstr>Map</vt:lpstr>
      <vt:lpstr>Collectors</vt:lpstr>
      <vt:lpstr>Collectors</vt:lpstr>
      <vt:lpstr>forEach</vt:lpstr>
      <vt:lpstr>Filter</vt:lpstr>
      <vt:lpstr>Pipelining</vt:lpstr>
      <vt:lpstr>Pipelining</vt:lpstr>
      <vt:lpstr>Pipelining</vt:lpstr>
      <vt:lpstr>FlatMap</vt:lpstr>
      <vt:lpstr>FlatMap</vt:lpstr>
      <vt:lpstr>Count</vt:lpstr>
      <vt:lpstr>Sorting a Stream</vt:lpstr>
      <vt:lpstr>Sorting a Stream</vt:lpstr>
      <vt:lpstr>Map Reduce</vt:lpstr>
      <vt:lpstr>Map Reduce</vt:lpstr>
      <vt:lpstr>Map Reduce</vt:lpstr>
      <vt:lpstr>Spliterator and parallel streams</vt:lpstr>
      <vt:lpstr>Fork Join Pool</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72</cp:revision>
  <dcterms:created xsi:type="dcterms:W3CDTF">2016-08-08T06:24:31Z</dcterms:created>
  <dcterms:modified xsi:type="dcterms:W3CDTF">2017-11-19T19:13:35Z</dcterms:modified>
</cp:coreProperties>
</file>