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dc3633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dc3633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c127df4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c127df4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c127df4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c127df4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4c127df4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4c127df4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c127df4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c127df4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c127df4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c127df4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c127df4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c127df4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c127df4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c127df4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c127df4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c127df4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22.png"/><Relationship Id="rId7"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3.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 Id="rId11" Type="http://schemas.openxmlformats.org/officeDocument/2006/relationships/image" Target="../media/image26.png"/><Relationship Id="rId10" Type="http://schemas.openxmlformats.org/officeDocument/2006/relationships/image" Target="../media/image19.png"/><Relationship Id="rId9" Type="http://schemas.openxmlformats.org/officeDocument/2006/relationships/image" Target="../media/image29.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25.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32.png"/><Relationship Id="rId8"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28.png"/><Relationship Id="rId6" Type="http://schemas.openxmlformats.org/officeDocument/2006/relationships/image" Target="../media/image38.png"/><Relationship Id="rId7"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7.png"/><Relationship Id="rId11" Type="http://schemas.openxmlformats.org/officeDocument/2006/relationships/image" Target="../media/image40.png"/><Relationship Id="rId10" Type="http://schemas.openxmlformats.org/officeDocument/2006/relationships/image" Target="../media/image39.png"/><Relationship Id="rId9" Type="http://schemas.openxmlformats.org/officeDocument/2006/relationships/image" Target="../media/image43.png"/><Relationship Id="rId5" Type="http://schemas.openxmlformats.org/officeDocument/2006/relationships/image" Target="../media/image30.png"/><Relationship Id="rId6" Type="http://schemas.openxmlformats.org/officeDocument/2006/relationships/image" Target="../media/image33.png"/><Relationship Id="rId7" Type="http://schemas.openxmlformats.org/officeDocument/2006/relationships/image" Target="../media/image36.png"/><Relationship Id="rId8"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127100" y="1784800"/>
            <a:ext cx="8864500" cy="1058325"/>
          </a:xfrm>
          <a:prstGeom prst="rect">
            <a:avLst/>
          </a:prstGeom>
          <a:noFill/>
          <a:ln>
            <a:noFill/>
          </a:ln>
        </p:spPr>
      </p:pic>
      <p:pic>
        <p:nvPicPr>
          <p:cNvPr id="55" name="Google Shape;55;p13"/>
          <p:cNvPicPr preferRelativeResize="0"/>
          <p:nvPr/>
        </p:nvPicPr>
        <p:blipFill>
          <a:blip r:embed="rId5">
            <a:alphaModFix/>
          </a:blip>
          <a:stretch>
            <a:fillRect/>
          </a:stretch>
        </p:blipFill>
        <p:spPr>
          <a:xfrm>
            <a:off x="416450" y="3189326"/>
            <a:ext cx="7911999" cy="73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1" name="Shape 171"/>
        <p:cNvGrpSpPr/>
        <p:nvPr/>
      </p:nvGrpSpPr>
      <p:grpSpPr>
        <a:xfrm>
          <a:off x="0" y="0"/>
          <a:ext cx="0" cy="0"/>
          <a:chOff x="0" y="0"/>
          <a:chExt cx="0" cy="0"/>
        </a:xfrm>
      </p:grpSpPr>
      <p:pic>
        <p:nvPicPr>
          <p:cNvPr id="172" name="Google Shape;172;p22"/>
          <p:cNvPicPr preferRelativeResize="0"/>
          <p:nvPr/>
        </p:nvPicPr>
        <p:blipFill>
          <a:blip r:embed="rId4">
            <a:alphaModFix/>
          </a:blip>
          <a:stretch>
            <a:fillRect/>
          </a:stretch>
        </p:blipFill>
        <p:spPr>
          <a:xfrm>
            <a:off x="2075800" y="25"/>
            <a:ext cx="4838700" cy="923925"/>
          </a:xfrm>
          <a:prstGeom prst="rect">
            <a:avLst/>
          </a:prstGeom>
          <a:noFill/>
          <a:ln>
            <a:noFill/>
          </a:ln>
        </p:spPr>
      </p:pic>
      <p:sp>
        <p:nvSpPr>
          <p:cNvPr id="173" name="Google Shape;173;p22"/>
          <p:cNvSpPr txBox="1"/>
          <p:nvPr/>
        </p:nvSpPr>
        <p:spPr>
          <a:xfrm>
            <a:off x="2209150" y="1432338"/>
            <a:ext cx="52977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Impact"/>
                <a:ea typeface="Impact"/>
                <a:cs typeface="Impact"/>
                <a:sym typeface="Impact"/>
              </a:rPr>
              <a:t>Royalty- Free Music Downloaded from:</a:t>
            </a:r>
            <a:endParaRPr sz="2000">
              <a:latin typeface="Impact"/>
              <a:ea typeface="Impact"/>
              <a:cs typeface="Impact"/>
              <a:sym typeface="Impact"/>
            </a:endParaRPr>
          </a:p>
          <a:p>
            <a:pPr indent="0" lvl="0" marL="0" rtl="0" algn="l">
              <a:spcBef>
                <a:spcPts val="0"/>
              </a:spcBef>
              <a:spcAft>
                <a:spcPts val="0"/>
              </a:spcAft>
              <a:buNone/>
            </a:pPr>
            <a:r>
              <a:rPr lang="en" sz="2000">
                <a:latin typeface="Impact"/>
                <a:ea typeface="Impact"/>
                <a:cs typeface="Impact"/>
                <a:sym typeface="Impact"/>
              </a:rPr>
              <a:t>patrickdearteaga.com</a:t>
            </a:r>
            <a:endParaRPr sz="2000">
              <a:latin typeface="Impact"/>
              <a:ea typeface="Impact"/>
              <a:cs typeface="Impact"/>
              <a:sym typeface="Impact"/>
            </a:endParaRPr>
          </a:p>
        </p:txBody>
      </p:sp>
      <p:sp>
        <p:nvSpPr>
          <p:cNvPr id="174" name="Google Shape;174;p22"/>
          <p:cNvSpPr txBox="1"/>
          <p:nvPr/>
        </p:nvSpPr>
        <p:spPr>
          <a:xfrm>
            <a:off x="2513550" y="2735375"/>
            <a:ext cx="4116900" cy="10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mpact"/>
                <a:ea typeface="Impact"/>
                <a:cs typeface="Impact"/>
                <a:sym typeface="Impact"/>
              </a:rPr>
              <a:t>Everything Else: George Karachepone, Richard Thompson, Steven Vennard</a:t>
            </a:r>
            <a:endParaRPr sz="1700">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p:nvPr/>
        </p:nvSpPr>
        <p:spPr>
          <a:xfrm>
            <a:off x="544400" y="989375"/>
            <a:ext cx="8300400" cy="3755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 name="Google Shape;61;p14"/>
          <p:cNvPicPr preferRelativeResize="0"/>
          <p:nvPr/>
        </p:nvPicPr>
        <p:blipFill>
          <a:blip r:embed="rId4">
            <a:alphaModFix/>
          </a:blip>
          <a:stretch>
            <a:fillRect/>
          </a:stretch>
        </p:blipFill>
        <p:spPr>
          <a:xfrm>
            <a:off x="2710550" y="54425"/>
            <a:ext cx="3429000" cy="847725"/>
          </a:xfrm>
          <a:prstGeom prst="rect">
            <a:avLst/>
          </a:prstGeom>
          <a:noFill/>
          <a:ln>
            <a:noFill/>
          </a:ln>
        </p:spPr>
      </p:pic>
      <p:sp>
        <p:nvSpPr>
          <p:cNvPr id="62" name="Google Shape;62;p14"/>
          <p:cNvSpPr txBox="1"/>
          <p:nvPr/>
        </p:nvSpPr>
        <p:spPr>
          <a:xfrm>
            <a:off x="662325" y="1061950"/>
            <a:ext cx="8091600" cy="3682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800">
                <a:latin typeface="Times New Roman"/>
                <a:ea typeface="Times New Roman"/>
                <a:cs typeface="Times New Roman"/>
                <a:sym typeface="Times New Roman"/>
              </a:rPr>
              <a:t>Doctor Alkatraps, with the help of a biologist friend, took a bunch of computer code and compiled it into a genetic sequence of a species that he believed would be perfect for habitation of the planet Mars. He named the new species he had created the memk, because scientists are bad at naming things. Beef Wellington was born, his name coming from his sneaky attempt to steal some leftover beef wellington from the doctor’s refrigerator the day after he was born. Beef Wellington was split into two people during the great split, as his alternate timeline selves managed to collide exactly into each other during the universal rift. He decides that his two halves shall be named Beef and Wellington. Beef exists in the red universe and Wellington dwells in the blue universe.</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pic>
        <p:nvPicPr>
          <p:cNvPr id="67" name="Google Shape;67;p15"/>
          <p:cNvPicPr preferRelativeResize="0"/>
          <p:nvPr/>
        </p:nvPicPr>
        <p:blipFill>
          <a:blip r:embed="rId4">
            <a:alphaModFix/>
          </a:blip>
          <a:stretch>
            <a:fillRect/>
          </a:stretch>
        </p:blipFill>
        <p:spPr>
          <a:xfrm>
            <a:off x="152400" y="152400"/>
            <a:ext cx="8839200" cy="817209"/>
          </a:xfrm>
          <a:prstGeom prst="rect">
            <a:avLst/>
          </a:prstGeom>
          <a:noFill/>
          <a:ln>
            <a:noFill/>
          </a:ln>
        </p:spPr>
      </p:pic>
      <p:pic>
        <p:nvPicPr>
          <p:cNvPr id="68" name="Google Shape;68;p15"/>
          <p:cNvPicPr preferRelativeResize="0"/>
          <p:nvPr/>
        </p:nvPicPr>
        <p:blipFill>
          <a:blip r:embed="rId5">
            <a:alphaModFix/>
          </a:blip>
          <a:stretch>
            <a:fillRect/>
          </a:stretch>
        </p:blipFill>
        <p:spPr>
          <a:xfrm>
            <a:off x="6148625" y="1038504"/>
            <a:ext cx="1063250" cy="1063250"/>
          </a:xfrm>
          <a:prstGeom prst="rect">
            <a:avLst/>
          </a:prstGeom>
          <a:noFill/>
          <a:ln>
            <a:noFill/>
          </a:ln>
        </p:spPr>
      </p:pic>
      <p:pic>
        <p:nvPicPr>
          <p:cNvPr id="69" name="Google Shape;69;p15"/>
          <p:cNvPicPr preferRelativeResize="0"/>
          <p:nvPr/>
        </p:nvPicPr>
        <p:blipFill>
          <a:blip r:embed="rId6">
            <a:alphaModFix/>
          </a:blip>
          <a:stretch>
            <a:fillRect/>
          </a:stretch>
        </p:blipFill>
        <p:spPr>
          <a:xfrm>
            <a:off x="1458675" y="969601"/>
            <a:ext cx="1063250" cy="1063250"/>
          </a:xfrm>
          <a:prstGeom prst="rect">
            <a:avLst/>
          </a:prstGeom>
          <a:noFill/>
          <a:ln>
            <a:noFill/>
          </a:ln>
        </p:spPr>
      </p:pic>
      <p:sp>
        <p:nvSpPr>
          <p:cNvPr id="70" name="Google Shape;70;p15"/>
          <p:cNvSpPr txBox="1"/>
          <p:nvPr/>
        </p:nvSpPr>
        <p:spPr>
          <a:xfrm>
            <a:off x="3228513" y="1203075"/>
            <a:ext cx="2013900" cy="9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Impact"/>
                <a:ea typeface="Impact"/>
                <a:cs typeface="Impact"/>
                <a:sym typeface="Impact"/>
              </a:rPr>
              <a:t>ESC can be pressed at any time to pause the game.</a:t>
            </a:r>
            <a:endParaRPr sz="1700">
              <a:latin typeface="Impact"/>
              <a:ea typeface="Impact"/>
              <a:cs typeface="Impact"/>
              <a:sym typeface="Impact"/>
            </a:endParaRPr>
          </a:p>
        </p:txBody>
      </p:sp>
      <p:pic>
        <p:nvPicPr>
          <p:cNvPr id="71" name="Google Shape;71;p15"/>
          <p:cNvPicPr preferRelativeResize="0"/>
          <p:nvPr/>
        </p:nvPicPr>
        <p:blipFill>
          <a:blip r:embed="rId7">
            <a:alphaModFix/>
          </a:blip>
          <a:stretch>
            <a:fillRect/>
          </a:stretch>
        </p:blipFill>
        <p:spPr>
          <a:xfrm>
            <a:off x="-68450" y="1452025"/>
            <a:ext cx="9060051" cy="353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4">
            <a:alphaModFix/>
          </a:blip>
          <a:stretch>
            <a:fillRect/>
          </a:stretch>
        </p:blipFill>
        <p:spPr>
          <a:xfrm>
            <a:off x="3245775" y="107050"/>
            <a:ext cx="2365211" cy="725875"/>
          </a:xfrm>
          <a:prstGeom prst="rect">
            <a:avLst/>
          </a:prstGeom>
          <a:noFill/>
          <a:ln>
            <a:noFill/>
          </a:ln>
        </p:spPr>
      </p:pic>
      <p:sp>
        <p:nvSpPr>
          <p:cNvPr id="77" name="Google Shape;77;p16"/>
          <p:cNvSpPr txBox="1"/>
          <p:nvPr/>
        </p:nvSpPr>
        <p:spPr>
          <a:xfrm>
            <a:off x="342900" y="963825"/>
            <a:ext cx="8655900" cy="12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Impact"/>
                <a:ea typeface="Impact"/>
                <a:cs typeface="Impact"/>
                <a:sym typeface="Impact"/>
              </a:rPr>
              <a:t>Tinted Timelines’ takes place in a sci-fi world where time has been broken into two parallel universes. This means that the actions of each player has effects on both their timeline, and the other. Enemies and bullets are able to move when the time matches theirs, indicated by the top of the screen.</a:t>
            </a:r>
            <a:endParaRPr sz="2000">
              <a:latin typeface="Impact"/>
              <a:ea typeface="Impact"/>
              <a:cs typeface="Impact"/>
              <a:sym typeface="Impact"/>
            </a:endParaRPr>
          </a:p>
        </p:txBody>
      </p:sp>
      <p:pic>
        <p:nvPicPr>
          <p:cNvPr id="78" name="Google Shape;78;p16"/>
          <p:cNvPicPr preferRelativeResize="0"/>
          <p:nvPr/>
        </p:nvPicPr>
        <p:blipFill>
          <a:blip r:embed="rId5">
            <a:alphaModFix/>
          </a:blip>
          <a:stretch>
            <a:fillRect/>
          </a:stretch>
        </p:blipFill>
        <p:spPr>
          <a:xfrm>
            <a:off x="696675" y="2542125"/>
            <a:ext cx="914400" cy="676275"/>
          </a:xfrm>
          <a:prstGeom prst="rect">
            <a:avLst/>
          </a:prstGeom>
          <a:noFill/>
          <a:ln>
            <a:noFill/>
          </a:ln>
        </p:spPr>
      </p:pic>
      <p:pic>
        <p:nvPicPr>
          <p:cNvPr id="79" name="Google Shape;79;p16"/>
          <p:cNvPicPr preferRelativeResize="0"/>
          <p:nvPr/>
        </p:nvPicPr>
        <p:blipFill>
          <a:blip r:embed="rId6">
            <a:alphaModFix/>
          </a:blip>
          <a:stretch>
            <a:fillRect/>
          </a:stretch>
        </p:blipFill>
        <p:spPr>
          <a:xfrm>
            <a:off x="2979050" y="2538848"/>
            <a:ext cx="914400" cy="682832"/>
          </a:xfrm>
          <a:prstGeom prst="rect">
            <a:avLst/>
          </a:prstGeom>
          <a:noFill/>
          <a:ln>
            <a:noFill/>
          </a:ln>
        </p:spPr>
      </p:pic>
      <p:sp>
        <p:nvSpPr>
          <p:cNvPr id="80" name="Google Shape;80;p16"/>
          <p:cNvSpPr txBox="1"/>
          <p:nvPr/>
        </p:nvSpPr>
        <p:spPr>
          <a:xfrm>
            <a:off x="109600" y="3221675"/>
            <a:ext cx="2365200" cy="12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mpact"/>
                <a:ea typeface="Impact"/>
                <a:cs typeface="Impact"/>
                <a:sym typeface="Impact"/>
              </a:rPr>
              <a:t>Neither time is moving, all enemies and bullets will freeze.</a:t>
            </a:r>
            <a:endParaRPr sz="1700">
              <a:latin typeface="Impact"/>
              <a:ea typeface="Impact"/>
              <a:cs typeface="Impact"/>
              <a:sym typeface="Impact"/>
            </a:endParaRPr>
          </a:p>
        </p:txBody>
      </p:sp>
      <p:sp>
        <p:nvSpPr>
          <p:cNvPr id="81" name="Google Shape;81;p16"/>
          <p:cNvSpPr txBox="1"/>
          <p:nvPr/>
        </p:nvSpPr>
        <p:spPr>
          <a:xfrm>
            <a:off x="2308075" y="3221675"/>
            <a:ext cx="2365200" cy="12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mpact"/>
                <a:ea typeface="Impact"/>
                <a:cs typeface="Impact"/>
                <a:sym typeface="Impact"/>
              </a:rPr>
              <a:t>Blue</a:t>
            </a:r>
            <a:r>
              <a:rPr lang="en" sz="1700">
                <a:latin typeface="Impact"/>
                <a:ea typeface="Impact"/>
                <a:cs typeface="Impact"/>
                <a:sym typeface="Impact"/>
              </a:rPr>
              <a:t> time is moving, red enemies and bullets will freeze, blue enemies and bullets will move.</a:t>
            </a:r>
            <a:endParaRPr sz="1700">
              <a:latin typeface="Impact"/>
              <a:ea typeface="Impact"/>
              <a:cs typeface="Impact"/>
              <a:sym typeface="Impact"/>
            </a:endParaRPr>
          </a:p>
        </p:txBody>
      </p:sp>
      <p:pic>
        <p:nvPicPr>
          <p:cNvPr id="82" name="Google Shape;82;p16"/>
          <p:cNvPicPr preferRelativeResize="0"/>
          <p:nvPr/>
        </p:nvPicPr>
        <p:blipFill>
          <a:blip r:embed="rId7">
            <a:alphaModFix/>
          </a:blip>
          <a:stretch>
            <a:fillRect/>
          </a:stretch>
        </p:blipFill>
        <p:spPr>
          <a:xfrm>
            <a:off x="5224825" y="2520775"/>
            <a:ext cx="829483" cy="646650"/>
          </a:xfrm>
          <a:prstGeom prst="rect">
            <a:avLst/>
          </a:prstGeom>
          <a:noFill/>
          <a:ln>
            <a:noFill/>
          </a:ln>
        </p:spPr>
      </p:pic>
      <p:sp>
        <p:nvSpPr>
          <p:cNvPr id="83" name="Google Shape;83;p16"/>
          <p:cNvSpPr txBox="1"/>
          <p:nvPr/>
        </p:nvSpPr>
        <p:spPr>
          <a:xfrm>
            <a:off x="4593038" y="3221675"/>
            <a:ext cx="2365200" cy="12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mpact"/>
                <a:ea typeface="Impact"/>
                <a:cs typeface="Impact"/>
                <a:sym typeface="Impact"/>
              </a:rPr>
              <a:t>Red</a:t>
            </a:r>
            <a:r>
              <a:rPr lang="en" sz="1700">
                <a:latin typeface="Impact"/>
                <a:ea typeface="Impact"/>
                <a:cs typeface="Impact"/>
                <a:sym typeface="Impact"/>
              </a:rPr>
              <a:t> time is moving, blue enemies and bullets will freeze, red enemies and bullets will move.</a:t>
            </a:r>
            <a:endParaRPr sz="1700">
              <a:latin typeface="Impact"/>
              <a:ea typeface="Impact"/>
              <a:cs typeface="Impact"/>
              <a:sym typeface="Impact"/>
            </a:endParaRPr>
          </a:p>
        </p:txBody>
      </p:sp>
      <p:pic>
        <p:nvPicPr>
          <p:cNvPr id="84" name="Google Shape;84;p16"/>
          <p:cNvPicPr preferRelativeResize="0"/>
          <p:nvPr/>
        </p:nvPicPr>
        <p:blipFill>
          <a:blip r:embed="rId8">
            <a:alphaModFix/>
          </a:blip>
          <a:stretch>
            <a:fillRect/>
          </a:stretch>
        </p:blipFill>
        <p:spPr>
          <a:xfrm>
            <a:off x="7558050" y="2520774"/>
            <a:ext cx="736688" cy="646650"/>
          </a:xfrm>
          <a:prstGeom prst="rect">
            <a:avLst/>
          </a:prstGeom>
          <a:noFill/>
          <a:ln>
            <a:noFill/>
          </a:ln>
        </p:spPr>
      </p:pic>
      <p:sp>
        <p:nvSpPr>
          <p:cNvPr id="85" name="Google Shape;85;p16"/>
          <p:cNvSpPr txBox="1"/>
          <p:nvPr/>
        </p:nvSpPr>
        <p:spPr>
          <a:xfrm>
            <a:off x="7019225" y="3244025"/>
            <a:ext cx="2013900" cy="12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mpact"/>
                <a:ea typeface="Impact"/>
                <a:cs typeface="Impact"/>
                <a:sym typeface="Impact"/>
              </a:rPr>
              <a:t>Purple time means all objects are able to move.</a:t>
            </a:r>
            <a:endParaRPr sz="1700">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7"/>
          <p:cNvSpPr txBox="1"/>
          <p:nvPr/>
        </p:nvSpPr>
        <p:spPr>
          <a:xfrm>
            <a:off x="5092775" y="1749100"/>
            <a:ext cx="40095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mpact"/>
                <a:ea typeface="Impact"/>
                <a:cs typeface="Impact"/>
                <a:sym typeface="Impact"/>
              </a:rPr>
              <a:t>Attacks                             enemies</a:t>
            </a:r>
            <a:endParaRPr b="1" sz="2000">
              <a:latin typeface="Impact"/>
              <a:ea typeface="Impact"/>
              <a:cs typeface="Impact"/>
              <a:sym typeface="Impact"/>
            </a:endParaRPr>
          </a:p>
        </p:txBody>
      </p:sp>
      <p:sp>
        <p:nvSpPr>
          <p:cNvPr id="91" name="Google Shape;91;p17"/>
          <p:cNvSpPr txBox="1"/>
          <p:nvPr/>
        </p:nvSpPr>
        <p:spPr>
          <a:xfrm>
            <a:off x="381100" y="1749113"/>
            <a:ext cx="40095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mpact"/>
                <a:ea typeface="Impact"/>
                <a:cs typeface="Impact"/>
                <a:sym typeface="Impact"/>
              </a:rPr>
              <a:t>Attacks                             enemies</a:t>
            </a:r>
            <a:endParaRPr b="1" sz="2000">
              <a:latin typeface="Impact"/>
              <a:ea typeface="Impact"/>
              <a:cs typeface="Impact"/>
              <a:sym typeface="Impact"/>
            </a:endParaRPr>
          </a:p>
        </p:txBody>
      </p:sp>
      <p:pic>
        <p:nvPicPr>
          <p:cNvPr id="92" name="Google Shape;92;p17"/>
          <p:cNvPicPr preferRelativeResize="0"/>
          <p:nvPr/>
        </p:nvPicPr>
        <p:blipFill rotWithShape="1">
          <a:blip r:embed="rId4">
            <a:alphaModFix/>
          </a:blip>
          <a:srcRect b="71704" l="0" r="0" t="0"/>
          <a:stretch/>
        </p:blipFill>
        <p:spPr>
          <a:xfrm>
            <a:off x="0" y="587825"/>
            <a:ext cx="8839200" cy="977000"/>
          </a:xfrm>
          <a:prstGeom prst="rect">
            <a:avLst/>
          </a:prstGeom>
          <a:noFill/>
          <a:ln>
            <a:noFill/>
          </a:ln>
        </p:spPr>
      </p:pic>
      <p:pic>
        <p:nvPicPr>
          <p:cNvPr id="93" name="Google Shape;93;p17"/>
          <p:cNvPicPr preferRelativeResize="0"/>
          <p:nvPr/>
        </p:nvPicPr>
        <p:blipFill>
          <a:blip r:embed="rId5">
            <a:alphaModFix/>
          </a:blip>
          <a:stretch>
            <a:fillRect/>
          </a:stretch>
        </p:blipFill>
        <p:spPr>
          <a:xfrm>
            <a:off x="6175850" y="231154"/>
            <a:ext cx="1063250" cy="1063250"/>
          </a:xfrm>
          <a:prstGeom prst="rect">
            <a:avLst/>
          </a:prstGeom>
          <a:noFill/>
          <a:ln>
            <a:noFill/>
          </a:ln>
        </p:spPr>
      </p:pic>
      <p:pic>
        <p:nvPicPr>
          <p:cNvPr id="94" name="Google Shape;94;p17"/>
          <p:cNvPicPr preferRelativeResize="0"/>
          <p:nvPr/>
        </p:nvPicPr>
        <p:blipFill>
          <a:blip r:embed="rId6">
            <a:alphaModFix/>
          </a:blip>
          <a:stretch>
            <a:fillRect/>
          </a:stretch>
        </p:blipFill>
        <p:spPr>
          <a:xfrm>
            <a:off x="1413300" y="189476"/>
            <a:ext cx="1063250" cy="1063250"/>
          </a:xfrm>
          <a:prstGeom prst="rect">
            <a:avLst/>
          </a:prstGeom>
          <a:noFill/>
          <a:ln>
            <a:noFill/>
          </a:ln>
        </p:spPr>
      </p:pic>
      <p:pic>
        <p:nvPicPr>
          <p:cNvPr id="95" name="Google Shape;95;p17"/>
          <p:cNvPicPr preferRelativeResize="0"/>
          <p:nvPr/>
        </p:nvPicPr>
        <p:blipFill>
          <a:blip r:embed="rId7">
            <a:alphaModFix/>
          </a:blip>
          <a:stretch>
            <a:fillRect/>
          </a:stretch>
        </p:blipFill>
        <p:spPr>
          <a:xfrm>
            <a:off x="6223706" y="1749125"/>
            <a:ext cx="967545" cy="391425"/>
          </a:xfrm>
          <a:prstGeom prst="rect">
            <a:avLst/>
          </a:prstGeom>
          <a:noFill/>
          <a:ln>
            <a:noFill/>
          </a:ln>
        </p:spPr>
      </p:pic>
      <p:pic>
        <p:nvPicPr>
          <p:cNvPr id="96" name="Google Shape;96;p17"/>
          <p:cNvPicPr preferRelativeResize="0"/>
          <p:nvPr/>
        </p:nvPicPr>
        <p:blipFill>
          <a:blip r:embed="rId8">
            <a:alphaModFix/>
          </a:blip>
          <a:stretch>
            <a:fillRect/>
          </a:stretch>
        </p:blipFill>
        <p:spPr>
          <a:xfrm>
            <a:off x="1413300" y="1749125"/>
            <a:ext cx="1063250" cy="391425"/>
          </a:xfrm>
          <a:prstGeom prst="rect">
            <a:avLst/>
          </a:prstGeom>
          <a:noFill/>
          <a:ln>
            <a:noFill/>
          </a:ln>
        </p:spPr>
      </p:pic>
      <p:sp>
        <p:nvSpPr>
          <p:cNvPr id="97" name="Google Shape;97;p17"/>
          <p:cNvSpPr txBox="1"/>
          <p:nvPr/>
        </p:nvSpPr>
        <p:spPr>
          <a:xfrm>
            <a:off x="381100" y="2324838"/>
            <a:ext cx="40095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mpact"/>
                <a:ea typeface="Impact"/>
                <a:cs typeface="Impact"/>
                <a:sym typeface="Impact"/>
              </a:rPr>
              <a:t>Damaged by                          bullets</a:t>
            </a:r>
            <a:endParaRPr b="1" sz="2000">
              <a:latin typeface="Impact"/>
              <a:ea typeface="Impact"/>
              <a:cs typeface="Impact"/>
              <a:sym typeface="Impact"/>
            </a:endParaRPr>
          </a:p>
        </p:txBody>
      </p:sp>
      <p:pic>
        <p:nvPicPr>
          <p:cNvPr id="98" name="Google Shape;98;p17"/>
          <p:cNvPicPr preferRelativeResize="0"/>
          <p:nvPr/>
        </p:nvPicPr>
        <p:blipFill>
          <a:blip r:embed="rId7">
            <a:alphaModFix/>
          </a:blip>
          <a:stretch>
            <a:fillRect/>
          </a:stretch>
        </p:blipFill>
        <p:spPr>
          <a:xfrm>
            <a:off x="1902081" y="2324850"/>
            <a:ext cx="967545" cy="391425"/>
          </a:xfrm>
          <a:prstGeom prst="rect">
            <a:avLst/>
          </a:prstGeom>
          <a:noFill/>
          <a:ln>
            <a:noFill/>
          </a:ln>
        </p:spPr>
      </p:pic>
      <p:sp>
        <p:nvSpPr>
          <p:cNvPr id="99" name="Google Shape;99;p17"/>
          <p:cNvSpPr txBox="1"/>
          <p:nvPr/>
        </p:nvSpPr>
        <p:spPr>
          <a:xfrm>
            <a:off x="4702725" y="2324850"/>
            <a:ext cx="40095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mpact"/>
                <a:ea typeface="Impact"/>
                <a:cs typeface="Impact"/>
                <a:sym typeface="Impact"/>
              </a:rPr>
              <a:t>Damaged by                              bullets</a:t>
            </a:r>
            <a:endParaRPr b="1" sz="2000">
              <a:latin typeface="Impact"/>
              <a:ea typeface="Impact"/>
              <a:cs typeface="Impact"/>
              <a:sym typeface="Impact"/>
            </a:endParaRPr>
          </a:p>
        </p:txBody>
      </p:sp>
      <p:pic>
        <p:nvPicPr>
          <p:cNvPr id="100" name="Google Shape;100;p17"/>
          <p:cNvPicPr preferRelativeResize="0"/>
          <p:nvPr/>
        </p:nvPicPr>
        <p:blipFill>
          <a:blip r:embed="rId8">
            <a:alphaModFix/>
          </a:blip>
          <a:stretch>
            <a:fillRect/>
          </a:stretch>
        </p:blipFill>
        <p:spPr>
          <a:xfrm>
            <a:off x="6223700" y="2324850"/>
            <a:ext cx="1063250" cy="391425"/>
          </a:xfrm>
          <a:prstGeom prst="rect">
            <a:avLst/>
          </a:prstGeom>
          <a:noFill/>
          <a:ln>
            <a:noFill/>
          </a:ln>
        </p:spPr>
      </p:pic>
      <p:sp>
        <p:nvSpPr>
          <p:cNvPr id="101" name="Google Shape;101;p17"/>
          <p:cNvSpPr txBox="1"/>
          <p:nvPr/>
        </p:nvSpPr>
        <p:spPr>
          <a:xfrm>
            <a:off x="381100" y="2900563"/>
            <a:ext cx="40095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mpact"/>
                <a:ea typeface="Impact"/>
                <a:cs typeface="Impact"/>
                <a:sym typeface="Impact"/>
              </a:rPr>
              <a:t>Moves                            time</a:t>
            </a:r>
            <a:endParaRPr b="1" sz="2000">
              <a:latin typeface="Impact"/>
              <a:ea typeface="Impact"/>
              <a:cs typeface="Impact"/>
              <a:sym typeface="Impact"/>
            </a:endParaRPr>
          </a:p>
        </p:txBody>
      </p:sp>
      <p:pic>
        <p:nvPicPr>
          <p:cNvPr id="102" name="Google Shape;102;p17"/>
          <p:cNvPicPr preferRelativeResize="0"/>
          <p:nvPr/>
        </p:nvPicPr>
        <p:blipFill>
          <a:blip r:embed="rId8">
            <a:alphaModFix/>
          </a:blip>
          <a:stretch>
            <a:fillRect/>
          </a:stretch>
        </p:blipFill>
        <p:spPr>
          <a:xfrm>
            <a:off x="1305150" y="2900563"/>
            <a:ext cx="1063250" cy="391425"/>
          </a:xfrm>
          <a:prstGeom prst="rect">
            <a:avLst/>
          </a:prstGeom>
          <a:noFill/>
          <a:ln>
            <a:noFill/>
          </a:ln>
        </p:spPr>
      </p:pic>
      <p:sp>
        <p:nvSpPr>
          <p:cNvPr id="103" name="Google Shape;103;p17"/>
          <p:cNvSpPr txBox="1"/>
          <p:nvPr/>
        </p:nvSpPr>
        <p:spPr>
          <a:xfrm>
            <a:off x="5631600" y="2900588"/>
            <a:ext cx="40095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mpact"/>
                <a:ea typeface="Impact"/>
                <a:cs typeface="Impact"/>
                <a:sym typeface="Impact"/>
              </a:rPr>
              <a:t>Moves                            time</a:t>
            </a:r>
            <a:endParaRPr b="1" sz="2000">
              <a:latin typeface="Impact"/>
              <a:ea typeface="Impact"/>
              <a:cs typeface="Impact"/>
              <a:sym typeface="Impact"/>
            </a:endParaRPr>
          </a:p>
        </p:txBody>
      </p:sp>
      <p:pic>
        <p:nvPicPr>
          <p:cNvPr id="104" name="Google Shape;104;p17"/>
          <p:cNvPicPr preferRelativeResize="0"/>
          <p:nvPr/>
        </p:nvPicPr>
        <p:blipFill>
          <a:blip r:embed="rId7">
            <a:alphaModFix/>
          </a:blip>
          <a:stretch>
            <a:fillRect/>
          </a:stretch>
        </p:blipFill>
        <p:spPr>
          <a:xfrm>
            <a:off x="6550231" y="2900563"/>
            <a:ext cx="967545" cy="391425"/>
          </a:xfrm>
          <a:prstGeom prst="rect">
            <a:avLst/>
          </a:prstGeom>
          <a:noFill/>
          <a:ln>
            <a:noFill/>
          </a:ln>
        </p:spPr>
      </p:pic>
      <p:sp>
        <p:nvSpPr>
          <p:cNvPr id="105" name="Google Shape;105;p17"/>
          <p:cNvSpPr txBox="1"/>
          <p:nvPr/>
        </p:nvSpPr>
        <p:spPr>
          <a:xfrm>
            <a:off x="1841600" y="3788400"/>
            <a:ext cx="5297700" cy="12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Impact"/>
                <a:ea typeface="Impact"/>
                <a:cs typeface="Impact"/>
                <a:sym typeface="Impact"/>
              </a:rPr>
              <a:t>Players </a:t>
            </a:r>
            <a:r>
              <a:rPr i="1" lang="en" sz="2000">
                <a:latin typeface="Impact"/>
                <a:ea typeface="Impact"/>
                <a:cs typeface="Impact"/>
                <a:sym typeface="Impact"/>
              </a:rPr>
              <a:t>must </a:t>
            </a:r>
            <a:r>
              <a:rPr lang="en" sz="2000">
                <a:latin typeface="Impact"/>
                <a:ea typeface="Impact"/>
                <a:cs typeface="Impact"/>
                <a:sym typeface="Impact"/>
              </a:rPr>
              <a:t> work together in order to clear out enemies in each room. Doors can only be entered once all enemies have been destroyed.</a:t>
            </a:r>
            <a:endParaRPr sz="2000">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9" name="Shape 109"/>
        <p:cNvGrpSpPr/>
        <p:nvPr/>
      </p:nvGrpSpPr>
      <p:grpSpPr>
        <a:xfrm>
          <a:off x="0" y="0"/>
          <a:ext cx="0" cy="0"/>
          <a:chOff x="0" y="0"/>
          <a:chExt cx="0" cy="0"/>
        </a:xfrm>
      </p:grpSpPr>
      <p:pic>
        <p:nvPicPr>
          <p:cNvPr id="110" name="Google Shape;110;p18"/>
          <p:cNvPicPr preferRelativeResize="0"/>
          <p:nvPr/>
        </p:nvPicPr>
        <p:blipFill>
          <a:blip r:embed="rId4">
            <a:alphaModFix/>
          </a:blip>
          <a:stretch>
            <a:fillRect/>
          </a:stretch>
        </p:blipFill>
        <p:spPr>
          <a:xfrm>
            <a:off x="2190750" y="61700"/>
            <a:ext cx="4762500" cy="847725"/>
          </a:xfrm>
          <a:prstGeom prst="rect">
            <a:avLst/>
          </a:prstGeom>
          <a:noFill/>
          <a:ln>
            <a:noFill/>
          </a:ln>
        </p:spPr>
      </p:pic>
      <p:pic>
        <p:nvPicPr>
          <p:cNvPr id="111" name="Google Shape;111;p18"/>
          <p:cNvPicPr preferRelativeResize="0"/>
          <p:nvPr/>
        </p:nvPicPr>
        <p:blipFill>
          <a:blip r:embed="rId5">
            <a:alphaModFix/>
          </a:blip>
          <a:stretch>
            <a:fillRect/>
          </a:stretch>
        </p:blipFill>
        <p:spPr>
          <a:xfrm>
            <a:off x="562475" y="1293675"/>
            <a:ext cx="751150" cy="751150"/>
          </a:xfrm>
          <a:prstGeom prst="rect">
            <a:avLst/>
          </a:prstGeom>
          <a:noFill/>
          <a:ln>
            <a:noFill/>
          </a:ln>
        </p:spPr>
      </p:pic>
      <p:pic>
        <p:nvPicPr>
          <p:cNvPr id="112" name="Google Shape;112;p18"/>
          <p:cNvPicPr preferRelativeResize="0"/>
          <p:nvPr/>
        </p:nvPicPr>
        <p:blipFill>
          <a:blip r:embed="rId6">
            <a:alphaModFix/>
          </a:blip>
          <a:stretch>
            <a:fillRect/>
          </a:stretch>
        </p:blipFill>
        <p:spPr>
          <a:xfrm>
            <a:off x="514187" y="2467500"/>
            <a:ext cx="847725" cy="847725"/>
          </a:xfrm>
          <a:prstGeom prst="rect">
            <a:avLst/>
          </a:prstGeom>
          <a:noFill/>
          <a:ln>
            <a:noFill/>
          </a:ln>
        </p:spPr>
      </p:pic>
      <p:pic>
        <p:nvPicPr>
          <p:cNvPr id="113" name="Google Shape;113;p18"/>
          <p:cNvPicPr preferRelativeResize="0"/>
          <p:nvPr/>
        </p:nvPicPr>
        <p:blipFill>
          <a:blip r:embed="rId7">
            <a:alphaModFix/>
          </a:blip>
          <a:stretch>
            <a:fillRect/>
          </a:stretch>
        </p:blipFill>
        <p:spPr>
          <a:xfrm>
            <a:off x="397824" y="3458500"/>
            <a:ext cx="1080475" cy="1080497"/>
          </a:xfrm>
          <a:prstGeom prst="rect">
            <a:avLst/>
          </a:prstGeom>
          <a:noFill/>
          <a:ln>
            <a:noFill/>
          </a:ln>
        </p:spPr>
      </p:pic>
      <p:sp>
        <p:nvSpPr>
          <p:cNvPr id="114" name="Google Shape;114;p18"/>
          <p:cNvSpPr txBox="1"/>
          <p:nvPr/>
        </p:nvSpPr>
        <p:spPr>
          <a:xfrm>
            <a:off x="1415250" y="1211000"/>
            <a:ext cx="27852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Dart Gun: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The starting weapon for each player, low damage and moderate reload.</a:t>
            </a:r>
            <a:endParaRPr>
              <a:latin typeface="Impact"/>
              <a:ea typeface="Impact"/>
              <a:cs typeface="Impact"/>
              <a:sym typeface="Impact"/>
            </a:endParaRPr>
          </a:p>
        </p:txBody>
      </p:sp>
      <p:sp>
        <p:nvSpPr>
          <p:cNvPr id="115" name="Google Shape;115;p18"/>
          <p:cNvSpPr txBox="1"/>
          <p:nvPr/>
        </p:nvSpPr>
        <p:spPr>
          <a:xfrm>
            <a:off x="1415250" y="2429075"/>
            <a:ext cx="27852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Staple Gun: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A rapid-reload, spread fire weapon that shreds enemies at close range.</a:t>
            </a:r>
            <a:endParaRPr>
              <a:latin typeface="Impact"/>
              <a:ea typeface="Impact"/>
              <a:cs typeface="Impact"/>
              <a:sym typeface="Impact"/>
            </a:endParaRPr>
          </a:p>
        </p:txBody>
      </p:sp>
      <p:sp>
        <p:nvSpPr>
          <p:cNvPr id="116" name="Google Shape;116;p18"/>
          <p:cNvSpPr txBox="1"/>
          <p:nvPr/>
        </p:nvSpPr>
        <p:spPr>
          <a:xfrm>
            <a:off x="1415250" y="3583975"/>
            <a:ext cx="27852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Sword Patch: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A weapon with a melee attack, followed by a thrown projectile. Slow but high damage.</a:t>
            </a:r>
            <a:endParaRPr>
              <a:latin typeface="Impact"/>
              <a:ea typeface="Impact"/>
              <a:cs typeface="Impact"/>
              <a:sym typeface="Impact"/>
            </a:endParaRPr>
          </a:p>
        </p:txBody>
      </p:sp>
      <p:pic>
        <p:nvPicPr>
          <p:cNvPr id="117" name="Google Shape;117;p18"/>
          <p:cNvPicPr preferRelativeResize="0"/>
          <p:nvPr/>
        </p:nvPicPr>
        <p:blipFill>
          <a:blip r:embed="rId8">
            <a:alphaModFix/>
          </a:blip>
          <a:stretch>
            <a:fillRect/>
          </a:stretch>
        </p:blipFill>
        <p:spPr>
          <a:xfrm>
            <a:off x="4405524" y="1128325"/>
            <a:ext cx="3140105" cy="916500"/>
          </a:xfrm>
          <a:prstGeom prst="rect">
            <a:avLst/>
          </a:prstGeom>
          <a:noFill/>
          <a:ln>
            <a:noFill/>
          </a:ln>
        </p:spPr>
      </p:pic>
      <p:pic>
        <p:nvPicPr>
          <p:cNvPr id="118" name="Google Shape;118;p18"/>
          <p:cNvPicPr preferRelativeResize="0"/>
          <p:nvPr/>
        </p:nvPicPr>
        <p:blipFill>
          <a:blip r:embed="rId9">
            <a:alphaModFix/>
          </a:blip>
          <a:stretch>
            <a:fillRect/>
          </a:stretch>
        </p:blipFill>
        <p:spPr>
          <a:xfrm rot="5400000">
            <a:off x="5351675" y="2030350"/>
            <a:ext cx="1247775" cy="1714500"/>
          </a:xfrm>
          <a:prstGeom prst="rect">
            <a:avLst/>
          </a:prstGeom>
          <a:noFill/>
          <a:ln>
            <a:noFill/>
          </a:ln>
        </p:spPr>
      </p:pic>
      <p:pic>
        <p:nvPicPr>
          <p:cNvPr id="119" name="Google Shape;119;p18"/>
          <p:cNvPicPr preferRelativeResize="0"/>
          <p:nvPr/>
        </p:nvPicPr>
        <p:blipFill>
          <a:blip r:embed="rId10">
            <a:alphaModFix/>
          </a:blip>
          <a:stretch>
            <a:fillRect/>
          </a:stretch>
        </p:blipFill>
        <p:spPr>
          <a:xfrm>
            <a:off x="6740160" y="3784823"/>
            <a:ext cx="2104440" cy="847725"/>
          </a:xfrm>
          <a:prstGeom prst="rect">
            <a:avLst/>
          </a:prstGeom>
          <a:noFill/>
          <a:ln>
            <a:noFill/>
          </a:ln>
        </p:spPr>
      </p:pic>
      <p:pic>
        <p:nvPicPr>
          <p:cNvPr id="120" name="Google Shape;120;p18"/>
          <p:cNvPicPr preferRelativeResize="0"/>
          <p:nvPr/>
        </p:nvPicPr>
        <p:blipFill>
          <a:blip r:embed="rId11">
            <a:alphaModFix/>
          </a:blip>
          <a:stretch>
            <a:fillRect/>
          </a:stretch>
        </p:blipFill>
        <p:spPr>
          <a:xfrm>
            <a:off x="4123900" y="3834025"/>
            <a:ext cx="1296730" cy="751150"/>
          </a:xfrm>
          <a:prstGeom prst="rect">
            <a:avLst/>
          </a:prstGeom>
          <a:noFill/>
          <a:ln>
            <a:noFill/>
          </a:ln>
        </p:spPr>
      </p:pic>
      <p:cxnSp>
        <p:nvCxnSpPr>
          <p:cNvPr id="121" name="Google Shape;121;p18"/>
          <p:cNvCxnSpPr/>
          <p:nvPr/>
        </p:nvCxnSpPr>
        <p:spPr>
          <a:xfrm>
            <a:off x="5597175" y="4164375"/>
            <a:ext cx="979800" cy="9000"/>
          </a:xfrm>
          <a:prstGeom prst="straightConnector1">
            <a:avLst/>
          </a:prstGeom>
          <a:noFill/>
          <a:ln cap="flat" cmpd="sng" w="76200">
            <a:solidFill>
              <a:schemeClr val="dk2"/>
            </a:solidFill>
            <a:prstDash val="solid"/>
            <a:round/>
            <a:headEnd len="med" w="med" type="none"/>
            <a:tailEnd len="med" w="med" type="triangle"/>
          </a:ln>
        </p:spPr>
      </p:cxnSp>
      <p:sp>
        <p:nvSpPr>
          <p:cNvPr id="122" name="Google Shape;122;p18"/>
          <p:cNvSpPr/>
          <p:nvPr/>
        </p:nvSpPr>
        <p:spPr>
          <a:xfrm>
            <a:off x="5034750" y="4109950"/>
            <a:ext cx="182175" cy="426350"/>
          </a:xfrm>
          <a:custGeom>
            <a:rect b="b" l="l" r="r" t="t"/>
            <a:pathLst>
              <a:path extrusionOk="0" h="17054" w="7287">
                <a:moveTo>
                  <a:pt x="726" y="0"/>
                </a:moveTo>
                <a:cubicBezTo>
                  <a:pt x="1815" y="1331"/>
                  <a:pt x="7378" y="5141"/>
                  <a:pt x="7257" y="7983"/>
                </a:cubicBezTo>
                <a:cubicBezTo>
                  <a:pt x="7136" y="10825"/>
                  <a:pt x="1210" y="15542"/>
                  <a:pt x="0" y="17054"/>
                </a:cubicBezTo>
              </a:path>
            </a:pathLst>
          </a:custGeom>
          <a:noFill/>
          <a:ln cap="flat" cmpd="sng" w="38100">
            <a:solidFill>
              <a:schemeClr val="dk2"/>
            </a:solidFill>
            <a:prstDash val="solid"/>
            <a:round/>
            <a:headEnd len="med" w="med" type="none"/>
            <a:tailEnd len="med" w="med" type="stealth"/>
          </a:ln>
        </p:spPr>
      </p:sp>
      <p:cxnSp>
        <p:nvCxnSpPr>
          <p:cNvPr id="123" name="Google Shape;123;p18"/>
          <p:cNvCxnSpPr/>
          <p:nvPr/>
        </p:nvCxnSpPr>
        <p:spPr>
          <a:xfrm>
            <a:off x="7683600" y="4191600"/>
            <a:ext cx="444600" cy="9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4">
            <a:alphaModFix/>
          </a:blip>
          <a:stretch>
            <a:fillRect/>
          </a:stretch>
        </p:blipFill>
        <p:spPr>
          <a:xfrm>
            <a:off x="2190750" y="61700"/>
            <a:ext cx="4762500" cy="847725"/>
          </a:xfrm>
          <a:prstGeom prst="rect">
            <a:avLst/>
          </a:prstGeom>
          <a:noFill/>
          <a:ln>
            <a:noFill/>
          </a:ln>
        </p:spPr>
      </p:pic>
      <p:pic>
        <p:nvPicPr>
          <p:cNvPr id="129" name="Google Shape;129;p19"/>
          <p:cNvPicPr preferRelativeResize="0"/>
          <p:nvPr/>
        </p:nvPicPr>
        <p:blipFill>
          <a:blip r:embed="rId5">
            <a:alphaModFix/>
          </a:blip>
          <a:stretch>
            <a:fillRect/>
          </a:stretch>
        </p:blipFill>
        <p:spPr>
          <a:xfrm>
            <a:off x="542525" y="1364450"/>
            <a:ext cx="804225" cy="804225"/>
          </a:xfrm>
          <a:prstGeom prst="rect">
            <a:avLst/>
          </a:prstGeom>
          <a:noFill/>
          <a:ln>
            <a:noFill/>
          </a:ln>
        </p:spPr>
      </p:pic>
      <p:pic>
        <p:nvPicPr>
          <p:cNvPr id="130" name="Google Shape;130;p19"/>
          <p:cNvPicPr preferRelativeResize="0"/>
          <p:nvPr/>
        </p:nvPicPr>
        <p:blipFill>
          <a:blip r:embed="rId6">
            <a:alphaModFix/>
          </a:blip>
          <a:stretch>
            <a:fillRect/>
          </a:stretch>
        </p:blipFill>
        <p:spPr>
          <a:xfrm>
            <a:off x="542525" y="3246662"/>
            <a:ext cx="804225" cy="804225"/>
          </a:xfrm>
          <a:prstGeom prst="rect">
            <a:avLst/>
          </a:prstGeom>
          <a:noFill/>
          <a:ln>
            <a:noFill/>
          </a:ln>
        </p:spPr>
      </p:pic>
      <p:sp>
        <p:nvSpPr>
          <p:cNvPr id="131" name="Google Shape;131;p19"/>
          <p:cNvSpPr txBox="1"/>
          <p:nvPr/>
        </p:nvSpPr>
        <p:spPr>
          <a:xfrm>
            <a:off x="1415250" y="1211000"/>
            <a:ext cx="2785200" cy="11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Rocket Launcher</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Slow-reloading, high speed projectile weapon with an AOE explosion that deals damage over time to enemies.</a:t>
            </a:r>
            <a:endParaRPr>
              <a:latin typeface="Impact"/>
              <a:ea typeface="Impact"/>
              <a:cs typeface="Impact"/>
              <a:sym typeface="Impact"/>
            </a:endParaRPr>
          </a:p>
        </p:txBody>
      </p:sp>
      <p:sp>
        <p:nvSpPr>
          <p:cNvPr id="132" name="Google Shape;132;p19"/>
          <p:cNvSpPr txBox="1"/>
          <p:nvPr/>
        </p:nvSpPr>
        <p:spPr>
          <a:xfrm>
            <a:off x="1415250" y="3190513"/>
            <a:ext cx="27852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Rubber Ball Shooter</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Moderate reload, chaotic projectile that bounces around the room.</a:t>
            </a:r>
            <a:endParaRPr>
              <a:latin typeface="Impact"/>
              <a:ea typeface="Impact"/>
              <a:cs typeface="Impact"/>
              <a:sym typeface="Impact"/>
            </a:endParaRPr>
          </a:p>
        </p:txBody>
      </p:sp>
      <p:pic>
        <p:nvPicPr>
          <p:cNvPr id="133" name="Google Shape;133;p19"/>
          <p:cNvPicPr preferRelativeResize="0"/>
          <p:nvPr/>
        </p:nvPicPr>
        <p:blipFill>
          <a:blip r:embed="rId7">
            <a:alphaModFix/>
          </a:blip>
          <a:stretch>
            <a:fillRect/>
          </a:stretch>
        </p:blipFill>
        <p:spPr>
          <a:xfrm>
            <a:off x="4268950" y="1364450"/>
            <a:ext cx="2074065" cy="804225"/>
          </a:xfrm>
          <a:prstGeom prst="rect">
            <a:avLst/>
          </a:prstGeom>
          <a:noFill/>
          <a:ln>
            <a:noFill/>
          </a:ln>
        </p:spPr>
      </p:pic>
      <p:pic>
        <p:nvPicPr>
          <p:cNvPr id="134" name="Google Shape;134;p19"/>
          <p:cNvPicPr preferRelativeResize="0"/>
          <p:nvPr/>
        </p:nvPicPr>
        <p:blipFill>
          <a:blip r:embed="rId8">
            <a:alphaModFix/>
          </a:blip>
          <a:stretch>
            <a:fillRect/>
          </a:stretch>
        </p:blipFill>
        <p:spPr>
          <a:xfrm>
            <a:off x="6856550" y="1312400"/>
            <a:ext cx="2124075" cy="990600"/>
          </a:xfrm>
          <a:prstGeom prst="rect">
            <a:avLst/>
          </a:prstGeom>
          <a:noFill/>
          <a:ln>
            <a:noFill/>
          </a:ln>
        </p:spPr>
      </p:pic>
      <p:pic>
        <p:nvPicPr>
          <p:cNvPr id="135" name="Google Shape;135;p19"/>
          <p:cNvPicPr preferRelativeResize="0"/>
          <p:nvPr/>
        </p:nvPicPr>
        <p:blipFill>
          <a:blip r:embed="rId9">
            <a:alphaModFix/>
          </a:blip>
          <a:stretch>
            <a:fillRect/>
          </a:stretch>
        </p:blipFill>
        <p:spPr>
          <a:xfrm rot="-5400000">
            <a:off x="5223700" y="2496087"/>
            <a:ext cx="1850700" cy="2305375"/>
          </a:xfrm>
          <a:prstGeom prst="rect">
            <a:avLst/>
          </a:prstGeom>
          <a:noFill/>
          <a:ln>
            <a:noFill/>
          </a:ln>
        </p:spPr>
      </p:pic>
      <p:cxnSp>
        <p:nvCxnSpPr>
          <p:cNvPr id="136" name="Google Shape;136;p19"/>
          <p:cNvCxnSpPr/>
          <p:nvPr/>
        </p:nvCxnSpPr>
        <p:spPr>
          <a:xfrm>
            <a:off x="5615325" y="3738025"/>
            <a:ext cx="526200" cy="517200"/>
          </a:xfrm>
          <a:prstGeom prst="straightConnector1">
            <a:avLst/>
          </a:prstGeom>
          <a:noFill/>
          <a:ln cap="flat" cmpd="sng" w="38100">
            <a:solidFill>
              <a:schemeClr val="dk2"/>
            </a:solidFill>
            <a:prstDash val="solid"/>
            <a:round/>
            <a:headEnd len="med" w="med" type="none"/>
            <a:tailEnd len="med" w="med" type="triangle"/>
          </a:ln>
        </p:spPr>
      </p:cxnSp>
      <p:cxnSp>
        <p:nvCxnSpPr>
          <p:cNvPr id="137" name="Google Shape;137;p19"/>
          <p:cNvCxnSpPr/>
          <p:nvPr/>
        </p:nvCxnSpPr>
        <p:spPr>
          <a:xfrm flipH="1" rot="10800000">
            <a:off x="6204950" y="3520275"/>
            <a:ext cx="453600" cy="6441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pic>
        <p:nvPicPr>
          <p:cNvPr id="142" name="Google Shape;142;p20"/>
          <p:cNvPicPr preferRelativeResize="0"/>
          <p:nvPr/>
        </p:nvPicPr>
        <p:blipFill>
          <a:blip r:embed="rId4">
            <a:alphaModFix/>
          </a:blip>
          <a:stretch>
            <a:fillRect/>
          </a:stretch>
        </p:blipFill>
        <p:spPr>
          <a:xfrm>
            <a:off x="1857375" y="79825"/>
            <a:ext cx="5429250" cy="847725"/>
          </a:xfrm>
          <a:prstGeom prst="rect">
            <a:avLst/>
          </a:prstGeom>
          <a:noFill/>
          <a:ln>
            <a:noFill/>
          </a:ln>
        </p:spPr>
      </p:pic>
      <p:pic>
        <p:nvPicPr>
          <p:cNvPr id="143" name="Google Shape;143;p20"/>
          <p:cNvPicPr preferRelativeResize="0"/>
          <p:nvPr/>
        </p:nvPicPr>
        <p:blipFill>
          <a:blip r:embed="rId5">
            <a:alphaModFix/>
          </a:blip>
          <a:stretch>
            <a:fillRect/>
          </a:stretch>
        </p:blipFill>
        <p:spPr>
          <a:xfrm>
            <a:off x="2647050" y="927550"/>
            <a:ext cx="1090500" cy="1090500"/>
          </a:xfrm>
          <a:prstGeom prst="rect">
            <a:avLst/>
          </a:prstGeom>
          <a:noFill/>
          <a:ln>
            <a:noFill/>
          </a:ln>
        </p:spPr>
      </p:pic>
      <p:pic>
        <p:nvPicPr>
          <p:cNvPr id="144" name="Google Shape;144;p20"/>
          <p:cNvPicPr preferRelativeResize="0"/>
          <p:nvPr/>
        </p:nvPicPr>
        <p:blipFill>
          <a:blip r:embed="rId6">
            <a:alphaModFix/>
          </a:blip>
          <a:stretch>
            <a:fillRect/>
          </a:stretch>
        </p:blipFill>
        <p:spPr>
          <a:xfrm>
            <a:off x="2688312" y="2197525"/>
            <a:ext cx="1007975" cy="1007975"/>
          </a:xfrm>
          <a:prstGeom prst="rect">
            <a:avLst/>
          </a:prstGeom>
          <a:noFill/>
          <a:ln>
            <a:noFill/>
          </a:ln>
        </p:spPr>
      </p:pic>
      <p:pic>
        <p:nvPicPr>
          <p:cNvPr id="145" name="Google Shape;145;p20"/>
          <p:cNvPicPr preferRelativeResize="0"/>
          <p:nvPr/>
        </p:nvPicPr>
        <p:blipFill>
          <a:blip r:embed="rId7">
            <a:alphaModFix/>
          </a:blip>
          <a:stretch>
            <a:fillRect/>
          </a:stretch>
        </p:blipFill>
        <p:spPr>
          <a:xfrm>
            <a:off x="2604749" y="3576550"/>
            <a:ext cx="1260950" cy="1260925"/>
          </a:xfrm>
          <a:prstGeom prst="rect">
            <a:avLst/>
          </a:prstGeom>
          <a:noFill/>
          <a:ln>
            <a:noFill/>
          </a:ln>
        </p:spPr>
      </p:pic>
      <p:sp>
        <p:nvSpPr>
          <p:cNvPr id="146" name="Google Shape;146;p20"/>
          <p:cNvSpPr txBox="1"/>
          <p:nvPr/>
        </p:nvSpPr>
        <p:spPr>
          <a:xfrm>
            <a:off x="2945825" y="3708088"/>
            <a:ext cx="8982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400">
                <a:solidFill>
                  <a:srgbClr val="FFFFFF"/>
                </a:solidFill>
                <a:latin typeface="Times New Roman"/>
                <a:ea typeface="Times New Roman"/>
                <a:cs typeface="Times New Roman"/>
                <a:sym typeface="Times New Roman"/>
              </a:rPr>
              <a:t>?</a:t>
            </a:r>
            <a:endParaRPr b="1" sz="5400">
              <a:solidFill>
                <a:srgbClr val="FFFFFF"/>
              </a:solidFill>
              <a:latin typeface="Times New Roman"/>
              <a:ea typeface="Times New Roman"/>
              <a:cs typeface="Times New Roman"/>
              <a:sym typeface="Times New Roman"/>
            </a:endParaRPr>
          </a:p>
        </p:txBody>
      </p:sp>
      <p:sp>
        <p:nvSpPr>
          <p:cNvPr id="147" name="Google Shape;147;p20"/>
          <p:cNvSpPr txBox="1"/>
          <p:nvPr/>
        </p:nvSpPr>
        <p:spPr>
          <a:xfrm>
            <a:off x="3844025" y="1014550"/>
            <a:ext cx="27852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Heart</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Restores 10% of health.</a:t>
            </a:r>
            <a:endParaRPr>
              <a:latin typeface="Impact"/>
              <a:ea typeface="Impact"/>
              <a:cs typeface="Impact"/>
              <a:sym typeface="Impact"/>
            </a:endParaRPr>
          </a:p>
        </p:txBody>
      </p:sp>
      <p:sp>
        <p:nvSpPr>
          <p:cNvPr id="148" name="Google Shape;148;p20"/>
          <p:cNvSpPr txBox="1"/>
          <p:nvPr/>
        </p:nvSpPr>
        <p:spPr>
          <a:xfrm>
            <a:off x="3923850" y="2289000"/>
            <a:ext cx="28707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Watt</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Reduces reload time for all weapons by 5%, max 10 per hero.</a:t>
            </a:r>
            <a:endParaRPr>
              <a:latin typeface="Impact"/>
              <a:ea typeface="Impact"/>
              <a:cs typeface="Impact"/>
              <a:sym typeface="Impact"/>
            </a:endParaRPr>
          </a:p>
        </p:txBody>
      </p:sp>
      <p:sp>
        <p:nvSpPr>
          <p:cNvPr id="149" name="Google Shape;149;p20"/>
          <p:cNvSpPr txBox="1"/>
          <p:nvPr/>
        </p:nvSpPr>
        <p:spPr>
          <a:xfrm>
            <a:off x="3923850" y="3789750"/>
            <a:ext cx="28707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The true reason behind the split in time.</a:t>
            </a:r>
            <a:endParaRPr>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3" name="Shape 153"/>
        <p:cNvGrpSpPr/>
        <p:nvPr/>
      </p:nvGrpSpPr>
      <p:grpSpPr>
        <a:xfrm>
          <a:off x="0" y="0"/>
          <a:ext cx="0" cy="0"/>
          <a:chOff x="0" y="0"/>
          <a:chExt cx="0" cy="0"/>
        </a:xfrm>
      </p:grpSpPr>
      <p:pic>
        <p:nvPicPr>
          <p:cNvPr id="154" name="Google Shape;154;p21"/>
          <p:cNvPicPr preferRelativeResize="0"/>
          <p:nvPr/>
        </p:nvPicPr>
        <p:blipFill>
          <a:blip r:embed="rId4">
            <a:alphaModFix/>
          </a:blip>
          <a:stretch>
            <a:fillRect/>
          </a:stretch>
        </p:blipFill>
        <p:spPr>
          <a:xfrm>
            <a:off x="1963975" y="0"/>
            <a:ext cx="4762500" cy="847725"/>
          </a:xfrm>
          <a:prstGeom prst="rect">
            <a:avLst/>
          </a:prstGeom>
          <a:noFill/>
          <a:ln>
            <a:noFill/>
          </a:ln>
        </p:spPr>
      </p:pic>
      <p:pic>
        <p:nvPicPr>
          <p:cNvPr id="155" name="Google Shape;155;p21"/>
          <p:cNvPicPr preferRelativeResize="0"/>
          <p:nvPr/>
        </p:nvPicPr>
        <p:blipFill>
          <a:blip r:embed="rId5">
            <a:alphaModFix/>
          </a:blip>
          <a:stretch>
            <a:fillRect/>
          </a:stretch>
        </p:blipFill>
        <p:spPr>
          <a:xfrm>
            <a:off x="393700" y="3772350"/>
            <a:ext cx="609600" cy="609600"/>
          </a:xfrm>
          <a:prstGeom prst="rect">
            <a:avLst/>
          </a:prstGeom>
          <a:noFill/>
          <a:ln>
            <a:noFill/>
          </a:ln>
        </p:spPr>
      </p:pic>
      <p:pic>
        <p:nvPicPr>
          <p:cNvPr id="156" name="Google Shape;156;p21"/>
          <p:cNvPicPr preferRelativeResize="0"/>
          <p:nvPr/>
        </p:nvPicPr>
        <p:blipFill>
          <a:blip r:embed="rId6">
            <a:alphaModFix/>
          </a:blip>
          <a:stretch>
            <a:fillRect/>
          </a:stretch>
        </p:blipFill>
        <p:spPr>
          <a:xfrm>
            <a:off x="1219200" y="3772350"/>
            <a:ext cx="609600" cy="609600"/>
          </a:xfrm>
          <a:prstGeom prst="rect">
            <a:avLst/>
          </a:prstGeom>
          <a:noFill/>
          <a:ln>
            <a:noFill/>
          </a:ln>
        </p:spPr>
      </p:pic>
      <p:pic>
        <p:nvPicPr>
          <p:cNvPr id="157" name="Google Shape;157;p21"/>
          <p:cNvPicPr preferRelativeResize="0"/>
          <p:nvPr/>
        </p:nvPicPr>
        <p:blipFill>
          <a:blip r:embed="rId7">
            <a:alphaModFix/>
          </a:blip>
          <a:stretch>
            <a:fillRect/>
          </a:stretch>
        </p:blipFill>
        <p:spPr>
          <a:xfrm>
            <a:off x="393700" y="1152525"/>
            <a:ext cx="609600" cy="609600"/>
          </a:xfrm>
          <a:prstGeom prst="rect">
            <a:avLst/>
          </a:prstGeom>
          <a:noFill/>
          <a:ln>
            <a:noFill/>
          </a:ln>
        </p:spPr>
      </p:pic>
      <p:pic>
        <p:nvPicPr>
          <p:cNvPr id="158" name="Google Shape;158;p21"/>
          <p:cNvPicPr preferRelativeResize="0"/>
          <p:nvPr/>
        </p:nvPicPr>
        <p:blipFill>
          <a:blip r:embed="rId8">
            <a:alphaModFix/>
          </a:blip>
          <a:stretch>
            <a:fillRect/>
          </a:stretch>
        </p:blipFill>
        <p:spPr>
          <a:xfrm>
            <a:off x="1219200" y="1152525"/>
            <a:ext cx="609600" cy="609600"/>
          </a:xfrm>
          <a:prstGeom prst="rect">
            <a:avLst/>
          </a:prstGeom>
          <a:noFill/>
          <a:ln>
            <a:noFill/>
          </a:ln>
        </p:spPr>
      </p:pic>
      <p:pic>
        <p:nvPicPr>
          <p:cNvPr id="159" name="Google Shape;159;p21"/>
          <p:cNvPicPr preferRelativeResize="0"/>
          <p:nvPr/>
        </p:nvPicPr>
        <p:blipFill>
          <a:blip r:embed="rId9">
            <a:alphaModFix/>
          </a:blip>
          <a:stretch>
            <a:fillRect/>
          </a:stretch>
        </p:blipFill>
        <p:spPr>
          <a:xfrm>
            <a:off x="393700" y="2421150"/>
            <a:ext cx="609600" cy="609600"/>
          </a:xfrm>
          <a:prstGeom prst="rect">
            <a:avLst/>
          </a:prstGeom>
          <a:noFill/>
          <a:ln>
            <a:noFill/>
          </a:ln>
        </p:spPr>
      </p:pic>
      <p:pic>
        <p:nvPicPr>
          <p:cNvPr id="160" name="Google Shape;160;p21"/>
          <p:cNvPicPr preferRelativeResize="0"/>
          <p:nvPr/>
        </p:nvPicPr>
        <p:blipFill>
          <a:blip r:embed="rId10">
            <a:alphaModFix/>
          </a:blip>
          <a:stretch>
            <a:fillRect/>
          </a:stretch>
        </p:blipFill>
        <p:spPr>
          <a:xfrm>
            <a:off x="1219200" y="2421150"/>
            <a:ext cx="609600" cy="609600"/>
          </a:xfrm>
          <a:prstGeom prst="rect">
            <a:avLst/>
          </a:prstGeom>
          <a:noFill/>
          <a:ln>
            <a:noFill/>
          </a:ln>
        </p:spPr>
      </p:pic>
      <p:sp>
        <p:nvSpPr>
          <p:cNvPr id="161" name="Google Shape;161;p21"/>
          <p:cNvSpPr txBox="1"/>
          <p:nvPr/>
        </p:nvSpPr>
        <p:spPr>
          <a:xfrm>
            <a:off x="2267950" y="1098225"/>
            <a:ext cx="2113800" cy="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txBox="1"/>
          <p:nvPr/>
        </p:nvSpPr>
        <p:spPr>
          <a:xfrm>
            <a:off x="2083575" y="1098225"/>
            <a:ext cx="2785200" cy="10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Blobbot</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The most basic robot in the lab, patrols a small area and fires slime</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balls.</a:t>
            </a:r>
            <a:endParaRPr>
              <a:latin typeface="Impact"/>
              <a:ea typeface="Impact"/>
              <a:cs typeface="Impact"/>
              <a:sym typeface="Impact"/>
            </a:endParaRPr>
          </a:p>
        </p:txBody>
      </p:sp>
      <p:sp>
        <p:nvSpPr>
          <p:cNvPr id="163" name="Google Shape;163;p21"/>
          <p:cNvSpPr txBox="1"/>
          <p:nvPr/>
        </p:nvSpPr>
        <p:spPr>
          <a:xfrm>
            <a:off x="2083575" y="2337525"/>
            <a:ext cx="2785200" cy="10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Slicer Bot</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A highly dangerous melee bot, chases the heroes down with rapidly spinning swords.</a:t>
            </a:r>
            <a:endParaRPr>
              <a:latin typeface="Impact"/>
              <a:ea typeface="Impact"/>
              <a:cs typeface="Impact"/>
              <a:sym typeface="Impact"/>
            </a:endParaRPr>
          </a:p>
        </p:txBody>
      </p:sp>
      <p:sp>
        <p:nvSpPr>
          <p:cNvPr id="164" name="Google Shape;164;p21"/>
          <p:cNvSpPr txBox="1"/>
          <p:nvPr/>
        </p:nvSpPr>
        <p:spPr>
          <a:xfrm>
            <a:off x="2083575" y="3576825"/>
            <a:ext cx="2785200" cy="10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Rubber Ball Slinger</a:t>
            </a:r>
            <a:r>
              <a:rPr lang="en">
                <a:latin typeface="Impact"/>
                <a:ea typeface="Impact"/>
                <a:cs typeface="Impact"/>
                <a:sym typeface="Impact"/>
              </a:rPr>
              <a:t> </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A moderately powerful bot designed to catch the heroes by surprise with ricochet shots.</a:t>
            </a:r>
            <a:endParaRPr>
              <a:latin typeface="Impact"/>
              <a:ea typeface="Impact"/>
              <a:cs typeface="Impact"/>
              <a:sym typeface="Impact"/>
            </a:endParaRPr>
          </a:p>
        </p:txBody>
      </p:sp>
      <p:pic>
        <p:nvPicPr>
          <p:cNvPr id="165" name="Google Shape;165;p21"/>
          <p:cNvPicPr preferRelativeResize="0"/>
          <p:nvPr/>
        </p:nvPicPr>
        <p:blipFill>
          <a:blip r:embed="rId11">
            <a:alphaModFix/>
          </a:blip>
          <a:stretch>
            <a:fillRect/>
          </a:stretch>
        </p:blipFill>
        <p:spPr>
          <a:xfrm>
            <a:off x="5585400" y="877850"/>
            <a:ext cx="3180350" cy="3180350"/>
          </a:xfrm>
          <a:prstGeom prst="rect">
            <a:avLst/>
          </a:prstGeom>
          <a:noFill/>
          <a:ln>
            <a:noFill/>
          </a:ln>
        </p:spPr>
      </p:pic>
      <p:sp>
        <p:nvSpPr>
          <p:cNvPr id="166" name="Google Shape;166;p21"/>
          <p:cNvSpPr txBox="1"/>
          <p:nvPr/>
        </p:nvSpPr>
        <p:spPr>
          <a:xfrm>
            <a:off x="6726475" y="2087025"/>
            <a:ext cx="8982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400">
                <a:solidFill>
                  <a:srgbClr val="FFFFFF"/>
                </a:solidFill>
                <a:latin typeface="Times New Roman"/>
                <a:ea typeface="Times New Roman"/>
                <a:cs typeface="Times New Roman"/>
                <a:sym typeface="Times New Roman"/>
              </a:rPr>
              <a:t>?</a:t>
            </a:r>
            <a:endParaRPr b="1" sz="5400">
              <a:solidFill>
                <a:srgbClr val="FFFFFF"/>
              </a:solidFill>
              <a:latin typeface="Times New Roman"/>
              <a:ea typeface="Times New Roman"/>
              <a:cs typeface="Times New Roman"/>
              <a:sym typeface="Times New Roman"/>
            </a:endParaRPr>
          </a:p>
        </p:txBody>
      </p:sp>
      <p:sp>
        <p:nvSpPr>
          <p:cNvPr id="167" name="Google Shape;167;p21"/>
          <p:cNvSpPr txBox="1"/>
          <p:nvPr/>
        </p:nvSpPr>
        <p:spPr>
          <a:xfrm>
            <a:off x="5894625" y="3500350"/>
            <a:ext cx="22908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mpact"/>
                <a:ea typeface="Impact"/>
                <a:cs typeface="Impact"/>
                <a:sym typeface="Impact"/>
              </a:rPr>
              <a:t>???</a:t>
            </a:r>
            <a:r>
              <a:rPr lang="en">
                <a:latin typeface="Impact"/>
                <a:ea typeface="Impact"/>
                <a:cs typeface="Impact"/>
                <a:sym typeface="Impact"/>
              </a:rPr>
              <a:t>: </a:t>
            </a:r>
            <a:endParaRPr>
              <a:latin typeface="Impact"/>
              <a:ea typeface="Impact"/>
              <a:cs typeface="Impact"/>
              <a:sym typeface="Impact"/>
            </a:endParaRPr>
          </a:p>
          <a:p>
            <a:pPr indent="0" lvl="0" marL="0" rtl="0" algn="ctr">
              <a:spcBef>
                <a:spcPts val="0"/>
              </a:spcBef>
              <a:spcAft>
                <a:spcPts val="0"/>
              </a:spcAft>
              <a:buNone/>
            </a:pPr>
            <a:r>
              <a:rPr lang="en">
                <a:latin typeface="Impact"/>
                <a:ea typeface="Impact"/>
                <a:cs typeface="Impact"/>
                <a:sym typeface="Impact"/>
              </a:rPr>
              <a:t>An </a:t>
            </a:r>
            <a:r>
              <a:rPr lang="en">
                <a:latin typeface="Impact"/>
                <a:ea typeface="Impact"/>
                <a:cs typeface="Impact"/>
                <a:sym typeface="Impact"/>
              </a:rPr>
              <a:t>unknown</a:t>
            </a:r>
            <a:r>
              <a:rPr lang="en">
                <a:latin typeface="Impact"/>
                <a:ea typeface="Impact"/>
                <a:cs typeface="Impact"/>
                <a:sym typeface="Impact"/>
              </a:rPr>
              <a:t> experiment</a:t>
            </a:r>
            <a:endParaRPr>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