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8" r:id="rId6"/>
    <p:sldId id="263" r:id="rId7"/>
    <p:sldId id="261" r:id="rId8"/>
    <p:sldId id="262" r:id="rId9"/>
    <p:sldId id="266" r:id="rId10"/>
    <p:sldId id="269" r:id="rId11"/>
    <p:sldId id="270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27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D2AB0-C9F6-4F0E-85A5-8097B634F3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CD69E-88DF-4C7E-8C40-335B8205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  <a:r>
              <a:rPr lang="en-US" baseline="0" dirty="0"/>
              <a:t> bad but Flow-</a:t>
            </a:r>
            <a:r>
              <a:rPr lang="en-US" baseline="0" dirty="0" err="1"/>
              <a:t>Betweenness</a:t>
            </a:r>
            <a:r>
              <a:rPr lang="en-US" baseline="0" dirty="0"/>
              <a:t> better because it preserves more groupings.  More needs to be considered than time for social groupings: whether or not have </a:t>
            </a:r>
            <a:r>
              <a:rPr lang="en-US" baseline="0" dirty="0" err="1"/>
              <a:t>tb</a:t>
            </a:r>
            <a:r>
              <a:rPr lang="en-US" baseline="0" dirty="0"/>
              <a:t>, differences in seasonality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CD69E-88DF-4C7E-8C40-335B820583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9AB7-AC54-4C81-AE16-BE8C0454695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9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Groups in Badgers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Karl Menzel</a:t>
            </a:r>
          </a:p>
        </p:txBody>
      </p:sp>
    </p:spTree>
    <p:extLst>
      <p:ext uri="{BB962C8B-B14F-4D97-AF65-F5344CB8AC3E}">
        <p14:creationId xmlns:p14="http://schemas.microsoft.com/office/powerpoint/2010/main" val="347822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1" y="2380343"/>
            <a:ext cx="7669057" cy="4272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810"/>
          <a:stretch/>
        </p:blipFill>
        <p:spPr>
          <a:xfrm>
            <a:off x="458785" y="56016"/>
            <a:ext cx="6426596" cy="35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9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371" y="3135086"/>
            <a:ext cx="7579516" cy="3629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7" y="286603"/>
            <a:ext cx="6086475" cy="3390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70582" y="877893"/>
            <a:ext cx="219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Widths are Flow-</a:t>
            </a:r>
            <a:r>
              <a:rPr lang="en-US" dirty="0" err="1"/>
              <a:t>Betweenness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8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816" y="3429000"/>
            <a:ext cx="7909823" cy="3229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7810"/>
          <a:stretch/>
        </p:blipFill>
        <p:spPr>
          <a:xfrm>
            <a:off x="241071" y="121709"/>
            <a:ext cx="6166003" cy="34342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72302" y="738994"/>
            <a:ext cx="22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Widths are Time</a:t>
            </a:r>
          </a:p>
        </p:txBody>
      </p:sp>
    </p:spTree>
    <p:extLst>
      <p:ext uri="{BB962C8B-B14F-4D97-AF65-F5344CB8AC3E}">
        <p14:creationId xmlns:p14="http://schemas.microsoft.com/office/powerpoint/2010/main" val="373586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36" y="701311"/>
            <a:ext cx="10208488" cy="48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Subgroups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Useful for understanding: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Gene 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social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spread of disease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93" y="2408434"/>
            <a:ext cx="2032000" cy="1540388"/>
          </a:xfrm>
          <a:prstGeom prst="rect">
            <a:avLst/>
          </a:prstGeom>
        </p:spPr>
      </p:pic>
      <p:pic>
        <p:nvPicPr>
          <p:cNvPr id="4098" name="Picture 2" descr="Image result for Ateles geoffroy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93" y="286602"/>
            <a:ext cx="3445607" cy="23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Oryctolagus cunicul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20" y="3715657"/>
            <a:ext cx="3866680" cy="258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790202"/>
            <a:ext cx="3169920" cy="9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Badger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7106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Natural Reservoir of tuberculosis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Badgers live in setts which are systems of underground tunnels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Image result for european bad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15" y="1679304"/>
            <a:ext cx="3713297" cy="24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e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35" y="4233136"/>
            <a:ext cx="4048876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1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Betweenness</a:t>
            </a:r>
            <a:r>
              <a:rPr lang="en-US" dirty="0"/>
              <a:t> and Tuberculosis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6820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we cluster the badgers into the correct social groups?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flow-</a:t>
            </a:r>
            <a:r>
              <a:rPr lang="en-US" dirty="0" err="1"/>
              <a:t>betweennes</a:t>
            </a:r>
            <a:r>
              <a:rPr lang="en-US" dirty="0"/>
              <a:t> important for the clustering?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75" t="3439" r="1151"/>
          <a:stretch/>
        </p:blipFill>
        <p:spPr>
          <a:xfrm>
            <a:off x="5181600" y="2046517"/>
            <a:ext cx="6983337" cy="3853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6094640"/>
            <a:ext cx="3743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Badgers and Radio Collars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05447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Woodchester</a:t>
            </a:r>
            <a:r>
              <a:rPr lang="en-US" dirty="0"/>
              <a:t> Park, Gloucestershire, England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51 badgers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75" t="3439" r="1151"/>
          <a:stretch/>
        </p:blipFill>
        <p:spPr>
          <a:xfrm>
            <a:off x="7779657" y="0"/>
            <a:ext cx="4250722" cy="2345404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706628"/>
              </p:ext>
            </p:extLst>
          </p:nvPr>
        </p:nvGraphicFramePr>
        <p:xfrm>
          <a:off x="4717137" y="2142936"/>
          <a:ext cx="6125040" cy="471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20">
                  <a:extLst>
                    <a:ext uri="{9D8B030D-6E8A-4147-A177-3AD203B41FA5}">
                      <a16:colId xmlns:a16="http://schemas.microsoft.com/office/drawing/2014/main" val="2620488447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3740495741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471870888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2089764554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3898019994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51444903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2257556360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2273006581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2317689233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1047002923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3520198438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899112402"/>
                    </a:ext>
                  </a:extLst>
                </a:gridCol>
              </a:tblGrid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Badger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008p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009p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010y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011y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012b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015p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016p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018p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4148272446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008p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1769991844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009p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102688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173092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198123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736675761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544702768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010y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69960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2285484889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011y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102688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160749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68133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1087392915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012b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215319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843804746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2885825202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173092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160749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303544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561151498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015p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198123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68133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303544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175746116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016p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69960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300395368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018p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215319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3243865192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020p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2185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121814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32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Girvan-Newman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20304" cy="4023360"/>
          </a:xfrm>
        </p:spPr>
        <p:txBody>
          <a:bodyPr/>
          <a:lstStyle/>
          <a:p>
            <a:r>
              <a:rPr lang="en-US" dirty="0"/>
              <a:t>1. Calculate the </a:t>
            </a:r>
            <a:r>
              <a:rPr lang="en-US" dirty="0" err="1"/>
              <a:t>betweenness</a:t>
            </a:r>
            <a:r>
              <a:rPr lang="en-US" dirty="0"/>
              <a:t> for all edges in the network.</a:t>
            </a:r>
          </a:p>
          <a:p>
            <a:r>
              <a:rPr lang="en-US" dirty="0"/>
              <a:t>2. Remove the edge with the highest </a:t>
            </a:r>
            <a:r>
              <a:rPr lang="en-US" dirty="0" err="1"/>
              <a:t>betweenness</a:t>
            </a:r>
            <a:r>
              <a:rPr lang="en-US" dirty="0"/>
              <a:t>.</a:t>
            </a:r>
          </a:p>
          <a:p>
            <a:r>
              <a:rPr lang="en-US" dirty="0"/>
              <a:t>3. Recalculate </a:t>
            </a:r>
            <a:r>
              <a:rPr lang="en-US" dirty="0" err="1"/>
              <a:t>betweennesses</a:t>
            </a:r>
            <a:r>
              <a:rPr lang="en-US" dirty="0"/>
              <a:t> for all edges affected by the removal.</a:t>
            </a:r>
          </a:p>
          <a:p>
            <a:r>
              <a:rPr lang="en-US" dirty="0"/>
              <a:t>4. Repeat from step 2 until no edges remain.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85" y="1484965"/>
            <a:ext cx="4195444" cy="419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17583" y="5869093"/>
            <a:ext cx="4195445" cy="17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r>
              <a:rPr lang="en-GB" altLang="en-US" sz="1200" b="1" dirty="0">
                <a:latin typeface="Arial" panose="020B0604020202020204" pitchFamily="34" charset="0"/>
              </a:rPr>
              <a:t>M. Girvan, and M. E. J. Newman PNAS 2002;99:7821-7826</a:t>
            </a:r>
          </a:p>
        </p:txBody>
      </p:sp>
    </p:spTree>
    <p:extLst>
      <p:ext uri="{BB962C8B-B14F-4D97-AF65-F5344CB8AC3E}">
        <p14:creationId xmlns:p14="http://schemas.microsoft.com/office/powerpoint/2010/main" val="15743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</a:t>
            </a:r>
            <a:r>
              <a:rPr lang="en-US" dirty="0" err="1"/>
              <a:t>Betweenness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5" y="2019904"/>
            <a:ext cx="3501736" cy="19681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71748" y="2780772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12709" y="4563601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12015" y="2928914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277784" y="3794114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15753" y="3754060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7"/>
            <a:endCxn id="8" idx="3"/>
          </p:cNvCxnSpPr>
          <p:nvPr/>
        </p:nvCxnSpPr>
        <p:spPr>
          <a:xfrm flipV="1">
            <a:off x="7646869" y="3260030"/>
            <a:ext cx="721957" cy="550841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  <a:endCxn id="9" idx="1"/>
          </p:cNvCxnSpPr>
          <p:nvPr/>
        </p:nvCxnSpPr>
        <p:spPr>
          <a:xfrm>
            <a:off x="8643131" y="3260030"/>
            <a:ext cx="691464" cy="59089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7" idx="1"/>
          </p:cNvCxnSpPr>
          <p:nvPr/>
        </p:nvCxnSpPr>
        <p:spPr>
          <a:xfrm>
            <a:off x="7646869" y="4085176"/>
            <a:ext cx="722651" cy="53523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05979" y="3316841"/>
            <a:ext cx="0" cy="1280160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7" idx="7"/>
          </p:cNvCxnSpPr>
          <p:nvPr/>
        </p:nvCxnSpPr>
        <p:spPr>
          <a:xfrm flipH="1">
            <a:off x="8643825" y="4125230"/>
            <a:ext cx="690770" cy="495182"/>
          </a:xfrm>
          <a:prstGeom prst="line">
            <a:avLst/>
          </a:prstGeom>
          <a:ln w="1111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6" idx="2"/>
          </p:cNvCxnSpPr>
          <p:nvPr/>
        </p:nvCxnSpPr>
        <p:spPr>
          <a:xfrm flipV="1">
            <a:off x="8699942" y="2974736"/>
            <a:ext cx="771806" cy="148142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9" idx="0"/>
          </p:cNvCxnSpPr>
          <p:nvPr/>
        </p:nvCxnSpPr>
        <p:spPr>
          <a:xfrm flipH="1">
            <a:off x="9471748" y="3168699"/>
            <a:ext cx="193964" cy="625415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366267" y="2928401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97246" y="3772655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345594" y="3810871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368826" y="4563601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536785" y="2794091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6798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4" y="1869926"/>
            <a:ext cx="6257925" cy="4238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Method</a:t>
            </a:r>
          </a:p>
        </p:txBody>
      </p:sp>
      <p:sp>
        <p:nvSpPr>
          <p:cNvPr id="4" name="Rectangle 3"/>
          <p:cNvSpPr/>
          <p:nvPr/>
        </p:nvSpPr>
        <p:spPr>
          <a:xfrm rot="5990604" flipV="1">
            <a:off x="9200552" y="3378901"/>
            <a:ext cx="977631" cy="45719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107306" flipV="1">
            <a:off x="7667056" y="3406583"/>
            <a:ext cx="977631" cy="90103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432129" flipV="1">
            <a:off x="8624172" y="4198974"/>
            <a:ext cx="977631" cy="187576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389826" flipV="1">
            <a:off x="7631512" y="4182495"/>
            <a:ext cx="977631" cy="225767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474844" flipV="1">
            <a:off x="8627895" y="3425174"/>
            <a:ext cx="977631" cy="45719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 flipV="1">
            <a:off x="7954629" y="3733794"/>
            <a:ext cx="1363842" cy="112910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146473" flipV="1">
            <a:off x="8684632" y="2919110"/>
            <a:ext cx="977631" cy="114891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27000" y="4472170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26306" y="2837483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392075" y="3702683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30044" y="3662629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586039" y="2689341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2296" y="5222763"/>
            <a:ext cx="219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Widths are Flow-</a:t>
            </a:r>
            <a:r>
              <a:rPr lang="en-US" dirty="0" err="1"/>
              <a:t>Betweenness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35608" y="367042"/>
            <a:ext cx="22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Widths are Time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70" y="3222478"/>
            <a:ext cx="6965724" cy="3335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6" y="199072"/>
            <a:ext cx="7909823" cy="32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84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1189</TotalTime>
  <Words>334</Words>
  <Application>Microsoft Office PowerPoint</Application>
  <PresentationFormat>Widescreen</PresentationFormat>
  <Paragraphs>199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msgothic</vt:lpstr>
      <vt:lpstr>Retrospect</vt:lpstr>
      <vt:lpstr>Social Groups in Badgers</vt:lpstr>
      <vt:lpstr>Finding Subgroups</vt:lpstr>
      <vt:lpstr>Badger Social Networks</vt:lpstr>
      <vt:lpstr>Betweenness and Tuberculosis</vt:lpstr>
      <vt:lpstr>Badgers and Radio Collars</vt:lpstr>
      <vt:lpstr>Girvan-Newman Method</vt:lpstr>
      <vt:lpstr>Flow-Betweenness</vt:lpstr>
      <vt:lpstr>Ford-Fulkerson Method</vt:lpstr>
      <vt:lpstr>Results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Groups in Badgers</dc:title>
  <dc:creator>Karl Menzel</dc:creator>
  <cp:lastModifiedBy>Karl Menzel</cp:lastModifiedBy>
  <cp:revision>35</cp:revision>
  <dcterms:created xsi:type="dcterms:W3CDTF">2016-12-12T00:25:50Z</dcterms:created>
  <dcterms:modified xsi:type="dcterms:W3CDTF">2016-12-16T00:50:29Z</dcterms:modified>
</cp:coreProperties>
</file>