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  <p:embeddedFont>
      <p:font typeface="Pacifico"/>
      <p:regular r:id="rId28"/>
    </p:embeddedFont>
    <p:embeddedFont>
      <p:font typeface="Bree Serif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Pacifico-regular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reeSerif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0d810f750_0_1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50d810f750_0_1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50d810f750_0_1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50d810f750_0_1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50d810f750_0_1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50d810f750_0_1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50d810f750_0_1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50d810f750_0_1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50d810f750_0_1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50d810f750_0_1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50d810f750_0_1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50d810f750_0_1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50d810f750_0_1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50d810f750_0_1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50d810f750_0_1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50d810f750_0_1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0d810f750_0_1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0d810f750_0_1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0d810f750_0_1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0d810f750_0_1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0d810f750_0_1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0d810f750_0_1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50d810f750_0_1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50d810f750_0_1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50d810f750_0_1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50d810f750_0_1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50d810f750_0_1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50d810f750_0_1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50d810f750_0_1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50d810f750_0_1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50d810f750_0_1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50d810f750_0_1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6.png"/><Relationship Id="rId7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6.png"/><Relationship Id="rId7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Customer Analysis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A descriptive segmentation of key customers </a:t>
            </a:r>
            <a:br>
              <a:rPr lang="en"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for aligning competitive marketing efforts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2"/>
          <p:cNvSpPr/>
          <p:nvPr/>
        </p:nvSpPr>
        <p:spPr>
          <a:xfrm>
            <a:off x="269272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447" name="Google Shape;447;p22"/>
          <p:cNvSpPr/>
          <p:nvPr/>
        </p:nvSpPr>
        <p:spPr>
          <a:xfrm>
            <a:off x="1978899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sp>
        <p:nvSpPr>
          <p:cNvPr id="448" name="Google Shape;448;p22"/>
          <p:cNvSpPr/>
          <p:nvPr/>
        </p:nvSpPr>
        <p:spPr>
          <a:xfrm>
            <a:off x="3688525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449" name="Google Shape;449;p22"/>
          <p:cNvSpPr/>
          <p:nvPr/>
        </p:nvSpPr>
        <p:spPr>
          <a:xfrm>
            <a:off x="5398152" y="4731030"/>
            <a:ext cx="1767000" cy="332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Segments</a:t>
            </a:r>
            <a:endParaRPr/>
          </a:p>
        </p:txBody>
      </p:sp>
      <p:sp>
        <p:nvSpPr>
          <p:cNvPr id="450" name="Google Shape;450;p22"/>
          <p:cNvSpPr/>
          <p:nvPr/>
        </p:nvSpPr>
        <p:spPr>
          <a:xfrm>
            <a:off x="7107791" y="4731105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Targeting</a:t>
            </a:r>
            <a:endParaRPr/>
          </a:p>
        </p:txBody>
      </p:sp>
      <p:pic>
        <p:nvPicPr>
          <p:cNvPr id="451" name="Google Shape;451;p22"/>
          <p:cNvPicPr preferRelativeResize="0"/>
          <p:nvPr/>
        </p:nvPicPr>
        <p:blipFill rotWithShape="1">
          <a:blip r:embed="rId3">
            <a:alphaModFix/>
          </a:blip>
          <a:srcRect b="0" l="26671" r="25529" t="0"/>
          <a:stretch/>
        </p:blipFill>
        <p:spPr>
          <a:xfrm>
            <a:off x="5155653" y="1433975"/>
            <a:ext cx="3227126" cy="16746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2" name="Google Shape;452;p22"/>
          <p:cNvGrpSpPr/>
          <p:nvPr/>
        </p:nvGrpSpPr>
        <p:grpSpPr>
          <a:xfrm>
            <a:off x="1047512" y="1496250"/>
            <a:ext cx="4102227" cy="3018324"/>
            <a:chOff x="4247912" y="1496250"/>
            <a:chExt cx="4102227" cy="3018324"/>
          </a:xfrm>
        </p:grpSpPr>
        <p:pic>
          <p:nvPicPr>
            <p:cNvPr id="453" name="Google Shape;453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47912" y="1496250"/>
              <a:ext cx="4102227" cy="99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" name="Google Shape;454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47947" y="2515975"/>
              <a:ext cx="4102156" cy="99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" name="Google Shape;455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47973" y="3515274"/>
              <a:ext cx="4102105" cy="999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6" name="Google Shape;456;p22"/>
          <p:cNvSpPr/>
          <p:nvPr/>
        </p:nvSpPr>
        <p:spPr>
          <a:xfrm>
            <a:off x="5306650" y="3117025"/>
            <a:ext cx="3027600" cy="33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Characteristics</a:t>
            </a:r>
            <a:endParaRPr b="1"/>
          </a:p>
        </p:txBody>
      </p:sp>
      <p:sp>
        <p:nvSpPr>
          <p:cNvPr id="457" name="Google Shape;457;p22"/>
          <p:cNvSpPr/>
          <p:nvPr/>
        </p:nvSpPr>
        <p:spPr>
          <a:xfrm>
            <a:off x="5306650" y="3458125"/>
            <a:ext cx="3027600" cy="1073400"/>
          </a:xfrm>
          <a:prstGeom prst="rect">
            <a:avLst/>
          </a:prstGeom>
          <a:solidFill>
            <a:srgbClr val="ABEFEA">
              <a:alpha val="42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90500" lvl="0" marL="1714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Low income</a:t>
            </a:r>
            <a:endParaRPr sz="1200"/>
          </a:p>
          <a:p>
            <a:pPr indent="-190500" lvl="0" marL="1714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Low purchase frequency</a:t>
            </a:r>
            <a:endParaRPr sz="1200"/>
          </a:p>
          <a:p>
            <a:pPr indent="-190500" lvl="0" marL="1714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Low cash payments</a:t>
            </a:r>
            <a:endParaRPr sz="1200"/>
          </a:p>
          <a:p>
            <a:pPr indent="-190500" lvl="0" marL="1714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Low cash movements</a:t>
            </a:r>
            <a:endParaRPr sz="1200"/>
          </a:p>
        </p:txBody>
      </p:sp>
      <p:sp>
        <p:nvSpPr>
          <p:cNvPr id="458" name="Google Shape;458;p22"/>
          <p:cNvSpPr txBox="1"/>
          <p:nvPr>
            <p:ph type="title"/>
          </p:nvPr>
        </p:nvSpPr>
        <p:spPr>
          <a:xfrm>
            <a:off x="1303800" y="598575"/>
            <a:ext cx="5897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Segments: Cluster 1 Analysis</a:t>
            </a:r>
            <a:endParaRPr/>
          </a:p>
        </p:txBody>
      </p:sp>
      <p:pic>
        <p:nvPicPr>
          <p:cNvPr id="459" name="Google Shape;45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42200" y="169210"/>
            <a:ext cx="843425" cy="843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65" name="Google Shape;465;p23"/>
          <p:cNvPicPr preferRelativeResize="0"/>
          <p:nvPr/>
        </p:nvPicPr>
        <p:blipFill rotWithShape="1">
          <a:blip r:embed="rId3">
            <a:alphaModFix/>
          </a:blip>
          <a:srcRect b="0" l="26090" r="26090" t="0"/>
          <a:stretch/>
        </p:blipFill>
        <p:spPr>
          <a:xfrm>
            <a:off x="5113794" y="1433976"/>
            <a:ext cx="3227126" cy="1674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512" y="1496250"/>
            <a:ext cx="4102227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7547" y="2515975"/>
            <a:ext cx="4102156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3"/>
          <p:cNvSpPr/>
          <p:nvPr/>
        </p:nvSpPr>
        <p:spPr>
          <a:xfrm>
            <a:off x="5306650" y="3117025"/>
            <a:ext cx="3027600" cy="33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Characteristics</a:t>
            </a:r>
            <a:endParaRPr b="1"/>
          </a:p>
        </p:txBody>
      </p:sp>
      <p:sp>
        <p:nvSpPr>
          <p:cNvPr id="469" name="Google Shape;469;p23"/>
          <p:cNvSpPr/>
          <p:nvPr/>
        </p:nvSpPr>
        <p:spPr>
          <a:xfrm>
            <a:off x="5306650" y="3458125"/>
            <a:ext cx="3027600" cy="1073400"/>
          </a:xfrm>
          <a:prstGeom prst="rect">
            <a:avLst/>
          </a:prstGeom>
          <a:solidFill>
            <a:srgbClr val="ABEFEA">
              <a:alpha val="42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90500" lvl="0" marL="1714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 income / wealth</a:t>
            </a:r>
            <a:endParaRPr sz="1200"/>
          </a:p>
          <a:p>
            <a:pPr indent="-190500" lvl="0" marL="1714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 number of purchases</a:t>
            </a:r>
            <a:endParaRPr sz="1200"/>
          </a:p>
          <a:p>
            <a:pPr indent="-190500" lvl="0" marL="1714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Frequently using installments</a:t>
            </a:r>
            <a:endParaRPr sz="1200"/>
          </a:p>
          <a:p>
            <a:pPr indent="-190500" lvl="0" marL="1714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Doing big purchases</a:t>
            </a:r>
            <a:endParaRPr sz="1200"/>
          </a:p>
        </p:txBody>
      </p:sp>
      <p:pic>
        <p:nvPicPr>
          <p:cNvPr id="470" name="Google Shape;47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5800" y="3490938"/>
            <a:ext cx="4105655" cy="1007752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3"/>
          <p:cNvSpPr/>
          <p:nvPr/>
        </p:nvSpPr>
        <p:spPr>
          <a:xfrm>
            <a:off x="269272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472" name="Google Shape;472;p23"/>
          <p:cNvSpPr/>
          <p:nvPr/>
        </p:nvSpPr>
        <p:spPr>
          <a:xfrm>
            <a:off x="1978899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sp>
        <p:nvSpPr>
          <p:cNvPr id="473" name="Google Shape;473;p23"/>
          <p:cNvSpPr/>
          <p:nvPr/>
        </p:nvSpPr>
        <p:spPr>
          <a:xfrm>
            <a:off x="3688525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474" name="Google Shape;474;p23"/>
          <p:cNvSpPr/>
          <p:nvPr/>
        </p:nvSpPr>
        <p:spPr>
          <a:xfrm>
            <a:off x="5398152" y="4731030"/>
            <a:ext cx="1767000" cy="332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Segments</a:t>
            </a:r>
            <a:endParaRPr/>
          </a:p>
        </p:txBody>
      </p:sp>
      <p:sp>
        <p:nvSpPr>
          <p:cNvPr id="475" name="Google Shape;475;p23"/>
          <p:cNvSpPr/>
          <p:nvPr/>
        </p:nvSpPr>
        <p:spPr>
          <a:xfrm>
            <a:off x="7107791" y="4731105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Targeting</a:t>
            </a:r>
            <a:endParaRPr/>
          </a:p>
        </p:txBody>
      </p:sp>
      <p:sp>
        <p:nvSpPr>
          <p:cNvPr id="476" name="Google Shape;476;p23"/>
          <p:cNvSpPr txBox="1"/>
          <p:nvPr>
            <p:ph type="title"/>
          </p:nvPr>
        </p:nvSpPr>
        <p:spPr>
          <a:xfrm>
            <a:off x="1303800" y="598575"/>
            <a:ext cx="5897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Segments: Cluster 2 Analysis</a:t>
            </a:r>
            <a:endParaRPr/>
          </a:p>
        </p:txBody>
      </p:sp>
      <p:pic>
        <p:nvPicPr>
          <p:cNvPr id="477" name="Google Shape;47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42200" y="169210"/>
            <a:ext cx="843425" cy="843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83" name="Google Shape;483;p24"/>
          <p:cNvPicPr preferRelativeResize="0"/>
          <p:nvPr/>
        </p:nvPicPr>
        <p:blipFill rotWithShape="1">
          <a:blip r:embed="rId3">
            <a:alphaModFix/>
          </a:blip>
          <a:srcRect b="0" l="26097" r="26097" t="0"/>
          <a:stretch/>
        </p:blipFill>
        <p:spPr>
          <a:xfrm>
            <a:off x="5113620" y="1433973"/>
            <a:ext cx="3227479" cy="16746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24"/>
          <p:cNvGrpSpPr/>
          <p:nvPr/>
        </p:nvGrpSpPr>
        <p:grpSpPr>
          <a:xfrm>
            <a:off x="1047512" y="1496250"/>
            <a:ext cx="4102227" cy="3018324"/>
            <a:chOff x="4247912" y="1496250"/>
            <a:chExt cx="4102227" cy="3018324"/>
          </a:xfrm>
        </p:grpSpPr>
        <p:pic>
          <p:nvPicPr>
            <p:cNvPr id="485" name="Google Shape;485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47912" y="1496250"/>
              <a:ext cx="4102227" cy="99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6" name="Google Shape;486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47947" y="2515975"/>
              <a:ext cx="4102156" cy="99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7" name="Google Shape;487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47973" y="3515274"/>
              <a:ext cx="4102105" cy="999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8" name="Google Shape;488;p24"/>
          <p:cNvSpPr/>
          <p:nvPr/>
        </p:nvSpPr>
        <p:spPr>
          <a:xfrm>
            <a:off x="5306650" y="3117025"/>
            <a:ext cx="3027600" cy="33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Characteristics</a:t>
            </a:r>
            <a:endParaRPr b="1"/>
          </a:p>
        </p:txBody>
      </p:sp>
      <p:sp>
        <p:nvSpPr>
          <p:cNvPr id="489" name="Google Shape;489;p24"/>
          <p:cNvSpPr/>
          <p:nvPr/>
        </p:nvSpPr>
        <p:spPr>
          <a:xfrm>
            <a:off x="5306650" y="3458125"/>
            <a:ext cx="3027600" cy="1073400"/>
          </a:xfrm>
          <a:prstGeom prst="rect">
            <a:avLst/>
          </a:prstGeom>
          <a:solidFill>
            <a:srgbClr val="ABEFEA">
              <a:alpha val="42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90500" lvl="0" marL="1714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Medium wealth / income</a:t>
            </a:r>
            <a:endParaRPr sz="1200"/>
          </a:p>
          <a:p>
            <a:pPr indent="-190500" lvl="0" marL="1714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Not doing many transactions</a:t>
            </a:r>
            <a:endParaRPr sz="1200"/>
          </a:p>
          <a:p>
            <a:pPr indent="-190500" lvl="0" marL="1714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Paying cash in advance</a:t>
            </a:r>
            <a:endParaRPr sz="1200"/>
          </a:p>
          <a:p>
            <a:pPr indent="-190500" lvl="0" marL="1714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Low credit limit</a:t>
            </a:r>
            <a:endParaRPr sz="1200"/>
          </a:p>
        </p:txBody>
      </p:sp>
      <p:sp>
        <p:nvSpPr>
          <p:cNvPr id="490" name="Google Shape;490;p24"/>
          <p:cNvSpPr/>
          <p:nvPr/>
        </p:nvSpPr>
        <p:spPr>
          <a:xfrm>
            <a:off x="269272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491" name="Google Shape;491;p24"/>
          <p:cNvSpPr/>
          <p:nvPr/>
        </p:nvSpPr>
        <p:spPr>
          <a:xfrm>
            <a:off x="1978899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sp>
        <p:nvSpPr>
          <p:cNvPr id="492" name="Google Shape;492;p24"/>
          <p:cNvSpPr/>
          <p:nvPr/>
        </p:nvSpPr>
        <p:spPr>
          <a:xfrm>
            <a:off x="3688525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493" name="Google Shape;493;p24"/>
          <p:cNvSpPr/>
          <p:nvPr/>
        </p:nvSpPr>
        <p:spPr>
          <a:xfrm>
            <a:off x="5398152" y="4731030"/>
            <a:ext cx="1767000" cy="332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Segments</a:t>
            </a:r>
            <a:endParaRPr/>
          </a:p>
        </p:txBody>
      </p:sp>
      <p:sp>
        <p:nvSpPr>
          <p:cNvPr id="494" name="Google Shape;494;p24"/>
          <p:cNvSpPr/>
          <p:nvPr/>
        </p:nvSpPr>
        <p:spPr>
          <a:xfrm>
            <a:off x="7107791" y="4731105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Targeting</a:t>
            </a:r>
            <a:endParaRPr/>
          </a:p>
        </p:txBody>
      </p:sp>
      <p:sp>
        <p:nvSpPr>
          <p:cNvPr id="495" name="Google Shape;495;p24"/>
          <p:cNvSpPr txBox="1"/>
          <p:nvPr>
            <p:ph type="title"/>
          </p:nvPr>
        </p:nvSpPr>
        <p:spPr>
          <a:xfrm>
            <a:off x="1303800" y="598575"/>
            <a:ext cx="5897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Segments: Cluster 3 Analysis</a:t>
            </a:r>
            <a:endParaRPr/>
          </a:p>
        </p:txBody>
      </p:sp>
      <p:pic>
        <p:nvPicPr>
          <p:cNvPr id="496" name="Google Shape;49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42200" y="169210"/>
            <a:ext cx="843425" cy="843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02" name="Google Shape;502;p25"/>
          <p:cNvPicPr preferRelativeResize="0"/>
          <p:nvPr/>
        </p:nvPicPr>
        <p:blipFill rotWithShape="1">
          <a:blip r:embed="rId3">
            <a:alphaModFix/>
          </a:blip>
          <a:srcRect b="0" l="29295" r="22905" t="0"/>
          <a:stretch/>
        </p:blipFill>
        <p:spPr>
          <a:xfrm>
            <a:off x="5334892" y="1433980"/>
            <a:ext cx="3227126" cy="16746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3" name="Google Shape;503;p25"/>
          <p:cNvGrpSpPr/>
          <p:nvPr/>
        </p:nvGrpSpPr>
        <p:grpSpPr>
          <a:xfrm>
            <a:off x="1047512" y="1496250"/>
            <a:ext cx="4102227" cy="3018324"/>
            <a:chOff x="4247912" y="1496250"/>
            <a:chExt cx="4102227" cy="3018324"/>
          </a:xfrm>
        </p:grpSpPr>
        <p:pic>
          <p:nvPicPr>
            <p:cNvPr id="504" name="Google Shape;504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47912" y="1496250"/>
              <a:ext cx="4102227" cy="99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5" name="Google Shape;505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47973" y="3515274"/>
              <a:ext cx="4102105" cy="999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6" name="Google Shape;506;p25"/>
          <p:cNvSpPr/>
          <p:nvPr/>
        </p:nvSpPr>
        <p:spPr>
          <a:xfrm>
            <a:off x="5306650" y="3117025"/>
            <a:ext cx="3027600" cy="33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Characteristics</a:t>
            </a:r>
            <a:endParaRPr b="1"/>
          </a:p>
        </p:txBody>
      </p:sp>
      <p:sp>
        <p:nvSpPr>
          <p:cNvPr id="507" name="Google Shape;507;p25"/>
          <p:cNvSpPr/>
          <p:nvPr/>
        </p:nvSpPr>
        <p:spPr>
          <a:xfrm>
            <a:off x="5306650" y="3458125"/>
            <a:ext cx="3027600" cy="1073400"/>
          </a:xfrm>
          <a:prstGeom prst="rect">
            <a:avLst/>
          </a:prstGeom>
          <a:solidFill>
            <a:srgbClr val="ABEFEA">
              <a:alpha val="42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90500" lvl="0" marL="1714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 income / wealthy</a:t>
            </a:r>
            <a:endParaRPr sz="1200"/>
          </a:p>
          <a:p>
            <a:pPr indent="-190500" lvl="0" marL="1714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Not buying frequently</a:t>
            </a:r>
            <a:endParaRPr sz="1200"/>
          </a:p>
          <a:p>
            <a:pPr indent="-190500" lvl="0" marL="1714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Usually paying in cash</a:t>
            </a:r>
            <a:endParaRPr sz="1200"/>
          </a:p>
          <a:p>
            <a:pPr indent="-190500" lvl="0" marL="1714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 credit card limit</a:t>
            </a:r>
            <a:endParaRPr sz="1200"/>
          </a:p>
        </p:txBody>
      </p:sp>
      <p:pic>
        <p:nvPicPr>
          <p:cNvPr id="508" name="Google Shape;50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5800" y="2501525"/>
            <a:ext cx="4105655" cy="1007752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25"/>
          <p:cNvSpPr/>
          <p:nvPr/>
        </p:nvSpPr>
        <p:spPr>
          <a:xfrm>
            <a:off x="269272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510" name="Google Shape;510;p25"/>
          <p:cNvSpPr/>
          <p:nvPr/>
        </p:nvSpPr>
        <p:spPr>
          <a:xfrm>
            <a:off x="1978899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sp>
        <p:nvSpPr>
          <p:cNvPr id="511" name="Google Shape;511;p25"/>
          <p:cNvSpPr/>
          <p:nvPr/>
        </p:nvSpPr>
        <p:spPr>
          <a:xfrm>
            <a:off x="3688525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512" name="Google Shape;512;p25"/>
          <p:cNvSpPr/>
          <p:nvPr/>
        </p:nvSpPr>
        <p:spPr>
          <a:xfrm>
            <a:off x="5398152" y="4731030"/>
            <a:ext cx="1767000" cy="332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Segments</a:t>
            </a:r>
            <a:endParaRPr/>
          </a:p>
        </p:txBody>
      </p:sp>
      <p:sp>
        <p:nvSpPr>
          <p:cNvPr id="513" name="Google Shape;513;p25"/>
          <p:cNvSpPr/>
          <p:nvPr/>
        </p:nvSpPr>
        <p:spPr>
          <a:xfrm>
            <a:off x="7107791" y="4731105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Targeting</a:t>
            </a:r>
            <a:endParaRPr/>
          </a:p>
        </p:txBody>
      </p:sp>
      <p:sp>
        <p:nvSpPr>
          <p:cNvPr id="514" name="Google Shape;514;p25"/>
          <p:cNvSpPr txBox="1"/>
          <p:nvPr>
            <p:ph type="title"/>
          </p:nvPr>
        </p:nvSpPr>
        <p:spPr>
          <a:xfrm>
            <a:off x="1303800" y="598575"/>
            <a:ext cx="5897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Segments: Cluster 4 Analysis</a:t>
            </a:r>
            <a:endParaRPr/>
          </a:p>
        </p:txBody>
      </p:sp>
      <p:pic>
        <p:nvPicPr>
          <p:cNvPr id="515" name="Google Shape;51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42200" y="169210"/>
            <a:ext cx="843425" cy="843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Targeting</a:t>
            </a:r>
            <a:endParaRPr/>
          </a:p>
        </p:txBody>
      </p:sp>
      <p:sp>
        <p:nvSpPr>
          <p:cNvPr id="521" name="Google Shape;521;p26"/>
          <p:cNvSpPr/>
          <p:nvPr/>
        </p:nvSpPr>
        <p:spPr>
          <a:xfrm>
            <a:off x="269272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522" name="Google Shape;522;p26"/>
          <p:cNvSpPr/>
          <p:nvPr/>
        </p:nvSpPr>
        <p:spPr>
          <a:xfrm>
            <a:off x="1978899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3688525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524" name="Google Shape;524;p26"/>
          <p:cNvSpPr/>
          <p:nvPr/>
        </p:nvSpPr>
        <p:spPr>
          <a:xfrm>
            <a:off x="5398152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Segments</a:t>
            </a:r>
            <a:endParaRPr/>
          </a:p>
        </p:txBody>
      </p:sp>
      <p:sp>
        <p:nvSpPr>
          <p:cNvPr id="525" name="Google Shape;525;p26"/>
          <p:cNvSpPr/>
          <p:nvPr/>
        </p:nvSpPr>
        <p:spPr>
          <a:xfrm>
            <a:off x="7107791" y="4731105"/>
            <a:ext cx="1767000" cy="332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Targeting</a:t>
            </a:r>
            <a:endParaRPr/>
          </a:p>
        </p:txBody>
      </p:sp>
      <p:sp>
        <p:nvSpPr>
          <p:cNvPr id="526" name="Google Shape;526;p26"/>
          <p:cNvSpPr/>
          <p:nvPr/>
        </p:nvSpPr>
        <p:spPr>
          <a:xfrm>
            <a:off x="643125" y="1372825"/>
            <a:ext cx="1937700" cy="679800"/>
          </a:xfrm>
          <a:prstGeom prst="rect">
            <a:avLst/>
          </a:prstGeom>
          <a:solidFill>
            <a:srgbClr val="ABEFEA">
              <a:alpha val="42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Cluster 1</a:t>
            </a:r>
            <a:endParaRPr b="1" sz="1000"/>
          </a:p>
          <a:p>
            <a:pPr indent="-177800" lvl="0" marL="17145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Low income</a:t>
            </a:r>
            <a:endParaRPr sz="1000"/>
          </a:p>
          <a:p>
            <a:pPr indent="-177800" lvl="0" marL="17145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Low purchase frequency</a:t>
            </a:r>
            <a:endParaRPr sz="1000"/>
          </a:p>
          <a:p>
            <a:pPr indent="-177800" lvl="0" marL="17145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Low cash payments</a:t>
            </a:r>
            <a:endParaRPr sz="1000"/>
          </a:p>
        </p:txBody>
      </p:sp>
      <p:sp>
        <p:nvSpPr>
          <p:cNvPr id="527" name="Google Shape;527;p26"/>
          <p:cNvSpPr/>
          <p:nvPr/>
        </p:nvSpPr>
        <p:spPr>
          <a:xfrm>
            <a:off x="643125" y="2091137"/>
            <a:ext cx="1937700" cy="679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Cluster 2</a:t>
            </a:r>
            <a:endParaRPr b="1" sz="1000"/>
          </a:p>
          <a:p>
            <a:pPr indent="-177800" lvl="0" marL="17145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High income / wealth</a:t>
            </a:r>
            <a:endParaRPr sz="1000"/>
          </a:p>
          <a:p>
            <a:pPr indent="-177800" lvl="0" marL="17145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High number of purchases</a:t>
            </a:r>
            <a:endParaRPr sz="1000"/>
          </a:p>
          <a:p>
            <a:pPr indent="-177800" lvl="0" marL="17145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Doing big purchases</a:t>
            </a:r>
            <a:endParaRPr sz="1000"/>
          </a:p>
        </p:txBody>
      </p:sp>
      <p:sp>
        <p:nvSpPr>
          <p:cNvPr id="528" name="Google Shape;528;p26"/>
          <p:cNvSpPr/>
          <p:nvPr/>
        </p:nvSpPr>
        <p:spPr>
          <a:xfrm>
            <a:off x="643127" y="2824542"/>
            <a:ext cx="1937700" cy="679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Cluster 3</a:t>
            </a:r>
            <a:endParaRPr b="1" sz="1000"/>
          </a:p>
          <a:p>
            <a:pPr indent="-177800" lvl="0" marL="17145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Medium wealth / income</a:t>
            </a:r>
            <a:endParaRPr sz="1000"/>
          </a:p>
          <a:p>
            <a:pPr indent="-177800" lvl="0" marL="17145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Not many transactions</a:t>
            </a:r>
            <a:endParaRPr sz="1000"/>
          </a:p>
          <a:p>
            <a:pPr indent="-177800" lvl="0" marL="17145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Paying cash in advance</a:t>
            </a:r>
            <a:endParaRPr sz="1000"/>
          </a:p>
        </p:txBody>
      </p:sp>
      <p:sp>
        <p:nvSpPr>
          <p:cNvPr id="529" name="Google Shape;529;p26"/>
          <p:cNvSpPr/>
          <p:nvPr/>
        </p:nvSpPr>
        <p:spPr>
          <a:xfrm>
            <a:off x="643126" y="3557984"/>
            <a:ext cx="1937700" cy="679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Cluster 4</a:t>
            </a:r>
            <a:endParaRPr b="1" sz="1000"/>
          </a:p>
          <a:p>
            <a:pPr indent="-177800" lvl="0" marL="17145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High income / wealthy</a:t>
            </a:r>
            <a:endParaRPr sz="1000"/>
          </a:p>
          <a:p>
            <a:pPr indent="-177800" lvl="0" marL="17145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Not buying frequently</a:t>
            </a:r>
            <a:endParaRPr sz="1000"/>
          </a:p>
          <a:p>
            <a:pPr indent="-177800" lvl="0" marL="17145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Usually paying in cash</a:t>
            </a:r>
            <a:endParaRPr sz="1000"/>
          </a:p>
        </p:txBody>
      </p:sp>
      <p:cxnSp>
        <p:nvCxnSpPr>
          <p:cNvPr id="530" name="Google Shape;530;p26"/>
          <p:cNvCxnSpPr/>
          <p:nvPr/>
        </p:nvCxnSpPr>
        <p:spPr>
          <a:xfrm>
            <a:off x="2885175" y="4198950"/>
            <a:ext cx="558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26"/>
          <p:cNvCxnSpPr/>
          <p:nvPr/>
        </p:nvCxnSpPr>
        <p:spPr>
          <a:xfrm rot="10800000">
            <a:off x="3232900" y="1459775"/>
            <a:ext cx="0" cy="27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26"/>
          <p:cNvSpPr/>
          <p:nvPr/>
        </p:nvSpPr>
        <p:spPr>
          <a:xfrm rot="-5400000">
            <a:off x="2317350" y="2658725"/>
            <a:ext cx="15369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</a:t>
            </a:r>
            <a:endParaRPr/>
          </a:p>
        </p:txBody>
      </p:sp>
      <p:sp>
        <p:nvSpPr>
          <p:cNvPr id="533" name="Google Shape;533;p26"/>
          <p:cNvSpPr/>
          <p:nvPr/>
        </p:nvSpPr>
        <p:spPr>
          <a:xfrm>
            <a:off x="4823600" y="4161575"/>
            <a:ext cx="2028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frequency</a:t>
            </a:r>
            <a:endParaRPr/>
          </a:p>
        </p:txBody>
      </p:sp>
      <p:sp>
        <p:nvSpPr>
          <p:cNvPr id="534" name="Google Shape;534;p26"/>
          <p:cNvSpPr/>
          <p:nvPr/>
        </p:nvSpPr>
        <p:spPr>
          <a:xfrm>
            <a:off x="3380950" y="3098075"/>
            <a:ext cx="1875900" cy="1063500"/>
          </a:xfrm>
          <a:prstGeom prst="ellipse">
            <a:avLst/>
          </a:prstGeom>
          <a:solidFill>
            <a:srgbClr val="ABEFEA">
              <a:alpha val="42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Cluster 1: </a:t>
            </a:r>
            <a:br>
              <a:rPr lang="en" sz="1000"/>
            </a:br>
            <a:r>
              <a:rPr lang="en" sz="1000"/>
              <a:t>Do not target</a:t>
            </a:r>
            <a:endParaRPr sz="1000"/>
          </a:p>
        </p:txBody>
      </p:sp>
      <p:sp>
        <p:nvSpPr>
          <p:cNvPr id="535" name="Google Shape;535;p26"/>
          <p:cNvSpPr/>
          <p:nvPr/>
        </p:nvSpPr>
        <p:spPr>
          <a:xfrm>
            <a:off x="3688525" y="2347975"/>
            <a:ext cx="1875900" cy="10635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Cluster 3: </a:t>
            </a:r>
            <a:br>
              <a:rPr b="1" lang="en" sz="1000"/>
            </a:br>
            <a:r>
              <a:rPr lang="en" sz="1000"/>
              <a:t>Do not target</a:t>
            </a:r>
            <a:endParaRPr sz="1000"/>
          </a:p>
        </p:txBody>
      </p:sp>
      <p:sp>
        <p:nvSpPr>
          <p:cNvPr id="536" name="Google Shape;536;p26"/>
          <p:cNvSpPr/>
          <p:nvPr/>
        </p:nvSpPr>
        <p:spPr>
          <a:xfrm>
            <a:off x="6056325" y="1761050"/>
            <a:ext cx="1875900" cy="1063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Cluster 2: </a:t>
            </a:r>
            <a:br>
              <a:rPr b="1" lang="en" sz="1000"/>
            </a:br>
            <a:r>
              <a:rPr i="1" lang="en" sz="1000"/>
              <a:t>“5 % off of purchases above 2000 €” </a:t>
            </a:r>
            <a:endParaRPr i="1" sz="1000"/>
          </a:p>
        </p:txBody>
      </p:sp>
      <p:sp>
        <p:nvSpPr>
          <p:cNvPr id="537" name="Google Shape;537;p26"/>
          <p:cNvSpPr/>
          <p:nvPr/>
        </p:nvSpPr>
        <p:spPr>
          <a:xfrm>
            <a:off x="4139300" y="1284475"/>
            <a:ext cx="1875900" cy="10635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Cluster 4: </a:t>
            </a:r>
            <a:br>
              <a:rPr b="1" lang="en" sz="1000"/>
            </a:br>
            <a:r>
              <a:rPr b="1" i="1" lang="en" sz="1000"/>
              <a:t>“</a:t>
            </a:r>
            <a:r>
              <a:rPr i="1" lang="en" sz="1000"/>
              <a:t>3 % off when paying with credit card”</a:t>
            </a:r>
            <a:endParaRPr i="1" sz="1000"/>
          </a:p>
        </p:txBody>
      </p:sp>
      <p:pic>
        <p:nvPicPr>
          <p:cNvPr id="538" name="Google Shape;5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2200" y="169210"/>
            <a:ext cx="843425" cy="8434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9" name="Google Shape;539;p26"/>
          <p:cNvGrpSpPr/>
          <p:nvPr/>
        </p:nvGrpSpPr>
        <p:grpSpPr>
          <a:xfrm>
            <a:off x="8146781" y="152073"/>
            <a:ext cx="522928" cy="540801"/>
            <a:chOff x="4163550" y="149375"/>
            <a:chExt cx="1081100" cy="1118050"/>
          </a:xfrm>
        </p:grpSpPr>
        <p:sp>
          <p:nvSpPr>
            <p:cNvPr id="540" name="Google Shape;540;p26"/>
            <p:cNvSpPr/>
            <p:nvPr/>
          </p:nvSpPr>
          <p:spPr>
            <a:xfrm>
              <a:off x="4293400" y="300550"/>
              <a:ext cx="815700" cy="8157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4422150" y="429300"/>
              <a:ext cx="558300" cy="5583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2" name="Google Shape;542;p26"/>
            <p:cNvCxnSpPr/>
            <p:nvPr/>
          </p:nvCxnSpPr>
          <p:spPr>
            <a:xfrm>
              <a:off x="4163550" y="704225"/>
              <a:ext cx="334800" cy="4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26"/>
            <p:cNvCxnSpPr/>
            <p:nvPr/>
          </p:nvCxnSpPr>
          <p:spPr>
            <a:xfrm>
              <a:off x="4909850" y="704225"/>
              <a:ext cx="334800" cy="4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26"/>
            <p:cNvCxnSpPr/>
            <p:nvPr/>
          </p:nvCxnSpPr>
          <p:spPr>
            <a:xfrm>
              <a:off x="4695700" y="929025"/>
              <a:ext cx="11100" cy="338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26"/>
            <p:cNvCxnSpPr/>
            <p:nvPr/>
          </p:nvCxnSpPr>
          <p:spPr>
            <a:xfrm>
              <a:off x="4695700" y="149375"/>
              <a:ext cx="11100" cy="338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&amp; Conclusion</a:t>
            </a: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1367120" y="1341363"/>
            <a:ext cx="6402300" cy="483300"/>
          </a:xfrm>
          <a:prstGeom prst="parallelogram">
            <a:avLst>
              <a:gd fmla="val 1092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Analysis of customer behavior of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8500 customers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over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6 months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based on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credit card transactions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using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18 features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52" name="Google Shape;552;p27"/>
          <p:cNvGrpSpPr/>
          <p:nvPr/>
        </p:nvGrpSpPr>
        <p:grpSpPr>
          <a:xfrm>
            <a:off x="1367054" y="1912512"/>
            <a:ext cx="6402433" cy="422597"/>
            <a:chOff x="224175" y="2998078"/>
            <a:chExt cx="5186256" cy="488100"/>
          </a:xfrm>
        </p:grpSpPr>
        <p:sp>
          <p:nvSpPr>
            <p:cNvPr id="553" name="Google Shape;553;p27"/>
            <p:cNvSpPr/>
            <p:nvPr/>
          </p:nvSpPr>
          <p:spPr>
            <a:xfrm>
              <a:off x="224175" y="2998078"/>
              <a:ext cx="1767000" cy="488100"/>
            </a:xfrm>
            <a:prstGeom prst="chevron">
              <a:avLst>
                <a:gd fmla="val 50000" name="adj"/>
              </a:avLst>
            </a:prstGeom>
            <a:solidFill>
              <a:srgbClr val="ABEFEA">
                <a:alpha val="4273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Missing Value Removal</a:t>
              </a:r>
              <a:endParaRPr sz="1200"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1933803" y="2998078"/>
              <a:ext cx="1767000" cy="488100"/>
            </a:xfrm>
            <a:prstGeom prst="chevron">
              <a:avLst>
                <a:gd fmla="val 50000" name="adj"/>
              </a:avLst>
            </a:prstGeom>
            <a:solidFill>
              <a:srgbClr val="ABEFEA">
                <a:alpha val="4273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Correlation Analysis</a:t>
              </a:r>
              <a:endParaRPr sz="1200"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3643431" y="2998078"/>
              <a:ext cx="1767000" cy="488100"/>
            </a:xfrm>
            <a:prstGeom prst="chevron">
              <a:avLst>
                <a:gd fmla="val 50000" name="adj"/>
              </a:avLst>
            </a:prstGeom>
            <a:solidFill>
              <a:srgbClr val="ABEFEA">
                <a:alpha val="4273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Outlier Removal</a:t>
              </a:r>
              <a:endParaRPr sz="1200"/>
            </a:p>
          </p:txBody>
        </p:sp>
      </p:grpSp>
      <p:grpSp>
        <p:nvGrpSpPr>
          <p:cNvPr id="556" name="Google Shape;556;p27"/>
          <p:cNvGrpSpPr/>
          <p:nvPr/>
        </p:nvGrpSpPr>
        <p:grpSpPr>
          <a:xfrm>
            <a:off x="1568403" y="2422959"/>
            <a:ext cx="5999734" cy="1018441"/>
            <a:chOff x="939450" y="2833650"/>
            <a:chExt cx="6929700" cy="1176300"/>
          </a:xfrm>
        </p:grpSpPr>
        <p:sp>
          <p:nvSpPr>
            <p:cNvPr id="557" name="Google Shape;557;p27"/>
            <p:cNvSpPr/>
            <p:nvPr/>
          </p:nvSpPr>
          <p:spPr>
            <a:xfrm>
              <a:off x="939450" y="2833650"/>
              <a:ext cx="6929700" cy="11763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Cluster Analysis: Segmentation in </a:t>
              </a:r>
              <a:r>
                <a:rPr b="1" lang="en" sz="1200"/>
                <a:t>four</a:t>
              </a:r>
              <a:r>
                <a:rPr lang="en" sz="1200"/>
                <a:t> Clusters</a:t>
              </a:r>
              <a:endParaRPr sz="1200"/>
            </a:p>
          </p:txBody>
        </p:sp>
        <p:pic>
          <p:nvPicPr>
            <p:cNvPr id="558" name="Google Shape;55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44313" y="3134300"/>
              <a:ext cx="3332634" cy="811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9" name="Google Shape;559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31710" y="3134300"/>
              <a:ext cx="3332578" cy="811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0" name="Google Shape;560;p27"/>
          <p:cNvSpPr/>
          <p:nvPr/>
        </p:nvSpPr>
        <p:spPr>
          <a:xfrm>
            <a:off x="1159225" y="3529250"/>
            <a:ext cx="6818100" cy="257700"/>
          </a:xfrm>
          <a:prstGeom prst="trapezoid">
            <a:avLst>
              <a:gd fmla="val 159934" name="adj"/>
            </a:avLst>
          </a:prstGeom>
          <a:gradFill>
            <a:gsLst>
              <a:gs pos="0">
                <a:schemeClr val="lt2">
                  <a:alpha val="42730"/>
                </a:schemeClr>
              </a:gs>
              <a:gs pos="100000">
                <a:srgbClr val="C9DAF8">
                  <a:alpha val="4273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1163575" y="3874800"/>
            <a:ext cx="6809400" cy="78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Conclusion: 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Focus marketing efforts on </a:t>
            </a:r>
            <a:r>
              <a:rPr b="1" lang="en"/>
              <a:t>cluster 2</a:t>
            </a:r>
            <a:r>
              <a:rPr lang="en"/>
              <a:t> and </a:t>
            </a:r>
            <a:r>
              <a:rPr b="1" lang="en"/>
              <a:t>cluster 4</a:t>
            </a:r>
            <a:r>
              <a:rPr lang="en"/>
              <a:t> due to high income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Increase buying frequency of </a:t>
            </a:r>
            <a:r>
              <a:rPr b="1" lang="en"/>
              <a:t>cluster 4 </a:t>
            </a:r>
            <a:r>
              <a:rPr lang="en"/>
              <a:t>(high income, low purchase frequency) </a:t>
            </a:r>
            <a:endParaRPr/>
          </a:p>
        </p:txBody>
      </p:sp>
      <p:pic>
        <p:nvPicPr>
          <p:cNvPr id="562" name="Google Shape;56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2200" y="169210"/>
            <a:ext cx="843425" cy="8434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3" name="Google Shape;563;p27"/>
          <p:cNvGrpSpPr/>
          <p:nvPr/>
        </p:nvGrpSpPr>
        <p:grpSpPr>
          <a:xfrm>
            <a:off x="8146781" y="152073"/>
            <a:ext cx="522928" cy="540801"/>
            <a:chOff x="4163550" y="149375"/>
            <a:chExt cx="1081100" cy="1118050"/>
          </a:xfrm>
        </p:grpSpPr>
        <p:sp>
          <p:nvSpPr>
            <p:cNvPr id="564" name="Google Shape;564;p27"/>
            <p:cNvSpPr/>
            <p:nvPr/>
          </p:nvSpPr>
          <p:spPr>
            <a:xfrm>
              <a:off x="4293400" y="300550"/>
              <a:ext cx="815700" cy="8157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4422150" y="429300"/>
              <a:ext cx="558300" cy="5583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6" name="Google Shape;566;p27"/>
            <p:cNvCxnSpPr/>
            <p:nvPr/>
          </p:nvCxnSpPr>
          <p:spPr>
            <a:xfrm>
              <a:off x="4163550" y="704225"/>
              <a:ext cx="334800" cy="4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27"/>
            <p:cNvCxnSpPr/>
            <p:nvPr/>
          </p:nvCxnSpPr>
          <p:spPr>
            <a:xfrm>
              <a:off x="4909850" y="704225"/>
              <a:ext cx="334800" cy="4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27"/>
            <p:cNvCxnSpPr/>
            <p:nvPr/>
          </p:nvCxnSpPr>
          <p:spPr>
            <a:xfrm>
              <a:off x="4695700" y="929025"/>
              <a:ext cx="11100" cy="338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27"/>
            <p:cNvCxnSpPr/>
            <p:nvPr/>
          </p:nvCxnSpPr>
          <p:spPr>
            <a:xfrm>
              <a:off x="4695700" y="149375"/>
              <a:ext cx="11100" cy="338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0" name="Google Shape;570;p27"/>
          <p:cNvSpPr/>
          <p:nvPr/>
        </p:nvSpPr>
        <p:spPr>
          <a:xfrm>
            <a:off x="269272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1978899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3688525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5398152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Segments</a:t>
            </a: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7107791" y="4731105"/>
            <a:ext cx="1767000" cy="332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580" name="Google Shape;5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663" y="2209926"/>
            <a:ext cx="1180675" cy="1180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1" name="Google Shape;581;p28"/>
          <p:cNvGrpSpPr/>
          <p:nvPr/>
        </p:nvGrpSpPr>
        <p:grpSpPr>
          <a:xfrm>
            <a:off x="3988446" y="2185948"/>
            <a:ext cx="732121" cy="757143"/>
            <a:chOff x="4163550" y="149375"/>
            <a:chExt cx="1081100" cy="1118050"/>
          </a:xfrm>
        </p:grpSpPr>
        <p:sp>
          <p:nvSpPr>
            <p:cNvPr id="582" name="Google Shape;582;p28"/>
            <p:cNvSpPr/>
            <p:nvPr/>
          </p:nvSpPr>
          <p:spPr>
            <a:xfrm>
              <a:off x="4293400" y="300550"/>
              <a:ext cx="815700" cy="8157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4422150" y="429300"/>
              <a:ext cx="558300" cy="5583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4" name="Google Shape;584;p28"/>
            <p:cNvCxnSpPr/>
            <p:nvPr/>
          </p:nvCxnSpPr>
          <p:spPr>
            <a:xfrm>
              <a:off x="4163550" y="704225"/>
              <a:ext cx="334800" cy="4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28"/>
            <p:cNvCxnSpPr/>
            <p:nvPr/>
          </p:nvCxnSpPr>
          <p:spPr>
            <a:xfrm>
              <a:off x="4909850" y="704225"/>
              <a:ext cx="334800" cy="4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28"/>
            <p:cNvCxnSpPr/>
            <p:nvPr/>
          </p:nvCxnSpPr>
          <p:spPr>
            <a:xfrm>
              <a:off x="4695700" y="929025"/>
              <a:ext cx="11100" cy="338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28"/>
            <p:cNvCxnSpPr/>
            <p:nvPr/>
          </p:nvCxnSpPr>
          <p:spPr>
            <a:xfrm>
              <a:off x="4695700" y="149375"/>
              <a:ext cx="11100" cy="338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900" y="1619375"/>
            <a:ext cx="1904700" cy="1904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85" name="Google Shape;285;p14"/>
          <p:cNvSpPr/>
          <p:nvPr/>
        </p:nvSpPr>
        <p:spPr>
          <a:xfrm>
            <a:off x="1671600" y="3672750"/>
            <a:ext cx="2049300" cy="43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 </a:t>
            </a:r>
            <a:r>
              <a:rPr b="1" lang="en"/>
              <a:t>v. Zitzewitz</a:t>
            </a:r>
            <a:endParaRPr b="1"/>
          </a:p>
        </p:txBody>
      </p:sp>
      <p:sp>
        <p:nvSpPr>
          <p:cNvPr id="286" name="Google Shape;286;p14"/>
          <p:cNvSpPr/>
          <p:nvPr/>
        </p:nvSpPr>
        <p:spPr>
          <a:xfrm>
            <a:off x="5215500" y="3651250"/>
            <a:ext cx="2049300" cy="43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Mehran </a:t>
            </a:r>
            <a:r>
              <a:rPr b="1" lang="en"/>
              <a:t>Chowdhury</a:t>
            </a:r>
            <a:endParaRPr b="1"/>
          </a:p>
        </p:txBody>
      </p:sp>
      <p:sp>
        <p:nvSpPr>
          <p:cNvPr id="287" name="Google Shape;287;p14"/>
          <p:cNvSpPr/>
          <p:nvPr/>
        </p:nvSpPr>
        <p:spPr>
          <a:xfrm>
            <a:off x="5287800" y="1597875"/>
            <a:ext cx="1904700" cy="190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663" y="3917676"/>
            <a:ext cx="1180675" cy="118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/>
          <p:nvPr/>
        </p:nvSpPr>
        <p:spPr>
          <a:xfrm>
            <a:off x="2944500" y="1169925"/>
            <a:ext cx="3255000" cy="458100"/>
          </a:xfrm>
          <a:prstGeom prst="rect">
            <a:avLst/>
          </a:prstGeom>
          <a:solidFill>
            <a:srgbClr val="ABEFEA">
              <a:alpha val="42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Task Description</a:t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2944500" y="1716125"/>
            <a:ext cx="3255000" cy="458100"/>
          </a:xfrm>
          <a:prstGeom prst="rect">
            <a:avLst/>
          </a:prstGeom>
          <a:solidFill>
            <a:srgbClr val="ABEFEA">
              <a:alpha val="42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Dataset Exploration</a:t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2944500" y="2262325"/>
            <a:ext cx="3255000" cy="458100"/>
          </a:xfrm>
          <a:prstGeom prst="rect">
            <a:avLst/>
          </a:prstGeom>
          <a:solidFill>
            <a:srgbClr val="ABEFEA">
              <a:alpha val="42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Clustering Process</a:t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2944500" y="2808525"/>
            <a:ext cx="3255000" cy="458100"/>
          </a:xfrm>
          <a:prstGeom prst="rect">
            <a:avLst/>
          </a:prstGeom>
          <a:solidFill>
            <a:srgbClr val="ABEFEA">
              <a:alpha val="42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Identified Customer Segments</a:t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2944500" y="3354725"/>
            <a:ext cx="3255000" cy="458100"/>
          </a:xfrm>
          <a:prstGeom prst="rect">
            <a:avLst/>
          </a:prstGeom>
          <a:solidFill>
            <a:srgbClr val="ABEFEA">
              <a:alpha val="42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Customer Targeting Strategies</a:t>
            </a:r>
            <a:endParaRPr/>
          </a:p>
        </p:txBody>
      </p:sp>
      <p:sp>
        <p:nvSpPr>
          <p:cNvPr id="299" name="Google Shape;299;p15"/>
          <p:cNvSpPr/>
          <p:nvPr/>
        </p:nvSpPr>
        <p:spPr>
          <a:xfrm rot="5400000">
            <a:off x="1215825" y="2386575"/>
            <a:ext cx="2840400" cy="4071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Task: Market Analysis</a:t>
            </a:r>
            <a:endParaRPr/>
          </a:p>
        </p:txBody>
      </p:sp>
      <p:grpSp>
        <p:nvGrpSpPr>
          <p:cNvPr id="305" name="Google Shape;305;p16"/>
          <p:cNvGrpSpPr/>
          <p:nvPr/>
        </p:nvGrpSpPr>
        <p:grpSpPr>
          <a:xfrm>
            <a:off x="269272" y="4731030"/>
            <a:ext cx="8605456" cy="332775"/>
            <a:chOff x="75975" y="4610982"/>
            <a:chExt cx="10220257" cy="332775"/>
          </a:xfrm>
        </p:grpSpPr>
        <p:sp>
          <p:nvSpPr>
            <p:cNvPr id="306" name="Google Shape;306;p16"/>
            <p:cNvSpPr/>
            <p:nvPr/>
          </p:nvSpPr>
          <p:spPr>
            <a:xfrm>
              <a:off x="75975" y="4610982"/>
              <a:ext cx="2098500" cy="3327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Task</a:t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2106411" y="4610982"/>
              <a:ext cx="2098500" cy="332700"/>
            </a:xfrm>
            <a:prstGeom prst="chevron">
              <a:avLst>
                <a:gd fmla="val 50000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Exploration</a:t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4136846" y="4610982"/>
              <a:ext cx="2098500" cy="332700"/>
            </a:xfrm>
            <a:prstGeom prst="chevron">
              <a:avLst>
                <a:gd fmla="val 50000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Clustering</a:t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6167282" y="4610982"/>
              <a:ext cx="2098500" cy="332700"/>
            </a:xfrm>
            <a:prstGeom prst="chevron">
              <a:avLst>
                <a:gd fmla="val 50000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Segments</a:t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8197732" y="4611057"/>
              <a:ext cx="2098500" cy="332700"/>
            </a:xfrm>
            <a:prstGeom prst="chevron">
              <a:avLst>
                <a:gd fmla="val 50000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Targeting</a:t>
              </a:r>
              <a:endParaRPr/>
            </a:p>
          </p:txBody>
        </p:sp>
      </p:grpSp>
      <p:sp>
        <p:nvSpPr>
          <p:cNvPr id="311" name="Google Shape;311;p16"/>
          <p:cNvSpPr/>
          <p:nvPr/>
        </p:nvSpPr>
        <p:spPr>
          <a:xfrm>
            <a:off x="1416825" y="1519875"/>
            <a:ext cx="6440100" cy="5580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What: </a:t>
            </a: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Analysis of customer behavior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6"/>
          <p:cNvSpPr/>
          <p:nvPr/>
        </p:nvSpPr>
        <p:spPr>
          <a:xfrm>
            <a:off x="1416825" y="2077875"/>
            <a:ext cx="1691700" cy="1754100"/>
          </a:xfrm>
          <a:prstGeom prst="rect">
            <a:avLst/>
          </a:prstGeom>
          <a:solidFill>
            <a:srgbClr val="ABEFEA">
              <a:alpha val="42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How: </a:t>
            </a:r>
            <a:br>
              <a:rPr b="1" lang="en" sz="1500">
                <a:latin typeface="Nunito"/>
                <a:ea typeface="Nunito"/>
                <a:cs typeface="Nunito"/>
                <a:sym typeface="Nunito"/>
              </a:rPr>
            </a:br>
            <a:r>
              <a:rPr lang="en" sz="1500">
                <a:latin typeface="Nunito"/>
                <a:ea typeface="Nunito"/>
                <a:cs typeface="Nunito"/>
                <a:sym typeface="Nunito"/>
              </a:rPr>
              <a:t>Credit Card Transactions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6"/>
          <p:cNvSpPr/>
          <p:nvPr/>
        </p:nvSpPr>
        <p:spPr>
          <a:xfrm>
            <a:off x="3791025" y="2077875"/>
            <a:ext cx="1691700" cy="1754100"/>
          </a:xfrm>
          <a:prstGeom prst="rect">
            <a:avLst/>
          </a:prstGeom>
          <a:solidFill>
            <a:srgbClr val="ABEFEA">
              <a:alpha val="42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Who: </a:t>
            </a:r>
            <a:br>
              <a:rPr b="1" lang="en" sz="1500">
                <a:latin typeface="Nunito"/>
                <a:ea typeface="Nunito"/>
                <a:cs typeface="Nunito"/>
                <a:sym typeface="Nunito"/>
              </a:rPr>
            </a:br>
            <a:r>
              <a:rPr lang="en" sz="1500">
                <a:latin typeface="Nunito"/>
                <a:ea typeface="Nunito"/>
                <a:cs typeface="Nunito"/>
                <a:sym typeface="Nunito"/>
              </a:rPr>
              <a:t>8500 customers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6"/>
          <p:cNvSpPr/>
          <p:nvPr/>
        </p:nvSpPr>
        <p:spPr>
          <a:xfrm>
            <a:off x="6165225" y="2077875"/>
            <a:ext cx="1691700" cy="1754100"/>
          </a:xfrm>
          <a:prstGeom prst="rect">
            <a:avLst/>
          </a:prstGeom>
          <a:solidFill>
            <a:srgbClr val="ABEFEA">
              <a:alpha val="42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When: </a:t>
            </a:r>
            <a:br>
              <a:rPr b="1" lang="en" sz="1500">
                <a:latin typeface="Nunito"/>
                <a:ea typeface="Nunito"/>
                <a:cs typeface="Nunito"/>
                <a:sym typeface="Nunito"/>
              </a:rPr>
            </a:br>
            <a:r>
              <a:rPr lang="en" sz="1500">
                <a:latin typeface="Nunito"/>
                <a:ea typeface="Nunito"/>
                <a:cs typeface="Nunito"/>
                <a:sym typeface="Nunito"/>
              </a:rPr>
              <a:t>6 Month period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1416825" y="3831975"/>
            <a:ext cx="6440100" cy="558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Goal: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Cluster based Targeted Marketing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6" name="Google Shape;3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2200" y="169210"/>
            <a:ext cx="843425" cy="843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Exploration</a:t>
            </a:r>
            <a:endParaRPr/>
          </a:p>
        </p:txBody>
      </p:sp>
      <p:sp>
        <p:nvSpPr>
          <p:cNvPr id="322" name="Google Shape;322;p17"/>
          <p:cNvSpPr/>
          <p:nvPr/>
        </p:nvSpPr>
        <p:spPr>
          <a:xfrm>
            <a:off x="269272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323" name="Google Shape;323;p17"/>
          <p:cNvSpPr/>
          <p:nvPr/>
        </p:nvSpPr>
        <p:spPr>
          <a:xfrm>
            <a:off x="1978899" y="4731030"/>
            <a:ext cx="1767000" cy="332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3688525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5398152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Segments</a:t>
            </a: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7107791" y="4731105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Targeting</a:t>
            </a:r>
            <a:endParaRPr/>
          </a:p>
        </p:txBody>
      </p:sp>
      <p:sp>
        <p:nvSpPr>
          <p:cNvPr id="327" name="Google Shape;327;p17"/>
          <p:cNvSpPr/>
          <p:nvPr/>
        </p:nvSpPr>
        <p:spPr>
          <a:xfrm>
            <a:off x="781400" y="1605725"/>
            <a:ext cx="5505000" cy="41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Number of Features: 18</a:t>
            </a:r>
            <a:endParaRPr b="1"/>
          </a:p>
        </p:txBody>
      </p:sp>
      <p:sp>
        <p:nvSpPr>
          <p:cNvPr id="328" name="Google Shape;328;p17"/>
          <p:cNvSpPr/>
          <p:nvPr/>
        </p:nvSpPr>
        <p:spPr>
          <a:xfrm>
            <a:off x="1256968" y="2025775"/>
            <a:ext cx="5505000" cy="412200"/>
          </a:xfrm>
          <a:prstGeom prst="rect">
            <a:avLst/>
          </a:prstGeom>
          <a:solidFill>
            <a:srgbClr val="ABEFEA">
              <a:alpha val="42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balance_account: </a:t>
            </a:r>
            <a:r>
              <a:rPr lang="en" sz="1200"/>
              <a:t>Amount of money on customer bank account (Wealth)</a:t>
            </a:r>
            <a:endParaRPr sz="1200"/>
          </a:p>
        </p:txBody>
      </p:sp>
      <p:sp>
        <p:nvSpPr>
          <p:cNvPr id="329" name="Google Shape;329;p17"/>
          <p:cNvSpPr/>
          <p:nvPr/>
        </p:nvSpPr>
        <p:spPr>
          <a:xfrm>
            <a:off x="1732536" y="2445825"/>
            <a:ext cx="5505000" cy="412200"/>
          </a:xfrm>
          <a:prstGeom prst="rect">
            <a:avLst/>
          </a:prstGeom>
          <a:solidFill>
            <a:srgbClr val="ABEFEA">
              <a:alpha val="42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full_purchases</a:t>
            </a:r>
            <a:r>
              <a:rPr lang="en" sz="1200"/>
              <a:t>: maximum purchase amount done in full payment (Big Buy)</a:t>
            </a:r>
            <a:endParaRPr sz="1200"/>
          </a:p>
        </p:txBody>
      </p:sp>
      <p:sp>
        <p:nvSpPr>
          <p:cNvPr id="330" name="Google Shape;330;p17"/>
          <p:cNvSpPr/>
          <p:nvPr/>
        </p:nvSpPr>
        <p:spPr>
          <a:xfrm>
            <a:off x="2208104" y="2865875"/>
            <a:ext cx="5505000" cy="412200"/>
          </a:xfrm>
          <a:prstGeom prst="rect">
            <a:avLst/>
          </a:prstGeom>
          <a:solidFill>
            <a:srgbClr val="ABEFEA">
              <a:alpha val="42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credit_limit : </a:t>
            </a:r>
            <a:r>
              <a:rPr lang="en" sz="1200"/>
              <a:t>limit of credit card for user (Trustworthiness)</a:t>
            </a:r>
            <a:endParaRPr sz="1200"/>
          </a:p>
        </p:txBody>
      </p:sp>
      <p:sp>
        <p:nvSpPr>
          <p:cNvPr id="331" name="Google Shape;331;p17"/>
          <p:cNvSpPr/>
          <p:nvPr/>
        </p:nvSpPr>
        <p:spPr>
          <a:xfrm>
            <a:off x="2683672" y="3285925"/>
            <a:ext cx="5505000" cy="412200"/>
          </a:xfrm>
          <a:prstGeom prst="rect">
            <a:avLst/>
          </a:prstGeom>
          <a:solidFill>
            <a:srgbClr val="ABEFEA">
              <a:alpha val="42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balance_frequency_update</a:t>
            </a:r>
            <a:r>
              <a:rPr lang="en" sz="1200"/>
              <a:t>: frequency of transactions (Frequent buyers)</a:t>
            </a:r>
            <a:endParaRPr sz="1200"/>
          </a:p>
        </p:txBody>
      </p:sp>
      <p:sp>
        <p:nvSpPr>
          <p:cNvPr id="332" name="Google Shape;332;p17"/>
          <p:cNvSpPr/>
          <p:nvPr/>
        </p:nvSpPr>
        <p:spPr>
          <a:xfrm>
            <a:off x="3159240" y="3705975"/>
            <a:ext cx="5505000" cy="412200"/>
          </a:xfrm>
          <a:prstGeom prst="rect">
            <a:avLst/>
          </a:prstGeom>
          <a:solidFill>
            <a:srgbClr val="ABEFEA">
              <a:alpha val="42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installments: </a:t>
            </a:r>
            <a:r>
              <a:rPr lang="en" sz="1200"/>
              <a:t>amount of purchases done in installments</a:t>
            </a:r>
            <a:endParaRPr sz="1200"/>
          </a:p>
        </p:txBody>
      </p:sp>
      <p:pic>
        <p:nvPicPr>
          <p:cNvPr id="333" name="Google Shape;3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2200" y="169210"/>
            <a:ext cx="843425" cy="843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Exploration</a:t>
            </a:r>
            <a:endParaRPr/>
          </a:p>
        </p:txBody>
      </p:sp>
      <p:sp>
        <p:nvSpPr>
          <p:cNvPr id="339" name="Google Shape;339;p18"/>
          <p:cNvSpPr/>
          <p:nvPr/>
        </p:nvSpPr>
        <p:spPr>
          <a:xfrm>
            <a:off x="269272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340" name="Google Shape;340;p18"/>
          <p:cNvSpPr/>
          <p:nvPr/>
        </p:nvSpPr>
        <p:spPr>
          <a:xfrm>
            <a:off x="1978899" y="4731030"/>
            <a:ext cx="1767000" cy="332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sp>
        <p:nvSpPr>
          <p:cNvPr id="341" name="Google Shape;341;p18"/>
          <p:cNvSpPr/>
          <p:nvPr/>
        </p:nvSpPr>
        <p:spPr>
          <a:xfrm>
            <a:off x="3688525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342" name="Google Shape;342;p18"/>
          <p:cNvSpPr/>
          <p:nvPr/>
        </p:nvSpPr>
        <p:spPr>
          <a:xfrm>
            <a:off x="5398152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Segments</a:t>
            </a:r>
            <a:endParaRPr/>
          </a:p>
        </p:txBody>
      </p:sp>
      <p:sp>
        <p:nvSpPr>
          <p:cNvPr id="343" name="Google Shape;343;p18"/>
          <p:cNvSpPr/>
          <p:nvPr/>
        </p:nvSpPr>
        <p:spPr>
          <a:xfrm>
            <a:off x="7107791" y="4731105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Targeting</a:t>
            </a:r>
            <a:endParaRPr/>
          </a:p>
        </p:txBody>
      </p:sp>
      <p:grpSp>
        <p:nvGrpSpPr>
          <p:cNvPr id="344" name="Google Shape;344;p18"/>
          <p:cNvGrpSpPr/>
          <p:nvPr/>
        </p:nvGrpSpPr>
        <p:grpSpPr>
          <a:xfrm>
            <a:off x="224175" y="2998078"/>
            <a:ext cx="5186256" cy="488100"/>
            <a:chOff x="224175" y="2998078"/>
            <a:chExt cx="5186256" cy="488100"/>
          </a:xfrm>
        </p:grpSpPr>
        <p:sp>
          <p:nvSpPr>
            <p:cNvPr id="345" name="Google Shape;345;p18"/>
            <p:cNvSpPr/>
            <p:nvPr/>
          </p:nvSpPr>
          <p:spPr>
            <a:xfrm>
              <a:off x="224175" y="2998078"/>
              <a:ext cx="1767000" cy="488100"/>
            </a:xfrm>
            <a:prstGeom prst="chevron">
              <a:avLst>
                <a:gd fmla="val 50000" name="adj"/>
              </a:avLst>
            </a:prstGeom>
            <a:solidFill>
              <a:srgbClr val="ABEFEA">
                <a:alpha val="4273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Missing Value Removal</a:t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1933803" y="2998078"/>
              <a:ext cx="1767000" cy="488100"/>
            </a:xfrm>
            <a:prstGeom prst="chevron">
              <a:avLst>
                <a:gd fmla="val 50000" name="adj"/>
              </a:avLst>
            </a:prstGeom>
            <a:solidFill>
              <a:srgbClr val="ABEFEA">
                <a:alpha val="4273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Correlation Analysis</a:t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3643431" y="2998078"/>
              <a:ext cx="1767000" cy="488100"/>
            </a:xfrm>
            <a:prstGeom prst="chevron">
              <a:avLst>
                <a:gd fmla="val 50000" name="adj"/>
              </a:avLst>
            </a:prstGeom>
            <a:solidFill>
              <a:srgbClr val="ABEFEA">
                <a:alpha val="4273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Outlier Removal</a:t>
              </a:r>
              <a:endParaRPr/>
            </a:p>
          </p:txBody>
        </p:sp>
      </p:grpSp>
      <p:sp>
        <p:nvSpPr>
          <p:cNvPr id="348" name="Google Shape;348;p18"/>
          <p:cNvSpPr/>
          <p:nvPr/>
        </p:nvSpPr>
        <p:spPr>
          <a:xfrm rot="10800000">
            <a:off x="248825" y="3614925"/>
            <a:ext cx="5031300" cy="1056000"/>
          </a:xfrm>
          <a:prstGeom prst="trapezoid">
            <a:avLst>
              <a:gd fmla="val 159820" name="adj"/>
            </a:avLst>
          </a:prstGeom>
          <a:gradFill>
            <a:gsLst>
              <a:gs pos="0">
                <a:schemeClr val="lt2"/>
              </a:gs>
              <a:gs pos="100000">
                <a:srgbClr val="ABEFEA">
                  <a:alpha val="4274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18"/>
          <p:cNvPicPr preferRelativeResize="0"/>
          <p:nvPr/>
        </p:nvPicPr>
        <p:blipFill rotWithShape="1">
          <a:blip r:embed="rId3">
            <a:alphaModFix/>
          </a:blip>
          <a:srcRect b="0" l="0" r="50470" t="0"/>
          <a:stretch/>
        </p:blipFill>
        <p:spPr>
          <a:xfrm>
            <a:off x="2036275" y="1565751"/>
            <a:ext cx="1352105" cy="117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8"/>
          <p:cNvPicPr preferRelativeResize="0"/>
          <p:nvPr/>
        </p:nvPicPr>
        <p:blipFill rotWithShape="1">
          <a:blip r:embed="rId4">
            <a:alphaModFix/>
          </a:blip>
          <a:srcRect b="4058" l="0" r="16086" t="0"/>
          <a:stretch/>
        </p:blipFill>
        <p:spPr>
          <a:xfrm>
            <a:off x="178175" y="1327626"/>
            <a:ext cx="1719523" cy="1653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p18"/>
          <p:cNvGrpSpPr/>
          <p:nvPr/>
        </p:nvGrpSpPr>
        <p:grpSpPr>
          <a:xfrm>
            <a:off x="4276648" y="1595587"/>
            <a:ext cx="590754" cy="1117355"/>
            <a:chOff x="4409550" y="1906800"/>
            <a:chExt cx="1218300" cy="2304300"/>
          </a:xfrm>
        </p:grpSpPr>
        <p:sp>
          <p:nvSpPr>
            <p:cNvPr id="352" name="Google Shape;352;p18"/>
            <p:cNvSpPr/>
            <p:nvPr/>
          </p:nvSpPr>
          <p:spPr>
            <a:xfrm>
              <a:off x="4409550" y="1906800"/>
              <a:ext cx="1218300" cy="2304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4840500" y="2609845"/>
              <a:ext cx="356400" cy="874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4" name="Google Shape;354;p18"/>
            <p:cNvCxnSpPr>
              <a:stCxn id="353" idx="0"/>
            </p:cNvCxnSpPr>
            <p:nvPr/>
          </p:nvCxnSpPr>
          <p:spPr>
            <a:xfrm rot="10800000">
              <a:off x="5018700" y="2434645"/>
              <a:ext cx="0" cy="17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18"/>
            <p:cNvCxnSpPr/>
            <p:nvPr/>
          </p:nvCxnSpPr>
          <p:spPr>
            <a:xfrm flipH="1">
              <a:off x="4875750" y="2434645"/>
              <a:ext cx="2859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18"/>
            <p:cNvCxnSpPr/>
            <p:nvPr/>
          </p:nvCxnSpPr>
          <p:spPr>
            <a:xfrm rot="10800000">
              <a:off x="5018700" y="3495833"/>
              <a:ext cx="0" cy="17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18"/>
            <p:cNvCxnSpPr/>
            <p:nvPr/>
          </p:nvCxnSpPr>
          <p:spPr>
            <a:xfrm flipH="1">
              <a:off x="4875750" y="3658345"/>
              <a:ext cx="2859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8" name="Google Shape;358;p18"/>
            <p:cNvSpPr/>
            <p:nvPr/>
          </p:nvSpPr>
          <p:spPr>
            <a:xfrm>
              <a:off x="4991100" y="3742125"/>
              <a:ext cx="55200" cy="55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4991100" y="3808409"/>
              <a:ext cx="55200" cy="55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4991100" y="2296884"/>
              <a:ext cx="55200" cy="55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4991100" y="3894525"/>
              <a:ext cx="55200" cy="55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4991100" y="3960809"/>
              <a:ext cx="55200" cy="55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4991100" y="2065725"/>
              <a:ext cx="55200" cy="55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4991100" y="2132009"/>
              <a:ext cx="55200" cy="55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5" name="Google Shape;36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2200" y="169210"/>
            <a:ext cx="843425" cy="843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Exploration: Correlation Analysis</a:t>
            </a:r>
            <a:endParaRPr/>
          </a:p>
        </p:txBody>
      </p:sp>
      <p:sp>
        <p:nvSpPr>
          <p:cNvPr id="371" name="Google Shape;371;p19"/>
          <p:cNvSpPr/>
          <p:nvPr/>
        </p:nvSpPr>
        <p:spPr>
          <a:xfrm>
            <a:off x="269272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372" name="Google Shape;372;p19"/>
          <p:cNvSpPr/>
          <p:nvPr/>
        </p:nvSpPr>
        <p:spPr>
          <a:xfrm>
            <a:off x="1978899" y="4731030"/>
            <a:ext cx="1767000" cy="332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sp>
        <p:nvSpPr>
          <p:cNvPr id="373" name="Google Shape;373;p19"/>
          <p:cNvSpPr/>
          <p:nvPr/>
        </p:nvSpPr>
        <p:spPr>
          <a:xfrm>
            <a:off x="3688525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374" name="Google Shape;374;p19"/>
          <p:cNvSpPr/>
          <p:nvPr/>
        </p:nvSpPr>
        <p:spPr>
          <a:xfrm>
            <a:off x="5398152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Segments</a:t>
            </a:r>
            <a:endParaRPr/>
          </a:p>
        </p:txBody>
      </p:sp>
      <p:sp>
        <p:nvSpPr>
          <p:cNvPr id="375" name="Google Shape;375;p19"/>
          <p:cNvSpPr/>
          <p:nvPr/>
        </p:nvSpPr>
        <p:spPr>
          <a:xfrm>
            <a:off x="7107791" y="4731105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Targeting</a:t>
            </a:r>
            <a:endParaRPr/>
          </a:p>
        </p:txBody>
      </p:sp>
      <p:pic>
        <p:nvPicPr>
          <p:cNvPr id="376" name="Google Shape;3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650" y="1123425"/>
            <a:ext cx="5652275" cy="243700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9"/>
          <p:cNvSpPr/>
          <p:nvPr/>
        </p:nvSpPr>
        <p:spPr>
          <a:xfrm>
            <a:off x="1167800" y="3603392"/>
            <a:ext cx="27411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purchases_amount</a:t>
            </a:r>
            <a:endParaRPr sz="1200"/>
          </a:p>
        </p:txBody>
      </p:sp>
      <p:sp>
        <p:nvSpPr>
          <p:cNvPr id="378" name="Google Shape;378;p19"/>
          <p:cNvSpPr/>
          <p:nvPr/>
        </p:nvSpPr>
        <p:spPr>
          <a:xfrm>
            <a:off x="1167800" y="3968382"/>
            <a:ext cx="27411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purchases_frequency</a:t>
            </a:r>
            <a:endParaRPr sz="1200"/>
          </a:p>
        </p:txBody>
      </p:sp>
      <p:sp>
        <p:nvSpPr>
          <p:cNvPr id="379" name="Google Shape;379;p19"/>
          <p:cNvSpPr/>
          <p:nvPr/>
        </p:nvSpPr>
        <p:spPr>
          <a:xfrm>
            <a:off x="1167800" y="4333373"/>
            <a:ext cx="27411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cash_advance_frequency</a:t>
            </a:r>
            <a:endParaRPr sz="1200"/>
          </a:p>
        </p:txBody>
      </p:sp>
      <p:sp>
        <p:nvSpPr>
          <p:cNvPr id="380" name="Google Shape;380;p19"/>
          <p:cNvSpPr/>
          <p:nvPr/>
        </p:nvSpPr>
        <p:spPr>
          <a:xfrm>
            <a:off x="5311075" y="3603392"/>
            <a:ext cx="2741100" cy="275400"/>
          </a:xfrm>
          <a:prstGeom prst="rect">
            <a:avLst/>
          </a:prstGeom>
          <a:solidFill>
            <a:srgbClr val="ABEFEA">
              <a:alpha val="42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full_purchases</a:t>
            </a:r>
            <a:endParaRPr sz="1200"/>
          </a:p>
        </p:txBody>
      </p:sp>
      <p:sp>
        <p:nvSpPr>
          <p:cNvPr id="381" name="Google Shape;381;p19"/>
          <p:cNvSpPr/>
          <p:nvPr/>
        </p:nvSpPr>
        <p:spPr>
          <a:xfrm>
            <a:off x="5311075" y="3968382"/>
            <a:ext cx="2741100" cy="275400"/>
          </a:xfrm>
          <a:prstGeom prst="rect">
            <a:avLst/>
          </a:prstGeom>
          <a:solidFill>
            <a:srgbClr val="ABEFEA">
              <a:alpha val="42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purchases_installments_frequency</a:t>
            </a:r>
            <a:endParaRPr sz="1200"/>
          </a:p>
        </p:txBody>
      </p:sp>
      <p:sp>
        <p:nvSpPr>
          <p:cNvPr id="382" name="Google Shape;382;p19"/>
          <p:cNvSpPr/>
          <p:nvPr/>
        </p:nvSpPr>
        <p:spPr>
          <a:xfrm>
            <a:off x="5311075" y="4333373"/>
            <a:ext cx="2741100" cy="275400"/>
          </a:xfrm>
          <a:prstGeom prst="rect">
            <a:avLst/>
          </a:prstGeom>
          <a:solidFill>
            <a:srgbClr val="ABEFEA">
              <a:alpha val="42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nr_cash_advances</a:t>
            </a:r>
            <a:endParaRPr sz="1200"/>
          </a:p>
        </p:txBody>
      </p:sp>
      <p:cxnSp>
        <p:nvCxnSpPr>
          <p:cNvPr id="383" name="Google Shape;383;p19"/>
          <p:cNvCxnSpPr>
            <a:stCxn id="377" idx="3"/>
            <a:endCxn id="380" idx="1"/>
          </p:cNvCxnSpPr>
          <p:nvPr/>
        </p:nvCxnSpPr>
        <p:spPr>
          <a:xfrm>
            <a:off x="3908900" y="3741092"/>
            <a:ext cx="140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84" name="Google Shape;384;p19"/>
          <p:cNvCxnSpPr>
            <a:stCxn id="378" idx="3"/>
            <a:endCxn id="381" idx="1"/>
          </p:cNvCxnSpPr>
          <p:nvPr/>
        </p:nvCxnSpPr>
        <p:spPr>
          <a:xfrm>
            <a:off x="3908900" y="4106082"/>
            <a:ext cx="140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85" name="Google Shape;385;p19"/>
          <p:cNvCxnSpPr>
            <a:stCxn id="379" idx="3"/>
            <a:endCxn id="382" idx="1"/>
          </p:cNvCxnSpPr>
          <p:nvPr/>
        </p:nvCxnSpPr>
        <p:spPr>
          <a:xfrm>
            <a:off x="3908900" y="4471073"/>
            <a:ext cx="140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86" name="Google Shape;386;p19"/>
          <p:cNvSpPr/>
          <p:nvPr/>
        </p:nvSpPr>
        <p:spPr>
          <a:xfrm>
            <a:off x="4379150" y="3621614"/>
            <a:ext cx="541200" cy="235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0.92</a:t>
            </a:r>
            <a:endParaRPr sz="1100"/>
          </a:p>
        </p:txBody>
      </p:sp>
      <p:sp>
        <p:nvSpPr>
          <p:cNvPr id="387" name="Google Shape;387;p19"/>
          <p:cNvSpPr/>
          <p:nvPr/>
        </p:nvSpPr>
        <p:spPr>
          <a:xfrm>
            <a:off x="4379150" y="3989038"/>
            <a:ext cx="541200" cy="235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0.86</a:t>
            </a:r>
            <a:endParaRPr sz="1100"/>
          </a:p>
        </p:txBody>
      </p:sp>
      <p:sp>
        <p:nvSpPr>
          <p:cNvPr id="388" name="Google Shape;388;p19"/>
          <p:cNvSpPr/>
          <p:nvPr/>
        </p:nvSpPr>
        <p:spPr>
          <a:xfrm>
            <a:off x="4379150" y="4356478"/>
            <a:ext cx="541200" cy="235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0.8</a:t>
            </a:r>
            <a:endParaRPr sz="1100"/>
          </a:p>
        </p:txBody>
      </p:sp>
      <p:sp>
        <p:nvSpPr>
          <p:cNvPr id="389" name="Google Shape;389;p19"/>
          <p:cNvSpPr/>
          <p:nvPr/>
        </p:nvSpPr>
        <p:spPr>
          <a:xfrm rot="-5400000">
            <a:off x="388150" y="3829075"/>
            <a:ext cx="1009800" cy="54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Kept</a:t>
            </a:r>
            <a:endParaRPr b="1"/>
          </a:p>
        </p:txBody>
      </p:sp>
      <p:sp>
        <p:nvSpPr>
          <p:cNvPr id="390" name="Google Shape;390;p19"/>
          <p:cNvSpPr/>
          <p:nvPr/>
        </p:nvSpPr>
        <p:spPr>
          <a:xfrm rot="5400000">
            <a:off x="7822050" y="3829075"/>
            <a:ext cx="1009800" cy="549600"/>
          </a:xfrm>
          <a:prstGeom prst="rect">
            <a:avLst/>
          </a:prstGeom>
          <a:solidFill>
            <a:srgbClr val="ABEFEA">
              <a:alpha val="42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Dropped</a:t>
            </a:r>
            <a:endParaRPr b="1"/>
          </a:p>
        </p:txBody>
      </p:sp>
      <p:pic>
        <p:nvPicPr>
          <p:cNvPr id="391" name="Google Shape;3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2200" y="169210"/>
            <a:ext cx="843425" cy="843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Exploration: Outlier Removal</a:t>
            </a: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269272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398" name="Google Shape;398;p20"/>
          <p:cNvSpPr/>
          <p:nvPr/>
        </p:nvSpPr>
        <p:spPr>
          <a:xfrm>
            <a:off x="1978899" y="4731030"/>
            <a:ext cx="1767000" cy="332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3688525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400" name="Google Shape;400;p20"/>
          <p:cNvSpPr/>
          <p:nvPr/>
        </p:nvSpPr>
        <p:spPr>
          <a:xfrm>
            <a:off x="5398152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Segments</a:t>
            </a: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7107791" y="4731105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Targeting</a:t>
            </a:r>
            <a:endParaRPr/>
          </a:p>
        </p:txBody>
      </p:sp>
      <p:grpSp>
        <p:nvGrpSpPr>
          <p:cNvPr id="402" name="Google Shape;402;p20"/>
          <p:cNvGrpSpPr/>
          <p:nvPr/>
        </p:nvGrpSpPr>
        <p:grpSpPr>
          <a:xfrm>
            <a:off x="526900" y="1397063"/>
            <a:ext cx="3119475" cy="3153950"/>
            <a:chOff x="526900" y="1534450"/>
            <a:chExt cx="3119475" cy="3153950"/>
          </a:xfrm>
        </p:grpSpPr>
        <p:pic>
          <p:nvPicPr>
            <p:cNvPr id="403" name="Google Shape;403;p20"/>
            <p:cNvPicPr preferRelativeResize="0"/>
            <p:nvPr/>
          </p:nvPicPr>
          <p:blipFill rotWithShape="1">
            <a:blip r:embed="rId3">
              <a:alphaModFix/>
            </a:blip>
            <a:srcRect b="44867" l="0" r="0" t="0"/>
            <a:stretch/>
          </p:blipFill>
          <p:spPr>
            <a:xfrm>
              <a:off x="526900" y="1852575"/>
              <a:ext cx="3119249" cy="2835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4" name="Google Shape;404;p20"/>
            <p:cNvSpPr/>
            <p:nvPr/>
          </p:nvSpPr>
          <p:spPr>
            <a:xfrm>
              <a:off x="526975" y="1534450"/>
              <a:ext cx="3119400" cy="275400"/>
            </a:xfrm>
            <a:prstGeom prst="rect">
              <a:avLst/>
            </a:prstGeom>
            <a:solidFill>
              <a:srgbClr val="ABEFEA">
                <a:alpha val="4273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Skewness of features</a:t>
              </a:r>
              <a:endParaRPr sz="1200"/>
            </a:p>
          </p:txBody>
        </p:sp>
      </p:grpSp>
      <p:sp>
        <p:nvSpPr>
          <p:cNvPr id="405" name="Google Shape;405;p20"/>
          <p:cNvSpPr/>
          <p:nvPr/>
        </p:nvSpPr>
        <p:spPr>
          <a:xfrm>
            <a:off x="3747425" y="2772287"/>
            <a:ext cx="506700" cy="40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0"/>
          <p:cNvSpPr/>
          <p:nvPr/>
        </p:nvSpPr>
        <p:spPr>
          <a:xfrm>
            <a:off x="5674575" y="2772287"/>
            <a:ext cx="506700" cy="40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20"/>
          <p:cNvGrpSpPr/>
          <p:nvPr/>
        </p:nvGrpSpPr>
        <p:grpSpPr>
          <a:xfrm>
            <a:off x="4355175" y="1498800"/>
            <a:ext cx="1218350" cy="2950475"/>
            <a:chOff x="4409500" y="1641625"/>
            <a:chExt cx="1218350" cy="2950475"/>
          </a:xfrm>
        </p:grpSpPr>
        <p:grpSp>
          <p:nvGrpSpPr>
            <p:cNvPr id="408" name="Google Shape;408;p20"/>
            <p:cNvGrpSpPr/>
            <p:nvPr/>
          </p:nvGrpSpPr>
          <p:grpSpPr>
            <a:xfrm>
              <a:off x="4409550" y="2287800"/>
              <a:ext cx="1218300" cy="2304300"/>
              <a:chOff x="4409550" y="1906800"/>
              <a:chExt cx="1218300" cy="2304300"/>
            </a:xfrm>
          </p:grpSpPr>
          <p:sp>
            <p:nvSpPr>
              <p:cNvPr id="409" name="Google Shape;409;p20"/>
              <p:cNvSpPr/>
              <p:nvPr/>
            </p:nvSpPr>
            <p:spPr>
              <a:xfrm>
                <a:off x="4409550" y="1906800"/>
                <a:ext cx="1218300" cy="2304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0"/>
              <p:cNvSpPr/>
              <p:nvPr/>
            </p:nvSpPr>
            <p:spPr>
              <a:xfrm>
                <a:off x="4840500" y="2609845"/>
                <a:ext cx="356400" cy="87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11" name="Google Shape;411;p20"/>
              <p:cNvCxnSpPr>
                <a:stCxn id="410" idx="0"/>
              </p:cNvCxnSpPr>
              <p:nvPr/>
            </p:nvCxnSpPr>
            <p:spPr>
              <a:xfrm rot="10800000">
                <a:off x="5018700" y="2434645"/>
                <a:ext cx="0" cy="17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2" name="Google Shape;412;p20"/>
              <p:cNvCxnSpPr/>
              <p:nvPr/>
            </p:nvCxnSpPr>
            <p:spPr>
              <a:xfrm flipH="1">
                <a:off x="4875750" y="2434645"/>
                <a:ext cx="285900" cy="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3" name="Google Shape;413;p20"/>
              <p:cNvCxnSpPr/>
              <p:nvPr/>
            </p:nvCxnSpPr>
            <p:spPr>
              <a:xfrm rot="10800000">
                <a:off x="5018700" y="3495833"/>
                <a:ext cx="0" cy="17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4" name="Google Shape;414;p20"/>
              <p:cNvCxnSpPr/>
              <p:nvPr/>
            </p:nvCxnSpPr>
            <p:spPr>
              <a:xfrm flipH="1">
                <a:off x="4875750" y="3658345"/>
                <a:ext cx="285900" cy="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15" name="Google Shape;415;p20"/>
              <p:cNvSpPr/>
              <p:nvPr/>
            </p:nvSpPr>
            <p:spPr>
              <a:xfrm>
                <a:off x="4991100" y="3742125"/>
                <a:ext cx="55200" cy="552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0"/>
              <p:cNvSpPr/>
              <p:nvPr/>
            </p:nvSpPr>
            <p:spPr>
              <a:xfrm>
                <a:off x="4991100" y="3808409"/>
                <a:ext cx="55200" cy="552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0"/>
              <p:cNvSpPr/>
              <p:nvPr/>
            </p:nvSpPr>
            <p:spPr>
              <a:xfrm>
                <a:off x="4991100" y="2296884"/>
                <a:ext cx="55200" cy="552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0"/>
              <p:cNvSpPr/>
              <p:nvPr/>
            </p:nvSpPr>
            <p:spPr>
              <a:xfrm>
                <a:off x="4991100" y="3894525"/>
                <a:ext cx="55200" cy="552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0"/>
              <p:cNvSpPr/>
              <p:nvPr/>
            </p:nvSpPr>
            <p:spPr>
              <a:xfrm>
                <a:off x="4991100" y="3960809"/>
                <a:ext cx="55200" cy="552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0"/>
              <p:cNvSpPr/>
              <p:nvPr/>
            </p:nvSpPr>
            <p:spPr>
              <a:xfrm>
                <a:off x="4991100" y="2065725"/>
                <a:ext cx="55200" cy="552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0"/>
              <p:cNvSpPr/>
              <p:nvPr/>
            </p:nvSpPr>
            <p:spPr>
              <a:xfrm>
                <a:off x="4991100" y="2132009"/>
                <a:ext cx="55200" cy="552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2" name="Google Shape;422;p20"/>
            <p:cNvSpPr/>
            <p:nvPr/>
          </p:nvSpPr>
          <p:spPr>
            <a:xfrm>
              <a:off x="4409500" y="1641625"/>
              <a:ext cx="1218300" cy="646200"/>
            </a:xfrm>
            <a:prstGeom prst="rect">
              <a:avLst/>
            </a:prstGeom>
            <a:solidFill>
              <a:srgbClr val="ABEFEA">
                <a:alpha val="4273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Procedure: </a:t>
              </a:r>
              <a:r>
                <a:rPr lang="en" sz="1100"/>
                <a:t>Boxplots / IQR</a:t>
              </a:r>
              <a:endParaRPr sz="1100"/>
            </a:p>
          </p:txBody>
        </p:sp>
      </p:grpSp>
      <p:grpSp>
        <p:nvGrpSpPr>
          <p:cNvPr id="423" name="Google Shape;423;p20"/>
          <p:cNvGrpSpPr/>
          <p:nvPr/>
        </p:nvGrpSpPr>
        <p:grpSpPr>
          <a:xfrm>
            <a:off x="6282325" y="1501412"/>
            <a:ext cx="2454574" cy="2945251"/>
            <a:chOff x="6282325" y="1412075"/>
            <a:chExt cx="2454574" cy="2945251"/>
          </a:xfrm>
        </p:grpSpPr>
        <p:pic>
          <p:nvPicPr>
            <p:cNvPr id="424" name="Google Shape;424;p20"/>
            <p:cNvPicPr preferRelativeResize="0"/>
            <p:nvPr/>
          </p:nvPicPr>
          <p:blipFill rotWithShape="1">
            <a:blip r:embed="rId4">
              <a:alphaModFix/>
            </a:blip>
            <a:srcRect b="0" l="0" r="49622" t="0"/>
            <a:stretch/>
          </p:blipFill>
          <p:spPr>
            <a:xfrm>
              <a:off x="6282325" y="1736800"/>
              <a:ext cx="2454574" cy="2620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20"/>
            <p:cNvSpPr/>
            <p:nvPr/>
          </p:nvSpPr>
          <p:spPr>
            <a:xfrm>
              <a:off x="6329975" y="1412075"/>
              <a:ext cx="2406900" cy="275400"/>
            </a:xfrm>
            <a:prstGeom prst="rect">
              <a:avLst/>
            </a:prstGeom>
            <a:solidFill>
              <a:srgbClr val="ABEFEA">
                <a:alpha val="4273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Plot of remaining Data Points</a:t>
              </a:r>
              <a:endParaRPr sz="1200"/>
            </a:p>
          </p:txBody>
        </p:sp>
      </p:grpSp>
      <p:pic>
        <p:nvPicPr>
          <p:cNvPr id="426" name="Google Shape;4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2200" y="169210"/>
            <a:ext cx="843425" cy="843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432" name="Google Shape;432;p21"/>
          <p:cNvSpPr/>
          <p:nvPr/>
        </p:nvSpPr>
        <p:spPr>
          <a:xfrm>
            <a:off x="269272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433" name="Google Shape;433;p21"/>
          <p:cNvSpPr/>
          <p:nvPr/>
        </p:nvSpPr>
        <p:spPr>
          <a:xfrm>
            <a:off x="1978899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sp>
        <p:nvSpPr>
          <p:cNvPr id="434" name="Google Shape;434;p21"/>
          <p:cNvSpPr/>
          <p:nvPr/>
        </p:nvSpPr>
        <p:spPr>
          <a:xfrm>
            <a:off x="3688525" y="4731030"/>
            <a:ext cx="1767000" cy="332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435" name="Google Shape;435;p21"/>
          <p:cNvSpPr/>
          <p:nvPr/>
        </p:nvSpPr>
        <p:spPr>
          <a:xfrm>
            <a:off x="5398152" y="4731030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Segments</a:t>
            </a:r>
            <a:endParaRPr/>
          </a:p>
        </p:txBody>
      </p:sp>
      <p:sp>
        <p:nvSpPr>
          <p:cNvPr id="436" name="Google Shape;436;p21"/>
          <p:cNvSpPr/>
          <p:nvPr/>
        </p:nvSpPr>
        <p:spPr>
          <a:xfrm>
            <a:off x="7107791" y="4731105"/>
            <a:ext cx="1767000" cy="332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Targeting</a:t>
            </a:r>
            <a:endParaRPr/>
          </a:p>
        </p:txBody>
      </p:sp>
      <p:pic>
        <p:nvPicPr>
          <p:cNvPr id="437" name="Google Shape;4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750" y="1288025"/>
            <a:ext cx="4025675" cy="26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475" y="1288024"/>
            <a:ext cx="3416580" cy="26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1"/>
          <p:cNvSpPr/>
          <p:nvPr/>
        </p:nvSpPr>
        <p:spPr>
          <a:xfrm>
            <a:off x="1064750" y="4026125"/>
            <a:ext cx="7394400" cy="41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Eventually, the dataset was split into </a:t>
            </a:r>
            <a:r>
              <a:rPr b="1" lang="en"/>
              <a:t>four </a:t>
            </a:r>
            <a:r>
              <a:rPr lang="en"/>
              <a:t>clusters</a:t>
            </a:r>
            <a:endParaRPr/>
          </a:p>
        </p:txBody>
      </p:sp>
      <p:pic>
        <p:nvPicPr>
          <p:cNvPr id="440" name="Google Shape;4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2200" y="169210"/>
            <a:ext cx="843425" cy="843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