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sldIdLst>
    <p:sldId id="259" r:id="rId2"/>
    <p:sldId id="256" r:id="rId3"/>
    <p:sldId id="258" r:id="rId4"/>
    <p:sldId id="260" r:id="rId5"/>
    <p:sldId id="261" r:id="rId6"/>
    <p:sldId id="265" r:id="rId7"/>
    <p:sldId id="262" r:id="rId8"/>
    <p:sldId id="263" r:id="rId9"/>
    <p:sldId id="264" r:id="rId10"/>
    <p:sldId id="257" r:id="rId11"/>
  </p:sldIdLst>
  <p:sldSz cx="9144000" cy="6858000" type="screen4x3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B7D"/>
    <a:srgbClr val="BAE296"/>
    <a:srgbClr val="FFD3A1"/>
    <a:srgbClr val="A7190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82570" autoAdjust="0"/>
  </p:normalViewPr>
  <p:slideViewPr>
    <p:cSldViewPr snapToObjects="1">
      <p:cViewPr>
        <p:scale>
          <a:sx n="66" d="100"/>
          <a:sy n="66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D904B-D333-4EF1-937D-C1DC7A62B1CF}" type="datetimeFigureOut">
              <a:rPr lang="pl-PL" smtClean="0"/>
              <a:t>2015-03-24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530AA-CAF3-4A08-BF60-3A9F2EBAFA32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Slajd służący sprawdzeniu poprawności wyświetlania obrazu przez projektor.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530AA-CAF3-4A08-BF60-3A9F2EBAFA32}" type="slidenum">
              <a:rPr lang="pl-PL" smtClean="0"/>
              <a:t>1</a:t>
            </a:fld>
            <a:endParaRPr lang="pl-P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Slajd kończący prezentacje. Czas na pytania.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530AA-CAF3-4A08-BF60-3A9F2EBAFA32}" type="slidenum">
              <a:rPr lang="pl-PL" smtClean="0"/>
              <a:t>10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Przedstawienie mówcy. Przedstawienie tematu projektu. Przedstawienie grupy projektowej i lidera.</a:t>
            </a:r>
          </a:p>
          <a:p>
            <a:r>
              <a:rPr lang="pl-PL" dirty="0" smtClean="0"/>
              <a:t>Cel projektu, opis działania oraz</a:t>
            </a:r>
            <a:r>
              <a:rPr lang="pl-PL" baseline="0" dirty="0" smtClean="0"/>
              <a:t> funkcjonalności serwisu, wyniki badania rynku, czas na pytania.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530AA-CAF3-4A08-BF60-3A9F2EBAFA32}" type="slidenum">
              <a:rPr lang="pl-PL" smtClean="0"/>
              <a:t>2</a:t>
            </a:fld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Zapoznanie słuchaczy z głównym celem projektu.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530AA-CAF3-4A08-BF60-3A9F2EBAFA32}" type="slidenum">
              <a:rPr lang="pl-PL" smtClean="0"/>
              <a:t>3</a:t>
            </a:fld>
            <a:endParaRPr 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Rozszerzenie celu projektu, historia użytkownika, który znalazł w lodówce</a:t>
            </a:r>
            <a:r>
              <a:rPr lang="pl-PL" baseline="0" dirty="0" smtClean="0"/>
              <a:t> </a:t>
            </a:r>
            <a:r>
              <a:rPr lang="pl-PL" dirty="0" smtClean="0"/>
              <a:t>kalarepę:</a:t>
            </a:r>
          </a:p>
          <a:p>
            <a:pPr>
              <a:buFontTx/>
              <a:buChar char="-"/>
            </a:pPr>
            <a:r>
              <a:rPr lang="pl-PL" dirty="0" smtClean="0"/>
              <a:t>„Wyobraźcie sobie lodówkę, ale nie taką jak na obrazku”</a:t>
            </a:r>
          </a:p>
          <a:p>
            <a:pPr>
              <a:buFontTx/>
              <a:buChar char="-"/>
            </a:pPr>
            <a:r>
              <a:rPr lang="pl-PL" dirty="0" smtClean="0"/>
              <a:t>„Wyobraźcie sobie lodówkę, taką jak ta. Jest pełna, ale gdyby się jej przyjrzeć to nie ma nic do zjedzenia”</a:t>
            </a:r>
          </a:p>
          <a:p>
            <a:pPr>
              <a:buFontTx/>
              <a:buChar char="-"/>
            </a:pPr>
            <a:r>
              <a:rPr lang="pl-PL" dirty="0" smtClean="0"/>
              <a:t>„Jesteśmy zdesperowani, zamykamy oczy i sięgamy ręką – co wyciągniemy – to będzie na obiad”</a:t>
            </a:r>
          </a:p>
          <a:p>
            <a:pPr>
              <a:buFontTx/>
              <a:buChar char="-"/>
            </a:pPr>
            <a:r>
              <a:rPr lang="pl-PL" dirty="0" smtClean="0"/>
              <a:t>„Trafiliśmy na kalarepę i nie mamy pojęcia, co z nią zrobić”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530AA-CAF3-4A08-BF60-3A9F2EBAFA32}" type="slidenum">
              <a:rPr lang="pl-PL" smtClean="0"/>
              <a:t>4</a:t>
            </a:fld>
            <a:endParaRPr 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Rozwiązanie problemu – opis działania aplikacji z pokazaniem jak aplikacja może wyglądać po zakończeniu prac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530AA-CAF3-4A08-BF60-3A9F2EBAFA32}" type="slidenum">
              <a:rPr lang="pl-PL" smtClean="0"/>
              <a:t>5</a:t>
            </a:fld>
            <a:endParaRPr lang="pl-P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Rozwiązanie problemu – opis działania aplikacji z pokazaniem jak aplikacja może wyglądać po zakończeniu prac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530AA-CAF3-4A08-BF60-3A9F2EBAFA32}" type="slidenum">
              <a:rPr lang="pl-PL" smtClean="0"/>
              <a:t>6</a:t>
            </a:fld>
            <a:endParaRPr lang="pl-P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Opis funkcjonalności.</a:t>
            </a:r>
            <a:r>
              <a:rPr lang="pl-PL" baseline="0" dirty="0" smtClean="0"/>
              <a:t> </a:t>
            </a:r>
            <a:r>
              <a:rPr lang="pl-PL" dirty="0" smtClean="0"/>
              <a:t>Informacje o wyjątkowości zaproponowanego wyszukiwania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530AA-CAF3-4A08-BF60-3A9F2EBAFA32}" type="slidenum">
              <a:rPr lang="pl-PL" smtClean="0"/>
              <a:t>7</a:t>
            </a:fld>
            <a:endParaRPr lang="pl-P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Przedstawienie przeprowadzonego badania rynkowego. Porównanie z istniejącymi portalami oraz informacja o niskiej jakości wyszukiwarek przepisów względem zadanego składnika.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530AA-CAF3-4A08-BF60-3A9F2EBAFA32}" type="slidenum">
              <a:rPr lang="pl-PL" smtClean="0"/>
              <a:t>8</a:t>
            </a:fld>
            <a:endParaRPr lang="pl-P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Informacja o wykorzystanych obrazach w prezentacji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530AA-CAF3-4A08-BF60-3A9F2EBAFA32}" type="slidenum">
              <a:rPr lang="pl-PL" smtClean="0"/>
              <a:t>9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8" name="Picture 8" descr="pasek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30363"/>
            <a:ext cx="1660525" cy="5235575"/>
          </a:xfrm>
          <a:prstGeom prst="rect">
            <a:avLst/>
          </a:prstGeom>
          <a:noFill/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655763" y="1628775"/>
            <a:ext cx="7524750" cy="5229225"/>
          </a:xfrm>
          <a:prstGeom prst="rect">
            <a:avLst/>
          </a:prstGeom>
          <a:solidFill>
            <a:srgbClr val="A7190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71663" y="2130425"/>
            <a:ext cx="7092950" cy="2019300"/>
          </a:xfrm>
        </p:spPr>
        <p:txBody>
          <a:bodyPr/>
          <a:lstStyle>
            <a:lvl1pPr algn="ctr"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71663" y="5697538"/>
            <a:ext cx="7092950" cy="900112"/>
          </a:xfrm>
        </p:spPr>
        <p:txBody>
          <a:bodyPr anchor="b"/>
          <a:lstStyle>
            <a:lvl1pPr marL="0" indent="0" algn="ctr">
              <a:buFontTx/>
              <a:buNone/>
              <a:defRPr sz="2000">
                <a:solidFill>
                  <a:srgbClr val="FFD3A1"/>
                </a:solidFill>
              </a:defRPr>
            </a:lvl1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pic>
        <p:nvPicPr>
          <p:cNvPr id="35849" name="Picture 9" descr="logo pl duz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7463"/>
            <a:ext cx="7742238" cy="1646238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  <p:transition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931025" y="630238"/>
            <a:ext cx="2105025" cy="611187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11188" y="630238"/>
            <a:ext cx="6167437" cy="611187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11188" y="1881188"/>
            <a:ext cx="4135437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899025" y="1881188"/>
            <a:ext cx="4137025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</p:spTree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03238" y="481013"/>
            <a:ext cx="8640762" cy="1292225"/>
          </a:xfrm>
          <a:prstGeom prst="rect">
            <a:avLst/>
          </a:prstGeom>
          <a:solidFill>
            <a:srgbClr val="A7190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 flipH="1">
            <a:off x="0" y="1773238"/>
            <a:ext cx="503238" cy="5084762"/>
          </a:xfrm>
          <a:prstGeom prst="rect">
            <a:avLst/>
          </a:prstGeom>
          <a:solidFill>
            <a:srgbClr val="A7190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92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630238"/>
            <a:ext cx="8424862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 wzorca tytułu</a:t>
            </a:r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881188"/>
            <a:ext cx="8424862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</a:p>
        </p:txBody>
      </p:sp>
      <p:pic>
        <p:nvPicPr>
          <p:cNvPr id="9232" name="Picture 16" descr="logo pl mal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1588" y="-19050"/>
            <a:ext cx="2341563" cy="50006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Projekt „</a:t>
            </a:r>
            <a:r>
              <a:rPr lang="pl-PL" dirty="0" err="1" smtClean="0"/>
              <a:t>Coolinarny</a:t>
            </a:r>
            <a:r>
              <a:rPr lang="pl-PL" dirty="0" smtClean="0"/>
              <a:t>”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sz="quarter" idx="1"/>
          </p:nvPr>
        </p:nvSpPr>
        <p:spPr>
          <a:xfrm>
            <a:off x="4786314" y="5715016"/>
            <a:ext cx="4178299" cy="882634"/>
          </a:xfrm>
        </p:spPr>
        <p:txBody>
          <a:bodyPr/>
          <a:lstStyle/>
          <a:p>
            <a:pPr algn="r"/>
            <a:r>
              <a:rPr lang="pl-PL" dirty="0" smtClean="0"/>
              <a:t>Wrocław, </a:t>
            </a:r>
            <a:r>
              <a:rPr lang="pl-PL" dirty="0" smtClean="0"/>
              <a:t>24.03.2015</a:t>
            </a:r>
            <a:endParaRPr lang="pl-PL" dirty="0" smtClean="0"/>
          </a:p>
          <a:p>
            <a:pPr algn="r"/>
            <a:r>
              <a:rPr lang="pl-PL" dirty="0" smtClean="0"/>
              <a:t>Prowadzący: Dr Inż. Jan Nikodem</a:t>
            </a:r>
            <a:endParaRPr lang="pl-PL" dirty="0"/>
          </a:p>
        </p:txBody>
      </p:sp>
      <p:sp>
        <p:nvSpPr>
          <p:cNvPr id="4" name="Podtytuł 2"/>
          <p:cNvSpPr txBox="1">
            <a:spLocks/>
          </p:cNvSpPr>
          <p:nvPr/>
        </p:nvSpPr>
        <p:spPr bwMode="auto">
          <a:xfrm>
            <a:off x="1871663" y="4500570"/>
            <a:ext cx="2700337" cy="2097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D3A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Grupa:</a:t>
            </a:r>
          </a:p>
          <a:p>
            <a:pPr lvl="0">
              <a:spcBef>
                <a:spcPct val="20000"/>
              </a:spcBef>
            </a:pPr>
            <a:r>
              <a:rPr kumimoji="0" lang="pl-P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D3A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Długosz Szymon</a:t>
            </a:r>
            <a:br>
              <a:rPr kumimoji="0" lang="pl-P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D3A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l-PL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D3A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Juźwiak</a:t>
            </a:r>
            <a:r>
              <a:rPr kumimoji="0" lang="pl-P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D3A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Mateusz</a:t>
            </a:r>
            <a:br>
              <a:rPr kumimoji="0" lang="pl-P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D3A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l-P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D3A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Lewandowski Marcin</a:t>
            </a:r>
            <a:br>
              <a:rPr kumimoji="0" lang="pl-P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D3A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l-PL" sz="2000" b="1" i="0" u="sng" strike="noStrike" kern="0" cap="none" spc="0" normalizeH="0" baseline="0" noProof="0" dirty="0" err="1" smtClean="0">
                <a:ln>
                  <a:noFill/>
                </a:ln>
                <a:solidFill>
                  <a:srgbClr val="FFD3A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Okulewicz</a:t>
            </a:r>
            <a:r>
              <a:rPr kumimoji="0" lang="pl-PL" sz="2000" b="1" i="0" u="sng" strike="noStrike" kern="0" cap="none" spc="0" normalizeH="0" baseline="0" noProof="0" dirty="0" smtClean="0">
                <a:ln>
                  <a:noFill/>
                </a:ln>
                <a:solidFill>
                  <a:srgbClr val="FFD3A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Mateusz</a:t>
            </a:r>
            <a:r>
              <a:rPr kumimoji="0" lang="pl-P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D3A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pl-P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D3A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l-PL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D3A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Wenderski</a:t>
            </a:r>
            <a:r>
              <a:rPr kumimoji="0" lang="pl-P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D3A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Hubert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35626" y="170080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accent2"/>
                </a:solidFill>
              </a:rPr>
              <a:t>Projekt z inżynierii internetowej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871663" y="2130425"/>
            <a:ext cx="7092950" cy="2019300"/>
          </a:xfrm>
        </p:spPr>
        <p:txBody>
          <a:bodyPr/>
          <a:lstStyle/>
          <a:p>
            <a:r>
              <a:rPr lang="pl-PL" dirty="0" smtClean="0"/>
              <a:t>Projekt „</a:t>
            </a:r>
            <a:r>
              <a:rPr lang="pl-PL" dirty="0" err="1" smtClean="0"/>
              <a:t>Coolinarny</a:t>
            </a:r>
            <a:r>
              <a:rPr lang="pl-PL" dirty="0" smtClean="0"/>
              <a:t>”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sz="quarter" idx="1"/>
          </p:nvPr>
        </p:nvSpPr>
        <p:spPr>
          <a:xfrm>
            <a:off x="4786314" y="5715016"/>
            <a:ext cx="4178299" cy="882634"/>
          </a:xfrm>
        </p:spPr>
        <p:txBody>
          <a:bodyPr/>
          <a:lstStyle/>
          <a:p>
            <a:pPr algn="r"/>
            <a:r>
              <a:rPr lang="pl-PL" dirty="0" smtClean="0"/>
              <a:t>Wrocław, </a:t>
            </a:r>
            <a:r>
              <a:rPr lang="pl-PL" dirty="0" smtClean="0"/>
              <a:t>24.03.2015</a:t>
            </a:r>
            <a:endParaRPr lang="pl-PL" dirty="0" smtClean="0"/>
          </a:p>
          <a:p>
            <a:pPr algn="r"/>
            <a:r>
              <a:rPr lang="pl-PL" dirty="0" smtClean="0"/>
              <a:t>Prowadzący: Dr Inż. Jan Nikodem</a:t>
            </a:r>
            <a:endParaRPr lang="pl-PL" dirty="0"/>
          </a:p>
        </p:txBody>
      </p:sp>
      <p:sp>
        <p:nvSpPr>
          <p:cNvPr id="4" name="Podtytuł 2"/>
          <p:cNvSpPr txBox="1">
            <a:spLocks/>
          </p:cNvSpPr>
          <p:nvPr/>
        </p:nvSpPr>
        <p:spPr bwMode="auto">
          <a:xfrm>
            <a:off x="1871663" y="4500570"/>
            <a:ext cx="2700337" cy="2097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D3A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Grupa:</a:t>
            </a:r>
          </a:p>
          <a:p>
            <a:pPr lvl="0">
              <a:spcBef>
                <a:spcPct val="20000"/>
              </a:spcBef>
            </a:pPr>
            <a:r>
              <a:rPr kumimoji="0" lang="pl-P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D3A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Długosz Szymon</a:t>
            </a:r>
            <a:br>
              <a:rPr kumimoji="0" lang="pl-P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D3A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l-PL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D3A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Juźwiak</a:t>
            </a:r>
            <a:r>
              <a:rPr kumimoji="0" lang="pl-P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D3A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Mateusz</a:t>
            </a:r>
            <a:br>
              <a:rPr kumimoji="0" lang="pl-P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D3A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l-P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D3A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Lewandowski Marcin</a:t>
            </a:r>
            <a:br>
              <a:rPr kumimoji="0" lang="pl-P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D3A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l-PL" sz="2000" b="1" i="0" u="sng" strike="noStrike" kern="0" cap="none" spc="0" normalizeH="0" baseline="0" noProof="0" dirty="0" err="1" smtClean="0">
                <a:ln>
                  <a:noFill/>
                </a:ln>
                <a:solidFill>
                  <a:srgbClr val="FFD3A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Okulewicz</a:t>
            </a:r>
            <a:r>
              <a:rPr kumimoji="0" lang="pl-PL" sz="2000" b="1" i="0" u="sng" strike="noStrike" kern="0" cap="none" spc="0" normalizeH="0" baseline="0" noProof="0" dirty="0" smtClean="0">
                <a:ln>
                  <a:noFill/>
                </a:ln>
                <a:solidFill>
                  <a:srgbClr val="FFD3A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Mateusz</a:t>
            </a:r>
            <a:r>
              <a:rPr kumimoji="0" lang="pl-P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D3A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pl-P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D3A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l-PL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D3A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Wenderski</a:t>
            </a:r>
            <a:r>
              <a:rPr kumimoji="0" lang="pl-P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D3A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Hubert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35626" y="170080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accent2"/>
                </a:solidFill>
              </a:rPr>
              <a:t>Projekt z inżynierii internetowej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Cel projektu</a:t>
            </a:r>
            <a:endParaRPr lang="pl-PL" dirty="0"/>
          </a:p>
        </p:txBody>
      </p:sp>
      <p:pic>
        <p:nvPicPr>
          <p:cNvPr id="6" name="Obraz 5" descr="fotob-1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86644" y="5060837"/>
            <a:ext cx="1857355" cy="1797163"/>
          </a:xfrm>
          <a:prstGeom prst="rect">
            <a:avLst/>
          </a:prstGeom>
        </p:spPr>
      </p:pic>
      <p:sp>
        <p:nvSpPr>
          <p:cNvPr id="9" name="Symbol zastępczy zawartości 8"/>
          <p:cNvSpPr>
            <a:spLocks noGrp="1"/>
          </p:cNvSpPr>
          <p:nvPr>
            <p:ph idx="1"/>
          </p:nvPr>
        </p:nvSpPr>
        <p:spPr>
          <a:xfrm>
            <a:off x="0" y="3000372"/>
            <a:ext cx="9144000" cy="1785950"/>
          </a:xfrm>
        </p:spPr>
        <p:txBody>
          <a:bodyPr/>
          <a:lstStyle/>
          <a:p>
            <a:pPr algn="ctr">
              <a:buNone/>
            </a:pPr>
            <a:r>
              <a:rPr lang="pl-PL" dirty="0" smtClean="0"/>
              <a:t>Stworzenie portalu internetowego, umożliwiającego znalezienie przepisu na potrawę według zadanego składnika</a:t>
            </a:r>
            <a:endParaRPr lang="pl-PL" dirty="0"/>
          </a:p>
        </p:txBody>
      </p:sp>
      <p:pic>
        <p:nvPicPr>
          <p:cNvPr id="10" name="Obraz 9" descr="0_59be0_3bab6f38_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189" y="5060836"/>
            <a:ext cx="1797163" cy="1797163"/>
          </a:xfrm>
          <a:prstGeom prst="rect">
            <a:avLst/>
          </a:prstGeom>
        </p:spPr>
      </p:pic>
      <p:pic>
        <p:nvPicPr>
          <p:cNvPr id="11" name="Obraz 10" descr="0_887bf_d56ab56_L.png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69248" y="1809363"/>
            <a:ext cx="1066802" cy="679705"/>
          </a:xfrm>
          <a:prstGeom prst="rect">
            <a:avLst/>
          </a:prstGeom>
        </p:spPr>
      </p:pic>
      <p:pic>
        <p:nvPicPr>
          <p:cNvPr id="12" name="Obraz 11" descr="14669-sliwka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1188" y="1809363"/>
            <a:ext cx="1231395" cy="9052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20472" y="6488667"/>
            <a:ext cx="32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1</a:t>
            </a:r>
            <a:endParaRPr lang="en-US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Ale o co chodzi?</a:t>
            </a:r>
            <a:endParaRPr lang="pl-PL" dirty="0"/>
          </a:p>
        </p:txBody>
      </p:sp>
      <p:pic>
        <p:nvPicPr>
          <p:cNvPr id="4" name="Symbol zastępczy zawartości 3" descr="400_F_32052853_JgpBADfmkuM7kjf28AxnU0TD5SGlFl1P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453918" y="1881188"/>
            <a:ext cx="4739402" cy="4860925"/>
          </a:xfrm>
        </p:spPr>
      </p:pic>
      <p:pic>
        <p:nvPicPr>
          <p:cNvPr id="5" name="Obraz 4" descr="lodowk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53918" y="1881188"/>
            <a:ext cx="4739402" cy="6337573"/>
          </a:xfrm>
          <a:prstGeom prst="rect">
            <a:avLst/>
          </a:prstGeom>
        </p:spPr>
      </p:pic>
      <p:pic>
        <p:nvPicPr>
          <p:cNvPr id="6" name="Obraz 5" descr="IMG_3258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23240" y="1881188"/>
            <a:ext cx="3800758" cy="49768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20472" y="6488667"/>
            <a:ext cx="32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2</a:t>
            </a:r>
            <a:endParaRPr lang="en-US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899592" y="2060848"/>
            <a:ext cx="7848872" cy="4536504"/>
          </a:xfrm>
          <a:prstGeom prst="roundRect">
            <a:avLst/>
          </a:prstGeom>
          <a:solidFill>
            <a:srgbClr val="DDFB7D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Rozwiązanie problemu jest proste!</a:t>
            </a:r>
            <a:endParaRPr lang="pl-PL" dirty="0"/>
          </a:p>
        </p:txBody>
      </p:sp>
      <p:sp>
        <p:nvSpPr>
          <p:cNvPr id="5" name="Rectangle 4"/>
          <p:cNvSpPr/>
          <p:nvPr/>
        </p:nvSpPr>
        <p:spPr>
          <a:xfrm>
            <a:off x="3649246" y="2996952"/>
            <a:ext cx="4235122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49246" y="256490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ln w="10541" cmpd="sng">
                  <a:solidFill>
                    <a:srgbClr val="FF0000"/>
                  </a:solidFill>
                  <a:prstDash val="solid"/>
                </a:ln>
                <a:solidFill>
                  <a:srgbClr val="FFC000"/>
                </a:solidFill>
              </a:rPr>
              <a:t>Wpisz czego szukasz:</a:t>
            </a:r>
            <a:endParaRPr lang="en-US" b="1" dirty="0">
              <a:ln w="10541" cmpd="sng">
                <a:solidFill>
                  <a:srgbClr val="FF0000"/>
                </a:solidFill>
                <a:prstDash val="solid"/>
              </a:ln>
              <a:solidFill>
                <a:srgbClr val="FFC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rot="20080523">
            <a:off x="884131" y="2641848"/>
            <a:ext cx="292459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l-PL" sz="3200" b="1" cap="all" spc="0" dirty="0" err="1" smtClean="0">
                <a:ln w="0">
                  <a:solidFill>
                    <a:srgbClr val="0070C0"/>
                  </a:solidFill>
                </a:ln>
                <a:solidFill>
                  <a:srgbClr val="00B050"/>
                </a:solidFill>
                <a:effectLst>
                  <a:reflection blurRad="12700" stA="50000" endPos="50000" dist="5000" dir="5400000" sy="-100000" rotWithShape="0"/>
                </a:effectLst>
              </a:rPr>
              <a:t>Coolinaria</a:t>
            </a:r>
            <a:endParaRPr lang="en-US" sz="3200" b="1" cap="all" spc="0" dirty="0">
              <a:ln w="0">
                <a:solidFill>
                  <a:srgbClr val="0070C0"/>
                </a:solidFill>
              </a:ln>
              <a:solidFill>
                <a:srgbClr val="00B05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7624" y="3861048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ln w="10541" cmpd="sng">
                  <a:solidFill>
                    <a:srgbClr val="FF0000"/>
                  </a:solidFill>
                  <a:prstDash val="solid"/>
                </a:ln>
                <a:solidFill>
                  <a:srgbClr val="FFC000"/>
                </a:solidFill>
              </a:rPr>
              <a:t>… lub wybierz z pośród naszych propozycji:</a:t>
            </a:r>
            <a:endParaRPr lang="en-US" b="1" dirty="0">
              <a:ln w="10541" cmpd="sng">
                <a:solidFill>
                  <a:srgbClr val="FF0000"/>
                </a:solidFill>
                <a:prstDash val="solid"/>
              </a:ln>
              <a:solidFill>
                <a:srgbClr val="FFC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187624" y="4437112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187624" y="5453608"/>
            <a:ext cx="1728192" cy="86409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068216" y="4437112"/>
            <a:ext cx="1728192" cy="864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068216" y="5453608"/>
            <a:ext cx="1728192" cy="86409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948808" y="4437112"/>
            <a:ext cx="1728192" cy="86409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948808" y="5453608"/>
            <a:ext cx="1728192" cy="86409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829400" y="4437112"/>
            <a:ext cx="1728192" cy="86409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6829400" y="5453608"/>
            <a:ext cx="1728192" cy="86409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0_887bf_d56ab56_L.pn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9872" y="4509120"/>
            <a:ext cx="1066802" cy="679705"/>
          </a:xfrm>
          <a:prstGeom prst="rect">
            <a:avLst/>
          </a:prstGeom>
        </p:spPr>
      </p:pic>
      <p:pic>
        <p:nvPicPr>
          <p:cNvPr id="27" name="Picture 26" descr="po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3566594">
            <a:off x="3286895" y="5339101"/>
            <a:ext cx="1183588" cy="1183588"/>
          </a:xfrm>
          <a:prstGeom prst="rect">
            <a:avLst/>
          </a:prstGeom>
        </p:spPr>
      </p:pic>
      <p:pic>
        <p:nvPicPr>
          <p:cNvPr id="28" name="Picture 27" descr="rzodkiewka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7667967">
            <a:off x="1455055" y="4339181"/>
            <a:ext cx="1082420" cy="1082420"/>
          </a:xfrm>
          <a:prstGeom prst="rect">
            <a:avLst/>
          </a:prstGeom>
        </p:spPr>
      </p:pic>
      <p:pic>
        <p:nvPicPr>
          <p:cNvPr id="29" name="Picture 28" descr="Tomat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19672" y="5373216"/>
            <a:ext cx="864096" cy="864096"/>
          </a:xfrm>
          <a:prstGeom prst="rect">
            <a:avLst/>
          </a:prstGeom>
        </p:spPr>
      </p:pic>
      <p:pic>
        <p:nvPicPr>
          <p:cNvPr id="30" name="Picture 29" descr="marchew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80312" y="5434104"/>
            <a:ext cx="644292" cy="883600"/>
          </a:xfrm>
          <a:prstGeom prst="rect">
            <a:avLst/>
          </a:prstGeom>
        </p:spPr>
      </p:pic>
      <p:pic>
        <p:nvPicPr>
          <p:cNvPr id="31" name="Picture 30" descr="papryka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04712" y="4453992"/>
            <a:ext cx="1267488" cy="847216"/>
          </a:xfrm>
          <a:prstGeom prst="rect">
            <a:avLst/>
          </a:prstGeom>
        </p:spPr>
      </p:pic>
      <p:pic>
        <p:nvPicPr>
          <p:cNvPr id="32" name="Picture 31" descr="gruszka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84242" y="5470452"/>
            <a:ext cx="514999" cy="766860"/>
          </a:xfrm>
          <a:prstGeom prst="rect">
            <a:avLst/>
          </a:prstGeom>
        </p:spPr>
      </p:pic>
      <p:sp>
        <p:nvSpPr>
          <p:cNvPr id="23" name="TextBox 3"/>
          <p:cNvSpPr txBox="1"/>
          <p:nvPr/>
        </p:nvSpPr>
        <p:spPr>
          <a:xfrm>
            <a:off x="8820472" y="6488667"/>
            <a:ext cx="32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3</a:t>
            </a:r>
            <a:endParaRPr lang="en-US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Rozwiązanie problemu jest proste!</a:t>
            </a:r>
            <a:endParaRPr lang="en-US" dirty="0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64121" y="1881188"/>
            <a:ext cx="6718996" cy="4860925"/>
          </a:xfrm>
        </p:spPr>
      </p:pic>
      <p:sp>
        <p:nvSpPr>
          <p:cNvPr id="5" name="Rectangle 4"/>
          <p:cNvSpPr/>
          <p:nvPr/>
        </p:nvSpPr>
        <p:spPr>
          <a:xfrm flipH="1">
            <a:off x="3347862" y="1988840"/>
            <a:ext cx="108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3"/>
          <p:cNvSpPr txBox="1"/>
          <p:nvPr/>
        </p:nvSpPr>
        <p:spPr>
          <a:xfrm>
            <a:off x="8820472" y="6488667"/>
            <a:ext cx="32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3</a:t>
            </a:r>
            <a:endParaRPr lang="en-US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rzodkiewk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8261456">
            <a:off x="4787455" y="4366831"/>
            <a:ext cx="1838124" cy="1838124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posiada nasz portal?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Przepisy</a:t>
            </a:r>
          </a:p>
          <a:p>
            <a:r>
              <a:rPr lang="pl-PL" dirty="0" smtClean="0"/>
              <a:t>Propozycje dań z rozróżnieniem typu</a:t>
            </a:r>
            <a:br>
              <a:rPr lang="pl-PL" dirty="0" smtClean="0"/>
            </a:br>
            <a:r>
              <a:rPr lang="pl-PL" dirty="0" smtClean="0"/>
              <a:t>(np. śniadanie, obiad, deser)</a:t>
            </a:r>
          </a:p>
          <a:p>
            <a:r>
              <a:rPr lang="pl-PL" dirty="0" smtClean="0"/>
              <a:t>Konta użytkowników</a:t>
            </a:r>
          </a:p>
          <a:p>
            <a:r>
              <a:rPr lang="pl-PL" dirty="0" smtClean="0"/>
              <a:t>Możliwość proponowania nowych przepisów</a:t>
            </a:r>
          </a:p>
          <a:p>
            <a:r>
              <a:rPr lang="pl-PL" dirty="0" smtClean="0"/>
              <a:t>Statystyki użytkowania</a:t>
            </a:r>
          </a:p>
          <a:p>
            <a:r>
              <a:rPr lang="pl-PL" b="1" dirty="0" smtClean="0"/>
              <a:t>Możliwość wyszukiwania po składniku!</a:t>
            </a:r>
          </a:p>
        </p:txBody>
      </p:sp>
      <p:pic>
        <p:nvPicPr>
          <p:cNvPr id="4" name="Obraz 3" descr="po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3470761">
            <a:off x="3545558" y="1032558"/>
            <a:ext cx="2124075" cy="2124075"/>
          </a:xfrm>
          <a:prstGeom prst="rect">
            <a:avLst/>
          </a:prstGeom>
        </p:spPr>
      </p:pic>
      <p:pic>
        <p:nvPicPr>
          <p:cNvPr id="6" name="Obraz 5" descr="Tomat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58082" y="2857496"/>
            <a:ext cx="1677968" cy="16779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20472" y="6488667"/>
            <a:ext cx="32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4</a:t>
            </a:r>
            <a:endParaRPr lang="en-US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Czy to w ogóle jest komuś potrzebne?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2294794" y="1950039"/>
          <a:ext cx="5063288" cy="4723223"/>
        </p:xfrm>
        <a:graphic>
          <a:graphicData uri="http://schemas.openxmlformats.org/drawingml/2006/table">
            <a:tbl>
              <a:tblPr/>
              <a:tblGrid>
                <a:gridCol w="920358"/>
                <a:gridCol w="1001397"/>
                <a:gridCol w="1268190"/>
                <a:gridCol w="671457"/>
                <a:gridCol w="1201886"/>
              </a:tblGrid>
              <a:tr h="3257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Nazwa serwisu</a:t>
                      </a:r>
                      <a:endParaRPr lang="pl-PL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62" marR="553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Ilość przepisów w serwisie</a:t>
                      </a:r>
                      <a:endParaRPr lang="pl-PL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62" marR="55362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Informacje o przepisach</a:t>
                      </a:r>
                      <a:endParaRPr lang="pl-PL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62" marR="55362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Możliwość oceniania</a:t>
                      </a:r>
                      <a:endParaRPr lang="pl-PL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62" marR="55362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Funkcjonalności dodatkowe</a:t>
                      </a:r>
                      <a:endParaRPr lang="pl-PL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62" marR="55362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8143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latin typeface="Calibri"/>
                          <a:ea typeface="Calibri"/>
                          <a:cs typeface="Times New Roman"/>
                        </a:rPr>
                        <a:t>przepisy.pl</a:t>
                      </a:r>
                    </a:p>
                  </a:txBody>
                  <a:tcPr marL="55362" marR="553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 dirty="0">
                          <a:latin typeface="Calibri"/>
                          <a:ea typeface="Calibri"/>
                          <a:cs typeface="Times New Roman"/>
                        </a:rPr>
                        <a:t>Brak danych, największa baza </a:t>
                      </a:r>
                      <a:r>
                        <a:rPr lang="pl-PL" sz="900" dirty="0" smtClean="0">
                          <a:latin typeface="Calibri"/>
                          <a:ea typeface="Calibri"/>
                          <a:cs typeface="Times New Roman"/>
                        </a:rPr>
                        <a:t>przepisów</a:t>
                      </a:r>
                      <a:endParaRPr lang="pl-PL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62" marR="553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latin typeface="Calibri"/>
                          <a:ea typeface="Calibri"/>
                          <a:cs typeface="Times New Roman"/>
                        </a:rPr>
                        <a:t>Czas przygotowania, ilość osób, poziom trudności, składniki, zdjęcia, podobne przepisy</a:t>
                      </a:r>
                    </a:p>
                  </a:txBody>
                  <a:tcPr marL="55362" marR="553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</a:p>
                  </a:txBody>
                  <a:tcPr marL="55362" marR="553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latin typeface="Calibri"/>
                          <a:ea typeface="Calibri"/>
                          <a:cs typeface="Times New Roman"/>
                        </a:rPr>
                        <a:t>Filmy obrazujące przygotowanie niektórych posiłków</a:t>
                      </a:r>
                    </a:p>
                  </a:txBody>
                  <a:tcPr marL="55362" marR="553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00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 dirty="0" err="1">
                          <a:latin typeface="Calibri"/>
                          <a:ea typeface="Calibri"/>
                          <a:cs typeface="Times New Roman"/>
                        </a:rPr>
                        <a:t>doradcasmaku.pl</a:t>
                      </a:r>
                      <a:endParaRPr lang="pl-PL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62" marR="553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latin typeface="Calibri"/>
                          <a:ea typeface="Calibri"/>
                          <a:cs typeface="Times New Roman"/>
                        </a:rPr>
                        <a:t>306 231</a:t>
                      </a:r>
                    </a:p>
                  </a:txBody>
                  <a:tcPr marL="55362" marR="553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latin typeface="Calibri"/>
                          <a:ea typeface="Calibri"/>
                          <a:cs typeface="Times New Roman"/>
                        </a:rPr>
                        <a:t>Rodzaj posiłku,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latin typeface="Calibri"/>
                          <a:ea typeface="Calibri"/>
                          <a:cs typeface="Times New Roman"/>
                        </a:rPr>
                        <a:t>Czas przygotowania,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latin typeface="Calibri"/>
                          <a:ea typeface="Calibri"/>
                          <a:cs typeface="Times New Roman"/>
                        </a:rPr>
                        <a:t>Koszty, Kaloryczność,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latin typeface="Calibri"/>
                          <a:ea typeface="Calibri"/>
                          <a:cs typeface="Times New Roman"/>
                        </a:rPr>
                        <a:t>Liczba osób,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latin typeface="Calibri"/>
                          <a:ea typeface="Calibri"/>
                          <a:cs typeface="Times New Roman"/>
                        </a:rPr>
                        <a:t>Główny składnik,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latin typeface="Calibri"/>
                          <a:ea typeface="Calibri"/>
                          <a:cs typeface="Times New Roman"/>
                        </a:rPr>
                        <a:t>Rodzaj kuchni, składniki, zdjęcia</a:t>
                      </a:r>
                    </a:p>
                  </a:txBody>
                  <a:tcPr marL="55362" marR="553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</a:p>
                  </a:txBody>
                  <a:tcPr marL="55362" marR="553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latin typeface="Calibri"/>
                          <a:ea typeface="Calibri"/>
                          <a:cs typeface="Times New Roman"/>
                        </a:rPr>
                        <a:t>Przelicznik jednostek, kalkulator kalorii</a:t>
                      </a:r>
                    </a:p>
                  </a:txBody>
                  <a:tcPr marL="55362" marR="553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4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latin typeface="Calibri"/>
                          <a:ea typeface="Calibri"/>
                          <a:cs typeface="Times New Roman"/>
                        </a:rPr>
                        <a:t>bistro24.pl</a:t>
                      </a:r>
                    </a:p>
                  </a:txBody>
                  <a:tcPr marL="55362" marR="553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latin typeface="Calibri"/>
                          <a:ea typeface="Calibri"/>
                          <a:cs typeface="Times New Roman"/>
                        </a:rPr>
                        <a:t>34 130</a:t>
                      </a:r>
                    </a:p>
                  </a:txBody>
                  <a:tcPr marL="55362" marR="553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latin typeface="Calibri"/>
                          <a:ea typeface="Calibri"/>
                          <a:cs typeface="Times New Roman"/>
                        </a:rPr>
                        <a:t>Ilość osób, poziom poziom trudności, składniki, podobne przepisy, zdjęcia</a:t>
                      </a:r>
                    </a:p>
                  </a:txBody>
                  <a:tcPr marL="55362" marR="553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</a:p>
                  </a:txBody>
                  <a:tcPr marL="55362" marR="553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latin typeface="Calibri"/>
                          <a:ea typeface="Calibri"/>
                          <a:cs typeface="Times New Roman"/>
                        </a:rPr>
                        <a:t>Brak</a:t>
                      </a:r>
                    </a:p>
                  </a:txBody>
                  <a:tcPr marL="55362" marR="553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43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latin typeface="Calibri"/>
                          <a:ea typeface="Calibri"/>
                          <a:cs typeface="Times New Roman"/>
                        </a:rPr>
                        <a:t>smakizycia.pl</a:t>
                      </a:r>
                    </a:p>
                  </a:txBody>
                  <a:tcPr marL="55362" marR="553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latin typeface="Calibri"/>
                          <a:ea typeface="Calibri"/>
                          <a:cs typeface="Times New Roman"/>
                        </a:rPr>
                        <a:t>1 673</a:t>
                      </a:r>
                    </a:p>
                  </a:txBody>
                  <a:tcPr marL="55362" marR="553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latin typeface="Calibri"/>
                          <a:ea typeface="Calibri"/>
                          <a:cs typeface="Times New Roman"/>
                        </a:rPr>
                        <a:t>Czas przygotowania, poziom trudności, ilość osób, składniki, zdjęcia</a:t>
                      </a:r>
                    </a:p>
                  </a:txBody>
                  <a:tcPr marL="55362" marR="553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</a:p>
                  </a:txBody>
                  <a:tcPr marL="55362" marR="553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latin typeface="Calibri"/>
                          <a:ea typeface="Calibri"/>
                          <a:cs typeface="Times New Roman"/>
                        </a:rPr>
                        <a:t>Przygotowanie listy zakupów w sklepie, wyszukiwanie patraw według posiadanych składników</a:t>
                      </a:r>
                    </a:p>
                  </a:txBody>
                  <a:tcPr marL="55362" marR="553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6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latin typeface="Calibri"/>
                          <a:ea typeface="Calibri"/>
                          <a:cs typeface="Times New Roman"/>
                        </a:rPr>
                        <a:t>smaker.pl</a:t>
                      </a:r>
                    </a:p>
                  </a:txBody>
                  <a:tcPr marL="55362" marR="553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latin typeface="Calibri"/>
                          <a:ea typeface="Calibri"/>
                          <a:cs typeface="Times New Roman"/>
                        </a:rPr>
                        <a:t>29 820</a:t>
                      </a:r>
                    </a:p>
                  </a:txBody>
                  <a:tcPr marL="55362" marR="553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latin typeface="Calibri"/>
                          <a:ea typeface="Calibri"/>
                          <a:cs typeface="Times New Roman"/>
                        </a:rPr>
                        <a:t>Czas przygotowania, poziom trudności, ilość osób, składniki, zdjęcia</a:t>
                      </a:r>
                    </a:p>
                  </a:txBody>
                  <a:tcPr marL="55362" marR="553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</a:p>
                  </a:txBody>
                  <a:tcPr marL="55362" marR="553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latin typeface="Calibri"/>
                          <a:ea typeface="Calibri"/>
                          <a:cs typeface="Times New Roman"/>
                        </a:rPr>
                        <a:t>Osobista książka kucharska, lista zakupów, </a:t>
                      </a:r>
                    </a:p>
                  </a:txBody>
                  <a:tcPr marL="55362" marR="553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6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latin typeface="Calibri"/>
                          <a:ea typeface="Calibri"/>
                          <a:cs typeface="Times New Roman"/>
                        </a:rPr>
                        <a:t>ugotujto.pl</a:t>
                      </a:r>
                    </a:p>
                  </a:txBody>
                  <a:tcPr marL="55362" marR="553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latin typeface="Calibri"/>
                          <a:ea typeface="Calibri"/>
                          <a:cs typeface="Times New Roman"/>
                        </a:rPr>
                        <a:t>17 328</a:t>
                      </a:r>
                    </a:p>
                  </a:txBody>
                  <a:tcPr marL="55362" marR="553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latin typeface="Calibri"/>
                          <a:ea typeface="Calibri"/>
                          <a:cs typeface="Times New Roman"/>
                        </a:rPr>
                        <a:t>Czas przygotowania, poziom trudności, ilość osób, składniki, zdjęcia</a:t>
                      </a:r>
                    </a:p>
                  </a:txBody>
                  <a:tcPr marL="55362" marR="553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</a:p>
                  </a:txBody>
                  <a:tcPr marL="55362" marR="553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900" dirty="0">
                          <a:latin typeface="Calibri"/>
                          <a:ea typeface="Calibri"/>
                          <a:cs typeface="Times New Roman"/>
                        </a:rPr>
                        <a:t>Brak</a:t>
                      </a:r>
                    </a:p>
                  </a:txBody>
                  <a:tcPr marL="55362" marR="553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Obraz 4" descr="5347159-brokuly-643-385.jpg"/>
          <p:cNvPicPr>
            <a:picLocks noChangeAspect="1"/>
          </p:cNvPicPr>
          <p:nvPr/>
        </p:nvPicPr>
        <p:blipFill>
          <a:blip r:embed="rId3" cstate="print"/>
          <a:srcRect r="38915"/>
          <a:stretch>
            <a:fillRect/>
          </a:stretch>
        </p:blipFill>
        <p:spPr>
          <a:xfrm>
            <a:off x="7429520" y="3500438"/>
            <a:ext cx="1714480" cy="1680531"/>
          </a:xfrm>
          <a:prstGeom prst="rect">
            <a:avLst/>
          </a:prstGeom>
        </p:spPr>
      </p:pic>
      <p:pic>
        <p:nvPicPr>
          <p:cNvPr id="6" name="Obraz 5" descr="fokhagyma421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188" y="5572140"/>
            <a:ext cx="1615338" cy="1101122"/>
          </a:xfrm>
          <a:prstGeom prst="rect">
            <a:avLst/>
          </a:prstGeom>
        </p:spPr>
      </p:pic>
      <p:pic>
        <p:nvPicPr>
          <p:cNvPr id="7" name="Obraz 6" descr="image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1188" y="1905000"/>
            <a:ext cx="1615338" cy="11965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20472" y="6488667"/>
            <a:ext cx="32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5</a:t>
            </a:r>
            <a:endParaRPr lang="en-US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Źródła </a:t>
            </a:r>
            <a:r>
              <a:rPr lang="pl-PL" dirty="0" err="1" smtClean="0"/>
              <a:t>odbrazów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1600" dirty="0" smtClean="0"/>
              <a:t>http://owocwysoczyn.pl/sliwki</a:t>
            </a:r>
          </a:p>
          <a:p>
            <a:r>
              <a:rPr lang="pl-PL" sz="1600" dirty="0" smtClean="0"/>
              <a:t>http://www.doti.pl/pl/pod-2.html</a:t>
            </a:r>
          </a:p>
          <a:p>
            <a:r>
              <a:rPr lang="pl-PL" sz="1600" dirty="0" smtClean="0"/>
              <a:t>http://kasia-komi60.blog.onet.pl/2013/04/24/</a:t>
            </a:r>
            <a:r>
              <a:rPr lang="pl-PL" sz="1600" dirty="0" err="1" smtClean="0"/>
              <a:t>owoce-png</a:t>
            </a:r>
            <a:r>
              <a:rPr lang="pl-PL" sz="1600" dirty="0" smtClean="0"/>
              <a:t>/</a:t>
            </a:r>
          </a:p>
          <a:p>
            <a:r>
              <a:rPr lang="pl-PL" sz="1600" dirty="0" smtClean="0"/>
              <a:t>http://fatamorgana26.blogspot.com/2013/03/</a:t>
            </a:r>
            <a:r>
              <a:rPr lang="pl-PL" sz="1600" dirty="0" err="1" smtClean="0"/>
              <a:t>czeresnie-owoce-czerwone.html</a:t>
            </a:r>
            <a:endParaRPr lang="pl-PL" sz="1600" dirty="0" smtClean="0"/>
          </a:p>
          <a:p>
            <a:r>
              <a:rPr lang="pl-PL" sz="1600" dirty="0" smtClean="0"/>
              <a:t>http://pixers.pl/fototapety/lodowka-pelna-piwa-32052853</a:t>
            </a:r>
          </a:p>
          <a:p>
            <a:r>
              <a:rPr lang="pl-PL" sz="1600" dirty="0" smtClean="0"/>
              <a:t>http://vegepack.pl/83,kalarepa-ekologicza</a:t>
            </a:r>
          </a:p>
          <a:p>
            <a:r>
              <a:rPr lang="pl-PL" sz="1600" dirty="0" smtClean="0"/>
              <a:t>http://joemonster.org/konkurs/191/pokaz</a:t>
            </a:r>
          </a:p>
          <a:p>
            <a:r>
              <a:rPr lang="pl-PL" sz="1600" dirty="0" smtClean="0"/>
              <a:t>http://alwaysinfo.co.uk/images/g/http-39174-75424-75424www-30365przyjacielwarzyw-30365pl-75424upload-75424images-75424warzywa-75424por-30365png/por/por-image-page-5.html</a:t>
            </a:r>
          </a:p>
          <a:p>
            <a:r>
              <a:rPr lang="pl-PL" sz="1600" dirty="0" smtClean="0"/>
              <a:t>http://www.medycynaekologiczna.com.pl/1028/testy-na-nietolerancje-pokarmowa</a:t>
            </a:r>
          </a:p>
          <a:p>
            <a:r>
              <a:rPr lang="pl-PL" sz="1600" dirty="0" smtClean="0"/>
              <a:t>http://zdrowie.dziennik.pl/nowotwory/artykuly/442852,gotowane-warzywa-na-parze-chronia-przed-rakiem.html</a:t>
            </a:r>
          </a:p>
          <a:p>
            <a:r>
              <a:rPr lang="pl-PL" sz="1600" dirty="0" smtClean="0"/>
              <a:t>http://flavonline-pl.blog.hu/page/10</a:t>
            </a:r>
          </a:p>
          <a:p>
            <a:r>
              <a:rPr lang="pl-PL" sz="1600" dirty="0" smtClean="0"/>
              <a:t>http://chomikuj.pl/sorelkaa/GALERIA+-+PNG+-+PNG+DODATKI/OWOCE+I+WARZYWA/WARZYWA,3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20472" y="6488667"/>
            <a:ext cx="32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6</a:t>
            </a:r>
            <a:endParaRPr lang="en-US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ablon2-PL">
  <a:themeElements>
    <a:clrScheme name="szablon pwr1 1">
      <a:dk1>
        <a:srgbClr val="000000"/>
      </a:dk1>
      <a:lt1>
        <a:srgbClr val="FFFFFF"/>
      </a:lt1>
      <a:dk2>
        <a:srgbClr val="FFEBD5"/>
      </a:dk2>
      <a:lt2>
        <a:srgbClr val="78120A"/>
      </a:lt2>
      <a:accent1>
        <a:srgbClr val="E32213"/>
      </a:accent1>
      <a:accent2>
        <a:srgbClr val="FFD3A1"/>
      </a:accent2>
      <a:accent3>
        <a:srgbClr val="FFFFFF"/>
      </a:accent3>
      <a:accent4>
        <a:srgbClr val="000000"/>
      </a:accent4>
      <a:accent5>
        <a:srgbClr val="EFABAA"/>
      </a:accent5>
      <a:accent6>
        <a:srgbClr val="E7BF91"/>
      </a:accent6>
      <a:hlink>
        <a:srgbClr val="FFD9AF"/>
      </a:hlink>
      <a:folHlink>
        <a:srgbClr val="FFB25D"/>
      </a:folHlink>
    </a:clrScheme>
    <a:fontScheme name="szablon pwr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zablon pwr1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szablon2-PL</Template>
  <TotalTime>138</TotalTime>
  <Words>519</Words>
  <Application>Microsoft Office PowerPoint</Application>
  <PresentationFormat>Pokaz na ekranie (4:3)</PresentationFormat>
  <Paragraphs>113</Paragraphs>
  <Slides>10</Slides>
  <Notes>10</Notes>
  <HiddenSlides>1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szablon2-PL</vt:lpstr>
      <vt:lpstr>Slajd 1</vt:lpstr>
      <vt:lpstr>Projekt „Coolinarny”</vt:lpstr>
      <vt:lpstr>Cel projektu</vt:lpstr>
      <vt:lpstr>Ale o co chodzi?</vt:lpstr>
      <vt:lpstr>Rozwiązanie problemu jest proste!</vt:lpstr>
      <vt:lpstr>Rozwiązanie problemu jest proste!</vt:lpstr>
      <vt:lpstr>Co posiada nasz portal?</vt:lpstr>
      <vt:lpstr>Czy to w ogóle jest komuś potrzebne?</vt:lpstr>
      <vt:lpstr>Źródła odbrazów</vt:lpstr>
      <vt:lpstr>Projekt „Coolinarny”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Szymon Długosz</dc:creator>
  <cp:lastModifiedBy>Szymon Długosz</cp:lastModifiedBy>
  <cp:revision>19</cp:revision>
  <dcterms:created xsi:type="dcterms:W3CDTF">2015-03-17T05:24:54Z</dcterms:created>
  <dcterms:modified xsi:type="dcterms:W3CDTF">2015-03-24T08:32:07Z</dcterms:modified>
</cp:coreProperties>
</file>