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60" r:id="rId6"/>
    <p:sldId id="273" r:id="rId7"/>
    <p:sldId id="270" r:id="rId8"/>
    <p:sldId id="266" r:id="rId9"/>
    <p:sldId id="264" r:id="rId10"/>
    <p:sldId id="271" r:id="rId11"/>
    <p:sldId id="272" r:id="rId12"/>
    <p:sldId id="261" r:id="rId13"/>
    <p:sldId id="263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86417" autoAdjust="0"/>
  </p:normalViewPr>
  <p:slideViewPr>
    <p:cSldViewPr>
      <p:cViewPr varScale="1">
        <p:scale>
          <a:sx n="98" d="100"/>
          <a:sy n="98" d="100"/>
        </p:scale>
        <p:origin x="16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E3945C-0D73-4F88-AC01-26B010B1DCD9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F9BDCF-5C74-4EEB-9735-B5187D15B0B0}">
      <dgm:prSet/>
      <dgm:spPr/>
      <dgm:t>
        <a:bodyPr/>
        <a:lstStyle/>
        <a:p>
          <a:r>
            <a:rPr lang="en-US" dirty="0"/>
            <a:t>What is Authentication?</a:t>
          </a:r>
        </a:p>
      </dgm:t>
    </dgm:pt>
    <dgm:pt modelId="{D928BCB6-F433-4810-9B57-30F7932573A4}" type="parTrans" cxnId="{41A1C257-9D9F-413E-9D9C-5273254CF90E}">
      <dgm:prSet/>
      <dgm:spPr/>
      <dgm:t>
        <a:bodyPr/>
        <a:lstStyle/>
        <a:p>
          <a:endParaRPr lang="en-US"/>
        </a:p>
      </dgm:t>
    </dgm:pt>
    <dgm:pt modelId="{BB5D4C58-A0EB-4896-B5AB-BC276B6F48B6}" type="sibTrans" cxnId="{41A1C257-9D9F-413E-9D9C-5273254CF90E}">
      <dgm:prSet/>
      <dgm:spPr/>
      <dgm:t>
        <a:bodyPr/>
        <a:lstStyle/>
        <a:p>
          <a:endParaRPr lang="en-US"/>
        </a:p>
      </dgm:t>
    </dgm:pt>
    <dgm:pt modelId="{9AFF1E86-3A54-4731-8E1D-2A60B06A1581}">
      <dgm:prSet/>
      <dgm:spPr/>
      <dgm:t>
        <a:bodyPr/>
        <a:lstStyle/>
        <a:p>
          <a:r>
            <a:rPr lang="en-US"/>
            <a:t>Factors:</a:t>
          </a:r>
        </a:p>
      </dgm:t>
    </dgm:pt>
    <dgm:pt modelId="{1D065848-3DBD-4CAA-8654-5D3AE6F626FA}" type="parTrans" cxnId="{900E5310-82A9-4FEA-89D9-17F08CDF48F3}">
      <dgm:prSet/>
      <dgm:spPr/>
      <dgm:t>
        <a:bodyPr/>
        <a:lstStyle/>
        <a:p>
          <a:endParaRPr lang="en-US"/>
        </a:p>
      </dgm:t>
    </dgm:pt>
    <dgm:pt modelId="{2E2F67EB-D1CA-473E-B341-500A4C085342}" type="sibTrans" cxnId="{900E5310-82A9-4FEA-89D9-17F08CDF48F3}">
      <dgm:prSet/>
      <dgm:spPr/>
      <dgm:t>
        <a:bodyPr/>
        <a:lstStyle/>
        <a:p>
          <a:endParaRPr lang="en-US"/>
        </a:p>
      </dgm:t>
    </dgm:pt>
    <dgm:pt modelId="{DCB61ECC-7F8B-469E-8353-9BD87AE6CBEF}">
      <dgm:prSet/>
      <dgm:spPr/>
      <dgm:t>
        <a:bodyPr/>
        <a:lstStyle/>
        <a:p>
          <a:r>
            <a:rPr lang="en-US"/>
            <a:t>Something you know</a:t>
          </a:r>
        </a:p>
      </dgm:t>
    </dgm:pt>
    <dgm:pt modelId="{91F6A1B2-3B43-4694-AC28-CF1250EDA120}" type="parTrans" cxnId="{12E94A54-33A4-499A-96A3-AACC27F581A3}">
      <dgm:prSet/>
      <dgm:spPr/>
      <dgm:t>
        <a:bodyPr/>
        <a:lstStyle/>
        <a:p>
          <a:endParaRPr lang="en-US"/>
        </a:p>
      </dgm:t>
    </dgm:pt>
    <dgm:pt modelId="{3095F847-F68B-4539-98DD-C6349DFDD8D2}" type="sibTrans" cxnId="{12E94A54-33A4-499A-96A3-AACC27F581A3}">
      <dgm:prSet/>
      <dgm:spPr/>
      <dgm:t>
        <a:bodyPr/>
        <a:lstStyle/>
        <a:p>
          <a:endParaRPr lang="en-US"/>
        </a:p>
      </dgm:t>
    </dgm:pt>
    <dgm:pt modelId="{3D3481CB-2BA9-4FAD-A720-9FA219C51DC8}">
      <dgm:prSet/>
      <dgm:spPr/>
      <dgm:t>
        <a:bodyPr/>
        <a:lstStyle/>
        <a:p>
          <a:r>
            <a:rPr lang="en-US"/>
            <a:t>Something you have</a:t>
          </a:r>
        </a:p>
      </dgm:t>
    </dgm:pt>
    <dgm:pt modelId="{1DF4BA6B-1506-4897-9CC9-B7359211EF8A}" type="parTrans" cxnId="{8DA9A4FA-D484-4928-A5E0-F0F1313B9FEC}">
      <dgm:prSet/>
      <dgm:spPr/>
      <dgm:t>
        <a:bodyPr/>
        <a:lstStyle/>
        <a:p>
          <a:endParaRPr lang="en-US"/>
        </a:p>
      </dgm:t>
    </dgm:pt>
    <dgm:pt modelId="{FFEDCE45-DF78-4AE2-B0D5-A55B6BF32EE8}" type="sibTrans" cxnId="{8DA9A4FA-D484-4928-A5E0-F0F1313B9FEC}">
      <dgm:prSet/>
      <dgm:spPr/>
      <dgm:t>
        <a:bodyPr/>
        <a:lstStyle/>
        <a:p>
          <a:endParaRPr lang="en-US"/>
        </a:p>
      </dgm:t>
    </dgm:pt>
    <dgm:pt modelId="{3E10E9FC-E44F-4749-8E59-1F4993FA68F4}">
      <dgm:prSet/>
      <dgm:spPr/>
      <dgm:t>
        <a:bodyPr/>
        <a:lstStyle/>
        <a:p>
          <a:r>
            <a:rPr lang="en-US" dirty="0"/>
            <a:t>Something you are</a:t>
          </a:r>
        </a:p>
      </dgm:t>
    </dgm:pt>
    <dgm:pt modelId="{C9142CF9-635D-41CA-AC00-CE0E0F7177E4}" type="parTrans" cxnId="{65DFA607-5C83-4005-AEF3-9AA2AFCBA4D3}">
      <dgm:prSet/>
      <dgm:spPr/>
      <dgm:t>
        <a:bodyPr/>
        <a:lstStyle/>
        <a:p>
          <a:endParaRPr lang="en-US"/>
        </a:p>
      </dgm:t>
    </dgm:pt>
    <dgm:pt modelId="{89989F36-9DF9-4445-9C1B-53CCE9D3FF47}" type="sibTrans" cxnId="{65DFA607-5C83-4005-AEF3-9AA2AFCBA4D3}">
      <dgm:prSet/>
      <dgm:spPr/>
      <dgm:t>
        <a:bodyPr/>
        <a:lstStyle/>
        <a:p>
          <a:endParaRPr lang="en-US"/>
        </a:p>
      </dgm:t>
    </dgm:pt>
    <dgm:pt modelId="{C29CB8A2-5A01-4C94-B495-B261FEC21F00}">
      <dgm:prSet/>
      <dgm:spPr/>
      <dgm:t>
        <a:bodyPr/>
        <a:lstStyle/>
        <a:p>
          <a:r>
            <a:rPr lang="en-US" dirty="0"/>
            <a:t>Prove your identity</a:t>
          </a:r>
        </a:p>
      </dgm:t>
    </dgm:pt>
    <dgm:pt modelId="{271A0D3B-828A-4369-BF16-012C6D920CB8}" type="parTrans" cxnId="{5F8C6A2E-C644-4C05-815D-791F33403F64}">
      <dgm:prSet/>
      <dgm:spPr/>
      <dgm:t>
        <a:bodyPr/>
        <a:lstStyle/>
        <a:p>
          <a:endParaRPr lang="en-US"/>
        </a:p>
      </dgm:t>
    </dgm:pt>
    <dgm:pt modelId="{F7CAA5B4-304E-4A2E-A8B2-B442F5D2ACBC}" type="sibTrans" cxnId="{5F8C6A2E-C644-4C05-815D-791F33403F64}">
      <dgm:prSet/>
      <dgm:spPr/>
      <dgm:t>
        <a:bodyPr/>
        <a:lstStyle/>
        <a:p>
          <a:endParaRPr lang="en-US"/>
        </a:p>
      </dgm:t>
    </dgm:pt>
    <dgm:pt modelId="{587CDA3B-D4E3-4EAA-BA8A-0A1EB181EA61}">
      <dgm:prSet/>
      <dgm:spPr/>
      <dgm:t>
        <a:bodyPr/>
        <a:lstStyle/>
        <a:p>
          <a:r>
            <a:rPr lang="en-US" dirty="0"/>
            <a:t>Examples?</a:t>
          </a:r>
        </a:p>
      </dgm:t>
    </dgm:pt>
    <dgm:pt modelId="{CA4A147C-845A-4913-9421-33A9A6968837}" type="parTrans" cxnId="{5367E137-9E2E-480E-B7F5-B1257CAA769B}">
      <dgm:prSet/>
      <dgm:spPr/>
      <dgm:t>
        <a:bodyPr/>
        <a:lstStyle/>
        <a:p>
          <a:endParaRPr lang="en-US"/>
        </a:p>
      </dgm:t>
    </dgm:pt>
    <dgm:pt modelId="{331F166D-7A51-4A29-8B95-B37091526CFD}" type="sibTrans" cxnId="{5367E137-9E2E-480E-B7F5-B1257CAA769B}">
      <dgm:prSet/>
      <dgm:spPr/>
      <dgm:t>
        <a:bodyPr/>
        <a:lstStyle/>
        <a:p>
          <a:endParaRPr lang="en-US"/>
        </a:p>
      </dgm:t>
    </dgm:pt>
    <dgm:pt modelId="{D5255CA5-3300-42BD-A414-E5E9FBCCAD0E}" type="pres">
      <dgm:prSet presAssocID="{0CE3945C-0D73-4F88-AC01-26B010B1DCD9}" presName="linear" presStyleCnt="0">
        <dgm:presLayoutVars>
          <dgm:dir/>
          <dgm:animLvl val="lvl"/>
          <dgm:resizeHandles val="exact"/>
        </dgm:presLayoutVars>
      </dgm:prSet>
      <dgm:spPr/>
    </dgm:pt>
    <dgm:pt modelId="{FE91D837-3FE0-4F36-9662-95E3FA2270EB}" type="pres">
      <dgm:prSet presAssocID="{79F9BDCF-5C74-4EEB-9735-B5187D15B0B0}" presName="parentLin" presStyleCnt="0"/>
      <dgm:spPr/>
    </dgm:pt>
    <dgm:pt modelId="{65BC7A31-3D1A-4604-935E-59306516B5E5}" type="pres">
      <dgm:prSet presAssocID="{79F9BDCF-5C74-4EEB-9735-B5187D15B0B0}" presName="parentLeftMargin" presStyleLbl="node1" presStyleIdx="0" presStyleCnt="3"/>
      <dgm:spPr/>
    </dgm:pt>
    <dgm:pt modelId="{3FF5E39C-5BDF-4CE8-A29E-D1D76E873D1D}" type="pres">
      <dgm:prSet presAssocID="{79F9BDCF-5C74-4EEB-9735-B5187D15B0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ACE8E5-82CF-45E5-A7F2-AB7A773BD971}" type="pres">
      <dgm:prSet presAssocID="{79F9BDCF-5C74-4EEB-9735-B5187D15B0B0}" presName="negativeSpace" presStyleCnt="0"/>
      <dgm:spPr/>
    </dgm:pt>
    <dgm:pt modelId="{E7032360-05E7-4F9C-BBA1-870E3607AA18}" type="pres">
      <dgm:prSet presAssocID="{79F9BDCF-5C74-4EEB-9735-B5187D15B0B0}" presName="childText" presStyleLbl="conFgAcc1" presStyleIdx="0" presStyleCnt="3">
        <dgm:presLayoutVars>
          <dgm:bulletEnabled val="1"/>
        </dgm:presLayoutVars>
      </dgm:prSet>
      <dgm:spPr/>
    </dgm:pt>
    <dgm:pt modelId="{24DDBD24-FCDF-4A11-AA7E-4D9A7A6621DF}" type="pres">
      <dgm:prSet presAssocID="{BB5D4C58-A0EB-4896-B5AB-BC276B6F48B6}" presName="spaceBetweenRectangles" presStyleCnt="0"/>
      <dgm:spPr/>
    </dgm:pt>
    <dgm:pt modelId="{C54B69C7-315B-468D-8C38-BD9C4ACC9291}" type="pres">
      <dgm:prSet presAssocID="{9AFF1E86-3A54-4731-8E1D-2A60B06A1581}" presName="parentLin" presStyleCnt="0"/>
      <dgm:spPr/>
    </dgm:pt>
    <dgm:pt modelId="{EA7421CB-2734-46C6-BDA5-78C31ADA3F50}" type="pres">
      <dgm:prSet presAssocID="{9AFF1E86-3A54-4731-8E1D-2A60B06A1581}" presName="parentLeftMargin" presStyleLbl="node1" presStyleIdx="0" presStyleCnt="3"/>
      <dgm:spPr/>
    </dgm:pt>
    <dgm:pt modelId="{C52AF019-DA6C-4005-AB64-BAAEECFE43D4}" type="pres">
      <dgm:prSet presAssocID="{9AFF1E86-3A54-4731-8E1D-2A60B06A158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B4F998-1428-4A46-967A-CAD339BBA736}" type="pres">
      <dgm:prSet presAssocID="{9AFF1E86-3A54-4731-8E1D-2A60B06A1581}" presName="negativeSpace" presStyleCnt="0"/>
      <dgm:spPr/>
    </dgm:pt>
    <dgm:pt modelId="{92A1F3C8-551C-4FF0-96BE-CF9AE65DA36E}" type="pres">
      <dgm:prSet presAssocID="{9AFF1E86-3A54-4731-8E1D-2A60B06A1581}" presName="childText" presStyleLbl="conFgAcc1" presStyleIdx="1" presStyleCnt="3">
        <dgm:presLayoutVars>
          <dgm:bulletEnabled val="1"/>
        </dgm:presLayoutVars>
      </dgm:prSet>
      <dgm:spPr/>
    </dgm:pt>
    <dgm:pt modelId="{77EC9238-B63D-4FEA-A5D1-69E42251B25E}" type="pres">
      <dgm:prSet presAssocID="{2E2F67EB-D1CA-473E-B341-500A4C085342}" presName="spaceBetweenRectangles" presStyleCnt="0"/>
      <dgm:spPr/>
    </dgm:pt>
    <dgm:pt modelId="{380294B5-C5E7-40E7-A297-B6FBDB7A17BD}" type="pres">
      <dgm:prSet presAssocID="{587CDA3B-D4E3-4EAA-BA8A-0A1EB181EA61}" presName="parentLin" presStyleCnt="0"/>
      <dgm:spPr/>
    </dgm:pt>
    <dgm:pt modelId="{57F04E12-0EAE-4424-81D9-8B83C092A65B}" type="pres">
      <dgm:prSet presAssocID="{587CDA3B-D4E3-4EAA-BA8A-0A1EB181EA61}" presName="parentLeftMargin" presStyleLbl="node1" presStyleIdx="1" presStyleCnt="3"/>
      <dgm:spPr/>
    </dgm:pt>
    <dgm:pt modelId="{E71DC594-A44A-4415-A8C2-ABD0B9D571D6}" type="pres">
      <dgm:prSet presAssocID="{587CDA3B-D4E3-4EAA-BA8A-0A1EB181EA6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63F9C25-0F40-417D-B442-C825140A9AD6}" type="pres">
      <dgm:prSet presAssocID="{587CDA3B-D4E3-4EAA-BA8A-0A1EB181EA61}" presName="negativeSpace" presStyleCnt="0"/>
      <dgm:spPr/>
    </dgm:pt>
    <dgm:pt modelId="{C05AC096-22EB-4E5F-B7D7-330376A6A1C9}" type="pres">
      <dgm:prSet presAssocID="{587CDA3B-D4E3-4EAA-BA8A-0A1EB181EA6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94A0305-5EDD-4A7A-A3D0-0B7AA91D6D0B}" type="presOf" srcId="{587CDA3B-D4E3-4EAA-BA8A-0A1EB181EA61}" destId="{E71DC594-A44A-4415-A8C2-ABD0B9D571D6}" srcOrd="1" destOrd="0" presId="urn:microsoft.com/office/officeart/2005/8/layout/list1"/>
    <dgm:cxn modelId="{65DFA607-5C83-4005-AEF3-9AA2AFCBA4D3}" srcId="{9AFF1E86-3A54-4731-8E1D-2A60B06A1581}" destId="{3E10E9FC-E44F-4749-8E59-1F4993FA68F4}" srcOrd="2" destOrd="0" parTransId="{C9142CF9-635D-41CA-AC00-CE0E0F7177E4}" sibTransId="{89989F36-9DF9-4445-9C1B-53CCE9D3FF47}"/>
    <dgm:cxn modelId="{900E5310-82A9-4FEA-89D9-17F08CDF48F3}" srcId="{0CE3945C-0D73-4F88-AC01-26B010B1DCD9}" destId="{9AFF1E86-3A54-4731-8E1D-2A60B06A1581}" srcOrd="1" destOrd="0" parTransId="{1D065848-3DBD-4CAA-8654-5D3AE6F626FA}" sibTransId="{2E2F67EB-D1CA-473E-B341-500A4C085342}"/>
    <dgm:cxn modelId="{9247A410-38D6-4525-AE29-A35EE127FFD8}" type="presOf" srcId="{79F9BDCF-5C74-4EEB-9735-B5187D15B0B0}" destId="{65BC7A31-3D1A-4604-935E-59306516B5E5}" srcOrd="0" destOrd="0" presId="urn:microsoft.com/office/officeart/2005/8/layout/list1"/>
    <dgm:cxn modelId="{EF50601E-CAE7-42E5-8FA4-38038B0E3EF5}" type="presOf" srcId="{587CDA3B-D4E3-4EAA-BA8A-0A1EB181EA61}" destId="{57F04E12-0EAE-4424-81D9-8B83C092A65B}" srcOrd="0" destOrd="0" presId="urn:microsoft.com/office/officeart/2005/8/layout/list1"/>
    <dgm:cxn modelId="{B3C2CF29-B5DD-420B-9A4A-DCFF7E177DE8}" type="presOf" srcId="{3D3481CB-2BA9-4FAD-A720-9FA219C51DC8}" destId="{92A1F3C8-551C-4FF0-96BE-CF9AE65DA36E}" srcOrd="0" destOrd="1" presId="urn:microsoft.com/office/officeart/2005/8/layout/list1"/>
    <dgm:cxn modelId="{5F8C6A2E-C644-4C05-815D-791F33403F64}" srcId="{79F9BDCF-5C74-4EEB-9735-B5187D15B0B0}" destId="{C29CB8A2-5A01-4C94-B495-B261FEC21F00}" srcOrd="0" destOrd="0" parTransId="{271A0D3B-828A-4369-BF16-012C6D920CB8}" sibTransId="{F7CAA5B4-304E-4A2E-A8B2-B442F5D2ACBC}"/>
    <dgm:cxn modelId="{5367E137-9E2E-480E-B7F5-B1257CAA769B}" srcId="{0CE3945C-0D73-4F88-AC01-26B010B1DCD9}" destId="{587CDA3B-D4E3-4EAA-BA8A-0A1EB181EA61}" srcOrd="2" destOrd="0" parTransId="{CA4A147C-845A-4913-9421-33A9A6968837}" sibTransId="{331F166D-7A51-4A29-8B95-B37091526CFD}"/>
    <dgm:cxn modelId="{9C1B524B-E4BF-4AAF-A6BE-B9ED149D3546}" type="presOf" srcId="{9AFF1E86-3A54-4731-8E1D-2A60B06A1581}" destId="{C52AF019-DA6C-4005-AB64-BAAEECFE43D4}" srcOrd="1" destOrd="0" presId="urn:microsoft.com/office/officeart/2005/8/layout/list1"/>
    <dgm:cxn modelId="{12E94A54-33A4-499A-96A3-AACC27F581A3}" srcId="{9AFF1E86-3A54-4731-8E1D-2A60B06A1581}" destId="{DCB61ECC-7F8B-469E-8353-9BD87AE6CBEF}" srcOrd="0" destOrd="0" parTransId="{91F6A1B2-3B43-4694-AC28-CF1250EDA120}" sibTransId="{3095F847-F68B-4539-98DD-C6349DFDD8D2}"/>
    <dgm:cxn modelId="{DA0CDE54-6D03-4777-A692-4DB41C8BA3E7}" type="presOf" srcId="{C29CB8A2-5A01-4C94-B495-B261FEC21F00}" destId="{E7032360-05E7-4F9C-BBA1-870E3607AA18}" srcOrd="0" destOrd="0" presId="urn:microsoft.com/office/officeart/2005/8/layout/list1"/>
    <dgm:cxn modelId="{41A1C257-9D9F-413E-9D9C-5273254CF90E}" srcId="{0CE3945C-0D73-4F88-AC01-26B010B1DCD9}" destId="{79F9BDCF-5C74-4EEB-9735-B5187D15B0B0}" srcOrd="0" destOrd="0" parTransId="{D928BCB6-F433-4810-9B57-30F7932573A4}" sibTransId="{BB5D4C58-A0EB-4896-B5AB-BC276B6F48B6}"/>
    <dgm:cxn modelId="{E1B16C89-4ACF-4471-92ED-75B116CCEB79}" type="presOf" srcId="{79F9BDCF-5C74-4EEB-9735-B5187D15B0B0}" destId="{3FF5E39C-5BDF-4CE8-A29E-D1D76E873D1D}" srcOrd="1" destOrd="0" presId="urn:microsoft.com/office/officeart/2005/8/layout/list1"/>
    <dgm:cxn modelId="{6E48958E-CB39-4E28-BF70-3D6F6E560503}" type="presOf" srcId="{0CE3945C-0D73-4F88-AC01-26B010B1DCD9}" destId="{D5255CA5-3300-42BD-A414-E5E9FBCCAD0E}" srcOrd="0" destOrd="0" presId="urn:microsoft.com/office/officeart/2005/8/layout/list1"/>
    <dgm:cxn modelId="{18810390-ED30-4603-AB31-9CF1D0749FD5}" type="presOf" srcId="{3E10E9FC-E44F-4749-8E59-1F4993FA68F4}" destId="{92A1F3C8-551C-4FF0-96BE-CF9AE65DA36E}" srcOrd="0" destOrd="2" presId="urn:microsoft.com/office/officeart/2005/8/layout/list1"/>
    <dgm:cxn modelId="{9A7C5AE4-CD0E-41A1-B337-EFE8B36B9E21}" type="presOf" srcId="{DCB61ECC-7F8B-469E-8353-9BD87AE6CBEF}" destId="{92A1F3C8-551C-4FF0-96BE-CF9AE65DA36E}" srcOrd="0" destOrd="0" presId="urn:microsoft.com/office/officeart/2005/8/layout/list1"/>
    <dgm:cxn modelId="{8DA9A4FA-D484-4928-A5E0-F0F1313B9FEC}" srcId="{9AFF1E86-3A54-4731-8E1D-2A60B06A1581}" destId="{3D3481CB-2BA9-4FAD-A720-9FA219C51DC8}" srcOrd="1" destOrd="0" parTransId="{1DF4BA6B-1506-4897-9CC9-B7359211EF8A}" sibTransId="{FFEDCE45-DF78-4AE2-B0D5-A55B6BF32EE8}"/>
    <dgm:cxn modelId="{5783D9FB-9005-4F0B-8976-47008220BFE0}" type="presOf" srcId="{9AFF1E86-3A54-4731-8E1D-2A60B06A1581}" destId="{EA7421CB-2734-46C6-BDA5-78C31ADA3F50}" srcOrd="0" destOrd="0" presId="urn:microsoft.com/office/officeart/2005/8/layout/list1"/>
    <dgm:cxn modelId="{C9E6DE00-C01A-4A47-BBDB-E377416306E9}" type="presParOf" srcId="{D5255CA5-3300-42BD-A414-E5E9FBCCAD0E}" destId="{FE91D837-3FE0-4F36-9662-95E3FA2270EB}" srcOrd="0" destOrd="0" presId="urn:microsoft.com/office/officeart/2005/8/layout/list1"/>
    <dgm:cxn modelId="{605D3400-C9A4-421A-93BF-7866A301F0EC}" type="presParOf" srcId="{FE91D837-3FE0-4F36-9662-95E3FA2270EB}" destId="{65BC7A31-3D1A-4604-935E-59306516B5E5}" srcOrd="0" destOrd="0" presId="urn:microsoft.com/office/officeart/2005/8/layout/list1"/>
    <dgm:cxn modelId="{5CA0204C-6B25-4A0A-ACD5-D6C0F1B41AB5}" type="presParOf" srcId="{FE91D837-3FE0-4F36-9662-95E3FA2270EB}" destId="{3FF5E39C-5BDF-4CE8-A29E-D1D76E873D1D}" srcOrd="1" destOrd="0" presId="urn:microsoft.com/office/officeart/2005/8/layout/list1"/>
    <dgm:cxn modelId="{7011512D-F371-4F3A-80D3-E3E780A370C0}" type="presParOf" srcId="{D5255CA5-3300-42BD-A414-E5E9FBCCAD0E}" destId="{6EACE8E5-82CF-45E5-A7F2-AB7A773BD971}" srcOrd="1" destOrd="0" presId="urn:microsoft.com/office/officeart/2005/8/layout/list1"/>
    <dgm:cxn modelId="{F62F0B9A-159E-462D-9020-4ED8C3FC2AF4}" type="presParOf" srcId="{D5255CA5-3300-42BD-A414-E5E9FBCCAD0E}" destId="{E7032360-05E7-4F9C-BBA1-870E3607AA18}" srcOrd="2" destOrd="0" presId="urn:microsoft.com/office/officeart/2005/8/layout/list1"/>
    <dgm:cxn modelId="{8FE0B401-E399-405A-9F46-E3D3B6C331E4}" type="presParOf" srcId="{D5255CA5-3300-42BD-A414-E5E9FBCCAD0E}" destId="{24DDBD24-FCDF-4A11-AA7E-4D9A7A6621DF}" srcOrd="3" destOrd="0" presId="urn:microsoft.com/office/officeart/2005/8/layout/list1"/>
    <dgm:cxn modelId="{1AB205AD-AA24-4B47-A272-C170D8268A8B}" type="presParOf" srcId="{D5255CA5-3300-42BD-A414-E5E9FBCCAD0E}" destId="{C54B69C7-315B-468D-8C38-BD9C4ACC9291}" srcOrd="4" destOrd="0" presId="urn:microsoft.com/office/officeart/2005/8/layout/list1"/>
    <dgm:cxn modelId="{33F9DAED-96B9-4ABB-BF1E-8E8912A1CF35}" type="presParOf" srcId="{C54B69C7-315B-468D-8C38-BD9C4ACC9291}" destId="{EA7421CB-2734-46C6-BDA5-78C31ADA3F50}" srcOrd="0" destOrd="0" presId="urn:microsoft.com/office/officeart/2005/8/layout/list1"/>
    <dgm:cxn modelId="{17C7689F-4631-433D-BAE3-32A7D50811A7}" type="presParOf" srcId="{C54B69C7-315B-468D-8C38-BD9C4ACC9291}" destId="{C52AF019-DA6C-4005-AB64-BAAEECFE43D4}" srcOrd="1" destOrd="0" presId="urn:microsoft.com/office/officeart/2005/8/layout/list1"/>
    <dgm:cxn modelId="{65E6D833-29A0-4235-8723-7B358B172BCE}" type="presParOf" srcId="{D5255CA5-3300-42BD-A414-E5E9FBCCAD0E}" destId="{79B4F998-1428-4A46-967A-CAD339BBA736}" srcOrd="5" destOrd="0" presId="urn:microsoft.com/office/officeart/2005/8/layout/list1"/>
    <dgm:cxn modelId="{15324689-C0D3-4BEA-905D-309EBD041DBC}" type="presParOf" srcId="{D5255CA5-3300-42BD-A414-E5E9FBCCAD0E}" destId="{92A1F3C8-551C-4FF0-96BE-CF9AE65DA36E}" srcOrd="6" destOrd="0" presId="urn:microsoft.com/office/officeart/2005/8/layout/list1"/>
    <dgm:cxn modelId="{2F0312F6-3D9D-46A6-8995-AC9D41A31FA2}" type="presParOf" srcId="{D5255CA5-3300-42BD-A414-E5E9FBCCAD0E}" destId="{77EC9238-B63D-4FEA-A5D1-69E42251B25E}" srcOrd="7" destOrd="0" presId="urn:microsoft.com/office/officeart/2005/8/layout/list1"/>
    <dgm:cxn modelId="{43D4033C-45E2-421F-84A0-5318D7CEB79F}" type="presParOf" srcId="{D5255CA5-3300-42BD-A414-E5E9FBCCAD0E}" destId="{380294B5-C5E7-40E7-A297-B6FBDB7A17BD}" srcOrd="8" destOrd="0" presId="urn:microsoft.com/office/officeart/2005/8/layout/list1"/>
    <dgm:cxn modelId="{12AD9D77-E4D5-4C9E-A447-C4087AFED6F0}" type="presParOf" srcId="{380294B5-C5E7-40E7-A297-B6FBDB7A17BD}" destId="{57F04E12-0EAE-4424-81D9-8B83C092A65B}" srcOrd="0" destOrd="0" presId="urn:microsoft.com/office/officeart/2005/8/layout/list1"/>
    <dgm:cxn modelId="{AD2DCDC4-F0CA-43A5-9DE2-9839FAF2401A}" type="presParOf" srcId="{380294B5-C5E7-40E7-A297-B6FBDB7A17BD}" destId="{E71DC594-A44A-4415-A8C2-ABD0B9D571D6}" srcOrd="1" destOrd="0" presId="urn:microsoft.com/office/officeart/2005/8/layout/list1"/>
    <dgm:cxn modelId="{7E27E9C6-B313-4D0F-B33F-938F03E8A5F3}" type="presParOf" srcId="{D5255CA5-3300-42BD-A414-E5E9FBCCAD0E}" destId="{F63F9C25-0F40-417D-B442-C825140A9AD6}" srcOrd="9" destOrd="0" presId="urn:microsoft.com/office/officeart/2005/8/layout/list1"/>
    <dgm:cxn modelId="{EB6123CC-9C53-496A-A9BA-2DD52A8A2005}" type="presParOf" srcId="{D5255CA5-3300-42BD-A414-E5E9FBCCAD0E}" destId="{C05AC096-22EB-4E5F-B7D7-330376A6A1C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32360-05E7-4F9C-BBA1-870E3607AA18}">
      <dsp:nvSpPr>
        <dsp:cNvPr id="0" name=""/>
        <dsp:cNvSpPr/>
      </dsp:nvSpPr>
      <dsp:spPr>
        <a:xfrm>
          <a:off x="0" y="698525"/>
          <a:ext cx="453460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935" tIns="395732" rIns="35193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Prove your identity</a:t>
          </a:r>
        </a:p>
      </dsp:txBody>
      <dsp:txXfrm>
        <a:off x="0" y="698525"/>
        <a:ext cx="4534600" cy="807975"/>
      </dsp:txXfrm>
    </dsp:sp>
    <dsp:sp modelId="{3FF5E39C-5BDF-4CE8-A29E-D1D76E873D1D}">
      <dsp:nvSpPr>
        <dsp:cNvPr id="0" name=""/>
        <dsp:cNvSpPr/>
      </dsp:nvSpPr>
      <dsp:spPr>
        <a:xfrm>
          <a:off x="226730" y="418085"/>
          <a:ext cx="3174220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9978" tIns="0" rIns="1199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is Authentication?</a:t>
          </a:r>
        </a:p>
      </dsp:txBody>
      <dsp:txXfrm>
        <a:off x="254110" y="445465"/>
        <a:ext cx="3119460" cy="506120"/>
      </dsp:txXfrm>
    </dsp:sp>
    <dsp:sp modelId="{92A1F3C8-551C-4FF0-96BE-CF9AE65DA36E}">
      <dsp:nvSpPr>
        <dsp:cNvPr id="0" name=""/>
        <dsp:cNvSpPr/>
      </dsp:nvSpPr>
      <dsp:spPr>
        <a:xfrm>
          <a:off x="0" y="1889540"/>
          <a:ext cx="45346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337983"/>
              <a:satOff val="-9047"/>
              <a:lumOff val="-31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935" tIns="395732" rIns="35193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Something you know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Something you have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Something you are</a:t>
          </a:r>
        </a:p>
      </dsp:txBody>
      <dsp:txXfrm>
        <a:off x="0" y="1889540"/>
        <a:ext cx="4534600" cy="1436400"/>
      </dsp:txXfrm>
    </dsp:sp>
    <dsp:sp modelId="{C52AF019-DA6C-4005-AB64-BAAEECFE43D4}">
      <dsp:nvSpPr>
        <dsp:cNvPr id="0" name=""/>
        <dsp:cNvSpPr/>
      </dsp:nvSpPr>
      <dsp:spPr>
        <a:xfrm>
          <a:off x="226730" y="1609100"/>
          <a:ext cx="3174220" cy="560880"/>
        </a:xfrm>
        <a:prstGeom prst="roundRect">
          <a:avLst/>
        </a:prstGeom>
        <a:gradFill rotWithShape="0">
          <a:gsLst>
            <a:gs pos="0">
              <a:schemeClr val="accent5">
                <a:hueOff val="-337983"/>
                <a:satOff val="-9047"/>
                <a:lumOff val="-3139"/>
                <a:alphaOff val="0"/>
                <a:tint val="96000"/>
                <a:lumMod val="104000"/>
              </a:schemeClr>
            </a:gs>
            <a:gs pos="100000">
              <a:schemeClr val="accent5">
                <a:hueOff val="-337983"/>
                <a:satOff val="-9047"/>
                <a:lumOff val="-3139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9978" tIns="0" rIns="1199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Factors:</a:t>
          </a:r>
        </a:p>
      </dsp:txBody>
      <dsp:txXfrm>
        <a:off x="254110" y="1636480"/>
        <a:ext cx="3119460" cy="506120"/>
      </dsp:txXfrm>
    </dsp:sp>
    <dsp:sp modelId="{C05AC096-22EB-4E5F-B7D7-330376A6A1C9}">
      <dsp:nvSpPr>
        <dsp:cNvPr id="0" name=""/>
        <dsp:cNvSpPr/>
      </dsp:nvSpPr>
      <dsp:spPr>
        <a:xfrm>
          <a:off x="0" y="3708980"/>
          <a:ext cx="4534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DC594-A44A-4415-A8C2-ABD0B9D571D6}">
      <dsp:nvSpPr>
        <dsp:cNvPr id="0" name=""/>
        <dsp:cNvSpPr/>
      </dsp:nvSpPr>
      <dsp:spPr>
        <a:xfrm>
          <a:off x="226730" y="3428540"/>
          <a:ext cx="3174220" cy="560880"/>
        </a:xfrm>
        <a:prstGeom prst="roundRect">
          <a:avLst/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9978" tIns="0" rIns="1199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Examples?</a:t>
          </a:r>
        </a:p>
      </dsp:txBody>
      <dsp:txXfrm>
        <a:off x="254110" y="3455920"/>
        <a:ext cx="311946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9F478-4542-4BC4-B5ED-71B3ECC7EAB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DB3B2-5DAE-4625-A618-6B3F2EB7B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3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character passwords can be cracked in 2.5</a:t>
            </a:r>
            <a:r>
              <a:rPr lang="en-US" baseline="0" dirty="0"/>
              <a:t> hours.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DB3B2-5DAE-4625-A618-6B3F2EB7B6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7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SSO</a:t>
            </a:r>
            <a:r>
              <a:rPr lang="en-US" baseline="0" dirty="0"/>
              <a:t> is typically for companies.</a:t>
            </a:r>
          </a:p>
          <a:p>
            <a:endParaRPr lang="en-US" baseline="0" dirty="0"/>
          </a:p>
          <a:p>
            <a:r>
              <a:rPr lang="en-US" baseline="0" dirty="0"/>
              <a:t>Password vaults:</a:t>
            </a:r>
          </a:p>
          <a:p>
            <a:r>
              <a:rPr lang="en-US" baseline="0" dirty="0"/>
              <a:t>* </a:t>
            </a:r>
            <a:r>
              <a:rPr lang="en-US" baseline="0" dirty="0" err="1"/>
              <a:t>Dashlane</a:t>
            </a:r>
            <a:r>
              <a:rPr lang="en-US" baseline="0" dirty="0"/>
              <a:t>, </a:t>
            </a:r>
            <a:r>
              <a:rPr lang="en-US" baseline="0" dirty="0" err="1"/>
              <a:t>keepass</a:t>
            </a:r>
            <a:r>
              <a:rPr lang="en-US" baseline="0" dirty="0"/>
              <a:t>, iCloud keychain,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B3B2-5DAE-4625-A618-6B3F2EB7B6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ways to secure biometric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Working on ways to counter spoofs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DB3B2-5DAE-4625-A618-6B3F2EB7B6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0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Early</a:t>
            </a:r>
            <a:r>
              <a:rPr lang="en-US" baseline="0" dirty="0"/>
              <a:t> and often.</a:t>
            </a:r>
          </a:p>
          <a:p>
            <a:pPr marL="228600" indent="-228600">
              <a:buAutoNum type="arabicPeriod"/>
            </a:pPr>
            <a:r>
              <a:rPr lang="en-US" baseline="0" dirty="0"/>
              <a:t>This will also help prevent your kids from becoming trolls.  Teens NEED to understand that everything they do online is forever. Teach kids about privacy settings.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much should you trust/limit kids’ access to the web?  AV software?  Filters?</a:t>
            </a:r>
          </a:p>
          <a:p>
            <a:pPr marL="228600" indent="-228600">
              <a:buAutoNum type="arabicPeriod"/>
            </a:pPr>
            <a:r>
              <a:rPr lang="en-US" baseline="0" dirty="0"/>
              <a:t>Kids should understand that hackers are just like criminals except they break your computer and not windows.</a:t>
            </a:r>
          </a:p>
          <a:p>
            <a:pPr marL="228600" indent="-228600">
              <a:buAutoNum type="arabicPeriod"/>
            </a:pPr>
            <a:r>
              <a:rPr lang="en-US" baseline="0" dirty="0"/>
              <a:t>It doesn’t matter what the law says.  </a:t>
            </a:r>
            <a:r>
              <a:rPr lang="en-US" baseline="0" dirty="0" err="1"/>
              <a:t>Beyonce</a:t>
            </a:r>
            <a:r>
              <a:rPr lang="en-US" baseline="0" dirty="0"/>
              <a:t> cannot get rid of that picture.</a:t>
            </a:r>
          </a:p>
          <a:p>
            <a:pPr marL="228600" indent="-228600">
              <a:buAutoNum type="arabicPeriod"/>
            </a:pPr>
            <a:r>
              <a:rPr lang="en-US" baseline="0" dirty="0"/>
              <a:t>Credit reports? 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B3B2-5DAE-4625-A618-6B3F2EB7B6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70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Sorts of things malware does</a:t>
            </a:r>
          </a:p>
          <a:p>
            <a:pPr marL="228600" indent="-228600">
              <a:buAutoNum type="arabicPeriod"/>
            </a:pPr>
            <a:r>
              <a:rPr lang="en-US" baseline="0" dirty="0"/>
              <a:t>Java, Adobe, </a:t>
            </a:r>
            <a:r>
              <a:rPr lang="en-US" baseline="0" dirty="0" err="1"/>
              <a:t>etc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Email. </a:t>
            </a:r>
            <a:r>
              <a:rPr lang="en-US" baseline="0" dirty="0" err="1"/>
              <a:t>Spearphishing</a:t>
            </a:r>
            <a:r>
              <a:rPr lang="en-US" baseline="0" dirty="0"/>
              <a:t> (social engineering as well)</a:t>
            </a:r>
          </a:p>
          <a:p>
            <a:pPr marL="228600" indent="-228600">
              <a:buAutoNum type="arabicPeriod"/>
            </a:pPr>
            <a:r>
              <a:rPr lang="en-US" baseline="0" dirty="0"/>
              <a:t>Unsecured </a:t>
            </a:r>
            <a:r>
              <a:rPr lang="en-US" baseline="0" dirty="0" err="1"/>
              <a:t>wifi</a:t>
            </a:r>
            <a:r>
              <a:rPr lang="en-US" baseline="0" dirty="0"/>
              <a:t>, things like that.</a:t>
            </a:r>
          </a:p>
          <a:p>
            <a:pPr marL="228600" indent="-228600">
              <a:buAutoNum type="arabicPeriod"/>
            </a:pPr>
            <a:r>
              <a:rPr lang="en-US" baseline="0" dirty="0"/>
              <a:t>Flood systems with requests</a:t>
            </a:r>
          </a:p>
          <a:p>
            <a:pPr marL="228600" indent="-228600">
              <a:buAutoNum type="arabicPeriod"/>
            </a:pPr>
            <a:r>
              <a:rPr lang="en-US" baseline="0"/>
              <a:t>Stay informed.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B3B2-5DAE-4625-A618-6B3F2EB7B6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1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0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53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1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2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6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2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4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8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01AE8B63-9646-4233-AFD0-A5C89BAAAC3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AE8B63-9646-4233-AFD0-A5C89BAAAC3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4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stpass.com/solutions/business-password-manager" TargetMode="External"/><Relationship Id="rId2" Type="http://schemas.openxmlformats.org/officeDocument/2006/relationships/hyperlink" Target="http://world.std.com/~reinhold/dicewa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shlane.com/" TargetMode="External"/><Relationship Id="rId4" Type="http://schemas.openxmlformats.org/officeDocument/2006/relationships/hyperlink" Target="https://keepass.inf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thoughts on how to be safe in cyberspace</a:t>
            </a:r>
          </a:p>
        </p:txBody>
      </p:sp>
    </p:spTree>
    <p:extLst>
      <p:ext uri="{BB962C8B-B14F-4D97-AF65-F5344CB8AC3E}">
        <p14:creationId xmlns:p14="http://schemas.microsoft.com/office/powerpoint/2010/main" val="20697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BEFB-5579-4A66-A08C-5C4061CE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Scanners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FB79B-A005-4D01-921F-5EE113F49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412D-A336-4BA5-B321-014B03D8DA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/>
              <a:t>Windows Defender</a:t>
            </a:r>
          </a:p>
          <a:p>
            <a:pPr lvl="1"/>
            <a:r>
              <a:rPr lang="en-US" dirty="0"/>
              <a:t>Malwarebytes</a:t>
            </a:r>
          </a:p>
          <a:p>
            <a:pPr lvl="1"/>
            <a:r>
              <a:rPr lang="en-US" dirty="0" err="1"/>
              <a:t>SUPERAntiSpyware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15C2AE-E1A2-493A-BCF2-0DE78CF9E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Others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D3C20-8558-4650-9868-7A48C1233A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US" dirty="0" err="1"/>
              <a:t>BitDefender</a:t>
            </a:r>
            <a:endParaRPr lang="en-US" dirty="0"/>
          </a:p>
          <a:p>
            <a:pPr lvl="1"/>
            <a:r>
              <a:rPr lang="en-US" dirty="0"/>
              <a:t>Avast Free</a:t>
            </a:r>
          </a:p>
          <a:p>
            <a:pPr lvl="1"/>
            <a:r>
              <a:rPr lang="en-US" dirty="0"/>
              <a:t>Ad-Aware Free</a:t>
            </a:r>
          </a:p>
          <a:p>
            <a:pPr lvl="1"/>
            <a:r>
              <a:rPr lang="en-US" dirty="0"/>
              <a:t>AVG Free</a:t>
            </a:r>
          </a:p>
          <a:p>
            <a:pPr lvl="1"/>
            <a:r>
              <a:rPr lang="en-US" dirty="0"/>
              <a:t>Avira</a:t>
            </a:r>
          </a:p>
          <a:p>
            <a:pPr lvl="1"/>
            <a:r>
              <a:rPr lang="en-US" dirty="0"/>
              <a:t>Panda Dome</a:t>
            </a:r>
          </a:p>
          <a:p>
            <a:pPr lvl="1"/>
            <a:r>
              <a:rPr lang="en-US" dirty="0"/>
              <a:t>Kaspersky (Russian)</a:t>
            </a:r>
          </a:p>
        </p:txBody>
      </p:sp>
    </p:spTree>
    <p:extLst>
      <p:ext uri="{BB962C8B-B14F-4D97-AF65-F5344CB8AC3E}">
        <p14:creationId xmlns:p14="http://schemas.microsoft.com/office/powerpoint/2010/main" val="420330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58B0-11B4-4D5E-A5D3-0212EAA2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INSTALL Norton or </a:t>
            </a:r>
            <a:r>
              <a:rPr lang="en-US" dirty="0" err="1"/>
              <a:t>Mcafee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8D81-2D7C-4331-99EB-8619AB19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install Norton or McAfee</a:t>
            </a:r>
          </a:p>
        </p:txBody>
      </p:sp>
    </p:spTree>
    <p:extLst>
      <p:ext uri="{BB962C8B-B14F-4D97-AF65-F5344CB8AC3E}">
        <p14:creationId xmlns:p14="http://schemas.microsoft.com/office/powerpoint/2010/main" val="341091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General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give out your password!</a:t>
            </a:r>
          </a:p>
          <a:p>
            <a:r>
              <a:rPr lang="en-US" dirty="0"/>
              <a:t>Covet your personal information?</a:t>
            </a:r>
          </a:p>
          <a:p>
            <a:r>
              <a:rPr lang="en-US" dirty="0"/>
              <a:t>Never meet in person?</a:t>
            </a:r>
          </a:p>
          <a:p>
            <a:r>
              <a:rPr lang="en-US" dirty="0"/>
              <a:t>Be aware of advertisements. (clickjacking)</a:t>
            </a:r>
          </a:p>
          <a:p>
            <a:r>
              <a:rPr lang="en-US" dirty="0"/>
              <a:t>Check your sources.</a:t>
            </a:r>
          </a:p>
          <a:p>
            <a:r>
              <a:rPr lang="en-US" dirty="0"/>
              <a:t>Be wary of emails (even from friends)</a:t>
            </a:r>
          </a:p>
        </p:txBody>
      </p:sp>
    </p:spTree>
    <p:extLst>
      <p:ext uri="{BB962C8B-B14F-4D97-AF65-F5344CB8AC3E}">
        <p14:creationId xmlns:p14="http://schemas.microsoft.com/office/powerpoint/2010/main" val="10724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348" y="609600"/>
            <a:ext cx="3841955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What about kids?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5348" y="2666999"/>
            <a:ext cx="3841955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Communication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Act as if you’re in the real world.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Do you trust your kids?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Beware of Strangers Bearing Gifts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Once you’ve written something, you can’t delete it.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Vigilance and monitoring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How much do you tell them?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Social Media?</a:t>
            </a:r>
          </a:p>
          <a:p>
            <a:pPr>
              <a:lnSpc>
                <a:spcPct val="90000"/>
              </a:lnSpc>
              <a:buSzPct val="100000"/>
            </a:pP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pic>
        <p:nvPicPr>
          <p:cNvPr id="1026" name="Picture 2" descr="data:image/jpeg;base64,/9j/4AAQSkZJRgABAQAAAQABAAD/2wCEAAkGBxIQEBUQEBIQFRUVFhUVFRYQFRUVEA8QFRUWFxUVFxUYHSggGBolHRUVITEhJSkrLi4uFx8zODMtNygtLisBCgoKDg0OGhAQGy0lHSUtLS0tLy0tLS0tLS0tLS0tLS0tLS0tLS0tLS0tLS0tLS0tLS0tLS0tLS0tLS0tLS0tLf/AABEIAMIBBAMBIgACEQEDEQH/xAAcAAABBQEBAQAAAAAAAAAAAAAAAQMEBQYCBwj/xABCEAABAwIEAwUGBAQDBwUAAAABAAIDBBEFEiExBkFRE2FxgZEiMkKhscEUUnLhByNi0UOC8DNjkqKy0vEVFiSjwv/EABkBAAMBAQEAAAAAAAAAAAAAAAABAgMEBf/EACMRAAICAgICAgMBAAAAAAAAAAABAhEDEiExE0EyUQQUQiL/2gAMAwEAAhEDEQA/APZkJUKhCIQhAwQhCABCEIARCEIAEiVIgYJEqRIAQhIgYIQhACFCCkQMVIhCYwSIQgBEhSpCgZzNsoUil1B0UR6CCO8KM8KU9MPCaGRXhMPapTwo7wqQhgsCVdkJExm6QgpFmZghCS6BioQhAAhCCgBEIXMkgaMziABuSbAeaAOkiqKviekivmnj06HN9FVu/iBRXsxznd9g0HwuUFas1aFkJeO422JgmLTzYWu+ikUXHVJI7IS9hP5wLHzBSHqzTJFzDM14zNII6hdFAgQkQgAKRKUiBghIi6BghJdCYAkQhAxup2URylVR0UVyCRl6Zen3Jh6aAjvTDwpL0w8KgGihOAIQI2BckzKPITdAJWG49STdCaaug5PYVDoXVlwxOFVZDObJF0FzdK6BFXxDjTKOEyP1OzGDd7unh3rxXiDiWerkJkeSAdGt0ij7gOvfutPxtiBqJJHNOgJii6AC4c4ehK89rowwZW/ub7Dz3P7pNnTCNIj1VQXezfTn39yjCbpsP+b9ly4fM28TzTb3WNh/o9UIos6bGZmWa1xHc3TTTRXtFikcvs1DGkkbs0eOlzz8+pWUgjN8vr3k7D+//lbPAsPY0AuFzue9TPJqXDFsW+HVdVQt7eJ0j4OedpIjHVxHw9/L6elYDjLKuISMtcaPbe5Y77joVnsHxDJppbYg7EJ/C6BlPVCWn9mOX2JYx7rHHVjmjkM2luWf0mOSxZMRqyUl13ZGVa2c1jZKS6dyIyIsNkNXSXT2RJkRY9kNXRdO9mjs0WGyGbounuyQIk7HsiJVFRnKTXCxUYpkjTky9POTL0wGXJlydcm3KgECEoQgRpJBquQVKkium+wXK4spSQ291gqWtrXNdor58Nwq6owku5rmnDJ6N8U4Lsi0mLPJ1AV3DUhwVXHgxHNTYKMt5q8ayrsWXxvontKhYxU9lBJJzaxxH6rafOymMFlnePJ8tIW/ne1vkDmP/T810Po5oq5Uea1Vgz2jo1tz9T56fLvWbrGE+JvfoCdXHyGitMXqtA3nI4n/ACN+2g9VV1YuAwbyXJPSFu58z91R0sppXWBk5e6wd3W3+tSmaVntC/ifHkPD90tZLd2b4W+6Ovf9/E9yjCoLbAXLnbDp4/VJjRfYPGHS9bH58z81uGtAA0VHwdw+5jRJIdTrZX2KtLG+zufouSbtnZCOqFp5yCtHhNXfc/svP/5g1MoF9mkjMfAK3parJTyySuOVrdbbnM4NAHeSQPNCXISaa5PW6eYOaHA3BAII5gp4FV2AMH4WGzXN/lt9l3vNuL2NuasAF1KzypVY4AlIXOZI5yqyRUJAUt0AKAlyoBS5k0IQhASkrm6AK/EDqFFJT1efaUcpo0Rw5MvTrky5UMacmynHJsqhAEJQhAGgfjUI3kYPEhR38T0o3mZ5G/0XmEobzTFhyXnfsyO39OP2eqQ8U0j3ZGytv33A9SrFtY06gheLwC5Nwt5wtOXRZSfd+iuGdt0zPJ+NGKtGt/Et6pfxIVcAugFtszn0RP8AxAWE/ifiPsxxtOup/wAziGt+/qtcvLOP6u9X3RtufIafMhFlQirsx87u0qi2/ssaI79GjWQ+Yyi6ZravNmdexl/+qmb7o873t1cAoFBNdjnO/wARx847kn1tbzCm4DH+IeZTYjM6/RrWNzfQ/VEpqKs2hBzdFHiNUL2aCSNhyYOp6u+QVvwRhplmzvF9eavaSlilkEcjQSSCxzwATe92jmtFT4UKZzDGBlcb6clzvLaOlYaZoY4MjAAFSYnBNJcMyjoXbBaRj7tUOrb0WRrRiP8A21mkZI55zt953vZ7EOFrgZdreDitNhEUYLoZWgskGUggEDW4NjvYgJyEAHVV89SI5nXDjpdtuZ8Vbm2QoJcHqtC7LG1pto0DTY26J/tgs3wq6UwAy7n2gN8rTpa/W4KurLojJ0efkglJoldsEdqFGsiyezI1RJ7UJO1Cj2SEJbMNUSe1CTtVHCWyNmGqH+1R2qj2SsbqhSYUhir1cmHJ+o95R3lbgNuKacu3FNOTQHDlwV2VwVQhQhAQgDCSxlcN03Vk3DZ5TZkbvPQfNTI+Dqh2ryxvzK8hQk/R6ryRXbKBnvaLVcIze25vcqvEeHHwDPnzAb6J/hmS0w700nGasU2pQdG6C7CaYU6F2I85g46Lw7jetuZ3Ddzyxvje32+a9qr5uzifIfha53/CCfsvnfiiY2Y3nfMfEnT7pouBTTTZW2bsG2HfyB9A0qfwPjjKacxzWEUzQ0k7RvsQHH+nUg9xvyVVVkBtvAC25toP+n5qThfCdXUBrmxFrTs52x35bpuGypj3cWmj0+PAGFrZM7g/MHRuY4OaWjW4NtVeQVTJWlo3Y63lbT6rAcJU1RTvdTyl7ba5bnI4fmatrCwM1b5rhlHV0z0VLZWWkBsua19goX4wBR6mtBG6lFDEs+qrsRxazg1rS52/Ro6Eu+267kqNURWeRmsrRL7N/wAFzSvgvK5jtgMgs1u5Ivz3Gq0VlU8NEfhmgba+eqtQV1R6PNzO5s6siyAlTMxLJLLpKgDmyLLpCQhLJWhKlCa7AgVB9pR3lPTn2io71uA25NldkrgqgOCuCuiuSmIUIQEIAvWuAKecU3NTElPGE2XIkym0VWMU+aNw6g/RYHCn5ZGnvXptRCcuq8weMszm9JCP+Zc2biR2/ju4tHoEL7q2p2jKolHR2aD3BSrOGy6o8HFJ30Zv+IVcIaJzB70rmxj9JOZ5/wCFrvVeX4LwLNiTxUzP/D0tyWvcLyzgGw7KPmLa5jpqLXXo+JUja2sBmF4KUEZT7s1Q6xLT1a0Bt/EjmVIxCuPX00AA5DuUzyKJvjxuSoZwDgrCoB/JhbLJbV9T7c2m5DXgBv8AlaE7WUJic0sylgJ0sG5G2OgDRa1/qqKoriDcEgjUEGxB7ui0mG4h+IhD3WzAlj7bFwAIdbvBHndPFm24HPDpz6KTEsLbLZ4sHDUEfCTuO8KhxB7oyWuFnDcfcdQti6ItJ/KTcf09yrscw4TstcNePdd/+T3fRPLj35XZeLJrw+jDy1hKew6KSaRsbAXOcbADr9gmH0z43FkjSHDkefeDzHet1wFhmQGc7n2Rf8vP1+y5scLlRvknUbFbwOwHLLK7N/QAB5E7p5vB0DDcmV3cXCx9AD81ecSTZI2S7Wdl13sR+yrIMdFt1pPWLqjCG847JlnAAxoa0WA0AA0AUhkipxjre5R4+JWueWC2lkvIkLwSZpmuXYKpY8YHcp8Fex3NVHJFmUsMkTLoukZY7FOdktDF8HN0XTGIVTYGdo+9rgadSn4SHtDm7EXHgUvdDp1foW66BRkQRZUlySVc3vFMvT0m5TLlsMZcuCu3JtxVAclcFdFcFMR0ChIEIA2LnAbqBVY1Txe/Ky/QG59AvP3y1E5/xX+uX56KTT8NTv8AeysHfqVweeT+KOn9aEflIucU4ziDSImOceRdo3+68/FcZnukIsXHUDqNPstxFwhHY53uce7QLF4vQClmyNvY3OvisMu75kdGDxriB67hUwfBG4c2j6J6olDR38lmuEay9K25924T9dXrpeaonKsDc39DVbOGizdAL/PUnxubrM19V3rvEa+5VNPPdcbds9GMdUEkl1f8HynJMOWaP1s+/wBllZJrLT8KtLYMx3kcX/5bAN+Qv5rbAv8ARnn+JcVbjoLDKTZ1yb5SDe3feyZvYhpve19d8t7X+S4rXuA0AIF/1EgCwHnf5LujqS4BrmG+UHcWa4m2W/Vd5ximka+we1rgNg4A29VeQQ5WsOwHIWDbaAKNT0LiegvpbW4sPvdXfZgAA68u5KiJy9GS/iNUltM1o+KVvkA1xPzXnn4xw6r1bG4hKQCAbDY8lSjhuN2pY23oubLj2dm+HKoRowD8QdbS6g0NZI1znm+pXo8uCQM91oJ9VAxDh0TM7O+UH8rRc+ayeM3WWzPw4+OqsKfHe9U9R/DVzfaZOW89XcvNQYOF6hhuZxkva4bnLuoaG6k+AKFhcuhvLFdm3p+IyPiV7hfErnkDdedz4YwWAdMD0Ba5729QwC489k9hzJYnEh7jYcw3QHm430+q0X4+RMzllxSXKNTx9xCHMbC0jcE25nkrnCOKKeOnYwuN2NAdp8QGvzXltdQ1L3ZnOYB+b/tvup+C8L1VUc0N8hsTLLcREW3aN3eFlp4sl2RKeHTV9HqFDxRDM/I36hWQqCeS87g4Iko5mTPrI2NYNA5l3zO/KGgiw13uVqsDrC4yNdluCLhpuAbft80R3T/0ZzhjauBNfuU08px26ZkXQYDTim3FdOTbymBySuCVy+UDmo0tY0KhEwFCqziIQkFGwc9rNy0D0UCpx+BnxZj/AE6rH2lmdoHu8b2+asKbhqR3vua3w1K83ySfxR2eKEfkyTV8WmxEbPNyoqfDZ66XtZnZIR8Q95/VrB9z81p6fhyFmpBef6jp6J+opXu0zNaNgGjYeqiSk/kaQcF8eCI+dkLBHGA1o2A+pPM96o67ECeat6jBXO/xPVv7qvk4XkO0jPMFS02bpxRQzVF1ClmWpPBzzvM0eDCfup2F8HMYS57u0PLM0ZW+V9SnGHPIpZEjEYXQuq37EQtPtu2Ep/I08x1K3Ueg8OX2VqMFHU+QAATcmCH4ZD4EbnxXXBxjwcs5bFXM95AuG7i+p0Fjf7BR4Z3i2jb5tdToy+/eU9idJPG03t7vvNBIDutullRurjm0dezbWsPe/Mf7LdtVZnTNphuLlukh0ubW5N0tc9dD6qa/HmOORmp+mpH2Kw1Gx0lsxc7QA62Ghvf1+i0dHTho0Gvcoc16E8a7ZLkn1vuSuMpf7zjbpfT0VdiuKQUwzTSNbbW2YA+pIt5qkk4olmjzUTIiHe6Xl2awNjswgH9WVChKQXGJq35WbkAd/Pw6qurcXjj058tCXnW1wwa27zp1Wf7aV4DZntc8j2o4m55AT/vDo1vflH6k0yAt0DQ07ObEGue4ci+WwINvPoStFhXsTyMmVOIueebT0GWScA6AgMzNYO8gjrZQbe07Qg/HlIfL3OdI45Wi3K3gnGsAFrtGtrNc5offSzpCC57t9vPquoXZnCGEOkcL5GRWyMtbQtb7LQOp2tyWq4M2/s5bEAN2gHWwc4MdbUuz2Bfy6De6foKSSc9nTRh5acpd7sMLslwe7f4STrv00eD8Guce0rHA5hrCz3RcHMHSbuGuw079Vb4ljtNRN7NuS7RYMZYNZ4228N1N/RO30RMN4ShiHa1ThI4AE5yewYQSb2d7xud3b6aJrGuMGRAsgA00zOFgLflafv6LGYvxmKh+WWdkLQdM92svyygXN9NSeves1jPD9fVN7WnfT1FPfX8FL2jmi+8jSA70BA5qW0uxxjfZaYjxQ+SQH2pL3JdfT15q84RjmmaJg8xyE3k2cJG36ctFWcNcLujAdK4EjZuwC29KS0WAAFrLGVyZ0xeqpFjM4bDdRZA7kuwQumuVdEUiukc8KJNK5XMrmj3za+wtdzv0tGp/1smZIs+zQ0d9i8nvOzfAepTUhOJnpnO6qI+62U3Dzbb6qkr8JLDobq7IKZCkGmKEBRq422PRWMLbp/8A9OCWSIRjRc1UNSTdHLgAmXWTEs+qbNQFi2dKix9dBRPxICYq8SawXJHqptFassi8BAqmjTrosTX8VRt+Ieqj8O47+Kq2RtdcNu82PIfultzwV4uOT0eoqAwhvMpal2UaALNYniGeojY3W7xfuA1+yscYxDsg8nk37K9rM/DVFtCQ9l9FR1mC0r33cwNcebdAT4bLL8CcTSuqDDMDkkuWHoei0XEjjkeGe8NQe9U26GsdSq+CLVYS+AFzWmRvRlsx9VmaniWVxLGXZyLRo8eLjoFqcJrpg2023Xn5hZ/i7ApJpWy08rIwffDviPceS1wyV00RmhJK7KOsY2e3bNbLlN8pGdwd1LifpZP0zAxvZtaA039iLQtzXJJN9N09Hw3WGxEkAAOtjYuHTZTmcMTktPaxMAN3Bt/b8V2WjkItNG0Q9iPdtb2HODgOZMl8xcd77rqZ8QaIXAPuAA1odqRysDr57qzn4faLPkqGtDQb5LWsfEqBNxLQYZH/APEaJZrG80pzZfD+wslYFxgvDlRUOZJUARRizuzsDK4g6X/KFsYaanoYzlbHE0m5ygZnuOuvNxXm3AP8Qpqx0zZPeaYyNL3Y51naKp/iLj5jqJBJI5xB9hubUN6Acgo2t8j1bNTxRx2dWQnIwbm/tkfq5eXqvJsa4rLjli1P5jsPAc1UzTVFW/KAbHZrdvNbLhjgAGzqjU/ltopc/o0jCihwDhqWufme52u7nakr1jhzh+OiAMQIdp7Qvmd811h+DNg0YbAfl0srZkbvzX8Qs6LslmRkmsjSD+aPS/6m7E9+i7FOPhkYf1ey756fNRgXDk0+ZC77Xq1w8NfoqFR09oHxA9zPaPy09SE0Xvv7NmjqbOefL3W/NdB4Ox9d0WVUI5jjAueZ3J1c7xJ1UbETK8djAbPcNX8oGHdwvu/k0ddToNbKOm5uXEjg3RvPfvKKFtQ1B2kbQ10r3WAHtWJNhzda5TFRKSkmcd1FkkVak2cuKVN3SIoVj2J8ZyvuI7MHq5RsCqKqSYSBssrSC1xO1jbUE6aEBa6h4ZpYNcge780vtfLYKbNicUYsCD3NXF45N3Nm/miuMcShqqOpGoicf0lp+QKqphODYxPb+oEBX1Rjb3e4A0epUKSRztSSfFOUF6NITn7oqxA/4nHwb/dRK2iDhax89VeiNcSsvyWbxmimYCu4diJ1YD5Kz4CwuOnqnOaALsIVvXsPRVbmOYQ5l7qKcSrTLukETqkOe8teH+wORScez2gl72nZZ/GK1jJInsa7M1wcegPNXvFRjkhEgcLuF7XWv8of9tlDhETmwwyFjhlLTmIst1UU4kIc91muAvZQcFxmGak7J4AcG2t5LCYjxBLG/KXnI02t3XsurJj2po48eXW0z0ibDXsabfzY/hI/2je7TdZbiSjMtJIGvIkbq0aghw2XeH8RSRx54zcWvYm4T9DiLq5r5HsyuGg/qTni9oIZ3TizzAVtVGNXSj/NcXTc1fPIf9rMB+py9UdgjJB/MDB4qBNw9TNOl3kcho3zKSyS9kuC9HmjYqgXs9xBFiXOJ+qrp6ZjRZxL3dAdL95XoNfgb5HWdZreTWbAJ6l4VhA2ue9Nzb6BQrs81oqqphcHQuMZ/wB3p/5V5hXDE1XJ2sznEuN3Od7zvVb+l4ehY4EtDvJaCCJjdAAPBRT9l8eimwTh2KADIwXHPmroQ8hp3jRSAL7WCcjYqokaiiPkn49TpsPqnQ1JbomAaIISBMVVYGeyBmedmjl3k8ggDqZ7QQDa52G5d4BT6SjDfaIt3KNhdCb9rJ7T+R5MHRqtiFSRnKXoizlQZQp8oVdWVTWDUpkrkYkYospaN1ArcY6KolqnO3KWxepemrahZkykIU7MrVG8qMQe/cn7JgNum7LsOWBt0ONsNyne06KLYFPRiydAOt706G3TOcLg1CVWATMaq6pp77BS33JXLzlScUNMz1VhrnnoFAq8KIsAXWHeVrA7MuzC22ynorsxEVHKw5gT4dVAqsHfKTo7X5lekQUreYTmRg5BWskvszcI/R5zBhNdlEcYAHetdgWC1kERdK5lu7dX9PUMB5KRiFZmZYHRabNrkjWnwigcy+r3ErgSDZoSyRXOiWKmQqKYE9yWGG+qlQwBPGMDZVZNDHZrtsa7EacDVSEK1i6C5L+SVpTEOgozLgvCrKmqdKeziuB8Tu7uUjH6muJPZw6u5u+Fn9ypGG0QabbuOrnHclN0tKIxlb5nmVc4dDzKqiXLgn00Oi4qDZTWtsFT4nVBgLjyQYrlkHFK4Rg9VjcRxC+pKaxfFzI89FSTy3SZsuB91XmcunvUWF4G6ce8KWUh2/ehMOkQpsZvgkCELNGg7GnDshCoBGrhCExHZ2TT0IUsYsQUmyELNlCsUOqKRCEBDiOqkk6JULcg6iShCEgHY12EIWiIZ2xJIhCpEs4CcCEJiIWLn2ApeGtAjFgEIUPspdEhXdGNAhCpGU+ibL7qx/FJ/llCEEQ7MBUhQZN0IUs6COUjShCQhHnVCEKCj//Z">
            <a:extLst>
              <a:ext uri="{FF2B5EF4-FFF2-40B4-BE49-F238E27FC236}">
                <a16:creationId xmlns:a16="http://schemas.microsoft.com/office/drawing/2014/main" id="{846C9C51-B26E-4146-9AA0-3BC21C7A89C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94" y="1743572"/>
            <a:ext cx="4088720" cy="3050814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67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Cyber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Malware</a:t>
            </a:r>
          </a:p>
          <a:p>
            <a:r>
              <a:rPr lang="en-US" dirty="0"/>
              <a:t>Unpatched Software</a:t>
            </a:r>
          </a:p>
          <a:p>
            <a:r>
              <a:rPr lang="en-US" dirty="0"/>
              <a:t>Phishing Attacks</a:t>
            </a:r>
          </a:p>
          <a:p>
            <a:r>
              <a:rPr lang="en-US" dirty="0"/>
              <a:t>Main-In-The-Middle</a:t>
            </a:r>
          </a:p>
          <a:p>
            <a:r>
              <a:rPr lang="en-US" dirty="0"/>
              <a:t>Denial-of-service</a:t>
            </a:r>
          </a:p>
          <a:p>
            <a:r>
              <a:rPr lang="en-US" dirty="0"/>
              <a:t>Zero-Day Exploit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7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3079" y="609600"/>
            <a:ext cx="2526850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Passwords</a:t>
            </a: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717" y="620720"/>
            <a:ext cx="516305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08" y="1616920"/>
            <a:ext cx="4436677" cy="3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67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94" y="609600"/>
            <a:ext cx="2732755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The Bottom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394" y="2666999"/>
            <a:ext cx="2732755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The most important factor is </a:t>
            </a:r>
            <a:r>
              <a:rPr lang="en-US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password length</a:t>
            </a: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.</a:t>
            </a:r>
          </a:p>
          <a:p>
            <a:pPr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The longer the password, the better.</a:t>
            </a:r>
          </a:p>
          <a:p>
            <a:pPr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But also use different passwords for different services (especially critical services)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73245" y="1972111"/>
            <a:ext cx="5187475" cy="259373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2261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Password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rmAutofit/>
          </a:bodyPr>
          <a:lstStyle/>
          <a:p>
            <a:r>
              <a:rPr lang="en-US" dirty="0"/>
              <a:t>Does your student email need to be as secure as your bank account?</a:t>
            </a:r>
          </a:p>
          <a:p>
            <a:r>
              <a:rPr lang="en-US" dirty="0"/>
              <a:t>Practical Considerations are also Important</a:t>
            </a:r>
          </a:p>
          <a:p>
            <a:r>
              <a:rPr lang="en-US" dirty="0"/>
              <a:t>Do you need to remember this password or not?</a:t>
            </a:r>
          </a:p>
        </p:txBody>
      </p:sp>
    </p:spTree>
    <p:extLst>
      <p:ext uri="{BB962C8B-B14F-4D97-AF65-F5344CB8AC3E}">
        <p14:creationId xmlns:p14="http://schemas.microsoft.com/office/powerpoint/2010/main" val="1453795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Keep Track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them down?</a:t>
            </a:r>
          </a:p>
          <a:p>
            <a:r>
              <a:rPr lang="en-US" dirty="0"/>
              <a:t>Throwaway Passwords</a:t>
            </a:r>
          </a:p>
          <a:p>
            <a:r>
              <a:rPr lang="en-US" dirty="0"/>
              <a:t>Social Auth</a:t>
            </a:r>
          </a:p>
          <a:p>
            <a:r>
              <a:rPr lang="en-US" dirty="0"/>
              <a:t>Single Sign-On (SSO)</a:t>
            </a:r>
          </a:p>
          <a:p>
            <a:r>
              <a:rPr lang="en-US" dirty="0"/>
              <a:t>Use a password vault</a:t>
            </a:r>
          </a:p>
          <a:p>
            <a:r>
              <a:rPr lang="en-US" dirty="0"/>
              <a:t>The Future: FIDO (Fast </a:t>
            </a:r>
            <a:r>
              <a:rPr lang="en-US" dirty="0" err="1"/>
              <a:t>IDentity</a:t>
            </a:r>
            <a:r>
              <a:rPr lang="en-US" dirty="0"/>
              <a:t> Online)</a:t>
            </a:r>
          </a:p>
        </p:txBody>
      </p:sp>
    </p:spTree>
    <p:extLst>
      <p:ext uri="{BB962C8B-B14F-4D97-AF65-F5344CB8AC3E}">
        <p14:creationId xmlns:p14="http://schemas.microsoft.com/office/powerpoint/2010/main" val="218284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ADB0-7D20-4B59-96D8-159AA541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89026-973A-4999-B2FF-03377101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Diceware</a:t>
            </a:r>
            <a:r>
              <a:rPr lang="en-US" dirty="0">
                <a:hlinkClick r:id="rId2"/>
              </a:rPr>
              <a:t> System</a:t>
            </a:r>
            <a:endParaRPr lang="en-US" dirty="0"/>
          </a:p>
          <a:p>
            <a:pPr lvl="1"/>
            <a:r>
              <a:rPr lang="en-US" dirty="0"/>
              <a:t>Pros/Cons?</a:t>
            </a:r>
          </a:p>
          <a:p>
            <a:r>
              <a:rPr lang="en-US" dirty="0"/>
              <a:t>Password Vault</a:t>
            </a:r>
          </a:p>
          <a:p>
            <a:pPr lvl="1"/>
            <a:r>
              <a:rPr lang="en-US" dirty="0">
                <a:hlinkClick r:id="rId3"/>
              </a:rPr>
              <a:t>LastPass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Keepass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Dashlane</a:t>
            </a:r>
            <a:endParaRPr lang="en-US" dirty="0"/>
          </a:p>
          <a:p>
            <a:pPr lvl="1"/>
            <a:r>
              <a:rPr lang="en-US" dirty="0"/>
              <a:t>Pros/Cons?</a:t>
            </a:r>
          </a:p>
        </p:txBody>
      </p:sp>
    </p:spTree>
    <p:extLst>
      <p:ext uri="{BB962C8B-B14F-4D97-AF65-F5344CB8AC3E}">
        <p14:creationId xmlns:p14="http://schemas.microsoft.com/office/powerpoint/2010/main" val="37508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D403-6483-47A1-85EA-B47F7835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88" y="1430179"/>
            <a:ext cx="2271985" cy="3675908"/>
          </a:xfrm>
        </p:spPr>
        <p:txBody>
          <a:bodyPr anchor="ctr">
            <a:normAutofit/>
          </a:bodyPr>
          <a:lstStyle/>
          <a:p>
            <a:pPr lvl="0"/>
            <a:r>
              <a:rPr lang="en-US" sz="1900"/>
              <a:t>2 factor Authentication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52478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86036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5ED977-46F7-4D63-826F-65B78AD8C8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047637"/>
              </p:ext>
            </p:extLst>
          </p:nvPr>
        </p:nvGraphicFramePr>
        <p:xfrm>
          <a:off x="3790781" y="965200"/>
          <a:ext cx="4534600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97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F5E39C-5BDF-4CE8-A29E-D1D76E873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3FF5E39C-5BDF-4CE8-A29E-D1D76E873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3FF5E39C-5BDF-4CE8-A29E-D1D76E873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032360-05E7-4F9C-BBA1-870E3607A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E7032360-05E7-4F9C-BBA1-870E3607A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E7032360-05E7-4F9C-BBA1-870E3607A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2AF019-DA6C-4005-AB64-BAAEECFE4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C52AF019-DA6C-4005-AB64-BAAEECFE4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C52AF019-DA6C-4005-AB64-BAAEECFE4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A1F3C8-551C-4FF0-96BE-CF9AE65DA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92A1F3C8-551C-4FF0-96BE-CF9AE65DA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92A1F3C8-551C-4FF0-96BE-CF9AE65DA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1DC594-A44A-4415-A8C2-ABD0B9D571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E71DC594-A44A-4415-A8C2-ABD0B9D571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E71DC594-A44A-4415-A8C2-ABD0B9D571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5AC096-22EB-4E5F-B7D7-330376A6A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C05AC096-22EB-4E5F-B7D7-330376A6A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C05AC096-22EB-4E5F-B7D7-330376A6A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Biometrics?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Passwords Are Out (Almost)</a:t>
            </a:r>
          </a:p>
          <a:p>
            <a:r>
              <a:rPr lang="en-US" dirty="0"/>
              <a:t>Alternatives:</a:t>
            </a:r>
          </a:p>
          <a:p>
            <a:pPr lvl="1"/>
            <a:r>
              <a:rPr lang="en-US" dirty="0"/>
              <a:t>Voice recognition</a:t>
            </a:r>
          </a:p>
          <a:p>
            <a:pPr lvl="1"/>
            <a:r>
              <a:rPr lang="en-US" dirty="0"/>
              <a:t>Face recognition</a:t>
            </a:r>
          </a:p>
          <a:p>
            <a:pPr lvl="1"/>
            <a:r>
              <a:rPr lang="en-US" dirty="0"/>
              <a:t>Fingerprint/retinal scans</a:t>
            </a:r>
          </a:p>
          <a:p>
            <a:r>
              <a:rPr lang="en-US" dirty="0"/>
              <a:t>How secure are biometrics?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83" y="2590663"/>
            <a:ext cx="4387580" cy="2971800"/>
          </a:xfrm>
        </p:spPr>
      </p:pic>
    </p:spTree>
    <p:extLst>
      <p:ext uri="{BB962C8B-B14F-4D97-AF65-F5344CB8AC3E}">
        <p14:creationId xmlns:p14="http://schemas.microsoft.com/office/powerpoint/2010/main" val="6346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protect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Anti-”virus” software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Vigilance</a:t>
            </a:r>
          </a:p>
        </p:txBody>
      </p:sp>
      <p:pic>
        <p:nvPicPr>
          <p:cNvPr id="11" name="Content Placeholder 10" descr="A screen shot of a person&#10;&#10;Description automatically generated">
            <a:extLst>
              <a:ext uri="{FF2B5EF4-FFF2-40B4-BE49-F238E27FC236}">
                <a16:creationId xmlns:a16="http://schemas.microsoft.com/office/drawing/2014/main" id="{E6373F82-5B74-4290-AA0F-E44018B973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63" y="2850534"/>
            <a:ext cx="3689350" cy="2452332"/>
          </a:xfrm>
        </p:spPr>
      </p:pic>
    </p:spTree>
    <p:extLst>
      <p:ext uri="{BB962C8B-B14F-4D97-AF65-F5344CB8AC3E}">
        <p14:creationId xmlns:p14="http://schemas.microsoft.com/office/powerpoint/2010/main" val="195168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486</Words>
  <Application>Microsoft Office PowerPoint</Application>
  <PresentationFormat>On-screen Show (4:3)</PresentationFormat>
  <Paragraphs>107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Mesh</vt:lpstr>
      <vt:lpstr>Security</vt:lpstr>
      <vt:lpstr>Passwords</vt:lpstr>
      <vt:lpstr>The Bottom Line</vt:lpstr>
      <vt:lpstr>Password Priority</vt:lpstr>
      <vt:lpstr>Ways to Keep Track</vt:lpstr>
      <vt:lpstr>A possible solutions</vt:lpstr>
      <vt:lpstr>2 factor Authentication</vt:lpstr>
      <vt:lpstr>What About Biometrics?</vt:lpstr>
      <vt:lpstr>How to protect your computer</vt:lpstr>
      <vt:lpstr>Malware Scanners</vt:lpstr>
      <vt:lpstr>NEVER INSTALL Norton or Mcafee</vt:lpstr>
      <vt:lpstr>Internet General Rules</vt:lpstr>
      <vt:lpstr>What about kids?</vt:lpstr>
      <vt:lpstr>Top Cyber 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erickuha</dc:creator>
  <cp:lastModifiedBy>Eric Kuha</cp:lastModifiedBy>
  <cp:revision>4</cp:revision>
  <dcterms:created xsi:type="dcterms:W3CDTF">2019-10-14T20:20:08Z</dcterms:created>
  <dcterms:modified xsi:type="dcterms:W3CDTF">2020-02-10T16:47:00Z</dcterms:modified>
</cp:coreProperties>
</file>