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99" r:id="rId12"/>
    <p:sldId id="300" r:id="rId13"/>
    <p:sldId id="270" r:id="rId14"/>
    <p:sldId id="271" r:id="rId15"/>
    <p:sldId id="289" r:id="rId16"/>
    <p:sldId id="273" r:id="rId17"/>
    <p:sldId id="284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Condensed" panose="020B0604020202020204" pitchFamily="2" charset="0"/>
      <p:regular r:id="rId28"/>
      <p:bold r:id="rId29"/>
      <p:italic r:id="rId30"/>
      <p:boldItalic r:id="rId31"/>
    </p:embeddedFont>
    <p:embeddedFont>
      <p:font typeface="Roboto Condensed Light" panose="020B0604020202020204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1378C6B3-EF2D-48BD-A407-FB0BEFA58A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99"/>
            <p14:sldId id="300"/>
            <p14:sldId id="270"/>
            <p14:sldId id="271"/>
            <p14:sldId id="289"/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63"/>
    <p:restoredTop sz="95048" autoAdjust="0"/>
  </p:normalViewPr>
  <p:slideViewPr>
    <p:cSldViewPr snapToGrid="0" snapToObjects="1">
      <p:cViewPr varScale="1">
        <p:scale>
          <a:sx n="59" d="100"/>
          <a:sy n="59" d="100"/>
        </p:scale>
        <p:origin x="94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931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b917fb6e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3eb917fb6e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b917fb6e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3eb917fb6e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28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b917fb6e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3eb917fb6e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46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b917fb6e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eb917fb6e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b917fb6e_1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3eb917fb6e_1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b917fb6e_1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3eb917fb6e_1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513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eb917fb6e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3eb917fb6e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b77614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eb77614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6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0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4" cy="1699505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7" cy="1699568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45" name="Google Shape;45;p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46" name="Google Shape;46;p4"/>
            <p:cNvGrpSpPr/>
            <p:nvPr/>
          </p:nvGrpSpPr>
          <p:grpSpPr>
            <a:xfrm rot="10800000" flipH="1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2" name="Google Shape;52;p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4" cy="1699505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7" cy="1699568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6" name="Google Shape;66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 rot="10800000" flipH="1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3" name="Google Shape;73;p5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4" name="Google Shape;74;p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4" cy="1699505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7" cy="1699568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ctrTitle"/>
          </p:nvPr>
        </p:nvSpPr>
        <p:spPr>
          <a:xfrm>
            <a:off x="0" y="3821025"/>
            <a:ext cx="4131300" cy="1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en" sz="1400" b="1" i="0" u="none" strike="noStrike" cap="none" dirty="0">
                <a:solidFill>
                  <a:srgbClr val="4C4C4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Présenté et soutenu par </a:t>
            </a:r>
            <a:br>
              <a:rPr lang="en" sz="1400" b="1" i="0" u="none" strike="noStrike" cap="none" dirty="0">
                <a:solidFill>
                  <a:srgbClr val="4C4C4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 sz="2400" b="1" i="0" u="none" strike="noStrike" cap="none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1400" dirty="0">
                <a:solidFill>
                  <a:srgbClr val="2B608B"/>
                </a:solidFill>
              </a:rPr>
              <a:t> </a:t>
            </a:r>
            <a:r>
              <a:rPr lang="en" sz="1400" dirty="0" err="1">
                <a:solidFill>
                  <a:srgbClr val="2B608B"/>
                </a:solidFill>
              </a:rPr>
              <a:t>Mamadou</a:t>
            </a:r>
            <a:r>
              <a:rPr lang="en" sz="1400" dirty="0">
                <a:solidFill>
                  <a:srgbClr val="2B608B"/>
                </a:solidFill>
              </a:rPr>
              <a:t> Alpha  DIALLO</a:t>
            </a:r>
            <a:br>
              <a:rPr lang="en" sz="1400" dirty="0">
                <a:solidFill>
                  <a:srgbClr val="2B608B"/>
                </a:solidFill>
              </a:rPr>
            </a:br>
            <a:r>
              <a:rPr lang="en" sz="1400" dirty="0" err="1">
                <a:solidFill>
                  <a:srgbClr val="2B608B"/>
                </a:solidFill>
              </a:rPr>
              <a:t>Ndeye</a:t>
            </a:r>
            <a:r>
              <a:rPr lang="en" sz="1400" dirty="0">
                <a:solidFill>
                  <a:srgbClr val="2B608B"/>
                </a:solidFill>
              </a:rPr>
              <a:t> </a:t>
            </a:r>
            <a:r>
              <a:rPr lang="en" sz="1400" dirty="0" err="1">
                <a:solidFill>
                  <a:srgbClr val="2B608B"/>
                </a:solidFill>
              </a:rPr>
              <a:t>Rabietou</a:t>
            </a:r>
            <a:r>
              <a:rPr lang="en" sz="1400" dirty="0">
                <a:solidFill>
                  <a:srgbClr val="2B608B"/>
                </a:solidFill>
              </a:rPr>
              <a:t> DIEDHIOU</a:t>
            </a:r>
            <a:br>
              <a:rPr lang="en" sz="1400" dirty="0">
                <a:solidFill>
                  <a:srgbClr val="2B608B"/>
                </a:solidFill>
              </a:rPr>
            </a:br>
            <a:r>
              <a:rPr lang="en" sz="1400" b="1" i="0" u="none" strike="noStrike" cap="none" dirty="0" err="1">
                <a:solidFill>
                  <a:srgbClr val="2B608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</a:t>
            </a:r>
            <a:r>
              <a:rPr lang="en" sz="1400" dirty="0" err="1">
                <a:solidFill>
                  <a:srgbClr val="2B608B"/>
                </a:solidFill>
              </a:rPr>
              <a:t>atimatou</a:t>
            </a:r>
            <a:r>
              <a:rPr lang="en" sz="1400" dirty="0">
                <a:solidFill>
                  <a:srgbClr val="2B608B"/>
                </a:solidFill>
              </a:rPr>
              <a:t> </a:t>
            </a:r>
            <a:r>
              <a:rPr lang="en" sz="1400" dirty="0" err="1">
                <a:solidFill>
                  <a:srgbClr val="2B608B"/>
                </a:solidFill>
              </a:rPr>
              <a:t>Binetou</a:t>
            </a:r>
            <a:r>
              <a:rPr lang="en" sz="1400" dirty="0">
                <a:solidFill>
                  <a:srgbClr val="2B608B"/>
                </a:solidFill>
              </a:rPr>
              <a:t> </a:t>
            </a:r>
            <a:r>
              <a:rPr lang="en" sz="1400" dirty="0" err="1">
                <a:solidFill>
                  <a:srgbClr val="2B608B"/>
                </a:solidFill>
              </a:rPr>
              <a:t>Rassoul</a:t>
            </a:r>
            <a:r>
              <a:rPr lang="en" sz="1400" dirty="0">
                <a:solidFill>
                  <a:srgbClr val="2B608B"/>
                </a:solidFill>
              </a:rPr>
              <a:t> DIOP</a:t>
            </a:r>
            <a:br>
              <a:rPr lang="en" sz="1400" dirty="0">
                <a:solidFill>
                  <a:srgbClr val="2B608B"/>
                </a:solidFill>
              </a:rPr>
            </a:br>
            <a:r>
              <a:rPr lang="en" sz="1400" dirty="0">
                <a:solidFill>
                  <a:srgbClr val="2B608B"/>
                </a:solidFill>
              </a:rPr>
              <a:t>Sira Abdoulaye DRAME</a:t>
            </a:r>
            <a:br>
              <a:rPr lang="en" sz="1400" dirty="0">
                <a:solidFill>
                  <a:srgbClr val="2B608B"/>
                </a:solidFill>
              </a:rPr>
            </a:br>
            <a:r>
              <a:rPr lang="en" sz="1400" dirty="0">
                <a:solidFill>
                  <a:srgbClr val="2B608B"/>
                </a:solidFill>
              </a:rPr>
              <a:t> </a:t>
            </a:r>
            <a:r>
              <a:rPr lang="en" sz="1400" dirty="0" err="1">
                <a:solidFill>
                  <a:srgbClr val="2B608B"/>
                </a:solidFill>
              </a:rPr>
              <a:t>Marthe</a:t>
            </a:r>
            <a:r>
              <a:rPr lang="en" sz="1400" dirty="0">
                <a:solidFill>
                  <a:srgbClr val="2B608B"/>
                </a:solidFill>
              </a:rPr>
              <a:t> Louise Aby KALAMON </a:t>
            </a:r>
            <a:br>
              <a:rPr lang="en" sz="1400" dirty="0">
                <a:solidFill>
                  <a:srgbClr val="2B608B"/>
                </a:solidFill>
              </a:rPr>
            </a:br>
            <a:endParaRPr sz="1400" dirty="0">
              <a:solidFill>
                <a:srgbClr val="2B608B"/>
              </a:solidFill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7656600" y="4276576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294171" y="2310054"/>
            <a:ext cx="4732256" cy="85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705"/>
              </a:buClr>
              <a:buSzPts val="16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FB9705"/>
                </a:solidFill>
                <a:latin typeface="Arial"/>
                <a:ea typeface="Arial"/>
                <a:cs typeface="Arial"/>
                <a:sym typeface="Arial"/>
              </a:rPr>
              <a:t>Google meet Course analyzer</a:t>
            </a:r>
            <a:endParaRPr sz="2400" b="1" i="0" u="none" strike="noStrike" cap="none" dirty="0">
              <a:solidFill>
                <a:srgbClr val="FB97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06493" y="1636995"/>
            <a:ext cx="1532226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AD2"/>
              </a:buClr>
              <a:buSzPts val="4000"/>
              <a:buFont typeface="Roboto Condensed"/>
              <a:buNone/>
            </a:pPr>
            <a:r>
              <a:rPr lang="en" sz="4000" b="1" i="0" u="sng" strike="noStrike" cap="none" dirty="0" err="1">
                <a:solidFill>
                  <a:srgbClr val="99CAD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Sujet</a:t>
            </a:r>
            <a:r>
              <a:rPr lang="en" sz="4000" b="1" i="0" u="none" strike="noStrike" cap="none" dirty="0">
                <a:solidFill>
                  <a:srgbClr val="99CAD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:</a:t>
            </a:r>
            <a:endParaRPr sz="4000" b="1" i="0" u="none" strike="noStrike" cap="none" dirty="0">
              <a:solidFill>
                <a:srgbClr val="99CAD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9" name="Google Shape;109;p7"/>
          <p:cNvCxnSpPr/>
          <p:nvPr/>
        </p:nvCxnSpPr>
        <p:spPr>
          <a:xfrm>
            <a:off x="2660299" y="273148"/>
            <a:ext cx="0" cy="562338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7"/>
          <p:cNvCxnSpPr/>
          <p:nvPr/>
        </p:nvCxnSpPr>
        <p:spPr>
          <a:xfrm>
            <a:off x="6635290" y="307685"/>
            <a:ext cx="0" cy="562338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7"/>
          <p:cNvSpPr txBox="1"/>
          <p:nvPr/>
        </p:nvSpPr>
        <p:spPr>
          <a:xfrm>
            <a:off x="2666999" y="6809"/>
            <a:ext cx="3878581" cy="93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"/>
              <a:buNone/>
            </a:pPr>
            <a:r>
              <a:rPr lang="en" sz="1600" b="1" i="0" u="none" strike="noStrike" cap="none" dirty="0">
                <a:solidFill>
                  <a:srgbClr val="4C4C4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ECOLE SUPERIEURE POLYTECHNIQUE</a:t>
            </a:r>
            <a:br>
              <a:rPr lang="en" sz="1600" b="1" i="0" u="none" strike="noStrike" cap="none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16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DEPARTEMENT GENIE INFORMATIQUE</a:t>
            </a:r>
            <a:endParaRPr sz="16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1602769" y="1219790"/>
            <a:ext cx="5878200" cy="59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r>
              <a:rPr lang="en" sz="18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PRESENTATION DE PROJET</a:t>
            </a:r>
            <a:endParaRPr dirty="0"/>
          </a:p>
        </p:txBody>
      </p:sp>
      <p:sp>
        <p:nvSpPr>
          <p:cNvPr id="116" name="Google Shape;116;p7"/>
          <p:cNvSpPr txBox="1"/>
          <p:nvPr/>
        </p:nvSpPr>
        <p:spPr>
          <a:xfrm>
            <a:off x="7062325" y="2739025"/>
            <a:ext cx="208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"/>
              <a:buNone/>
            </a:pPr>
            <a:r>
              <a:rPr lang="en" sz="1600" b="1" i="0" u="none" strike="noStrike" cap="none" dirty="0" err="1">
                <a:solidFill>
                  <a:srgbClr val="4C4C4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Professeur</a:t>
            </a:r>
            <a:r>
              <a:rPr lang="en" sz="1600" b="1" i="0" u="none" strike="noStrike" cap="none" dirty="0">
                <a:solidFill>
                  <a:srgbClr val="4C4C4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br>
              <a:rPr lang="en" sz="1600" b="1" i="0" u="none" strike="noStrike" cap="none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16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lang="en" sz="16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.MBACKE</a:t>
            </a:r>
            <a:endParaRPr sz="16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6356075" y="3548275"/>
            <a:ext cx="27879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"/>
              <a:buNone/>
            </a:pPr>
            <a:endParaRPr sz="16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" name="Google Shape;108;p7"/>
          <p:cNvSpPr txBox="1"/>
          <p:nvPr/>
        </p:nvSpPr>
        <p:spPr>
          <a:xfrm>
            <a:off x="75512" y="3941892"/>
            <a:ext cx="1923720" cy="38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AD2"/>
              </a:buClr>
              <a:buSzPts val="4000"/>
              <a:buFont typeface="Roboto Condensed"/>
              <a:buNone/>
            </a:pPr>
            <a:endParaRPr b="1" i="0" u="none" strike="noStrike" cap="none" dirty="0">
              <a:solidFill>
                <a:srgbClr val="99CAD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" name="Google Shape;107;p7"/>
          <p:cNvSpPr txBox="1"/>
          <p:nvPr/>
        </p:nvSpPr>
        <p:spPr>
          <a:xfrm>
            <a:off x="1334950" y="3404189"/>
            <a:ext cx="4732256" cy="50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705"/>
              </a:buClr>
              <a:buSzPts val="1600"/>
              <a:buFont typeface="Arial"/>
              <a:buNone/>
            </a:pPr>
            <a:endParaRPr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17" name="Picture 55" descr="/var/folders/v0/bwpvcns17s3030jhs3xzcw400000gp/T/com.microsoft.Word/Content.MSO/A244C5F4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9" y="100892"/>
            <a:ext cx="999841" cy="9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Analyse fonctionnelle</a:t>
            </a:r>
            <a:endParaRPr sz="2400" b="1" i="0" u="none" strike="noStrike" cap="none" dirty="0">
              <a:blipFill>
                <a:blip r:embed="rId3"/>
                <a:tile tx="0" ty="0" sx="100000" sy="100000" flip="none" algn="tl"/>
              </a:blip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504115" y="1014530"/>
            <a:ext cx="5258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Fiche Textuelle</a:t>
            </a:r>
            <a:endParaRPr sz="1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 Condensed Light"/>
            </a:endParaRPr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224;p16"/>
          <p:cNvGrpSpPr/>
          <p:nvPr/>
        </p:nvGrpSpPr>
        <p:grpSpPr>
          <a:xfrm>
            <a:off x="261033" y="654829"/>
            <a:ext cx="333035" cy="241699"/>
            <a:chOff x="3932350" y="3714775"/>
            <a:chExt cx="439650" cy="319075"/>
          </a:xfrm>
        </p:grpSpPr>
        <p:sp>
          <p:nvSpPr>
            <p:cNvPr id="11" name="Google Shape;225;p1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26;p1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27;p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28;p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29;p1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57EF6EB-4D51-5941-A017-15DB41D21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54492"/>
              </p:ext>
            </p:extLst>
          </p:nvPr>
        </p:nvGraphicFramePr>
        <p:xfrm>
          <a:off x="1534885" y="1348016"/>
          <a:ext cx="4537790" cy="381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307">
                  <a:extLst>
                    <a:ext uri="{9D8B030D-6E8A-4147-A177-3AD203B41FA5}">
                      <a16:colId xmlns:a16="http://schemas.microsoft.com/office/drawing/2014/main" val="2015869748"/>
                    </a:ext>
                  </a:extLst>
                </a:gridCol>
                <a:gridCol w="2235483">
                  <a:extLst>
                    <a:ext uri="{9D8B030D-6E8A-4147-A177-3AD203B41FA5}">
                      <a16:colId xmlns:a16="http://schemas.microsoft.com/office/drawing/2014/main" val="3552831814"/>
                    </a:ext>
                  </a:extLst>
                </a:gridCol>
              </a:tblGrid>
              <a:tr h="274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Titre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S’authentifier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extLst>
                  <a:ext uri="{0D108BD9-81ED-4DB2-BD59-A6C34878D82A}">
                    <a16:rowId xmlns:a16="http://schemas.microsoft.com/office/drawing/2014/main" val="3260751124"/>
                  </a:ext>
                </a:extLst>
              </a:tr>
              <a:tr h="481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Description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Il permet à l’acteur de s’identifier en saisissant son login et son mot de passe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extLst>
                  <a:ext uri="{0D108BD9-81ED-4DB2-BD59-A6C34878D82A}">
                    <a16:rowId xmlns:a16="http://schemas.microsoft.com/office/drawing/2014/main" val="819106239"/>
                  </a:ext>
                </a:extLst>
              </a:tr>
              <a:tr h="274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Acteur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Professeur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extLst>
                  <a:ext uri="{0D108BD9-81ED-4DB2-BD59-A6C34878D82A}">
                    <a16:rowId xmlns:a16="http://schemas.microsoft.com/office/drawing/2014/main" val="3585297242"/>
                  </a:ext>
                </a:extLst>
              </a:tr>
              <a:tr h="378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Précondition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Le professeur possède un compte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extLst>
                  <a:ext uri="{0D108BD9-81ED-4DB2-BD59-A6C34878D82A}">
                    <a16:rowId xmlns:a16="http://schemas.microsoft.com/office/drawing/2014/main" val="2345368056"/>
                  </a:ext>
                </a:extLst>
              </a:tr>
              <a:tr h="1205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Scenario nominal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1. Le professeur choisit de se connecter 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2. Le système demande les informations de connexion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3. Le professeur fournit les informations de connexion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4. Le système vérifie les informations de connexion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5. Le système affiche la page d’accueil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extLst>
                  <a:ext uri="{0D108BD9-81ED-4DB2-BD59-A6C34878D82A}">
                    <a16:rowId xmlns:a16="http://schemas.microsoft.com/office/drawing/2014/main" val="857506356"/>
                  </a:ext>
                </a:extLst>
              </a:tr>
              <a:tr h="719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</a:rPr>
                        <a:t> </a:t>
                      </a:r>
                      <a:endParaRPr lang="fr-FR" sz="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</a:rPr>
                        <a:t> </a:t>
                      </a:r>
                      <a:endParaRPr lang="fr-FR" sz="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</a:rPr>
                        <a:t> </a:t>
                      </a:r>
                      <a:endParaRPr lang="fr-FR" sz="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</a:rPr>
                        <a:t>Scenario alternatif</a:t>
                      </a:r>
                      <a:endParaRPr lang="fr-FR" sz="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A1. A l’étape 4 si les données entrées en paramètres sont erronées alors le système affiche un message d’erreur et le scenario reprend à l’étape 2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 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extLst>
                  <a:ext uri="{0D108BD9-81ED-4DB2-BD59-A6C34878D82A}">
                    <a16:rowId xmlns:a16="http://schemas.microsoft.com/office/drawing/2014/main" val="868768456"/>
                  </a:ext>
                </a:extLst>
              </a:tr>
              <a:tr h="481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Postcondition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</a:rPr>
                        <a:t> </a:t>
                      </a:r>
                      <a:endParaRPr lang="fr-FR" sz="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</a:rPr>
                        <a:t>L’authentification du professeur et l’affichage de la page d’accueil</a:t>
                      </a:r>
                      <a:endParaRPr lang="fr-FR" sz="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 dirty="0">
                          <a:effectLst/>
                        </a:rPr>
                        <a:t> </a:t>
                      </a:r>
                      <a:endParaRPr lang="fr-FR" sz="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414" marR="22414" marT="0" marB="0"/>
                </a:tc>
                <a:extLst>
                  <a:ext uri="{0D108BD9-81ED-4DB2-BD59-A6C34878D82A}">
                    <a16:rowId xmlns:a16="http://schemas.microsoft.com/office/drawing/2014/main" val="164022365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A108684-ED75-4D4B-9F43-D95F09B11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6917" y="1327150"/>
            <a:ext cx="192543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Analyse fonctionnelle</a:t>
            </a:r>
            <a:endParaRPr sz="2400" b="1" i="0" u="none" strike="noStrike" cap="none" dirty="0">
              <a:blipFill>
                <a:blip r:embed="rId3"/>
                <a:tile tx="0" ty="0" sx="100000" sy="100000" flip="none" algn="tl"/>
              </a:blip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504115" y="1014530"/>
            <a:ext cx="5258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Fiche Textuelle</a:t>
            </a:r>
            <a:endParaRPr sz="1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 Condensed Light"/>
            </a:endParaRPr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224;p16"/>
          <p:cNvGrpSpPr/>
          <p:nvPr/>
        </p:nvGrpSpPr>
        <p:grpSpPr>
          <a:xfrm>
            <a:off x="261033" y="654829"/>
            <a:ext cx="333035" cy="241699"/>
            <a:chOff x="3932350" y="3714775"/>
            <a:chExt cx="439650" cy="319075"/>
          </a:xfrm>
        </p:grpSpPr>
        <p:sp>
          <p:nvSpPr>
            <p:cNvPr id="11" name="Google Shape;225;p1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26;p1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27;p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28;p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29;p1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A108684-ED75-4D4B-9F43-D95F09B11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6917" y="1327150"/>
            <a:ext cx="192543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17B0A2B-4E4D-C54B-A12A-2AD3D5E9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22240"/>
              </p:ext>
            </p:extLst>
          </p:nvPr>
        </p:nvGraphicFramePr>
        <p:xfrm>
          <a:off x="1152175" y="1407936"/>
          <a:ext cx="3898796" cy="362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483">
                  <a:extLst>
                    <a:ext uri="{9D8B030D-6E8A-4147-A177-3AD203B41FA5}">
                      <a16:colId xmlns:a16="http://schemas.microsoft.com/office/drawing/2014/main" val="4048781472"/>
                    </a:ext>
                  </a:extLst>
                </a:gridCol>
                <a:gridCol w="1975313">
                  <a:extLst>
                    <a:ext uri="{9D8B030D-6E8A-4147-A177-3AD203B41FA5}">
                      <a16:colId xmlns:a16="http://schemas.microsoft.com/office/drawing/2014/main" val="4104548475"/>
                    </a:ext>
                  </a:extLst>
                </a:gridCol>
              </a:tblGrid>
              <a:tr h="254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Titre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Enregistrer évaluation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extLst>
                  <a:ext uri="{0D108BD9-81ED-4DB2-BD59-A6C34878D82A}">
                    <a16:rowId xmlns:a16="http://schemas.microsoft.com/office/drawing/2014/main" val="2450216530"/>
                  </a:ext>
                </a:extLst>
              </a:tr>
              <a:tr h="4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Description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Permettre aux participants d'évaluer la séance 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extLst>
                  <a:ext uri="{0D108BD9-81ED-4DB2-BD59-A6C34878D82A}">
                    <a16:rowId xmlns:a16="http://schemas.microsoft.com/office/drawing/2014/main" val="3351209745"/>
                  </a:ext>
                </a:extLst>
              </a:tr>
              <a:tr h="33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Acteur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Participant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extLst>
                  <a:ext uri="{0D108BD9-81ED-4DB2-BD59-A6C34878D82A}">
                    <a16:rowId xmlns:a16="http://schemas.microsoft.com/office/drawing/2014/main" val="2599500211"/>
                  </a:ext>
                </a:extLst>
              </a:tr>
              <a:tr h="33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Précondition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Clôturer la séance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extLst>
                  <a:ext uri="{0D108BD9-81ED-4DB2-BD59-A6C34878D82A}">
                    <a16:rowId xmlns:a16="http://schemas.microsoft.com/office/drawing/2014/main" val="1951343909"/>
                  </a:ext>
                </a:extLst>
              </a:tr>
              <a:tr h="1176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Scenario nominal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1. Le système envoie la fiche d'évaluation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2. Le participant renseigne et valide les champs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3. Le système vérifie les informations fournies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4. Le système contacte l’API pour alimenter la BDD 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extLst>
                  <a:ext uri="{0D108BD9-81ED-4DB2-BD59-A6C34878D82A}">
                    <a16:rowId xmlns:a16="http://schemas.microsoft.com/office/drawing/2014/main" val="334979061"/>
                  </a:ext>
                </a:extLst>
              </a:tr>
              <a:tr h="725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Scenario alternatif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A1. A l’étape 3 s'il y a des champs manquants alors le système affiche un message d’erreur et le scenario reprend à l’étape 2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 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extLst>
                  <a:ext uri="{0D108BD9-81ED-4DB2-BD59-A6C34878D82A}">
                    <a16:rowId xmlns:a16="http://schemas.microsoft.com/office/drawing/2014/main" val="3913684559"/>
                  </a:ext>
                </a:extLst>
              </a:tr>
              <a:tr h="36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effectLst/>
                        </a:rPr>
                        <a:t>Postcondition</a:t>
                      </a:r>
                      <a:endParaRPr lang="fr-FR" sz="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">
                          <a:effectLst/>
                        </a:rPr>
                        <a:t> </a:t>
                      </a:r>
                      <a:endParaRPr lang="fr-FR" sz="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 </a:t>
                      </a:r>
                      <a:endParaRPr lang="fr-FR" sz="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effectLst/>
                        </a:rPr>
                        <a:t>API contacté pour alimenter la BDD</a:t>
                      </a:r>
                      <a:endParaRPr lang="fr-FR" sz="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39" marR="28039" marT="0" marB="0"/>
                </a:tc>
                <a:extLst>
                  <a:ext uri="{0D108BD9-81ED-4DB2-BD59-A6C34878D82A}">
                    <a16:rowId xmlns:a16="http://schemas.microsoft.com/office/drawing/2014/main" val="306175729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8239963-6FF3-B445-86AE-AEC95D97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94" y="1184275"/>
            <a:ext cx="113843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F0FFD9-12A5-4647-98AA-E0FDEC95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184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46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Analyse fonctionnelle</a:t>
            </a:r>
            <a:endParaRPr sz="2400" b="1" i="0" u="none" strike="noStrike" cap="none" dirty="0">
              <a:blipFill>
                <a:blip r:embed="rId3"/>
                <a:tile tx="0" ty="0" sx="100000" sy="100000" flip="none" algn="tl"/>
              </a:blip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504115" y="1014530"/>
            <a:ext cx="5258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Fiche Textuelle</a:t>
            </a:r>
            <a:endParaRPr sz="1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 Condensed Light"/>
            </a:endParaRPr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224;p16"/>
          <p:cNvGrpSpPr/>
          <p:nvPr/>
        </p:nvGrpSpPr>
        <p:grpSpPr>
          <a:xfrm>
            <a:off x="261033" y="654829"/>
            <a:ext cx="333035" cy="241699"/>
            <a:chOff x="3932350" y="3714775"/>
            <a:chExt cx="439650" cy="319075"/>
          </a:xfrm>
        </p:grpSpPr>
        <p:sp>
          <p:nvSpPr>
            <p:cNvPr id="11" name="Google Shape;225;p1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26;p1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27;p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28;p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29;p1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A108684-ED75-4D4B-9F43-D95F09B11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6917" y="1327150"/>
            <a:ext cx="192543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239963-6FF3-B445-86AE-AEC95D97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94" y="1184275"/>
            <a:ext cx="113843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F0FFD9-12A5-4647-98AA-E0FDEC95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184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01430BC-4854-F748-A49A-D8B790B52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3584"/>
              </p:ext>
            </p:extLst>
          </p:nvPr>
        </p:nvGraphicFramePr>
        <p:xfrm>
          <a:off x="1097280" y="1446522"/>
          <a:ext cx="3862191" cy="3696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6554">
                  <a:extLst>
                    <a:ext uri="{9D8B030D-6E8A-4147-A177-3AD203B41FA5}">
                      <a16:colId xmlns:a16="http://schemas.microsoft.com/office/drawing/2014/main" val="4144810721"/>
                    </a:ext>
                  </a:extLst>
                </a:gridCol>
                <a:gridCol w="1655637">
                  <a:extLst>
                    <a:ext uri="{9D8B030D-6E8A-4147-A177-3AD203B41FA5}">
                      <a16:colId xmlns:a16="http://schemas.microsoft.com/office/drawing/2014/main" val="3129015444"/>
                    </a:ext>
                  </a:extLst>
                </a:gridCol>
              </a:tblGrid>
              <a:tr h="31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Titre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Détecter présence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extLst>
                  <a:ext uri="{0D108BD9-81ED-4DB2-BD59-A6C34878D82A}">
                    <a16:rowId xmlns:a16="http://schemas.microsoft.com/office/drawing/2014/main" val="2138833443"/>
                  </a:ext>
                </a:extLst>
              </a:tr>
              <a:tr h="422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Description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Détecter la liste des présents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extLst>
                  <a:ext uri="{0D108BD9-81ED-4DB2-BD59-A6C34878D82A}">
                    <a16:rowId xmlns:a16="http://schemas.microsoft.com/office/drawing/2014/main" val="1762480599"/>
                  </a:ext>
                </a:extLst>
              </a:tr>
              <a:tr h="422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Plugin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extLst>
                  <a:ext uri="{0D108BD9-81ED-4DB2-BD59-A6C34878D82A}">
                    <a16:rowId xmlns:a16="http://schemas.microsoft.com/office/drawing/2014/main" val="3864282798"/>
                  </a:ext>
                </a:extLst>
              </a:tr>
              <a:tr h="742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Précondition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Après authentification puis choix de la classe et de la matière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extLst>
                  <a:ext uri="{0D108BD9-81ED-4DB2-BD59-A6C34878D82A}">
                    <a16:rowId xmlns:a16="http://schemas.microsoft.com/office/drawing/2014/main" val="3233154289"/>
                  </a:ext>
                </a:extLst>
              </a:tr>
              <a:tr h="742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Scenario nominal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1.Le plugin détecte les présents 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2.Le plugin met à jour la BDD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extLst>
                  <a:ext uri="{0D108BD9-81ED-4DB2-BD59-A6C34878D82A}">
                    <a16:rowId xmlns:a16="http://schemas.microsoft.com/office/drawing/2014/main" val="1844807939"/>
                  </a:ext>
                </a:extLst>
              </a:tr>
              <a:tr h="633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Scenario alternatif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A1. Si aucune présence n’est détectée alors reste à l’étape 1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 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extLst>
                  <a:ext uri="{0D108BD9-81ED-4DB2-BD59-A6C34878D82A}">
                    <a16:rowId xmlns:a16="http://schemas.microsoft.com/office/drawing/2014/main" val="1731616779"/>
                  </a:ext>
                </a:extLst>
              </a:tr>
              <a:tr h="422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Postcondition</a:t>
                      </a:r>
                      <a:endParaRPr lang="fr-F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 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BDD présences mise à jour</a:t>
                      </a:r>
                      <a:endParaRPr lang="fr-F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 </a:t>
                      </a:r>
                      <a:endParaRPr lang="fr-FR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764" marR="36764" marT="0" marB="0"/>
                </a:tc>
                <a:extLst>
                  <a:ext uri="{0D108BD9-81ED-4DB2-BD59-A6C34878D82A}">
                    <a16:rowId xmlns:a16="http://schemas.microsoft.com/office/drawing/2014/main" val="11358425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83F00F4-8806-634C-AF04-954AC567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1131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Analyse fonctionnelle</a:t>
            </a:r>
            <a:endParaRPr sz="2400" b="1" i="0" strike="noStrike" cap="none" dirty="0">
              <a:solidFill>
                <a:srgbClr val="FFFFFF"/>
              </a:solidFill>
              <a:sym typeface="Roboto Condensed"/>
            </a:endParaRPr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36225" y="1225425"/>
            <a:ext cx="5258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None/>
            </a:pPr>
            <a:endParaRPr sz="1000" b="1" i="1" u="none" strike="noStrike" cap="none"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1"/>
          <p:cNvGrpSpPr/>
          <p:nvPr/>
        </p:nvGrpSpPr>
        <p:grpSpPr>
          <a:xfrm>
            <a:off x="407430" y="617113"/>
            <a:ext cx="300746" cy="296580"/>
            <a:chOff x="3292425" y="3664250"/>
            <a:chExt cx="397025" cy="391525"/>
          </a:xfrm>
        </p:grpSpPr>
        <p:sp>
          <p:nvSpPr>
            <p:cNvPr id="288" name="Google Shape;288;p2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08176" y="1071535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Description graphique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4AE54-81E9-034C-BDC2-4D203BA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371" y="0"/>
            <a:ext cx="96914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5192D99C-5F4B-EA48-821A-A6300DCBB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683223"/>
              </p:ext>
            </p:extLst>
          </p:nvPr>
        </p:nvGraphicFramePr>
        <p:xfrm>
          <a:off x="814275" y="1379312"/>
          <a:ext cx="6124480" cy="3610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83050" imgH="2667000" progId="StaticMetafile">
                  <p:embed/>
                </p:oleObj>
              </mc:Choice>
              <mc:Fallback>
                <p:oleObj r:id="rId4" imgW="4083050" imgH="266700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75" y="1379312"/>
                        <a:ext cx="6124480" cy="361029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736000" y="438373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Analyse fonctionnelle</a:t>
            </a:r>
            <a:endParaRPr sz="2400" b="1" i="0" u="none" strike="noStrike" cap="none" dirty="0">
              <a:solidFill>
                <a:srgbClr val="FFFFFF"/>
              </a:solidFill>
              <a:sym typeface="Roboto Condensed"/>
            </a:endParaRPr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1"/>
          </p:nvPr>
        </p:nvSpPr>
        <p:spPr>
          <a:xfrm>
            <a:off x="136225" y="1225425"/>
            <a:ext cx="6379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None/>
            </a:pPr>
            <a:endParaRPr sz="2000" b="0" i="0" u="none" strike="noStrike" cap="none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8" name="Google Shape;29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407430" y="617113"/>
            <a:ext cx="300746" cy="296580"/>
            <a:chOff x="3292425" y="3664250"/>
            <a:chExt cx="397025" cy="391525"/>
          </a:xfrm>
        </p:grpSpPr>
        <p:sp>
          <p:nvSpPr>
            <p:cNvPr id="300" name="Google Shape;300;p2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86549" y="1071536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Description graphique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F1B1F4-74B5-6B4F-A7B5-7866D9F7C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830" y="0"/>
            <a:ext cx="691916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5965C206-DF0A-6A4C-AF82-D00424FB7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84351"/>
              </p:ext>
            </p:extLst>
          </p:nvPr>
        </p:nvGraphicFramePr>
        <p:xfrm>
          <a:off x="1224790" y="1379313"/>
          <a:ext cx="5441784" cy="376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92550" imgH="2546350" progId="StaticMetafile">
                  <p:embed/>
                </p:oleObj>
              </mc:Choice>
              <mc:Fallback>
                <p:oleObj r:id="rId4" imgW="3892550" imgH="2546350" progId="StaticMetafile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790" y="1379313"/>
                        <a:ext cx="5441784" cy="37641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Analyse fonctionnelle</a:t>
            </a:r>
            <a:endParaRPr sz="2400" b="1" i="0" u="none" strike="noStrike" cap="none" dirty="0">
              <a:solidFill>
                <a:srgbClr val="FFFFFF"/>
              </a:solidFill>
              <a:sym typeface="Roboto Condensed"/>
            </a:endParaRPr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1"/>
          </p:nvPr>
        </p:nvSpPr>
        <p:spPr>
          <a:xfrm>
            <a:off x="136225" y="1225425"/>
            <a:ext cx="6379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000" b="1" i="1" dirty="0">
              <a:solidFill>
                <a:schemeClr val="tx1"/>
              </a:solidFill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</a:pPr>
            <a:endParaRPr sz="2000" b="0" i="0" u="none" strike="noStrike" cap="none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8" name="Google Shape;29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407430" y="617113"/>
            <a:ext cx="300746" cy="296580"/>
            <a:chOff x="3292425" y="3664250"/>
            <a:chExt cx="397025" cy="391525"/>
          </a:xfrm>
        </p:grpSpPr>
        <p:sp>
          <p:nvSpPr>
            <p:cNvPr id="300" name="Google Shape;300;p2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61809" y="1071536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Description graphique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BF93A8-1CC5-5048-B5A6-AA167D2AC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B1C2BF96-65B3-614E-95F4-F692AACE4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085534"/>
              </p:ext>
            </p:extLst>
          </p:nvPr>
        </p:nvGraphicFramePr>
        <p:xfrm>
          <a:off x="407430" y="1412312"/>
          <a:ext cx="6362700" cy="373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60850" imgH="2787650" progId="StaticMetafile">
                  <p:embed/>
                </p:oleObj>
              </mc:Choice>
              <mc:Fallback>
                <p:oleObj r:id="rId4" imgW="4260850" imgH="2787650" progId="StaticMetafile">
                  <p:embed/>
                  <p:pic>
                    <p:nvPicPr>
                      <p:cNvPr id="0" name="rectole000000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30" y="1412312"/>
                        <a:ext cx="6362700" cy="3731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082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Analyse fonctionnelle</a:t>
            </a:r>
            <a:endParaRPr sz="2400" b="1" i="0" u="none" strike="noStrike" cap="none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2" name="Google Shape;32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299;p22"/>
          <p:cNvGrpSpPr/>
          <p:nvPr/>
        </p:nvGrpSpPr>
        <p:grpSpPr>
          <a:xfrm>
            <a:off x="407430" y="617113"/>
            <a:ext cx="300746" cy="296580"/>
            <a:chOff x="3292425" y="3664250"/>
            <a:chExt cx="397025" cy="391525"/>
          </a:xfrm>
        </p:grpSpPr>
        <p:sp>
          <p:nvSpPr>
            <p:cNvPr id="12" name="Google Shape;300;p2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01;p2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02;p2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14275" y="1079598"/>
            <a:ext cx="4666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Description des entités du système et leurs relations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3002BD8-68DC-B54B-8181-4229D92A9B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364515"/>
            <a:ext cx="6957060" cy="3778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ctrTitle"/>
          </p:nvPr>
        </p:nvSpPr>
        <p:spPr>
          <a:xfrm>
            <a:off x="0" y="1090750"/>
            <a:ext cx="6449438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boto Condensed"/>
              <a:buNone/>
            </a:pPr>
            <a:r>
              <a:rPr lang="en" sz="7200" i="0" u="none" strike="noStrike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  <a:endParaRPr sz="7200" i="0" u="none" strike="noStrike" dirty="0">
              <a:ln w="12700">
                <a:solidFill>
                  <a:schemeClr val="accent1"/>
                </a:solidFill>
                <a:prstDash val="solid"/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effectLst>
                <a:outerShdw dist="38100" dir="2640000" algn="bl" rotWithShape="0">
                  <a:schemeClr val="accent1"/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7656600" y="4276576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400" b="1" i="0" u="none" strike="noStrike" cap="none" dirty="0">
                <a:blipFill>
                  <a:blip r:embed="rId3"/>
                  <a:tile tx="0" ty="0" sx="100000" sy="100000" flip="none" algn="tl"/>
                </a:blipFill>
                <a:latin typeface="Roboto Condensed"/>
                <a:ea typeface="Roboto Condensed"/>
                <a:cs typeface="Roboto Condensed"/>
                <a:sym typeface="Roboto Condensed"/>
              </a:rPr>
              <a:t>Plan de </a:t>
            </a:r>
            <a:r>
              <a:rPr lang="en" sz="2400" b="1" i="0" u="none" strike="noStrike" cap="none" dirty="0" err="1">
                <a:blipFill>
                  <a:blip r:embed="rId3"/>
                  <a:tile tx="0" ty="0" sx="100000" sy="100000" flip="none" algn="tl"/>
                </a:blipFill>
                <a:latin typeface="Roboto Condensed"/>
                <a:ea typeface="Roboto Condensed"/>
                <a:cs typeface="Roboto Condensed"/>
                <a:sym typeface="Roboto Condensed"/>
              </a:rPr>
              <a:t>présentation</a:t>
            </a:r>
            <a:endParaRPr sz="2400" b="1" i="0" u="none" strike="noStrike" cap="none" dirty="0">
              <a:blipFill>
                <a:blip r:embed="rId3"/>
                <a:tile tx="0" ty="0" sx="100000" sy="100000" flip="none" algn="tl"/>
              </a:blip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814275" y="1417320"/>
            <a:ext cx="6132600" cy="305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3600"/>
              <a:buFont typeface="Arial"/>
              <a:buAutoNum type="romanUcPeriod"/>
            </a:pPr>
            <a:r>
              <a:rPr lang="en" sz="3600" b="0" i="0" u="none" strike="noStrike" cap="none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Présentation générale</a:t>
            </a: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3600"/>
              <a:buFont typeface="Arial"/>
              <a:buAutoNum type="romanUcPeriod"/>
            </a:pPr>
            <a:r>
              <a:rPr lang="en" sz="3600" b="0" i="0" u="none" strike="noStrike" cap="none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Analyse fonctionnelle</a:t>
            </a:r>
            <a:endParaRPr dirty="0"/>
          </a:p>
          <a:p>
            <a:pPr marL="7429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3600"/>
              <a:buFont typeface="Arial"/>
              <a:buAutoNum type="romanUcPeriod"/>
            </a:pPr>
            <a:r>
              <a:rPr lang="en" sz="3600" b="0" i="0" u="none" strike="noStrike" cap="none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Outils et </a:t>
            </a:r>
            <a:r>
              <a:rPr lang="en" sz="3600" dirty="0"/>
              <a:t>présentation de la solution</a:t>
            </a:r>
            <a:endParaRPr dirty="0"/>
          </a:p>
        </p:txBody>
      </p:sp>
      <p:sp>
        <p:nvSpPr>
          <p:cNvPr id="124" name="Google Shape;124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126" name="Google Shape;126;p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Roboto Condensed"/>
              <a:buNone/>
            </a:pPr>
            <a:r>
              <a:rPr lang="en" sz="6600" i="0" u="none" strike="noStrike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Présentation générale</a:t>
            </a:r>
            <a:endParaRPr sz="6600" i="0" u="none" strike="noStrike" dirty="0">
              <a:ln w="12700">
                <a:solidFill>
                  <a:schemeClr val="accent1"/>
                </a:solidFill>
                <a:prstDash val="solid"/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>
                <a:outerShdw dist="38100" dir="2640000" algn="bl" rotWithShape="0">
                  <a:schemeClr val="accent1"/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7656600" y="4276576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4134550" y="2934957"/>
            <a:ext cx="4464959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endParaRPr sz="20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0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144" name="Google Shape;144;p1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40;p10">
            <a:extLst>
              <a:ext uri="{FF2B5EF4-FFF2-40B4-BE49-F238E27FC236}">
                <a16:creationId xmlns:a16="http://schemas.microsoft.com/office/drawing/2014/main" id="{D8641698-D6BE-E84B-8912-32A741BF7D57}"/>
              </a:ext>
            </a:extLst>
          </p:cNvPr>
          <p:cNvSpPr txBox="1">
            <a:spLocks/>
          </p:cNvSpPr>
          <p:nvPr/>
        </p:nvSpPr>
        <p:spPr>
          <a:xfrm>
            <a:off x="162594" y="2754443"/>
            <a:ext cx="8981406" cy="226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708400" lvl="5" indent="0">
              <a:spcBef>
                <a:spcPts val="0"/>
              </a:spcBef>
              <a:buClr>
                <a:srgbClr val="666666"/>
              </a:buClr>
              <a:buSzPts val="2800"/>
              <a:buFont typeface="Roboto Condensed Light"/>
              <a:buNone/>
            </a:pPr>
            <a:r>
              <a:rPr lang="fr-FR" sz="28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</a:p>
          <a:p>
            <a:pPr marL="2286000" indent="0">
              <a:buFont typeface="Roboto Condensed Light"/>
              <a:buNone/>
            </a:pPr>
            <a:endParaRPr lang="fr-FR" sz="2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0" indent="0">
              <a:buFont typeface="Roboto Condensed Light"/>
              <a:buNone/>
            </a:pPr>
            <a:endParaRPr lang="fr-FR" sz="2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" name="Google Shape;140;p10">
            <a:extLst>
              <a:ext uri="{FF2B5EF4-FFF2-40B4-BE49-F238E27FC236}">
                <a16:creationId xmlns:a16="http://schemas.microsoft.com/office/drawing/2014/main" id="{362BFA70-75A0-3547-A1DF-B5640E860A96}"/>
              </a:ext>
            </a:extLst>
          </p:cNvPr>
          <p:cNvSpPr txBox="1">
            <a:spLocks/>
          </p:cNvSpPr>
          <p:nvPr/>
        </p:nvSpPr>
        <p:spPr>
          <a:xfrm>
            <a:off x="-316566" y="2295166"/>
            <a:ext cx="7779820" cy="24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0800" indent="0">
              <a:buClr>
                <a:srgbClr val="666666"/>
              </a:buClr>
              <a:buSzPts val="2800"/>
              <a:buFont typeface="Roboto Condensed Light"/>
              <a:buNone/>
            </a:pPr>
            <a:endParaRPr lang="fr-FR" sz="2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708400" lvl="5" indent="0">
              <a:spcBef>
                <a:spcPts val="0"/>
              </a:spcBef>
              <a:buClr>
                <a:srgbClr val="666666"/>
              </a:buClr>
              <a:buSzPts val="2800"/>
              <a:buFont typeface="Roboto Condensed Light"/>
              <a:buNone/>
            </a:pPr>
            <a:r>
              <a:rPr lang="fr-FR" sz="28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           	            </a:t>
            </a:r>
          </a:p>
          <a:p>
            <a:pPr marL="2286000" indent="0">
              <a:buFont typeface="Roboto Condensed Light"/>
              <a:buNone/>
            </a:pPr>
            <a:endParaRPr lang="fr-FR" sz="2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0" indent="0">
              <a:buFont typeface="Roboto Condensed Light"/>
              <a:buNone/>
            </a:pPr>
            <a:endParaRPr lang="fr-FR" sz="2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7" name="Group 164">
            <a:extLst>
              <a:ext uri="{FF2B5EF4-FFF2-40B4-BE49-F238E27FC236}">
                <a16:creationId xmlns:a16="http://schemas.microsoft.com/office/drawing/2014/main" id="{02D3C431-0C53-AD4F-856E-4A2E27CCE10D}"/>
              </a:ext>
            </a:extLst>
          </p:cNvPr>
          <p:cNvGrpSpPr/>
          <p:nvPr/>
        </p:nvGrpSpPr>
        <p:grpSpPr>
          <a:xfrm>
            <a:off x="212006" y="2550423"/>
            <a:ext cx="316818" cy="507740"/>
            <a:chOff x="7478257" y="2193205"/>
            <a:chExt cx="452893" cy="700189"/>
          </a:xfrm>
        </p:grpSpPr>
        <p:sp>
          <p:nvSpPr>
            <p:cNvPr id="38" name="Oval 165">
              <a:extLst>
                <a:ext uri="{FF2B5EF4-FFF2-40B4-BE49-F238E27FC236}">
                  <a16:creationId xmlns:a16="http://schemas.microsoft.com/office/drawing/2014/main" id="{1F13768C-FB27-984B-A3D5-44FA43688277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4C58505D-597E-AB4E-9C71-8D8DA85B5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Oval 162">
            <a:extLst>
              <a:ext uri="{FF2B5EF4-FFF2-40B4-BE49-F238E27FC236}">
                <a16:creationId xmlns:a16="http://schemas.microsoft.com/office/drawing/2014/main" id="{6D1D23FB-8634-6742-85DD-B116EDFF18E8}"/>
              </a:ext>
            </a:extLst>
          </p:cNvPr>
          <p:cNvSpPr/>
          <p:nvPr/>
        </p:nvSpPr>
        <p:spPr>
          <a:xfrm>
            <a:off x="3737113" y="2120265"/>
            <a:ext cx="308114" cy="8227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58">
            <a:extLst>
              <a:ext uri="{FF2B5EF4-FFF2-40B4-BE49-F238E27FC236}">
                <a16:creationId xmlns:a16="http://schemas.microsoft.com/office/drawing/2014/main" id="{DD198B35-52B8-1E4A-A747-67229C3F4E0D}"/>
              </a:ext>
            </a:extLst>
          </p:cNvPr>
          <p:cNvGrpSpPr/>
          <p:nvPr/>
        </p:nvGrpSpPr>
        <p:grpSpPr>
          <a:xfrm>
            <a:off x="-836126" y="4004086"/>
            <a:ext cx="1320184" cy="1051681"/>
            <a:chOff x="7478257" y="2786413"/>
            <a:chExt cx="2263545" cy="1694828"/>
          </a:xfrm>
        </p:grpSpPr>
        <p:sp>
          <p:nvSpPr>
            <p:cNvPr id="47" name="Oval 159">
              <a:extLst>
                <a:ext uri="{FF2B5EF4-FFF2-40B4-BE49-F238E27FC236}">
                  <a16:creationId xmlns:a16="http://schemas.microsoft.com/office/drawing/2014/main" id="{974663D1-5970-9949-A865-083E8A66E4E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EC01FE0-21BC-2E46-98C5-9013550143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88909" y="3834542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C3D828A4-8780-5B4D-A286-8CB22D4CC496}"/>
              </a:ext>
            </a:extLst>
          </p:cNvPr>
          <p:cNvSpPr txBox="1"/>
          <p:nvPr/>
        </p:nvSpPr>
        <p:spPr>
          <a:xfrm>
            <a:off x="815448" y="531702"/>
            <a:ext cx="299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 Condensed"/>
                <a:ea typeface="Roboto Condensed"/>
                <a:sym typeface="Roboto Condensed"/>
              </a:rPr>
              <a:t>Présentation générale</a:t>
            </a:r>
            <a:endParaRPr lang="fr-FR" sz="2400" b="1" dirty="0">
              <a:ln w="9525">
                <a:solidFill>
                  <a:schemeClr val="bg1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E99E6D-02F8-A34C-9932-4725C4926192}"/>
              </a:ext>
            </a:extLst>
          </p:cNvPr>
          <p:cNvSpPr txBox="1"/>
          <p:nvPr/>
        </p:nvSpPr>
        <p:spPr>
          <a:xfrm>
            <a:off x="425791" y="2761033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Pandémie Covid-19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558906-A9E0-384F-BB13-D8F2F4C23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15" y="1442862"/>
            <a:ext cx="1905000" cy="1066800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ADB95036-AAD3-3249-BAE4-57FE63E27CF8}"/>
              </a:ext>
            </a:extLst>
          </p:cNvPr>
          <p:cNvGrpSpPr/>
          <p:nvPr/>
        </p:nvGrpSpPr>
        <p:grpSpPr>
          <a:xfrm>
            <a:off x="413554" y="3596896"/>
            <a:ext cx="2243213" cy="1471508"/>
            <a:chOff x="2046962" y="2731515"/>
            <a:chExt cx="2243213" cy="177951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48CD28-C9A4-0A42-A3D1-358E45651F83}"/>
                </a:ext>
              </a:extLst>
            </p:cNvPr>
            <p:cNvSpPr/>
            <p:nvPr/>
          </p:nvSpPr>
          <p:spPr>
            <a:xfrm>
              <a:off x="2058581" y="4183954"/>
              <a:ext cx="2231594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fr-FR" b="1" dirty="0">
                  <a:latin typeface="+mn-lt"/>
                </a:rPr>
                <a:t>Avancée technologique</a:t>
              </a:r>
              <a:endParaRPr lang="fr-FR" sz="1100" b="1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9FF6590-68B0-E048-8439-E743354B6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6962" y="2731515"/>
              <a:ext cx="1925929" cy="1230857"/>
            </a:xfrm>
            <a:prstGeom prst="rect">
              <a:avLst/>
            </a:prstGeom>
          </p:spPr>
        </p:pic>
      </p:grpSp>
      <p:pic>
        <p:nvPicPr>
          <p:cNvPr id="49" name="Image 48">
            <a:extLst>
              <a:ext uri="{FF2B5EF4-FFF2-40B4-BE49-F238E27FC236}">
                <a16:creationId xmlns:a16="http://schemas.microsoft.com/office/drawing/2014/main" id="{53CAAC0D-1A16-5341-83E0-8ED717DC6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303" y="2633611"/>
            <a:ext cx="2047875" cy="771525"/>
          </a:xfrm>
          <a:prstGeom prst="rect">
            <a:avLst/>
          </a:prstGeom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EF21F-38B4-3642-8625-B6EF72E44D45}"/>
              </a:ext>
            </a:extLst>
          </p:cNvPr>
          <p:cNvGrpSpPr/>
          <p:nvPr/>
        </p:nvGrpSpPr>
        <p:grpSpPr>
          <a:xfrm>
            <a:off x="4243775" y="1332338"/>
            <a:ext cx="4246508" cy="1137703"/>
            <a:chOff x="5214836" y="1426712"/>
            <a:chExt cx="4418197" cy="195102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3DAEC2-2B7E-E740-BC8D-249E2DC2DB94}"/>
                </a:ext>
              </a:extLst>
            </p:cNvPr>
            <p:cNvSpPr/>
            <p:nvPr/>
          </p:nvSpPr>
          <p:spPr>
            <a:xfrm>
              <a:off x="5214836" y="3050663"/>
              <a:ext cx="4418197" cy="327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fr-FR" b="1" dirty="0">
                  <a:latin typeface="+mn-lt"/>
                </a:rPr>
                <a:t>  Besoin d’une plateforme pour formation en ligne</a:t>
              </a:r>
              <a:endParaRPr lang="fr-FR" sz="1100" b="1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75C49882-82C2-AE47-88ED-A6AF24959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88643" y="1426712"/>
              <a:ext cx="1970817" cy="1680381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C0279C30-1D0C-634B-9156-48D41FBDDD9D}"/>
              </a:ext>
            </a:extLst>
          </p:cNvPr>
          <p:cNvGrpSpPr/>
          <p:nvPr/>
        </p:nvGrpSpPr>
        <p:grpSpPr>
          <a:xfrm>
            <a:off x="5046453" y="2761033"/>
            <a:ext cx="2795922" cy="2248366"/>
            <a:chOff x="6184488" y="2575810"/>
            <a:chExt cx="2795922" cy="2248366"/>
          </a:xfrm>
        </p:grpSpPr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0A665F0A-C697-A048-A8C5-02F232B8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9885" y="3869909"/>
              <a:ext cx="608154" cy="566656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08E9D4F4-F092-9A43-9348-EF0BA3AD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7058051" y="3022823"/>
              <a:ext cx="1207826" cy="313799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EF1FE76-214E-0F45-B03B-B50DF39A41BA}"/>
                </a:ext>
              </a:extLst>
            </p:cNvPr>
            <p:cNvSpPr/>
            <p:nvPr/>
          </p:nvSpPr>
          <p:spPr>
            <a:xfrm>
              <a:off x="6184488" y="4497099"/>
              <a:ext cx="433132" cy="327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fr-FR" dirty="0">
                  <a:latin typeface="+mn-lt"/>
                </a:rPr>
                <a:t>     </a:t>
              </a:r>
              <a:endParaRPr lang="fr-FR" sz="11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5DE079-402D-DE49-8154-376A6BEF04C3}"/>
                </a:ext>
              </a:extLst>
            </p:cNvPr>
            <p:cNvSpPr/>
            <p:nvPr/>
          </p:nvSpPr>
          <p:spPr>
            <a:xfrm>
              <a:off x="7190492" y="4465424"/>
              <a:ext cx="1789918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fr-FR" dirty="0">
                  <a:latin typeface="+mn-lt"/>
                </a:rPr>
                <a:t>Participant </a:t>
              </a:r>
              <a:endParaRPr lang="fr-FR" sz="11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950065" y="1087029"/>
            <a:ext cx="1295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Contexte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400" dirty="0">
                <a:blipFill>
                  <a:blip r:embed="rId3"/>
                  <a:tile tx="0" ty="0" sx="100000" sy="100000" flip="none" algn="tl"/>
                </a:blipFill>
              </a:rPr>
              <a:t>Présentation générale</a:t>
            </a:r>
            <a:endParaRPr sz="2400" dirty="0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106681" y="1404475"/>
            <a:ext cx="4091940" cy="198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fr-SN" sz="1600" dirty="0">
                <a:solidFill>
                  <a:schemeClr val="tx1"/>
                </a:solidFill>
              </a:rPr>
              <a:t>la continuité des activités de formation</a:t>
            </a:r>
          </a:p>
          <a:p>
            <a:pPr marL="0" indent="0">
              <a:spcBef>
                <a:spcPts val="1000"/>
              </a:spcBef>
              <a:buNone/>
            </a:pPr>
            <a:endParaRPr sz="16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Espace réservé pour une image  10">
            <a:extLst>
              <a:ext uri="{FF2B5EF4-FFF2-40B4-BE49-F238E27FC236}">
                <a16:creationId xmlns:a16="http://schemas.microsoft.com/office/drawing/2014/main" id="{C4DE005E-A1C1-8C48-929B-B28452B56EB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3" b="24403"/>
          <a:stretch>
            <a:fillRect/>
          </a:stretch>
        </p:blipFill>
        <p:spPr>
          <a:xfrm>
            <a:off x="4321351" y="1487097"/>
            <a:ext cx="4822649" cy="2767661"/>
          </a:xfrm>
        </p:spPr>
      </p:pic>
      <p:sp>
        <p:nvSpPr>
          <p:cNvPr id="158" name="Google Shape;158;p11"/>
          <p:cNvSpPr/>
          <p:nvPr/>
        </p:nvSpPr>
        <p:spPr>
          <a:xfrm>
            <a:off x="322650" y="623929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5546" y="1096698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2.  Problématique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fr-SN" sz="2400" i="0" u="none" strike="noStrike" dirty="0">
                <a:ln w="0"/>
                <a:blipFill>
                  <a:blip r:embed="rId3"/>
                  <a:tile tx="0" ty="0" sx="100000" sy="100000" flip="none" algn="tl"/>
                </a:blipFill>
                <a:latin typeface="Roboto Condensed"/>
                <a:ea typeface="Roboto Condensed"/>
                <a:cs typeface="Roboto Condensed"/>
                <a:sym typeface="Roboto Condensed"/>
              </a:rPr>
              <a:t>Objectif général</a:t>
            </a:r>
            <a:endParaRPr sz="2400" i="0" u="none" strike="noStrike" dirty="0">
              <a:ln w="0"/>
              <a:blipFill>
                <a:blip r:embed="rId3"/>
                <a:tile tx="0" ty="0" sx="100000" sy="100000" flip="none" algn="tl"/>
              </a:blip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6937201" y="2435347"/>
            <a:ext cx="2075639" cy="75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BCD49E19-A4AD-2748-A858-2DB17B7333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8" r="31258"/>
          <a:stretch>
            <a:fillRect/>
          </a:stretch>
        </p:blipFill>
        <p:spPr>
          <a:xfrm>
            <a:off x="4460032" y="1535938"/>
            <a:ext cx="4683968" cy="2552012"/>
          </a:xfrm>
        </p:spPr>
      </p:pic>
      <p:grpSp>
        <p:nvGrpSpPr>
          <p:cNvPr id="166" name="Google Shape;166;p12"/>
          <p:cNvGrpSpPr/>
          <p:nvPr/>
        </p:nvGrpSpPr>
        <p:grpSpPr>
          <a:xfrm>
            <a:off x="279761" y="613749"/>
            <a:ext cx="318263" cy="282755"/>
            <a:chOff x="5292575" y="3681900"/>
            <a:chExt cx="420150" cy="373275"/>
          </a:xfrm>
        </p:grpSpPr>
        <p:sp>
          <p:nvSpPr>
            <p:cNvPr id="167" name="Google Shape;167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3761" y="2286467"/>
            <a:ext cx="4569489" cy="718514"/>
          </a:xfrm>
        </p:spPr>
        <p:txBody>
          <a:bodyPr/>
          <a:lstStyle/>
          <a:p>
            <a:pPr marL="101600" indent="0">
              <a:buNone/>
            </a:pPr>
            <a:r>
              <a:rPr lang="fr-SN" sz="1800" dirty="0">
                <a:solidFill>
                  <a:schemeClr val="tx1"/>
                </a:solidFill>
              </a:rPr>
              <a:t>L</a:t>
            </a:r>
            <a:r>
              <a:rPr lang="en-GB" sz="1800" dirty="0">
                <a:solidFill>
                  <a:schemeClr val="tx1"/>
                </a:solidFill>
              </a:rPr>
              <a:t>’</a:t>
            </a:r>
            <a:r>
              <a:rPr lang="en-GB" sz="1800" dirty="0" err="1">
                <a:solidFill>
                  <a:schemeClr val="tx1"/>
                </a:solidFill>
              </a:rPr>
              <a:t>objectif</a:t>
            </a:r>
            <a:r>
              <a:rPr lang="en-GB" sz="1800" dirty="0">
                <a:solidFill>
                  <a:schemeClr val="tx1"/>
                </a:solidFill>
              </a:rPr>
              <a:t> principal </a:t>
            </a:r>
            <a:r>
              <a:rPr lang="en-GB" sz="1800" dirty="0" err="1">
                <a:solidFill>
                  <a:schemeClr val="tx1"/>
                </a:solidFill>
              </a:rPr>
              <a:t>est</a:t>
            </a:r>
            <a:r>
              <a:rPr lang="en-GB" sz="1800" dirty="0">
                <a:solidFill>
                  <a:schemeClr val="tx1"/>
                </a:solidFill>
              </a:rPr>
              <a:t> la </a:t>
            </a:r>
            <a:r>
              <a:rPr lang="en-GB" sz="1800" dirty="0" err="1">
                <a:solidFill>
                  <a:schemeClr val="tx1"/>
                </a:solidFill>
              </a:rPr>
              <a:t>mise</a:t>
            </a:r>
            <a:r>
              <a:rPr lang="en-GB" sz="1800" dirty="0">
                <a:solidFill>
                  <a:schemeClr val="tx1"/>
                </a:solidFill>
              </a:rPr>
              <a:t> en place </a:t>
            </a:r>
            <a:r>
              <a:rPr lang="en-GB" sz="1800" dirty="0" err="1">
                <a:solidFill>
                  <a:schemeClr val="tx1"/>
                </a:solidFill>
              </a:rPr>
              <a:t>d’une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plateforme</a:t>
            </a:r>
            <a:r>
              <a:rPr lang="en-GB" sz="1800" dirty="0">
                <a:solidFill>
                  <a:schemeClr val="tx1"/>
                </a:solidFill>
              </a:rPr>
              <a:t> de formation à distance 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-1143556" y="4749282"/>
            <a:ext cx="807654" cy="1469630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 flipV="1">
            <a:off x="4777273" y="5143500"/>
            <a:ext cx="830426" cy="408214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836" y="1096300"/>
            <a:ext cx="1564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SN" b="1" dirty="0">
                <a:ln w="0"/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 Objectif général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Condensed"/>
              <a:buNone/>
            </a:pPr>
            <a:r>
              <a:rPr lang="en" sz="6000" i="0" u="none" strike="noStrike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Analyse</a:t>
            </a:r>
            <a:br>
              <a:rPr lang="en" sz="6000" i="0" u="none" strike="noStrike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6000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n" sz="6000" i="0" u="none" strike="noStrike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onctionnelle</a:t>
            </a:r>
            <a:endParaRPr sz="6000" i="0" u="none" strike="noStrike" dirty="0">
              <a:ln w="12700">
                <a:solidFill>
                  <a:schemeClr val="accent1"/>
                </a:solidFill>
                <a:prstDash val="solid"/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>
                <a:outerShdw dist="38100" dir="2640000" algn="bl" rotWithShape="0">
                  <a:schemeClr val="accent1"/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7656600" y="4276576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2400" b="1" i="0" u="none" strike="noStrike" cap="none" dirty="0">
                <a:blipFill>
                  <a:blip r:embed="rId3"/>
                  <a:tile tx="0" ty="0" sx="100000" sy="100000" flip="none" algn="tl"/>
                </a:blipFill>
                <a:latin typeface="Roboto Condensed"/>
                <a:ea typeface="Roboto Condensed"/>
                <a:cs typeface="Roboto Condensed"/>
                <a:sym typeface="Roboto Condensed"/>
              </a:rPr>
              <a:t>Analyse fonctionnelle</a:t>
            </a:r>
            <a:endParaRPr sz="2400" b="1" i="0" u="none" strike="noStrike" cap="none" dirty="0">
              <a:blipFill>
                <a:blip r:embed="rId3"/>
                <a:tile tx="0" ty="0" sx="100000" sy="100000" flip="none" algn="tl"/>
              </a:blip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2225300" y="1852375"/>
            <a:ext cx="35043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endParaRPr sz="2400" b="0" i="0" u="none" strike="noStrike" cap="none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2"/>
          </p:nvPr>
        </p:nvSpPr>
        <p:spPr>
          <a:xfrm>
            <a:off x="2795429" y="3080521"/>
            <a:ext cx="20070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400"/>
              <a:t>Agent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endParaRPr sz="24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4294967295"/>
          </p:nvPr>
        </p:nvSpPr>
        <p:spPr>
          <a:xfrm>
            <a:off x="0" y="4308475"/>
            <a:ext cx="2006600" cy="63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endParaRPr sz="2400" b="0" i="0" u="none" strike="noStrike" cap="none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410161" y="623465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4"/>
          <p:cNvGrpSpPr/>
          <p:nvPr/>
        </p:nvGrpSpPr>
        <p:grpSpPr>
          <a:xfrm>
            <a:off x="204351" y="1390255"/>
            <a:ext cx="6480270" cy="722140"/>
            <a:chOff x="626723" y="1736333"/>
            <a:chExt cx="6480270" cy="945222"/>
          </a:xfrm>
        </p:grpSpPr>
        <p:grpSp>
          <p:nvGrpSpPr>
            <p:cNvPr id="188" name="Google Shape;188;p14"/>
            <p:cNvGrpSpPr/>
            <p:nvPr/>
          </p:nvGrpSpPr>
          <p:grpSpPr>
            <a:xfrm>
              <a:off x="626723" y="1736333"/>
              <a:ext cx="6480270" cy="945222"/>
              <a:chOff x="626723" y="1736333"/>
              <a:chExt cx="6480270" cy="945222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1502152" y="1742046"/>
                <a:ext cx="5604841" cy="911926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25400" cap="flat" cmpd="sng">
                <a:solidFill>
                  <a:srgbClr val="2A5E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626723" y="1736333"/>
                <a:ext cx="1132515" cy="945222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 w="25400" cap="flat" cmpd="sng">
                <a:solidFill>
                  <a:srgbClr val="2A5E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1" name="Google Shape;191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1276" y="1836728"/>
              <a:ext cx="895284" cy="752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14"/>
          <p:cNvGrpSpPr/>
          <p:nvPr/>
        </p:nvGrpSpPr>
        <p:grpSpPr>
          <a:xfrm>
            <a:off x="204292" y="2875199"/>
            <a:ext cx="6472721" cy="759274"/>
            <a:chOff x="626723" y="3258182"/>
            <a:chExt cx="6472721" cy="946153"/>
          </a:xfrm>
        </p:grpSpPr>
        <p:grpSp>
          <p:nvGrpSpPr>
            <p:cNvPr id="193" name="Google Shape;193;p14"/>
            <p:cNvGrpSpPr/>
            <p:nvPr/>
          </p:nvGrpSpPr>
          <p:grpSpPr>
            <a:xfrm>
              <a:off x="626723" y="3259113"/>
              <a:ext cx="6472721" cy="945222"/>
              <a:chOff x="626723" y="3259113"/>
              <a:chExt cx="6472721" cy="945222"/>
            </a:xfrm>
          </p:grpSpPr>
          <p:sp>
            <p:nvSpPr>
              <p:cNvPr id="194" name="Google Shape;194;p14"/>
              <p:cNvSpPr/>
              <p:nvPr/>
            </p:nvSpPr>
            <p:spPr>
              <a:xfrm>
                <a:off x="1494603" y="3259113"/>
                <a:ext cx="5604841" cy="945222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25400" cap="flat" cmpd="sng">
                <a:solidFill>
                  <a:srgbClr val="2A5E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626723" y="3259113"/>
                <a:ext cx="1132515" cy="945222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 w="25400" cap="flat" cmpd="sng">
                <a:solidFill>
                  <a:srgbClr val="2A5E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6" name="Google Shape;196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450" y="3258182"/>
              <a:ext cx="883677" cy="8354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4"/>
          <p:cNvGrpSpPr/>
          <p:nvPr/>
        </p:nvGrpSpPr>
        <p:grpSpPr>
          <a:xfrm>
            <a:off x="223383" y="2130481"/>
            <a:ext cx="6472780" cy="701838"/>
            <a:chOff x="626723" y="1727002"/>
            <a:chExt cx="6472780" cy="969522"/>
          </a:xfrm>
        </p:grpSpPr>
        <p:grpSp>
          <p:nvGrpSpPr>
            <p:cNvPr id="199" name="Google Shape;199;p14"/>
            <p:cNvGrpSpPr/>
            <p:nvPr/>
          </p:nvGrpSpPr>
          <p:grpSpPr>
            <a:xfrm>
              <a:off x="626723" y="1727002"/>
              <a:ext cx="6472780" cy="954631"/>
              <a:chOff x="626723" y="1727002"/>
              <a:chExt cx="6472780" cy="954631"/>
            </a:xfrm>
          </p:grpSpPr>
          <p:sp>
            <p:nvSpPr>
              <p:cNvPr id="200" name="Google Shape;200;p14"/>
              <p:cNvSpPr/>
              <p:nvPr/>
            </p:nvSpPr>
            <p:spPr>
              <a:xfrm>
                <a:off x="1494603" y="1727002"/>
                <a:ext cx="5604900" cy="9453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25400" cap="flat" cmpd="sng">
                <a:solidFill>
                  <a:srgbClr val="2A5E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26723" y="1736333"/>
                <a:ext cx="1132500" cy="9453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 w="25400" cap="flat" cmpd="sng">
                <a:solidFill>
                  <a:srgbClr val="2A5E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2" name="Google Shape;202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1836" y="1736333"/>
              <a:ext cx="951783" cy="9601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/>
          <p:cNvSpPr/>
          <p:nvPr/>
        </p:nvSpPr>
        <p:spPr>
          <a:xfrm>
            <a:off x="6834268" y="1541120"/>
            <a:ext cx="1120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 err="1"/>
              <a:t>Professeur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88473" y="2311016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/>
              <a:t>Participant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32741" y="3080521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4188" y="1079661"/>
            <a:ext cx="1091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Acteurs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lang="fr-FR" sz="2400" b="1" i="0" u="none" strike="noStrike" cap="none" dirty="0">
                <a:blipFill>
                  <a:blip r:embed="rId3"/>
                  <a:tile tx="0" ty="0" sx="100000" sy="100000" flip="none" algn="tl"/>
                </a:blipFill>
                <a:latin typeface="Roboto Condensed"/>
                <a:ea typeface="Roboto Condensed"/>
                <a:cs typeface="Roboto Condensed"/>
                <a:sym typeface="Roboto Condensed"/>
              </a:rPr>
              <a:t>Analyse fonctionnelle</a:t>
            </a:r>
            <a:endParaRPr sz="2400" b="1" i="0" u="none" strike="noStrike" cap="none" dirty="0">
              <a:blipFill>
                <a:blip r:embed="rId3"/>
                <a:tile tx="0" ty="0" sx="100000" sy="100000" flip="none" algn="tl"/>
              </a:blip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15"/>
          <p:cNvGrpSpPr/>
          <p:nvPr/>
        </p:nvGrpSpPr>
        <p:grpSpPr>
          <a:xfrm>
            <a:off x="241383" y="654829"/>
            <a:ext cx="333035" cy="241699"/>
            <a:chOff x="3932350" y="3714775"/>
            <a:chExt cx="439650" cy="319075"/>
          </a:xfrm>
        </p:grpSpPr>
        <p:sp>
          <p:nvSpPr>
            <p:cNvPr id="213" name="Google Shape;213;p1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601" y="1071139"/>
            <a:ext cx="5317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ea typeface="Arial" panose="020B0604020202020204" pitchFamily="34" charset="0"/>
              </a:rPr>
              <a:t>Fonctionnalités du système accessible à la gestion de cours en ligne</a:t>
            </a:r>
            <a:endParaRPr lang="en-US" b="1" dirty="0"/>
          </a:p>
        </p:txBody>
      </p:sp>
      <p:pic>
        <p:nvPicPr>
          <p:cNvPr id="12" name="Image 11" descr="C:\Users\user\Desktop\1.PNG">
            <a:extLst>
              <a:ext uri="{FF2B5EF4-FFF2-40B4-BE49-F238E27FC236}">
                <a16:creationId xmlns:a16="http://schemas.microsoft.com/office/drawing/2014/main" id="{7C94A57B-C5B8-0645-AC94-8F477954F6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5" y="1333386"/>
            <a:ext cx="6515100" cy="381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{B4A8CB95-BDEB-4148-A554-7BCBA871605A}tf16401369</Template>
  <TotalTime>2164</TotalTime>
  <Words>535</Words>
  <Application>Microsoft Office PowerPoint</Application>
  <PresentationFormat>Affichage à l'écran (16:9)</PresentationFormat>
  <Paragraphs>199</Paragraphs>
  <Slides>17</Slides>
  <Notes>17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Times New Roman</vt:lpstr>
      <vt:lpstr>Wingdings</vt:lpstr>
      <vt:lpstr>Calibri</vt:lpstr>
      <vt:lpstr>Roboto Condensed Light</vt:lpstr>
      <vt:lpstr>Arvo</vt:lpstr>
      <vt:lpstr>Roboto Condensed</vt:lpstr>
      <vt:lpstr>Arial</vt:lpstr>
      <vt:lpstr>Salerio template</vt:lpstr>
      <vt:lpstr>Picture (Metafile)</vt:lpstr>
      <vt:lpstr>Présenté et soutenu par    Mamadou Alpha  DIALLO Ndeye Rabietou DIEDHIOU Fatimatou Binetou Rassoul DIOP Sira Abdoulaye DRAME  Marthe Louise Aby KALAMON  </vt:lpstr>
      <vt:lpstr>Plan de présentation</vt:lpstr>
      <vt:lpstr>Présentation générale</vt:lpstr>
      <vt:lpstr>Présentation PowerPoint</vt:lpstr>
      <vt:lpstr>Présentation générale</vt:lpstr>
      <vt:lpstr>Objectif général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Présentée et soutenue par  Fatimatou Binetou Rassoul DIOP Marthe Louise Aby KALAMON Sawdatou SALL</dc:title>
  <cp:lastModifiedBy>Djiga SENE</cp:lastModifiedBy>
  <cp:revision>70</cp:revision>
  <dcterms:modified xsi:type="dcterms:W3CDTF">2021-05-29T20:14:08Z</dcterms:modified>
</cp:coreProperties>
</file>