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03" r:id="rId2"/>
    <p:sldId id="2859" r:id="rId3"/>
    <p:sldId id="2863" r:id="rId4"/>
    <p:sldId id="2885" r:id="rId5"/>
    <p:sldId id="2862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2B20"/>
    <a:srgbClr val="A6A6A6"/>
    <a:srgbClr val="7F7F7F"/>
    <a:srgbClr val="AFF0F3"/>
    <a:srgbClr val="4CBDC3"/>
    <a:srgbClr val="AFC654"/>
    <a:srgbClr val="DDEC9E"/>
    <a:srgbClr val="D9D9D9"/>
    <a:srgbClr val="FFF1B7"/>
    <a:srgbClr val="F5D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8814" autoAdjust="0"/>
  </p:normalViewPr>
  <p:slideViewPr>
    <p:cSldViewPr snapToGrid="0">
      <p:cViewPr varScale="1">
        <p:scale>
          <a:sx n="107" d="100"/>
          <a:sy n="107" d="100"/>
        </p:scale>
        <p:origin x="67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2898"/>
    </p:cViewPr>
  </p:sorterViewPr>
  <p:notesViewPr>
    <p:cSldViewPr snapToGrid="0">
      <p:cViewPr varScale="1">
        <p:scale>
          <a:sx n="80" d="100"/>
          <a:sy n="80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11F42D-0B80-447D-ADB4-4F4F836CF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93CF0-B05F-4DB7-8A1D-FC7ABDBCAA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E061-2494-4CE6-A589-2A21657830F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2ADC9-315C-4283-8520-2C34DE0ACD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1F403-117D-47D3-BA21-6FB40BAE4E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245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651FF-BC42-449A-A7EF-B43324852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5"/>
          </a:xfrm>
          <a:prstGeom prst="rect">
            <a:avLst/>
          </a:prstGeom>
        </p:spPr>
        <p:txBody>
          <a:bodyPr vert="horz" lIns="96652" tIns="48327" rIns="96652" bIns="4832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135"/>
          </a:xfrm>
          <a:prstGeom prst="rect">
            <a:avLst/>
          </a:prstGeom>
        </p:spPr>
        <p:txBody>
          <a:bodyPr vert="horz" lIns="96652" tIns="48327" rIns="96652" bIns="48327" rtlCol="0"/>
          <a:lstStyle>
            <a:lvl1pPr algn="r">
              <a:defRPr sz="1300"/>
            </a:lvl1pPr>
          </a:lstStyle>
          <a:p>
            <a:fld id="{E83E1629-5282-4BB7-919B-2FBB6A14C50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2" tIns="48327" rIns="96652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6652" tIns="48327" rIns="96652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4"/>
          </a:xfrm>
          <a:prstGeom prst="rect">
            <a:avLst/>
          </a:prstGeom>
        </p:spPr>
        <p:txBody>
          <a:bodyPr vert="horz" lIns="96652" tIns="48327" rIns="96652" bIns="4832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6652" tIns="48327" rIns="96652" bIns="48327" rtlCol="0" anchor="b"/>
          <a:lstStyle>
            <a:lvl1pPr algn="r">
              <a:defRPr sz="1300"/>
            </a:lvl1pPr>
          </a:lstStyle>
          <a:p>
            <a:fld id="{A28C7B33-95FB-4E1B-AEB4-17322EA1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0C44-085B-4AD6-987B-1ED6335C8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1795656"/>
            <a:ext cx="9144000" cy="8394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EE27-3F50-42C8-BB8D-0ADAEAB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09" y="2641693"/>
            <a:ext cx="9144000" cy="1179536"/>
          </a:xfrm>
        </p:spPr>
        <p:txBody>
          <a:bodyPr/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4687-2117-47BE-B0D4-41736374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886" y="7529936"/>
            <a:ext cx="635194" cy="230832"/>
          </a:xfrm>
        </p:spPr>
        <p:txBody>
          <a:bodyPr/>
          <a:lstStyle/>
          <a:p>
            <a:fld id="{22D94719-DEB9-442E-8BCC-30A2B8771A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CC210-9CA2-403D-A792-945FCBD26E7D}"/>
              </a:ext>
            </a:extLst>
          </p:cNvPr>
          <p:cNvSpPr txBox="1"/>
          <p:nvPr userDrawn="1"/>
        </p:nvSpPr>
        <p:spPr>
          <a:xfrm>
            <a:off x="0" y="6265559"/>
            <a:ext cx="3436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kern="1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Copyright © </a:t>
            </a:r>
            <a:fld id="{6E41C255-8607-43DC-9364-707EB2937D36}" type="datetimeyyyy">
              <a:rPr lang="en-US" sz="700" kern="120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2023</a:t>
            </a:fld>
            <a:r>
              <a:rPr lang="en-US" sz="700" kern="1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 Omniscien Technologies. All Rights Reserved.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A74E1E-653D-40A6-8DE2-9BB8128139CD}"/>
              </a:ext>
            </a:extLst>
          </p:cNvPr>
          <p:cNvSpPr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C3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295B1-BD05-43EE-B082-A1EFF23ED193}"/>
              </a:ext>
            </a:extLst>
          </p:cNvPr>
          <p:cNvSpPr txBox="1"/>
          <p:nvPr userDrawn="1"/>
        </p:nvSpPr>
        <p:spPr>
          <a:xfrm>
            <a:off x="6519643" y="6524345"/>
            <a:ext cx="567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1" i="1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Human Language Technology Enhanced by Artificial Intelligence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5DB96-6731-4897-AA21-70F1E5851A05}"/>
              </a:ext>
            </a:extLst>
          </p:cNvPr>
          <p:cNvSpPr txBox="1"/>
          <p:nvPr userDrawn="1"/>
        </p:nvSpPr>
        <p:spPr>
          <a:xfrm>
            <a:off x="292657" y="6524345"/>
            <a:ext cx="5482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1" i="1" u="none" strike="noStrike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Automation Technologies that Augment Human Intelligence</a:t>
            </a:r>
            <a:endParaRPr lang="en-US" sz="1400" b="0" i="1" u="none" strike="noStrike" dirty="0">
              <a:solidFill>
                <a:srgbClr val="FFFFFF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1B9E35-62C0-4F23-9A23-564D2912E9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56" y="129585"/>
            <a:ext cx="3450378" cy="8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1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4CAD-0A6C-4E9A-B757-D3551460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39888"/>
            <a:ext cx="11840452" cy="615580"/>
          </a:xfr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5F0A-B00C-4449-89E2-13E8E84C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259" y="873303"/>
            <a:ext cx="5840531" cy="5445304"/>
          </a:xfr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03AC-6DB2-447A-9789-7E26F7015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179" y="873303"/>
            <a:ext cx="5840531" cy="5445304"/>
          </a:xfr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D4BE-50FA-42D0-882D-263A4CFE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22D94719-DEB9-442E-8BCC-30A2B8771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CA96-AD3C-4B89-8253-ED9F334B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5" y="45720"/>
            <a:ext cx="11851568" cy="603367"/>
          </a:xfr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002DB-5E8C-44EB-A5D7-1D45CC2D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10" y="803553"/>
            <a:ext cx="5848991" cy="460057"/>
          </a:xfr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latin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FEA6A-CDD3-4E74-BCB4-675B8FBA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811" y="1355049"/>
            <a:ext cx="5848989" cy="4943009"/>
          </a:xfr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5BDF-61AE-4989-A839-6B08D13FD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03553"/>
            <a:ext cx="5848991" cy="460057"/>
          </a:xfr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latin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60462-A220-4B0C-96ED-4A6A0462E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55049"/>
            <a:ext cx="5848989" cy="4943009"/>
          </a:xfr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71EDF-15E5-4338-88C2-12487C9E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Fira Sans" panose="020B0503050000020004" pitchFamily="34" charset="0"/>
              </a:defRPr>
            </a:lvl1pPr>
          </a:lstStyle>
          <a:p>
            <a:fld id="{22D94719-DEB9-442E-8BCC-30A2B8771A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9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B57B-2A8B-44F3-927D-CB03319E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39888"/>
            <a:ext cx="11845930" cy="615580"/>
          </a:xfrm>
        </p:spPr>
        <p:txBody>
          <a:bodyPr>
            <a:normAutofit/>
          </a:bodyPr>
          <a:lstStyle>
            <a:lvl1pPr>
              <a:defRPr sz="2800"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3CDF0-0230-4CDB-A1F2-9A59225F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fld id="{22D94719-DEB9-442E-8BCC-30A2B8771A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F2DD3-F28D-4462-AAF6-9E873DBB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22D94719-DEB9-442E-8BCC-30A2B8771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0B44D-3E68-4CCD-8BD6-8B38264A728F}"/>
              </a:ext>
            </a:extLst>
          </p:cNvPr>
          <p:cNvSpPr/>
          <p:nvPr userDrawn="1"/>
        </p:nvSpPr>
        <p:spPr>
          <a:xfrm>
            <a:off x="0" y="586596"/>
            <a:ext cx="12192000" cy="146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0C44-085B-4AD6-987B-1ED6335C8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1795656"/>
            <a:ext cx="9144000" cy="8394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EE27-3F50-42C8-BB8D-0ADAEAB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09" y="2641693"/>
            <a:ext cx="9144000" cy="1179536"/>
          </a:xfrm>
        </p:spPr>
        <p:txBody>
          <a:bodyPr/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74687-2117-47BE-B0D4-41736374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886" y="7529936"/>
            <a:ext cx="635194" cy="230832"/>
          </a:xfrm>
        </p:spPr>
        <p:txBody>
          <a:bodyPr/>
          <a:lstStyle/>
          <a:p>
            <a:fld id="{22D94719-DEB9-442E-8BCC-30A2B8771A4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1B9E35-62C0-4F23-9A23-564D2912E9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56" y="129585"/>
            <a:ext cx="3450378" cy="8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6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0C44-085B-4AD6-987B-1ED6335C8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1795656"/>
            <a:ext cx="9144000" cy="8394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EE27-3F50-42C8-BB8D-0ADAEAB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09" y="2641693"/>
            <a:ext cx="9144000" cy="1179536"/>
          </a:xfrm>
        </p:spPr>
        <p:txBody>
          <a:bodyPr/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2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6136F5-17E1-4B2A-8C40-CE85608ADADD}"/>
              </a:ext>
            </a:extLst>
          </p:cNvPr>
          <p:cNvSpPr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C3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03CFBE-D12B-47FE-896B-0E9A21926D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56" y="129585"/>
            <a:ext cx="3450378" cy="812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CDF2F7-1A21-4A2A-8198-B4DFE2353C13}"/>
              </a:ext>
            </a:extLst>
          </p:cNvPr>
          <p:cNvSpPr txBox="1"/>
          <p:nvPr userDrawn="1"/>
        </p:nvSpPr>
        <p:spPr>
          <a:xfrm>
            <a:off x="6519643" y="6524345"/>
            <a:ext cx="567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1" i="1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Human Language Technology Enhanced by Artificial Intelligence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217C1-8584-402D-B4EA-B0949074A66F}"/>
              </a:ext>
            </a:extLst>
          </p:cNvPr>
          <p:cNvSpPr txBox="1"/>
          <p:nvPr userDrawn="1"/>
        </p:nvSpPr>
        <p:spPr>
          <a:xfrm>
            <a:off x="292657" y="6524345"/>
            <a:ext cx="720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1" i="1" u="none" strike="noStrike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Automation Technologies that Augment Human Intelligence</a:t>
            </a:r>
            <a:endParaRPr lang="en-US" sz="1400" b="0" i="1" u="none" strike="noStrike" dirty="0">
              <a:solidFill>
                <a:srgbClr val="FFFFFF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FEC5FD1-A23A-4F94-A930-37CFC378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1795656"/>
            <a:ext cx="9144000" cy="8394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effectLst>
                  <a:glow rad="1397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7F4DFFC-D4E5-4D89-986B-4E20AD71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09" y="2641693"/>
            <a:ext cx="9144000" cy="1261642"/>
          </a:xfrm>
        </p:spPr>
        <p:txBody>
          <a:bodyPr/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0BD446-6EAC-4AFB-8AA4-A2AC2297CF95}"/>
              </a:ext>
            </a:extLst>
          </p:cNvPr>
          <p:cNvSpPr txBox="1"/>
          <p:nvPr userDrawn="1"/>
        </p:nvSpPr>
        <p:spPr>
          <a:xfrm>
            <a:off x="0" y="6265559"/>
            <a:ext cx="3436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kern="1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Copyright © </a:t>
            </a:r>
            <a:fld id="{B24B8CED-15C2-4903-8E25-2C8921AE5516}" type="datetimeyyyy">
              <a:rPr lang="en-US" sz="700" kern="120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2023</a:t>
            </a:fld>
            <a:r>
              <a:rPr lang="en-US" sz="700" kern="1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 Omniscien Technologies.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969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6136F5-17E1-4B2A-8C40-CE85608ADADD}"/>
              </a:ext>
            </a:extLst>
          </p:cNvPr>
          <p:cNvSpPr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CC3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03CFBE-D12B-47FE-896B-0E9A21926D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56" y="129585"/>
            <a:ext cx="3450378" cy="812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CDF2F7-1A21-4A2A-8198-B4DFE2353C13}"/>
              </a:ext>
            </a:extLst>
          </p:cNvPr>
          <p:cNvSpPr txBox="1"/>
          <p:nvPr userDrawn="1"/>
        </p:nvSpPr>
        <p:spPr>
          <a:xfrm>
            <a:off x="6519643" y="6524345"/>
            <a:ext cx="5672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1" i="1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Human Language Technology Enhanced by Artificial Intelligence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217C1-8584-402D-B4EA-B0949074A66F}"/>
              </a:ext>
            </a:extLst>
          </p:cNvPr>
          <p:cNvSpPr txBox="1"/>
          <p:nvPr userDrawn="1"/>
        </p:nvSpPr>
        <p:spPr>
          <a:xfrm>
            <a:off x="292657" y="6524345"/>
            <a:ext cx="720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1" i="1" u="none" strike="noStrike" dirty="0">
                <a:solidFill>
                  <a:srgbClr val="FFFFFF"/>
                </a:solidFill>
                <a:effectLst/>
                <a:latin typeface="Fira Sans" panose="020B0503050000020004" pitchFamily="34" charset="0"/>
              </a:rPr>
              <a:t>Automation Technologies that Augment Human Intelligence</a:t>
            </a:r>
            <a:endParaRPr lang="en-US" sz="1400" b="0" i="1" u="none" strike="noStrike" dirty="0">
              <a:solidFill>
                <a:srgbClr val="FFFFFF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FEC5FD1-A23A-4F94-A930-37CFC378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" y="1795656"/>
            <a:ext cx="9144000" cy="8394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  <a:effectLst>
                  <a:glow rad="1397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7F4DFFC-D4E5-4D89-986B-4E20AD71C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09" y="2641693"/>
            <a:ext cx="9144000" cy="1261642"/>
          </a:xfrm>
        </p:spPr>
        <p:txBody>
          <a:bodyPr/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0BD446-6EAC-4AFB-8AA4-A2AC2297CF95}"/>
              </a:ext>
            </a:extLst>
          </p:cNvPr>
          <p:cNvSpPr txBox="1"/>
          <p:nvPr userDrawn="1"/>
        </p:nvSpPr>
        <p:spPr>
          <a:xfrm>
            <a:off x="0" y="6265559"/>
            <a:ext cx="3436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kern="1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Copyright © </a:t>
            </a:r>
            <a:fld id="{7F7950F0-7C80-413B-B04C-5B269E6FE4C9}" type="datetimeyyyy">
              <a:rPr lang="en-US" sz="700" kern="1200" smtClean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2023</a:t>
            </a:fld>
            <a:r>
              <a:rPr lang="en-US" sz="700" kern="120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  <a:ea typeface="+mn-ea"/>
                <a:cs typeface="+mn-cs"/>
              </a:rPr>
              <a:t> Omniscien Technologies.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C474-F53D-49E3-86CB-C646E651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E99EE-4B14-4EDC-B88E-CE8E2D481B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22D94719-DEB9-442E-8BCC-30A2B8771A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AA12-44BE-46C4-86FB-4241121C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38892"/>
            <a:ext cx="11840452" cy="615580"/>
          </a:xfrm>
        </p:spPr>
        <p:txBody>
          <a:bodyPr/>
          <a:lstStyle>
            <a:lvl1pPr>
              <a:defRPr>
                <a:solidFill>
                  <a:srgbClr val="CC3524"/>
                </a:solidFill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92E1-C638-42AF-A410-333B615B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871268"/>
            <a:ext cx="11840452" cy="543256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3AB2-8240-45C0-8450-2CC9F6E4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fld id="{16C12FA1-5908-420E-95A2-F096862FD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AA12-44BE-46C4-86FB-4241121C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38892"/>
            <a:ext cx="11840452" cy="615580"/>
          </a:xfrm>
        </p:spPr>
        <p:txBody>
          <a:bodyPr/>
          <a:lstStyle>
            <a:lvl1pPr>
              <a:defRPr>
                <a:solidFill>
                  <a:srgbClr val="CC3524"/>
                </a:solidFill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3AB2-8240-45C0-8450-2CC9F6E4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fld id="{16C12FA1-5908-420E-95A2-F096862FD3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680AD-19BB-E90F-B640-A97ABFD79170}"/>
              </a:ext>
            </a:extLst>
          </p:cNvPr>
          <p:cNvSpPr/>
          <p:nvPr userDrawn="1"/>
        </p:nvSpPr>
        <p:spPr>
          <a:xfrm>
            <a:off x="0" y="6303829"/>
            <a:ext cx="1915064" cy="515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92E1-C638-42AF-A410-333B615B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871268"/>
            <a:ext cx="11840452" cy="5432561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2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D6072-A87A-EA2F-E163-CBC6F88C5933}"/>
              </a:ext>
            </a:extLst>
          </p:cNvPr>
          <p:cNvSpPr/>
          <p:nvPr userDrawn="1"/>
        </p:nvSpPr>
        <p:spPr>
          <a:xfrm>
            <a:off x="0" y="0"/>
            <a:ext cx="12192000" cy="15527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AA12-44BE-46C4-86FB-4241121C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160797"/>
            <a:ext cx="11840452" cy="61558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92E1-C638-42AF-A410-333B615B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591647"/>
            <a:ext cx="11840452" cy="471218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3AB2-8240-45C0-8450-2CC9F6E4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fld id="{16C12FA1-5908-420E-95A2-F096862FD3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DBF54-364D-F043-47F2-21277A77D95B}"/>
              </a:ext>
            </a:extLst>
          </p:cNvPr>
          <p:cNvSpPr txBox="1"/>
          <p:nvPr userDrawn="1"/>
        </p:nvSpPr>
        <p:spPr>
          <a:xfrm>
            <a:off x="8330878" y="6087557"/>
            <a:ext cx="3861122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5887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40AFAC-E195-48B8-B578-6774416DF9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921" t="-4214"/>
          <a:stretch/>
        </p:blipFill>
        <p:spPr>
          <a:xfrm>
            <a:off x="0" y="6657990"/>
            <a:ext cx="12192000" cy="23083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8706C4-17D8-4165-862D-4B14E964EE0E}"/>
              </a:ext>
            </a:extLst>
          </p:cNvPr>
          <p:cNvSpPr/>
          <p:nvPr userDrawn="1"/>
        </p:nvSpPr>
        <p:spPr>
          <a:xfrm>
            <a:off x="0" y="3741360"/>
            <a:ext cx="12191999" cy="3137758"/>
          </a:xfrm>
          <a:custGeom>
            <a:avLst/>
            <a:gdLst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209672 w 9965213"/>
              <a:gd name="connsiteY2" fmla="*/ 3121773 h 3150895"/>
              <a:gd name="connsiteX3" fmla="*/ 401870 w 9965213"/>
              <a:gd name="connsiteY3" fmla="*/ 3098477 h 3150895"/>
              <a:gd name="connsiteX4" fmla="*/ 506706 w 9965213"/>
              <a:gd name="connsiteY4" fmla="*/ 3098477 h 3150895"/>
              <a:gd name="connsiteX5" fmla="*/ 9965213 w 9965213"/>
              <a:gd name="connsiteY5" fmla="*/ 3127598 h 3150895"/>
              <a:gd name="connsiteX6" fmla="*/ 9953565 w 9965213"/>
              <a:gd name="connsiteY6" fmla="*/ 0 h 3150895"/>
              <a:gd name="connsiteX7" fmla="*/ 0 w 9965213"/>
              <a:gd name="connsiteY7" fmla="*/ 2603419 h 3150895"/>
              <a:gd name="connsiteX0" fmla="*/ 348992 w 10314205"/>
              <a:gd name="connsiteY0" fmla="*/ 2603419 h 3350005"/>
              <a:gd name="connsiteX1" fmla="*/ 360641 w 10314205"/>
              <a:gd name="connsiteY1" fmla="*/ 3150895 h 3350005"/>
              <a:gd name="connsiteX2" fmla="*/ 558664 w 10314205"/>
              <a:gd name="connsiteY2" fmla="*/ 3121773 h 3350005"/>
              <a:gd name="connsiteX3" fmla="*/ 750862 w 10314205"/>
              <a:gd name="connsiteY3" fmla="*/ 3098477 h 3350005"/>
              <a:gd name="connsiteX4" fmla="*/ 10314205 w 10314205"/>
              <a:gd name="connsiteY4" fmla="*/ 3127598 h 3350005"/>
              <a:gd name="connsiteX5" fmla="*/ 10302557 w 10314205"/>
              <a:gd name="connsiteY5" fmla="*/ 0 h 3350005"/>
              <a:gd name="connsiteX6" fmla="*/ 348992 w 10314205"/>
              <a:gd name="connsiteY6" fmla="*/ 2603419 h 3350005"/>
              <a:gd name="connsiteX0" fmla="*/ 555587 w 10520800"/>
              <a:gd name="connsiteY0" fmla="*/ 2603419 h 3356488"/>
              <a:gd name="connsiteX1" fmla="*/ 567236 w 10520800"/>
              <a:gd name="connsiteY1" fmla="*/ 3150895 h 3356488"/>
              <a:gd name="connsiteX2" fmla="*/ 765259 w 10520800"/>
              <a:gd name="connsiteY2" fmla="*/ 3121773 h 3356488"/>
              <a:gd name="connsiteX3" fmla="*/ 10520800 w 10520800"/>
              <a:gd name="connsiteY3" fmla="*/ 3127598 h 3356488"/>
              <a:gd name="connsiteX4" fmla="*/ 10509152 w 10520800"/>
              <a:gd name="connsiteY4" fmla="*/ 0 h 3356488"/>
              <a:gd name="connsiteX5" fmla="*/ 555587 w 10520800"/>
              <a:gd name="connsiteY5" fmla="*/ 2603419 h 3356488"/>
              <a:gd name="connsiteX0" fmla="*/ 0 w 9965213"/>
              <a:gd name="connsiteY0" fmla="*/ 2603419 h 3388786"/>
              <a:gd name="connsiteX1" fmla="*/ 11649 w 9965213"/>
              <a:gd name="connsiteY1" fmla="*/ 3150895 h 3388786"/>
              <a:gd name="connsiteX2" fmla="*/ 9965213 w 9965213"/>
              <a:gd name="connsiteY2" fmla="*/ 3127598 h 3388786"/>
              <a:gd name="connsiteX3" fmla="*/ 9953565 w 9965213"/>
              <a:gd name="connsiteY3" fmla="*/ 0 h 3388786"/>
              <a:gd name="connsiteX4" fmla="*/ 0 w 9965213"/>
              <a:gd name="connsiteY4" fmla="*/ 2603419 h 3388786"/>
              <a:gd name="connsiteX0" fmla="*/ 0 w 9965213"/>
              <a:gd name="connsiteY0" fmla="*/ 2603419 h 3186591"/>
              <a:gd name="connsiteX1" fmla="*/ 11649 w 9965213"/>
              <a:gd name="connsiteY1" fmla="*/ 3150895 h 3186591"/>
              <a:gd name="connsiteX2" fmla="*/ 9965213 w 9965213"/>
              <a:gd name="connsiteY2" fmla="*/ 3127598 h 3186591"/>
              <a:gd name="connsiteX3" fmla="*/ 9953565 w 9965213"/>
              <a:gd name="connsiteY3" fmla="*/ 0 h 3186591"/>
              <a:gd name="connsiteX4" fmla="*/ 0 w 9965213"/>
              <a:gd name="connsiteY4" fmla="*/ 2603419 h 3186591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603419 h 3150895"/>
              <a:gd name="connsiteX1" fmla="*/ 11649 w 9965213"/>
              <a:gd name="connsiteY1" fmla="*/ 3150895 h 3150895"/>
              <a:gd name="connsiteX2" fmla="*/ 9965213 w 9965213"/>
              <a:gd name="connsiteY2" fmla="*/ 3127598 h 3150895"/>
              <a:gd name="connsiteX3" fmla="*/ 9953565 w 9965213"/>
              <a:gd name="connsiteY3" fmla="*/ 0 h 3150895"/>
              <a:gd name="connsiteX4" fmla="*/ 0 w 9965213"/>
              <a:gd name="connsiteY4" fmla="*/ 2603419 h 3150895"/>
              <a:gd name="connsiteX0" fmla="*/ 0 w 9965213"/>
              <a:gd name="connsiteY0" fmla="*/ 2583099 h 3130575"/>
              <a:gd name="connsiteX1" fmla="*/ 11649 w 9965213"/>
              <a:gd name="connsiteY1" fmla="*/ 3130575 h 3130575"/>
              <a:gd name="connsiteX2" fmla="*/ 9965213 w 9965213"/>
              <a:gd name="connsiteY2" fmla="*/ 3107278 h 3130575"/>
              <a:gd name="connsiteX3" fmla="*/ 9933245 w 9965213"/>
              <a:gd name="connsiteY3" fmla="*/ 0 h 3130575"/>
              <a:gd name="connsiteX4" fmla="*/ 0 w 9965213"/>
              <a:gd name="connsiteY4" fmla="*/ 2583099 h 3130575"/>
              <a:gd name="connsiteX0" fmla="*/ 0 w 9955053"/>
              <a:gd name="connsiteY0" fmla="*/ 2583099 h 3130575"/>
              <a:gd name="connsiteX1" fmla="*/ 11649 w 9955053"/>
              <a:gd name="connsiteY1" fmla="*/ 3130575 h 3130575"/>
              <a:gd name="connsiteX2" fmla="*/ 9955053 w 9955053"/>
              <a:gd name="connsiteY2" fmla="*/ 3097118 h 3130575"/>
              <a:gd name="connsiteX3" fmla="*/ 9933245 w 9955053"/>
              <a:gd name="connsiteY3" fmla="*/ 0 h 3130575"/>
              <a:gd name="connsiteX4" fmla="*/ 0 w 9955053"/>
              <a:gd name="connsiteY4" fmla="*/ 2583099 h 3130575"/>
              <a:gd name="connsiteX0" fmla="*/ 0 w 9944893"/>
              <a:gd name="connsiteY0" fmla="*/ 2583099 h 3130575"/>
              <a:gd name="connsiteX1" fmla="*/ 11649 w 9944893"/>
              <a:gd name="connsiteY1" fmla="*/ 3130575 h 3130575"/>
              <a:gd name="connsiteX2" fmla="*/ 9944893 w 9944893"/>
              <a:gd name="connsiteY2" fmla="*/ 3086958 h 3130575"/>
              <a:gd name="connsiteX3" fmla="*/ 9933245 w 9944893"/>
              <a:gd name="connsiteY3" fmla="*/ 0 h 3130575"/>
              <a:gd name="connsiteX4" fmla="*/ 0 w 9944893"/>
              <a:gd name="connsiteY4" fmla="*/ 2583099 h 3130575"/>
              <a:gd name="connsiteX0" fmla="*/ 0 w 9935408"/>
              <a:gd name="connsiteY0" fmla="*/ 2583099 h 3130575"/>
              <a:gd name="connsiteX1" fmla="*/ 11649 w 9935408"/>
              <a:gd name="connsiteY1" fmla="*/ 3130575 h 3130575"/>
              <a:gd name="connsiteX2" fmla="*/ 9934733 w 9935408"/>
              <a:gd name="connsiteY2" fmla="*/ 3097118 h 3130575"/>
              <a:gd name="connsiteX3" fmla="*/ 9933245 w 9935408"/>
              <a:gd name="connsiteY3" fmla="*/ 0 h 3130575"/>
              <a:gd name="connsiteX4" fmla="*/ 0 w 9935408"/>
              <a:gd name="connsiteY4" fmla="*/ 2583099 h 3130575"/>
              <a:gd name="connsiteX0" fmla="*/ 0 w 9934733"/>
              <a:gd name="connsiteY0" fmla="*/ 2583099 h 3130575"/>
              <a:gd name="connsiteX1" fmla="*/ 11649 w 9934733"/>
              <a:gd name="connsiteY1" fmla="*/ 3130575 h 3130575"/>
              <a:gd name="connsiteX2" fmla="*/ 9934733 w 9934733"/>
              <a:gd name="connsiteY2" fmla="*/ 3097118 h 3130575"/>
              <a:gd name="connsiteX3" fmla="*/ 9933245 w 9934733"/>
              <a:gd name="connsiteY3" fmla="*/ 0 h 3130575"/>
              <a:gd name="connsiteX4" fmla="*/ 0 w 9934733"/>
              <a:gd name="connsiteY4" fmla="*/ 2583099 h 3130575"/>
              <a:gd name="connsiteX0" fmla="*/ 0 w 9934733"/>
              <a:gd name="connsiteY0" fmla="*/ 2562779 h 3130575"/>
              <a:gd name="connsiteX1" fmla="*/ 11649 w 9934733"/>
              <a:gd name="connsiteY1" fmla="*/ 3130575 h 3130575"/>
              <a:gd name="connsiteX2" fmla="*/ 9934733 w 9934733"/>
              <a:gd name="connsiteY2" fmla="*/ 3097118 h 3130575"/>
              <a:gd name="connsiteX3" fmla="*/ 9933245 w 9934733"/>
              <a:gd name="connsiteY3" fmla="*/ 0 h 3130575"/>
              <a:gd name="connsiteX4" fmla="*/ 0 w 9934733"/>
              <a:gd name="connsiteY4" fmla="*/ 2562779 h 3130575"/>
              <a:gd name="connsiteX0" fmla="*/ 0 w 9934733"/>
              <a:gd name="connsiteY0" fmla="*/ 2562779 h 3130575"/>
              <a:gd name="connsiteX1" fmla="*/ 11649 w 9934733"/>
              <a:gd name="connsiteY1" fmla="*/ 3130575 h 3130575"/>
              <a:gd name="connsiteX2" fmla="*/ 9934733 w 9934733"/>
              <a:gd name="connsiteY2" fmla="*/ 3097118 h 3130575"/>
              <a:gd name="connsiteX3" fmla="*/ 9933245 w 9934733"/>
              <a:gd name="connsiteY3" fmla="*/ 0 h 3130575"/>
              <a:gd name="connsiteX4" fmla="*/ 0 w 9934733"/>
              <a:gd name="connsiteY4" fmla="*/ 2562779 h 3130575"/>
              <a:gd name="connsiteX0" fmla="*/ 0 w 9934733"/>
              <a:gd name="connsiteY0" fmla="*/ 2562779 h 3130575"/>
              <a:gd name="connsiteX1" fmla="*/ 11649 w 9934733"/>
              <a:gd name="connsiteY1" fmla="*/ 3130575 h 3130575"/>
              <a:gd name="connsiteX2" fmla="*/ 9934733 w 9934733"/>
              <a:gd name="connsiteY2" fmla="*/ 3097118 h 3130575"/>
              <a:gd name="connsiteX3" fmla="*/ 9933245 w 9934733"/>
              <a:gd name="connsiteY3" fmla="*/ 0 h 3130575"/>
              <a:gd name="connsiteX4" fmla="*/ 0 w 9934733"/>
              <a:gd name="connsiteY4" fmla="*/ 2562779 h 3130575"/>
              <a:gd name="connsiteX0" fmla="*/ 0 w 9934733"/>
              <a:gd name="connsiteY0" fmla="*/ 2562779 h 3130575"/>
              <a:gd name="connsiteX1" fmla="*/ 11649 w 9934733"/>
              <a:gd name="connsiteY1" fmla="*/ 3130575 h 3130575"/>
              <a:gd name="connsiteX2" fmla="*/ 9934733 w 9934733"/>
              <a:gd name="connsiteY2" fmla="*/ 3097118 h 3130575"/>
              <a:gd name="connsiteX3" fmla="*/ 9933245 w 9934733"/>
              <a:gd name="connsiteY3" fmla="*/ 0 h 3130575"/>
              <a:gd name="connsiteX4" fmla="*/ 0 w 9934733"/>
              <a:gd name="connsiteY4" fmla="*/ 2562779 h 3130575"/>
              <a:gd name="connsiteX0" fmla="*/ 0 w 9934733"/>
              <a:gd name="connsiteY0" fmla="*/ 2562779 h 3130575"/>
              <a:gd name="connsiteX1" fmla="*/ 11649 w 9934733"/>
              <a:gd name="connsiteY1" fmla="*/ 3130575 h 3130575"/>
              <a:gd name="connsiteX2" fmla="*/ 9934733 w 9934733"/>
              <a:gd name="connsiteY2" fmla="*/ 3117438 h 3130575"/>
              <a:gd name="connsiteX3" fmla="*/ 9933245 w 9934733"/>
              <a:gd name="connsiteY3" fmla="*/ 0 h 3130575"/>
              <a:gd name="connsiteX4" fmla="*/ 0 w 9934733"/>
              <a:gd name="connsiteY4" fmla="*/ 2562779 h 3130575"/>
              <a:gd name="connsiteX0" fmla="*/ 0 w 9933245"/>
              <a:gd name="connsiteY0" fmla="*/ 2562779 h 3137758"/>
              <a:gd name="connsiteX1" fmla="*/ 11649 w 9933245"/>
              <a:gd name="connsiteY1" fmla="*/ 3130575 h 3137758"/>
              <a:gd name="connsiteX2" fmla="*/ 9924573 w 9933245"/>
              <a:gd name="connsiteY2" fmla="*/ 3137758 h 3137758"/>
              <a:gd name="connsiteX3" fmla="*/ 9933245 w 9933245"/>
              <a:gd name="connsiteY3" fmla="*/ 0 h 3137758"/>
              <a:gd name="connsiteX4" fmla="*/ 0 w 9933245"/>
              <a:gd name="connsiteY4" fmla="*/ 2562779 h 3137758"/>
              <a:gd name="connsiteX0" fmla="*/ 8671 w 9921596"/>
              <a:gd name="connsiteY0" fmla="*/ 2572939 h 3137758"/>
              <a:gd name="connsiteX1" fmla="*/ 0 w 9921596"/>
              <a:gd name="connsiteY1" fmla="*/ 3130575 h 3137758"/>
              <a:gd name="connsiteX2" fmla="*/ 9912924 w 9921596"/>
              <a:gd name="connsiteY2" fmla="*/ 3137758 h 3137758"/>
              <a:gd name="connsiteX3" fmla="*/ 9921596 w 9921596"/>
              <a:gd name="connsiteY3" fmla="*/ 0 h 3137758"/>
              <a:gd name="connsiteX4" fmla="*/ 8671 w 9921596"/>
              <a:gd name="connsiteY4" fmla="*/ 2572939 h 3137758"/>
              <a:gd name="connsiteX0" fmla="*/ 0 w 9912925"/>
              <a:gd name="connsiteY0" fmla="*/ 2572939 h 3137758"/>
              <a:gd name="connsiteX1" fmla="*/ 33488 w 9912925"/>
              <a:gd name="connsiteY1" fmla="*/ 3126214 h 3137758"/>
              <a:gd name="connsiteX2" fmla="*/ 9904253 w 9912925"/>
              <a:gd name="connsiteY2" fmla="*/ 3137758 h 3137758"/>
              <a:gd name="connsiteX3" fmla="*/ 9912925 w 9912925"/>
              <a:gd name="connsiteY3" fmla="*/ 0 h 3137758"/>
              <a:gd name="connsiteX4" fmla="*/ 0 w 9912925"/>
              <a:gd name="connsiteY4" fmla="*/ 2572939 h 3137758"/>
              <a:gd name="connsiteX0" fmla="*/ 0 w 9912925"/>
              <a:gd name="connsiteY0" fmla="*/ 2572939 h 3137758"/>
              <a:gd name="connsiteX1" fmla="*/ 2960 w 9912925"/>
              <a:gd name="connsiteY1" fmla="*/ 3116038 h 3137758"/>
              <a:gd name="connsiteX2" fmla="*/ 9904253 w 9912925"/>
              <a:gd name="connsiteY2" fmla="*/ 3137758 h 3137758"/>
              <a:gd name="connsiteX3" fmla="*/ 9912925 w 9912925"/>
              <a:gd name="connsiteY3" fmla="*/ 0 h 3137758"/>
              <a:gd name="connsiteX4" fmla="*/ 0 w 9912925"/>
              <a:gd name="connsiteY4" fmla="*/ 2572939 h 3137758"/>
              <a:gd name="connsiteX0" fmla="*/ 5850 w 9910053"/>
              <a:gd name="connsiteY0" fmla="*/ 2572939 h 3137758"/>
              <a:gd name="connsiteX1" fmla="*/ 88 w 9910053"/>
              <a:gd name="connsiteY1" fmla="*/ 3116038 h 3137758"/>
              <a:gd name="connsiteX2" fmla="*/ 9901381 w 9910053"/>
              <a:gd name="connsiteY2" fmla="*/ 3137758 h 3137758"/>
              <a:gd name="connsiteX3" fmla="*/ 9910053 w 9910053"/>
              <a:gd name="connsiteY3" fmla="*/ 0 h 3137758"/>
              <a:gd name="connsiteX4" fmla="*/ 5850 w 9910053"/>
              <a:gd name="connsiteY4" fmla="*/ 2572939 h 3137758"/>
              <a:gd name="connsiteX0" fmla="*/ 4413 w 9910070"/>
              <a:gd name="connsiteY0" fmla="*/ 2571485 h 3137758"/>
              <a:gd name="connsiteX1" fmla="*/ 105 w 9910070"/>
              <a:gd name="connsiteY1" fmla="*/ 3116038 h 3137758"/>
              <a:gd name="connsiteX2" fmla="*/ 9901398 w 9910070"/>
              <a:gd name="connsiteY2" fmla="*/ 3137758 h 3137758"/>
              <a:gd name="connsiteX3" fmla="*/ 9910070 w 9910070"/>
              <a:gd name="connsiteY3" fmla="*/ 0 h 3137758"/>
              <a:gd name="connsiteX4" fmla="*/ 4413 w 9910070"/>
              <a:gd name="connsiteY4" fmla="*/ 2571485 h 3137758"/>
              <a:gd name="connsiteX0" fmla="*/ 4308 w 9909965"/>
              <a:gd name="connsiteY0" fmla="*/ 2571485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4308 w 9909965"/>
              <a:gd name="connsiteY4" fmla="*/ 2571485 h 3137758"/>
              <a:gd name="connsiteX0" fmla="*/ 4308 w 9909965"/>
              <a:gd name="connsiteY0" fmla="*/ 2571485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4308 w 9909965"/>
              <a:gd name="connsiteY4" fmla="*/ 2571485 h 3137758"/>
              <a:gd name="connsiteX0" fmla="*/ 4308 w 9909965"/>
              <a:gd name="connsiteY0" fmla="*/ 2571485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4308 w 9909965"/>
              <a:gd name="connsiteY4" fmla="*/ 2571485 h 3137758"/>
              <a:gd name="connsiteX0" fmla="*/ 16106 w 9909965"/>
              <a:gd name="connsiteY0" fmla="*/ 2925271 h 3237118"/>
              <a:gd name="connsiteX1" fmla="*/ 0 w 9909965"/>
              <a:gd name="connsiteY1" fmla="*/ 3116038 h 3237118"/>
              <a:gd name="connsiteX2" fmla="*/ 9901293 w 9909965"/>
              <a:gd name="connsiteY2" fmla="*/ 3137758 h 3237118"/>
              <a:gd name="connsiteX3" fmla="*/ 9909965 w 9909965"/>
              <a:gd name="connsiteY3" fmla="*/ 0 h 3237118"/>
              <a:gd name="connsiteX4" fmla="*/ 16106 w 9909965"/>
              <a:gd name="connsiteY4" fmla="*/ 2925271 h 3237118"/>
              <a:gd name="connsiteX0" fmla="*/ 16106 w 9909965"/>
              <a:gd name="connsiteY0" fmla="*/ 2925271 h 3237118"/>
              <a:gd name="connsiteX1" fmla="*/ 0 w 9909965"/>
              <a:gd name="connsiteY1" fmla="*/ 3116038 h 3237118"/>
              <a:gd name="connsiteX2" fmla="*/ 9901293 w 9909965"/>
              <a:gd name="connsiteY2" fmla="*/ 3137758 h 3237118"/>
              <a:gd name="connsiteX3" fmla="*/ 9909965 w 9909965"/>
              <a:gd name="connsiteY3" fmla="*/ 0 h 3237118"/>
              <a:gd name="connsiteX4" fmla="*/ 16106 w 9909965"/>
              <a:gd name="connsiteY4" fmla="*/ 2925271 h 3237118"/>
              <a:gd name="connsiteX0" fmla="*/ 16106 w 9909965"/>
              <a:gd name="connsiteY0" fmla="*/ 2925271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16106 w 9909965"/>
              <a:gd name="connsiteY4" fmla="*/ 2925271 h 3137758"/>
              <a:gd name="connsiteX0" fmla="*/ 0 w 9916839"/>
              <a:gd name="connsiteY0" fmla="*/ 2925271 h 3137758"/>
              <a:gd name="connsiteX1" fmla="*/ 6874 w 9916839"/>
              <a:gd name="connsiteY1" fmla="*/ 3116038 h 3137758"/>
              <a:gd name="connsiteX2" fmla="*/ 9908167 w 9916839"/>
              <a:gd name="connsiteY2" fmla="*/ 3137758 h 3137758"/>
              <a:gd name="connsiteX3" fmla="*/ 9916839 w 9916839"/>
              <a:gd name="connsiteY3" fmla="*/ 0 h 3137758"/>
              <a:gd name="connsiteX4" fmla="*/ 0 w 9916839"/>
              <a:gd name="connsiteY4" fmla="*/ 2925271 h 3137758"/>
              <a:gd name="connsiteX0" fmla="*/ 1743 w 9909965"/>
              <a:gd name="connsiteY0" fmla="*/ 2925271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1743 w 9909965"/>
              <a:gd name="connsiteY4" fmla="*/ 2925271 h 3137758"/>
              <a:gd name="connsiteX0" fmla="*/ 1743 w 9909965"/>
              <a:gd name="connsiteY0" fmla="*/ 2925271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1743 w 9909965"/>
              <a:gd name="connsiteY4" fmla="*/ 2925271 h 3137758"/>
              <a:gd name="connsiteX0" fmla="*/ 1743 w 9909965"/>
              <a:gd name="connsiteY0" fmla="*/ 2925271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1743 w 9909965"/>
              <a:gd name="connsiteY4" fmla="*/ 2925271 h 3137758"/>
              <a:gd name="connsiteX0" fmla="*/ 1743 w 9909965"/>
              <a:gd name="connsiteY0" fmla="*/ 2925271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1743 w 9909965"/>
              <a:gd name="connsiteY4" fmla="*/ 2925271 h 3137758"/>
              <a:gd name="connsiteX0" fmla="*/ 1743 w 9909965"/>
              <a:gd name="connsiteY0" fmla="*/ 2925271 h 3137758"/>
              <a:gd name="connsiteX1" fmla="*/ 0 w 9909965"/>
              <a:gd name="connsiteY1" fmla="*/ 3116038 h 3137758"/>
              <a:gd name="connsiteX2" fmla="*/ 9901293 w 9909965"/>
              <a:gd name="connsiteY2" fmla="*/ 3137758 h 3137758"/>
              <a:gd name="connsiteX3" fmla="*/ 9909965 w 9909965"/>
              <a:gd name="connsiteY3" fmla="*/ 0 h 3137758"/>
              <a:gd name="connsiteX4" fmla="*/ 1743 w 9909965"/>
              <a:gd name="connsiteY4" fmla="*/ 2925271 h 31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9965" h="3137758">
                <a:moveTo>
                  <a:pt x="1743" y="2925271"/>
                </a:moveTo>
                <a:lnTo>
                  <a:pt x="0" y="3116038"/>
                </a:lnTo>
                <a:lnTo>
                  <a:pt x="9901293" y="3137758"/>
                </a:lnTo>
                <a:cubicBezTo>
                  <a:pt x="9904184" y="2091839"/>
                  <a:pt x="9907074" y="1045919"/>
                  <a:pt x="9909965" y="0"/>
                </a:cubicBezTo>
                <a:cubicBezTo>
                  <a:pt x="7997577" y="3651084"/>
                  <a:pt x="398474" y="3172573"/>
                  <a:pt x="1743" y="2925271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D07F9-DCDE-4E7E-8FAA-4102171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39888"/>
            <a:ext cx="11811000" cy="61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825A-3F58-4417-9B50-41C949A3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" y="763866"/>
            <a:ext cx="11811000" cy="553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93723-EA3F-4810-9445-808AE7AB0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6806" y="6702282"/>
            <a:ext cx="635194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AB519E5E-DF08-4F55-B3C1-E39EB9688EC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67A4B5-7700-4FE0-B2FB-92A387B40AE9}"/>
              </a:ext>
            </a:extLst>
          </p:cNvPr>
          <p:cNvCxnSpPr>
            <a:cxnSpLocks/>
          </p:cNvCxnSpPr>
          <p:nvPr userDrawn="1"/>
        </p:nvCxnSpPr>
        <p:spPr>
          <a:xfrm>
            <a:off x="0" y="647153"/>
            <a:ext cx="7511548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43000"/>
                    <a:lumMod val="98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EEB9B52-1B46-4D04-97F6-355BE61B6D2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61" y="6381406"/>
            <a:ext cx="1807295" cy="402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A5D6C-7980-4330-82B0-BDAB75367075}"/>
              </a:ext>
            </a:extLst>
          </p:cNvPr>
          <p:cNvSpPr txBox="1"/>
          <p:nvPr userDrawn="1"/>
        </p:nvSpPr>
        <p:spPr>
          <a:xfrm>
            <a:off x="8657558" y="6712556"/>
            <a:ext cx="3244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Copyright © </a:t>
            </a:r>
            <a:fld id="{6E41C255-8607-43DC-9364-707EB2937D36}" type="datetimeyyyy">
              <a:rPr lang="en-US" sz="7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/>
              <a:t>2023</a:t>
            </a:fld>
            <a:r>
              <a:rPr lang="en-US" sz="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Omniscien Technologies.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29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33" r:id="rId2"/>
    <p:sldLayoutId id="2147483732" r:id="rId3"/>
    <p:sldLayoutId id="2147483663" r:id="rId4"/>
    <p:sldLayoutId id="2147483731" r:id="rId5"/>
    <p:sldLayoutId id="2147483669" r:id="rId6"/>
    <p:sldLayoutId id="2147483662" r:id="rId7"/>
    <p:sldLayoutId id="2147483735" r:id="rId8"/>
    <p:sldLayoutId id="2147483734" r:id="rId9"/>
    <p:sldLayoutId id="2147483664" r:id="rId10"/>
    <p:sldLayoutId id="2147483665" r:id="rId11"/>
    <p:sldLayoutId id="2147483666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 smtClean="0">
          <a:solidFill>
            <a:srgbClr val="CC3524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F74-7702-A4FC-5AA5-925BC50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88DDF-A579-9572-9134-843F994C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993" y="3332632"/>
            <a:ext cx="758887" cy="74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AA077-D70D-6C23-C9F1-7FC66C38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786" y="841200"/>
            <a:ext cx="987663" cy="1290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326AE-88AA-BEB8-047B-142F046BA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84" y="853320"/>
            <a:ext cx="1415312" cy="1415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D6318-1319-41A9-D676-0D85BE01F008}"/>
              </a:ext>
            </a:extLst>
          </p:cNvPr>
          <p:cNvSpPr txBox="1"/>
          <p:nvPr/>
        </p:nvSpPr>
        <p:spPr>
          <a:xfrm>
            <a:off x="0" y="2212778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to Translate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D505C9-C4BE-62D4-44B5-CF22174A0E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" t="3131" r="1999" b="49463"/>
          <a:stretch/>
        </p:blipFill>
        <p:spPr>
          <a:xfrm>
            <a:off x="3274102" y="988647"/>
            <a:ext cx="2475378" cy="12241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257BC4-454E-6F7D-BDD8-F37C36D4DA4B}"/>
              </a:ext>
            </a:extLst>
          </p:cNvPr>
          <p:cNvSpPr/>
          <p:nvPr/>
        </p:nvSpPr>
        <p:spPr>
          <a:xfrm flipV="1">
            <a:off x="2119888" y="1486495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894F2-33B5-6688-2879-3C0202A4E3C9}"/>
              </a:ext>
            </a:extLst>
          </p:cNvPr>
          <p:cNvSpPr txBox="1"/>
          <p:nvPr/>
        </p:nvSpPr>
        <p:spPr>
          <a:xfrm>
            <a:off x="3941666" y="226863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9B4B98-6CF9-FCE8-D385-B135F65695B7}"/>
              </a:ext>
            </a:extLst>
          </p:cNvPr>
          <p:cNvSpPr/>
          <p:nvPr/>
        </p:nvSpPr>
        <p:spPr>
          <a:xfrm flipV="1">
            <a:off x="6148608" y="1417563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E75C1-61EF-77C1-458B-6D5E11A7B5F7}"/>
              </a:ext>
            </a:extLst>
          </p:cNvPr>
          <p:cNvSpPr txBox="1"/>
          <p:nvPr/>
        </p:nvSpPr>
        <p:spPr>
          <a:xfrm>
            <a:off x="6638901" y="2296088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Match with 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5236E-7776-5399-5878-3D65D0D8B1AA}"/>
              </a:ext>
            </a:extLst>
          </p:cNvPr>
          <p:cNvSpPr txBox="1"/>
          <p:nvPr/>
        </p:nvSpPr>
        <p:spPr>
          <a:xfrm>
            <a:off x="55629" y="2930747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Sentence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548ED-B794-D5CA-03B5-DAC10490C62D}"/>
              </a:ext>
            </a:extLst>
          </p:cNvPr>
          <p:cNvSpPr txBox="1"/>
          <p:nvPr/>
        </p:nvSpPr>
        <p:spPr>
          <a:xfrm>
            <a:off x="96662" y="4371461"/>
            <a:ext cx="8723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declare resumed the session of the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European Parliament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adjourned on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 17 December 1999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I would like once again to wish you a pleasant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festive period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déclare reprise la session du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Parlement européen</a:t>
            </a:r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qui avait été interrompue le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vendredi</a:t>
            </a:r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décembre 1999</a:t>
            </a:r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dernier et je vous renouvelle tous mes </a:t>
            </a:r>
            <a:r>
              <a:rPr lang="fr-FR" sz="12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vux</a:t>
            </a:r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espérant que vous avez passé de bonnes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vacances</a:t>
            </a:r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B56A08-029E-A9A1-F467-A5FF7D25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861" y="5170631"/>
            <a:ext cx="1415312" cy="141531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62B3B5-B446-D285-83C8-4380622C138D}"/>
              </a:ext>
            </a:extLst>
          </p:cNvPr>
          <p:cNvSpPr/>
          <p:nvPr/>
        </p:nvSpPr>
        <p:spPr>
          <a:xfrm>
            <a:off x="1064985" y="841200"/>
            <a:ext cx="457200" cy="28835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A940FE-A673-C3FB-2C4D-194F2E30B491}"/>
              </a:ext>
            </a:extLst>
          </p:cNvPr>
          <p:cNvSpPr/>
          <p:nvPr/>
        </p:nvSpPr>
        <p:spPr>
          <a:xfrm>
            <a:off x="11101731" y="5166193"/>
            <a:ext cx="457200" cy="288353"/>
          </a:xfrm>
          <a:prstGeom prst="roundRect">
            <a:avLst/>
          </a:prstGeom>
          <a:solidFill>
            <a:srgbClr val="E02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FR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7A5E0-1AA8-CE08-1491-B834FE8E1B30}"/>
              </a:ext>
            </a:extLst>
          </p:cNvPr>
          <p:cNvSpPr/>
          <p:nvPr/>
        </p:nvSpPr>
        <p:spPr>
          <a:xfrm rot="5400000" flipV="1">
            <a:off x="10793941" y="4455867"/>
            <a:ext cx="615580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35CC2-0BB2-25A8-385C-3CDE0C301640}"/>
              </a:ext>
            </a:extLst>
          </p:cNvPr>
          <p:cNvSpPr txBox="1"/>
          <p:nvPr/>
        </p:nvSpPr>
        <p:spPr>
          <a:xfrm>
            <a:off x="9862682" y="2851388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FF007-A394-0471-3A48-B46B4F74738B}"/>
              </a:ext>
            </a:extLst>
          </p:cNvPr>
          <p:cNvSpPr txBox="1"/>
          <p:nvPr/>
        </p:nvSpPr>
        <p:spPr>
          <a:xfrm>
            <a:off x="155515" y="3361810"/>
            <a:ext cx="872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declare resumed the session of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Congress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adjourned on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Thursday 16 February 2023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I would like once again to wish you a happy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holiday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AFE98-C362-251F-465F-00DF06B72FDE}"/>
              </a:ext>
            </a:extLst>
          </p:cNvPr>
          <p:cNvSpPr txBox="1"/>
          <p:nvPr/>
        </p:nvSpPr>
        <p:spPr>
          <a:xfrm>
            <a:off x="34044" y="3998152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 Match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DF934-5ED0-306B-00DC-D5CE4914E2FE}"/>
              </a:ext>
            </a:extLst>
          </p:cNvPr>
          <p:cNvSpPr txBox="1"/>
          <p:nvPr/>
        </p:nvSpPr>
        <p:spPr>
          <a:xfrm>
            <a:off x="115603" y="5723737"/>
            <a:ext cx="9828826" cy="40011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" panose="020B0503050000020004" pitchFamily="34" charset="0"/>
              </a:rPr>
              <a:t>Only translate the differences, leaving the matched text the same.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7ACC5C5-E7F4-9523-FD36-63B2DA92B9A8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>
            <a:off x="8223449" y="1486495"/>
            <a:ext cx="2681987" cy="1364893"/>
          </a:xfrm>
          <a:prstGeom prst="curvedConnector2">
            <a:avLst/>
          </a:prstGeom>
          <a:ln w="146050" cap="sq">
            <a:solidFill>
              <a:srgbClr val="A6A6A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F74-7702-A4FC-5AA5-925BC50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with Large Language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FBE2-F7E5-A16B-09BC-9A8F98E8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807" y="3228399"/>
            <a:ext cx="888710" cy="99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88DDF-A579-9572-9134-843F994C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77" y="3352782"/>
            <a:ext cx="758887" cy="744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326AE-88AA-BEB8-047B-142F046BA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84" y="853320"/>
            <a:ext cx="1415312" cy="1415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D6318-1319-41A9-D676-0D85BE01F008}"/>
              </a:ext>
            </a:extLst>
          </p:cNvPr>
          <p:cNvSpPr txBox="1"/>
          <p:nvPr/>
        </p:nvSpPr>
        <p:spPr>
          <a:xfrm>
            <a:off x="0" y="2212778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to Translate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D505C9-C4BE-62D4-44B5-CF22174A0E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" t="3131" r="1999" b="49463"/>
          <a:stretch/>
        </p:blipFill>
        <p:spPr>
          <a:xfrm>
            <a:off x="3274102" y="988647"/>
            <a:ext cx="2475378" cy="12241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257BC4-454E-6F7D-BDD8-F37C36D4DA4B}"/>
              </a:ext>
            </a:extLst>
          </p:cNvPr>
          <p:cNvSpPr/>
          <p:nvPr/>
        </p:nvSpPr>
        <p:spPr>
          <a:xfrm flipV="1">
            <a:off x="2119888" y="1486495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894F2-33B5-6688-2879-3C0202A4E3C9}"/>
              </a:ext>
            </a:extLst>
          </p:cNvPr>
          <p:cNvSpPr txBox="1"/>
          <p:nvPr/>
        </p:nvSpPr>
        <p:spPr>
          <a:xfrm>
            <a:off x="3941666" y="226863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5236E-7776-5399-5878-3D65D0D8B1AA}"/>
              </a:ext>
            </a:extLst>
          </p:cNvPr>
          <p:cNvSpPr txBox="1"/>
          <p:nvPr/>
        </p:nvSpPr>
        <p:spPr>
          <a:xfrm>
            <a:off x="55629" y="2930747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 Engineering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9B7485-7D5B-390D-8184-A8763196A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9" y="3249883"/>
            <a:ext cx="721119" cy="5868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D548ED-B794-D5CA-03B5-DAC10490C62D}"/>
              </a:ext>
            </a:extLst>
          </p:cNvPr>
          <p:cNvSpPr txBox="1"/>
          <p:nvPr/>
        </p:nvSpPr>
        <p:spPr>
          <a:xfrm>
            <a:off x="907120" y="3366424"/>
            <a:ext cx="799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Translate the following sentence from English to French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 Ipsum is simply….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5B34E3-7EF6-DDE3-8821-EBC8CD45D957}"/>
              </a:ext>
            </a:extLst>
          </p:cNvPr>
          <p:cNvSpPr/>
          <p:nvPr/>
        </p:nvSpPr>
        <p:spPr>
          <a:xfrm flipV="1">
            <a:off x="9122307" y="3429000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B56A08-029E-A9A1-F467-A5FF7D25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861" y="5170631"/>
            <a:ext cx="1415312" cy="141531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62B3B5-B446-D285-83C8-4380622C138D}"/>
              </a:ext>
            </a:extLst>
          </p:cNvPr>
          <p:cNvSpPr/>
          <p:nvPr/>
        </p:nvSpPr>
        <p:spPr>
          <a:xfrm>
            <a:off x="1064985" y="841200"/>
            <a:ext cx="457200" cy="28835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A940FE-A673-C3FB-2C4D-194F2E30B491}"/>
              </a:ext>
            </a:extLst>
          </p:cNvPr>
          <p:cNvSpPr/>
          <p:nvPr/>
        </p:nvSpPr>
        <p:spPr>
          <a:xfrm>
            <a:off x="11101731" y="5166193"/>
            <a:ext cx="457200" cy="288353"/>
          </a:xfrm>
          <a:prstGeom prst="roundRect">
            <a:avLst/>
          </a:prstGeom>
          <a:solidFill>
            <a:srgbClr val="E02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FR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7A5E0-1AA8-CE08-1491-B834FE8E1B30}"/>
              </a:ext>
            </a:extLst>
          </p:cNvPr>
          <p:cNvSpPr/>
          <p:nvPr/>
        </p:nvSpPr>
        <p:spPr>
          <a:xfrm rot="5400000" flipV="1">
            <a:off x="10793941" y="4455867"/>
            <a:ext cx="615580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35CC2-0BB2-25A8-385C-3CDE0C301640}"/>
              </a:ext>
            </a:extLst>
          </p:cNvPr>
          <p:cNvSpPr txBox="1"/>
          <p:nvPr/>
        </p:nvSpPr>
        <p:spPr>
          <a:xfrm>
            <a:off x="9859142" y="2769783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Language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9AC5E-B620-1F43-D5F8-54CCBA109F79}"/>
              </a:ext>
            </a:extLst>
          </p:cNvPr>
          <p:cNvSpPr txBox="1"/>
          <p:nvPr/>
        </p:nvSpPr>
        <p:spPr>
          <a:xfrm>
            <a:off x="907120" y="4433604"/>
            <a:ext cx="799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Translate the following sentence from English to French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 Ipsum is simply….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 the context of politics and parliament.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21E83A4-8C7E-38E2-A0AA-9A6AF061D437}"/>
              </a:ext>
            </a:extLst>
          </p:cNvPr>
          <p:cNvCxnSpPr>
            <a:stCxn id="10" idx="3"/>
          </p:cNvCxnSpPr>
          <p:nvPr/>
        </p:nvCxnSpPr>
        <p:spPr>
          <a:xfrm flipH="1">
            <a:off x="2314288" y="1600713"/>
            <a:ext cx="3435192" cy="1514700"/>
          </a:xfrm>
          <a:prstGeom prst="curvedConnector3">
            <a:avLst>
              <a:gd name="adj1" fmla="val -6655"/>
            </a:avLst>
          </a:prstGeom>
          <a:ln w="146050" cap="sq">
            <a:solidFill>
              <a:srgbClr val="A6A6A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74377C-6E5A-93E6-CB02-DE3CD325D236}"/>
              </a:ext>
            </a:extLst>
          </p:cNvPr>
          <p:cNvSpPr txBox="1"/>
          <p:nvPr/>
        </p:nvSpPr>
        <p:spPr>
          <a:xfrm>
            <a:off x="6738655" y="5737122"/>
            <a:ext cx="399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Quality is not as good as Google, </a:t>
            </a:r>
            <a:r>
              <a:rPr lang="en-US" dirty="0" err="1">
                <a:solidFill>
                  <a:srgbClr val="FF0000"/>
                </a:solidFill>
              </a:rPr>
              <a:t>DeepL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Language Studio and others</a:t>
            </a:r>
          </a:p>
        </p:txBody>
      </p:sp>
    </p:spTree>
    <p:extLst>
      <p:ext uri="{BB962C8B-B14F-4D97-AF65-F5344CB8AC3E}">
        <p14:creationId xmlns:p14="http://schemas.microsoft.com/office/powerpoint/2010/main" val="12800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F74-7702-A4FC-5AA5-925BC50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– Adding 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FBE2-F7E5-A16B-09BC-9A8F98E8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807" y="3228399"/>
            <a:ext cx="888710" cy="99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88DDF-A579-9572-9134-843F994C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77" y="3352782"/>
            <a:ext cx="758887" cy="744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326AE-88AA-BEB8-047B-142F046BA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84" y="853320"/>
            <a:ext cx="1415312" cy="1415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D6318-1319-41A9-D676-0D85BE01F008}"/>
              </a:ext>
            </a:extLst>
          </p:cNvPr>
          <p:cNvSpPr txBox="1"/>
          <p:nvPr/>
        </p:nvSpPr>
        <p:spPr>
          <a:xfrm>
            <a:off x="0" y="2212778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to Translate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D505C9-C4BE-62D4-44B5-CF22174A0E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9" t="3131" r="1999" b="49463"/>
          <a:stretch/>
        </p:blipFill>
        <p:spPr>
          <a:xfrm>
            <a:off x="3274102" y="988647"/>
            <a:ext cx="2475378" cy="12241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257BC4-454E-6F7D-BDD8-F37C36D4DA4B}"/>
              </a:ext>
            </a:extLst>
          </p:cNvPr>
          <p:cNvSpPr/>
          <p:nvPr/>
        </p:nvSpPr>
        <p:spPr>
          <a:xfrm flipV="1">
            <a:off x="2119888" y="1486495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894F2-33B5-6688-2879-3C0202A4E3C9}"/>
              </a:ext>
            </a:extLst>
          </p:cNvPr>
          <p:cNvSpPr txBox="1"/>
          <p:nvPr/>
        </p:nvSpPr>
        <p:spPr>
          <a:xfrm>
            <a:off x="3941666" y="226863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5236E-7776-5399-5878-3D65D0D8B1AA}"/>
              </a:ext>
            </a:extLst>
          </p:cNvPr>
          <p:cNvSpPr txBox="1"/>
          <p:nvPr/>
        </p:nvSpPr>
        <p:spPr>
          <a:xfrm>
            <a:off x="55629" y="2930747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 Engineering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9B7485-7D5B-390D-8184-A8763196A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9" y="3249883"/>
            <a:ext cx="721119" cy="5868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D548ED-B794-D5CA-03B5-DAC10490C62D}"/>
              </a:ext>
            </a:extLst>
          </p:cNvPr>
          <p:cNvSpPr txBox="1"/>
          <p:nvPr/>
        </p:nvSpPr>
        <p:spPr>
          <a:xfrm>
            <a:off x="907120" y="3366424"/>
            <a:ext cx="79918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Refine the following English to French translation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 Ipsum is simply….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 the context of politics and parliament. 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the following glossary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European Parliament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”=“</a:t>
            </a:r>
            <a:r>
              <a:rPr 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Parlement européen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”=“</a:t>
            </a:r>
            <a:r>
              <a:rPr lang="fr-FR" sz="14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B-FR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”=“</a:t>
            </a:r>
            <a:r>
              <a:rPr lang="fr-FR" sz="14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C-FR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,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”=“</a:t>
            </a:r>
            <a:r>
              <a:rPr lang="fr-FR" sz="14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D-FR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5B34E3-7EF6-DDE3-8821-EBC8CD45D957}"/>
              </a:ext>
            </a:extLst>
          </p:cNvPr>
          <p:cNvSpPr/>
          <p:nvPr/>
        </p:nvSpPr>
        <p:spPr>
          <a:xfrm flipV="1">
            <a:off x="9122307" y="3429000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B56A08-029E-A9A1-F467-A5FF7D25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861" y="5170631"/>
            <a:ext cx="1415312" cy="141531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62B3B5-B446-D285-83C8-4380622C138D}"/>
              </a:ext>
            </a:extLst>
          </p:cNvPr>
          <p:cNvSpPr/>
          <p:nvPr/>
        </p:nvSpPr>
        <p:spPr>
          <a:xfrm>
            <a:off x="1064985" y="841200"/>
            <a:ext cx="457200" cy="28835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A940FE-A673-C3FB-2C4D-194F2E30B491}"/>
              </a:ext>
            </a:extLst>
          </p:cNvPr>
          <p:cNvSpPr/>
          <p:nvPr/>
        </p:nvSpPr>
        <p:spPr>
          <a:xfrm>
            <a:off x="11101731" y="5166193"/>
            <a:ext cx="457200" cy="288353"/>
          </a:xfrm>
          <a:prstGeom prst="roundRect">
            <a:avLst/>
          </a:prstGeom>
          <a:solidFill>
            <a:srgbClr val="E02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FR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7A5E0-1AA8-CE08-1491-B834FE8E1B30}"/>
              </a:ext>
            </a:extLst>
          </p:cNvPr>
          <p:cNvSpPr/>
          <p:nvPr/>
        </p:nvSpPr>
        <p:spPr>
          <a:xfrm rot="5400000" flipV="1">
            <a:off x="10793941" y="4455867"/>
            <a:ext cx="615580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35CC2-0BB2-25A8-385C-3CDE0C301640}"/>
              </a:ext>
            </a:extLst>
          </p:cNvPr>
          <p:cNvSpPr txBox="1"/>
          <p:nvPr/>
        </p:nvSpPr>
        <p:spPr>
          <a:xfrm>
            <a:off x="9859142" y="2769783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Language Model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407274D-812D-49C2-2F4A-9C1F2A4883F8}"/>
              </a:ext>
            </a:extLst>
          </p:cNvPr>
          <p:cNvCxnSpPr/>
          <p:nvPr/>
        </p:nvCxnSpPr>
        <p:spPr>
          <a:xfrm flipH="1">
            <a:off x="2314288" y="1600713"/>
            <a:ext cx="3435192" cy="1514700"/>
          </a:xfrm>
          <a:prstGeom prst="curvedConnector3">
            <a:avLst>
              <a:gd name="adj1" fmla="val -6655"/>
            </a:avLst>
          </a:prstGeom>
          <a:ln w="146050" cap="sq">
            <a:solidFill>
              <a:srgbClr val="A6A6A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83466D-CC33-BDB0-011D-15B19EDC8F98}"/>
              </a:ext>
            </a:extLst>
          </p:cNvPr>
          <p:cNvSpPr txBox="1"/>
          <p:nvPr/>
        </p:nvSpPr>
        <p:spPr>
          <a:xfrm>
            <a:off x="4706471" y="5723737"/>
            <a:ext cx="5237958" cy="40011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" panose="020B0503050000020004" pitchFamily="34" charset="0"/>
              </a:rPr>
              <a:t>Immediate improvement in terminology</a:t>
            </a:r>
          </a:p>
        </p:txBody>
      </p:sp>
    </p:spTree>
    <p:extLst>
      <p:ext uri="{BB962C8B-B14F-4D97-AF65-F5344CB8AC3E}">
        <p14:creationId xmlns:p14="http://schemas.microsoft.com/office/powerpoint/2010/main" val="428237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F74-7702-A4FC-5AA5-925BC50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- Translating with Large Language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FBE2-F7E5-A16B-09BC-9A8F98E8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807" y="3228399"/>
            <a:ext cx="888710" cy="99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88DDF-A579-9572-9134-843F994C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77" y="3352782"/>
            <a:ext cx="758887" cy="74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AA077-D70D-6C23-C9F1-7FC66C38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786" y="841200"/>
            <a:ext cx="987663" cy="1290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326AE-88AA-BEB8-047B-142F046BA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84" y="853320"/>
            <a:ext cx="1415312" cy="1415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D6318-1319-41A9-D676-0D85BE01F008}"/>
              </a:ext>
            </a:extLst>
          </p:cNvPr>
          <p:cNvSpPr txBox="1"/>
          <p:nvPr/>
        </p:nvSpPr>
        <p:spPr>
          <a:xfrm>
            <a:off x="0" y="2212778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to Translate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D505C9-C4BE-62D4-44B5-CF22174A0E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9" t="3131" r="1999" b="49463"/>
          <a:stretch/>
        </p:blipFill>
        <p:spPr>
          <a:xfrm>
            <a:off x="3274102" y="988647"/>
            <a:ext cx="2475378" cy="12241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257BC4-454E-6F7D-BDD8-F37C36D4DA4B}"/>
              </a:ext>
            </a:extLst>
          </p:cNvPr>
          <p:cNvSpPr/>
          <p:nvPr/>
        </p:nvSpPr>
        <p:spPr>
          <a:xfrm flipV="1">
            <a:off x="2119888" y="1486495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894F2-33B5-6688-2879-3C0202A4E3C9}"/>
              </a:ext>
            </a:extLst>
          </p:cNvPr>
          <p:cNvSpPr txBox="1"/>
          <p:nvPr/>
        </p:nvSpPr>
        <p:spPr>
          <a:xfrm>
            <a:off x="3941666" y="226863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9B4B98-6CF9-FCE8-D385-B135F65695B7}"/>
              </a:ext>
            </a:extLst>
          </p:cNvPr>
          <p:cNvSpPr/>
          <p:nvPr/>
        </p:nvSpPr>
        <p:spPr>
          <a:xfrm flipV="1">
            <a:off x="6148608" y="1417563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E75C1-61EF-77C1-458B-6D5E11A7B5F7}"/>
              </a:ext>
            </a:extLst>
          </p:cNvPr>
          <p:cNvSpPr txBox="1"/>
          <p:nvPr/>
        </p:nvSpPr>
        <p:spPr>
          <a:xfrm>
            <a:off x="6638901" y="2296088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Match with 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5236E-7776-5399-5878-3D65D0D8B1AA}"/>
              </a:ext>
            </a:extLst>
          </p:cNvPr>
          <p:cNvSpPr txBox="1"/>
          <p:nvPr/>
        </p:nvSpPr>
        <p:spPr>
          <a:xfrm>
            <a:off x="55629" y="2930747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 Engineering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9B7485-7D5B-390D-8184-A8763196A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9" y="3249883"/>
            <a:ext cx="721119" cy="5868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D548ED-B794-D5CA-03B5-DAC10490C62D}"/>
              </a:ext>
            </a:extLst>
          </p:cNvPr>
          <p:cNvSpPr txBox="1"/>
          <p:nvPr/>
        </p:nvSpPr>
        <p:spPr>
          <a:xfrm>
            <a:off x="907120" y="3366424"/>
            <a:ext cx="79918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Translate parliament, using the following translations as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guidance:the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following sentence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B-EN ...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English to French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 Ipsum is simply….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 the context of politics and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declare resumed the session of the European Parliament adjourned on Friday 17 December 1999, and I would like once again to wish you a happy new year in the hope that you enjoyed a pleasant festive period.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déclare reprise la session du Parlement européen qui avait été interrompue le vendredi 17 décembre dernier et je vous renouvelle tous mes </a:t>
            </a:r>
            <a:r>
              <a:rPr lang="fr-FR" sz="1200" b="1" dirty="0" err="1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vux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espérant que vous avez passé de bonnes vacances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B-FR ...</a:t>
            </a:r>
            <a:b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C-EN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C-FR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D-EN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D-FR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5B34E3-7EF6-DDE3-8821-EBC8CD45D957}"/>
              </a:ext>
            </a:extLst>
          </p:cNvPr>
          <p:cNvSpPr/>
          <p:nvPr/>
        </p:nvSpPr>
        <p:spPr>
          <a:xfrm flipV="1">
            <a:off x="9122307" y="3429000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B56A08-029E-A9A1-F467-A5FF7D25C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8861" y="5170631"/>
            <a:ext cx="1415312" cy="141531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62B3B5-B446-D285-83C8-4380622C138D}"/>
              </a:ext>
            </a:extLst>
          </p:cNvPr>
          <p:cNvSpPr/>
          <p:nvPr/>
        </p:nvSpPr>
        <p:spPr>
          <a:xfrm>
            <a:off x="1064985" y="841200"/>
            <a:ext cx="457200" cy="28835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A940FE-A673-C3FB-2C4D-194F2E30B491}"/>
              </a:ext>
            </a:extLst>
          </p:cNvPr>
          <p:cNvSpPr/>
          <p:nvPr/>
        </p:nvSpPr>
        <p:spPr>
          <a:xfrm>
            <a:off x="11101731" y="5166193"/>
            <a:ext cx="457200" cy="288353"/>
          </a:xfrm>
          <a:prstGeom prst="roundRect">
            <a:avLst/>
          </a:prstGeom>
          <a:solidFill>
            <a:srgbClr val="E02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FR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7A5E0-1AA8-CE08-1491-B834FE8E1B30}"/>
              </a:ext>
            </a:extLst>
          </p:cNvPr>
          <p:cNvSpPr/>
          <p:nvPr/>
        </p:nvSpPr>
        <p:spPr>
          <a:xfrm rot="5400000" flipV="1">
            <a:off x="10793941" y="4455867"/>
            <a:ext cx="615580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35CC2-0BB2-25A8-385C-3CDE0C301640}"/>
              </a:ext>
            </a:extLst>
          </p:cNvPr>
          <p:cNvSpPr txBox="1"/>
          <p:nvPr/>
        </p:nvSpPr>
        <p:spPr>
          <a:xfrm>
            <a:off x="9859142" y="2769783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Language Model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EED0DC2-8B5D-6915-BC63-26B978C97D7C}"/>
              </a:ext>
            </a:extLst>
          </p:cNvPr>
          <p:cNvCxnSpPr>
            <a:stCxn id="15" idx="2"/>
            <a:endCxn id="16" idx="3"/>
          </p:cNvCxnSpPr>
          <p:nvPr/>
        </p:nvCxnSpPr>
        <p:spPr>
          <a:xfrm rot="5400000">
            <a:off x="4692138" y="77933"/>
            <a:ext cx="449993" cy="5624966"/>
          </a:xfrm>
          <a:prstGeom prst="curvedConnector2">
            <a:avLst/>
          </a:prstGeom>
          <a:ln w="146050" cap="sq">
            <a:solidFill>
              <a:srgbClr val="A6A6A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1E20D9-25FE-2F37-C819-C2635A6DCDA8}"/>
              </a:ext>
            </a:extLst>
          </p:cNvPr>
          <p:cNvSpPr txBox="1"/>
          <p:nvPr/>
        </p:nvSpPr>
        <p:spPr>
          <a:xfrm>
            <a:off x="3469341" y="5955529"/>
            <a:ext cx="6709472" cy="40011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" panose="020B0503050000020004" pitchFamily="34" charset="0"/>
              </a:rPr>
              <a:t>Even more improvement in vocabulary and fluency.</a:t>
            </a:r>
          </a:p>
        </p:txBody>
      </p:sp>
    </p:spTree>
    <p:extLst>
      <p:ext uri="{BB962C8B-B14F-4D97-AF65-F5344CB8AC3E}">
        <p14:creationId xmlns:p14="http://schemas.microsoft.com/office/powerpoint/2010/main" val="8196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EF74-7702-A4FC-5AA5-925BC50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– Refining Machine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8FBE2-F7E5-A16B-09BC-9A8F98E8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807" y="3228399"/>
            <a:ext cx="888710" cy="99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88DDF-A579-9572-9134-843F994C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77" y="3352782"/>
            <a:ext cx="758887" cy="74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AA077-D70D-6C23-C9F1-7FC66C38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786" y="841200"/>
            <a:ext cx="987663" cy="1290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326AE-88AA-BEB8-047B-142F046BA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84" y="853320"/>
            <a:ext cx="1415312" cy="1415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D6318-1319-41A9-D676-0D85BE01F008}"/>
              </a:ext>
            </a:extLst>
          </p:cNvPr>
          <p:cNvSpPr txBox="1"/>
          <p:nvPr/>
        </p:nvSpPr>
        <p:spPr>
          <a:xfrm>
            <a:off x="0" y="2212778"/>
            <a:ext cx="23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to Translate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D505C9-C4BE-62D4-44B5-CF22174A0E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9" t="3131" r="1999" b="49463"/>
          <a:stretch/>
        </p:blipFill>
        <p:spPr>
          <a:xfrm>
            <a:off x="3274102" y="988647"/>
            <a:ext cx="2475378" cy="12241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257BC4-454E-6F7D-BDD8-F37C36D4DA4B}"/>
              </a:ext>
            </a:extLst>
          </p:cNvPr>
          <p:cNvSpPr/>
          <p:nvPr/>
        </p:nvSpPr>
        <p:spPr>
          <a:xfrm flipV="1">
            <a:off x="2119888" y="1486495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894F2-33B5-6688-2879-3C0202A4E3C9}"/>
              </a:ext>
            </a:extLst>
          </p:cNvPr>
          <p:cNvSpPr txBox="1"/>
          <p:nvPr/>
        </p:nvSpPr>
        <p:spPr>
          <a:xfrm>
            <a:off x="3941666" y="226863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9B4B98-6CF9-FCE8-D385-B135F65695B7}"/>
              </a:ext>
            </a:extLst>
          </p:cNvPr>
          <p:cNvSpPr/>
          <p:nvPr/>
        </p:nvSpPr>
        <p:spPr>
          <a:xfrm flipV="1">
            <a:off x="6148608" y="1417563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E75C1-61EF-77C1-458B-6D5E11A7B5F7}"/>
              </a:ext>
            </a:extLst>
          </p:cNvPr>
          <p:cNvSpPr txBox="1"/>
          <p:nvPr/>
        </p:nvSpPr>
        <p:spPr>
          <a:xfrm>
            <a:off x="6638901" y="2296088"/>
            <a:ext cx="21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Match with TM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5236E-7776-5399-5878-3D65D0D8B1AA}"/>
              </a:ext>
            </a:extLst>
          </p:cNvPr>
          <p:cNvSpPr txBox="1"/>
          <p:nvPr/>
        </p:nvSpPr>
        <p:spPr>
          <a:xfrm>
            <a:off x="55629" y="2930747"/>
            <a:ext cx="20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 Engineering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9B7485-7D5B-390D-8184-A8763196A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9" y="3249883"/>
            <a:ext cx="721119" cy="5868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D548ED-B794-D5CA-03B5-DAC10490C62D}"/>
              </a:ext>
            </a:extLst>
          </p:cNvPr>
          <p:cNvSpPr txBox="1"/>
          <p:nvPr/>
        </p:nvSpPr>
        <p:spPr>
          <a:xfrm>
            <a:off x="907120" y="3366424"/>
            <a:ext cx="7991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Refine the following English to French translation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 “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 Ipsum is simply….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 Ipsum ….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in the context of politics and parliament, using the following translations as guidance: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declare resumed the session of the European Parliament adjourned on Friday 17 December 1999, and I would like once again to wish you a happy new year in the hope that you enjoyed a pleasant festive period.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déclare reprise la session du Parlement européen qui avait été interrompue le vendredi 17 décembre dernier et je vous renouvelle tous mes </a:t>
            </a:r>
            <a:r>
              <a:rPr lang="fr-FR" sz="1200" b="1" dirty="0" err="1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vux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espérant que vous avez passé de bonnes vacances.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B-EN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B-FR ...</a:t>
            </a:r>
            <a:b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C-EN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C-FR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English: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D-EN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French: </a:t>
            </a:r>
            <a:r>
              <a:rPr lang="fr-FR" sz="1200" b="1" dirty="0">
                <a:solidFill>
                  <a:srgbClr val="E02B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D-FR ...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A5B34E3-7EF6-DDE3-8821-EBC8CD45D957}"/>
              </a:ext>
            </a:extLst>
          </p:cNvPr>
          <p:cNvSpPr/>
          <p:nvPr/>
        </p:nvSpPr>
        <p:spPr>
          <a:xfrm flipV="1">
            <a:off x="9122307" y="3429000"/>
            <a:ext cx="822122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B56A08-029E-A9A1-F467-A5FF7D25C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8861" y="5170631"/>
            <a:ext cx="1415312" cy="141531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62B3B5-B446-D285-83C8-4380622C138D}"/>
              </a:ext>
            </a:extLst>
          </p:cNvPr>
          <p:cNvSpPr/>
          <p:nvPr/>
        </p:nvSpPr>
        <p:spPr>
          <a:xfrm>
            <a:off x="1064985" y="841200"/>
            <a:ext cx="457200" cy="288353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A940FE-A673-C3FB-2C4D-194F2E30B491}"/>
              </a:ext>
            </a:extLst>
          </p:cNvPr>
          <p:cNvSpPr/>
          <p:nvPr/>
        </p:nvSpPr>
        <p:spPr>
          <a:xfrm>
            <a:off x="11101731" y="5166193"/>
            <a:ext cx="457200" cy="288353"/>
          </a:xfrm>
          <a:prstGeom prst="roundRect">
            <a:avLst/>
          </a:prstGeom>
          <a:solidFill>
            <a:srgbClr val="E02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/>
              <a:t>FR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257A5E0-1AA8-CE08-1491-B834FE8E1B30}"/>
              </a:ext>
            </a:extLst>
          </p:cNvPr>
          <p:cNvSpPr/>
          <p:nvPr/>
        </p:nvSpPr>
        <p:spPr>
          <a:xfrm rot="5400000" flipV="1">
            <a:off x="10793941" y="4455867"/>
            <a:ext cx="615580" cy="36629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35CC2-0BB2-25A8-385C-3CDE0C301640}"/>
              </a:ext>
            </a:extLst>
          </p:cNvPr>
          <p:cNvSpPr txBox="1"/>
          <p:nvPr/>
        </p:nvSpPr>
        <p:spPr>
          <a:xfrm>
            <a:off x="9859142" y="2769783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Language Model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EED0DC2-8B5D-6915-BC63-26B978C97D7C}"/>
              </a:ext>
            </a:extLst>
          </p:cNvPr>
          <p:cNvCxnSpPr>
            <a:stCxn id="15" idx="2"/>
            <a:endCxn id="16" idx="3"/>
          </p:cNvCxnSpPr>
          <p:nvPr/>
        </p:nvCxnSpPr>
        <p:spPr>
          <a:xfrm rot="5400000">
            <a:off x="4692138" y="77933"/>
            <a:ext cx="449993" cy="5624966"/>
          </a:xfrm>
          <a:prstGeom prst="curvedConnector2">
            <a:avLst/>
          </a:prstGeom>
          <a:ln w="146050" cap="sq">
            <a:solidFill>
              <a:srgbClr val="A6A6A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B7E013-0E03-EB1D-17D3-0D5E002D4242}"/>
              </a:ext>
            </a:extLst>
          </p:cNvPr>
          <p:cNvSpPr txBox="1"/>
          <p:nvPr/>
        </p:nvSpPr>
        <p:spPr>
          <a:xfrm>
            <a:off x="3469341" y="5955529"/>
            <a:ext cx="6709472" cy="40011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" panose="020B0503050000020004" pitchFamily="34" charset="0"/>
              </a:rPr>
              <a:t>Fine tune outputs of other MT for style and context</a:t>
            </a:r>
          </a:p>
        </p:txBody>
      </p:sp>
    </p:spTree>
    <p:extLst>
      <p:ext uri="{BB962C8B-B14F-4D97-AF65-F5344CB8AC3E}">
        <p14:creationId xmlns:p14="http://schemas.microsoft.com/office/powerpoint/2010/main" val="2258770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00D0E4B-EF4A-41E3-8345-0A2B8F1A0001}" vid="{58C5F8BE-3CBF-4013-84FD-0FB89D2BC9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Fira Sans</vt:lpstr>
      <vt:lpstr>1_Office Theme</vt:lpstr>
      <vt:lpstr>Fuzzy MT</vt:lpstr>
      <vt:lpstr>Translating with Large Language Models</vt:lpstr>
      <vt:lpstr>Prompt Engineering – Adding Terminology</vt:lpstr>
      <vt:lpstr>Prompt Engineering - Translating with Large Language Models</vt:lpstr>
      <vt:lpstr>Prompt Engineering – Refining Machine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2020-06-23T14:55:07Z</dcterms:created>
  <dcterms:modified xsi:type="dcterms:W3CDTF">2023-08-25T08:44:23Z</dcterms:modified>
</cp:coreProperties>
</file>