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
      <p:font typeface="Montserrat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bold.fntdata"/><Relationship Id="rId20" Type="http://schemas.openxmlformats.org/officeDocument/2006/relationships/slide" Target="slides/slide15.xml"/><Relationship Id="rId42" Type="http://schemas.openxmlformats.org/officeDocument/2006/relationships/font" Target="fonts/MontserratLight-boldItalic.fntdata"/><Relationship Id="rId41" Type="http://schemas.openxmlformats.org/officeDocument/2006/relationships/font" Target="fonts/MontserratLigh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ontserratLight-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91831a99c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1831a99c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91831a99c_0_2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91831a99c_0_2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1831a99c_0_7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1831a99c_0_7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91831a99c_0_7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91831a99c_0_7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918db2d4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918db2d4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91831a99c_0_3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91831a99c_0_3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1831a99c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1831a99c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91831a99c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1831a99c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924a00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24a00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91831a99c_0_3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1831a99c_0_3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918db2d4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18db2d4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91831a99c_0_4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1831a99c_0_4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91831a99c_0_5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1831a99c_0_5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802f99e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802f99e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918db2d4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18db2d4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918db2d4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918db2d4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918db2d4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18db2d4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918db2d4a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918db2d4a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918db2d4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18db2d4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91831a99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1831a99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1831a99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1831a99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91831a99c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1831a99c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91831a99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1831a99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91831a99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1831a99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rtl="0">
              <a:spcBef>
                <a:spcPts val="1000"/>
              </a:spcBef>
              <a:spcAft>
                <a:spcPts val="0"/>
              </a:spcAft>
              <a:buSzPts val="4800"/>
              <a:buNone/>
              <a:defRPr sz="4800"/>
            </a:lvl1pPr>
            <a:lvl2pPr lvl="1" rtl="0">
              <a:spcBef>
                <a:spcPts val="1000"/>
              </a:spcBef>
              <a:spcAft>
                <a:spcPts val="0"/>
              </a:spcAft>
              <a:buSzPts val="4800"/>
              <a:buNone/>
              <a:defRPr sz="4800"/>
            </a:lvl2pPr>
            <a:lvl3pPr lvl="2" rtl="0">
              <a:spcBef>
                <a:spcPts val="1000"/>
              </a:spcBef>
              <a:spcAft>
                <a:spcPts val="0"/>
              </a:spcAft>
              <a:buSzPts val="4800"/>
              <a:buNone/>
              <a:defRPr sz="4800"/>
            </a:lvl3pPr>
            <a:lvl4pPr lvl="3" rtl="0">
              <a:spcBef>
                <a:spcPts val="1000"/>
              </a:spcBef>
              <a:spcAft>
                <a:spcPts val="0"/>
              </a:spcAft>
              <a:buSzPts val="4800"/>
              <a:buNone/>
              <a:defRPr sz="4800"/>
            </a:lvl4pPr>
            <a:lvl5pPr lvl="4" rtl="0">
              <a:spcBef>
                <a:spcPts val="1000"/>
              </a:spcBef>
              <a:spcAft>
                <a:spcPts val="0"/>
              </a:spcAft>
              <a:buSzPts val="4800"/>
              <a:buNone/>
              <a:defRPr sz="4800"/>
            </a:lvl5pPr>
            <a:lvl6pPr lvl="5" rtl="0">
              <a:spcBef>
                <a:spcPts val="1000"/>
              </a:spcBef>
              <a:spcAft>
                <a:spcPts val="0"/>
              </a:spcAft>
              <a:buSzPts val="4800"/>
              <a:buNone/>
              <a:defRPr sz="4800"/>
            </a:lvl6pPr>
            <a:lvl7pPr lvl="6" rtl="0">
              <a:spcBef>
                <a:spcPts val="1000"/>
              </a:spcBef>
              <a:spcAft>
                <a:spcPts val="0"/>
              </a:spcAft>
              <a:buSzPts val="4800"/>
              <a:buNone/>
              <a:defRPr sz="4800"/>
            </a:lvl7pPr>
            <a:lvl8pPr lvl="7" rtl="0">
              <a:spcBef>
                <a:spcPts val="1000"/>
              </a:spcBef>
              <a:spcAft>
                <a:spcPts val="0"/>
              </a:spcAft>
              <a:buSzPts val="4800"/>
              <a:buNone/>
              <a:defRPr sz="4800"/>
            </a:lvl8pPr>
            <a:lvl9pPr lvl="8" rtl="0">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rtl="0">
              <a:lnSpc>
                <a:spcPct val="100000"/>
              </a:lnSpc>
              <a:spcBef>
                <a:spcPts val="1000"/>
              </a:spcBef>
              <a:spcAft>
                <a:spcPts val="0"/>
              </a:spcAft>
              <a:buClr>
                <a:schemeClr val="accent6"/>
              </a:buClr>
              <a:buSzPts val="2400"/>
              <a:buNone/>
              <a:defRPr sz="2400">
                <a:solidFill>
                  <a:schemeClr val="accent6"/>
                </a:solidFill>
              </a:defRPr>
            </a:lvl1pPr>
            <a:lvl2pPr lvl="1" rtl="0">
              <a:lnSpc>
                <a:spcPct val="100000"/>
              </a:lnSpc>
              <a:spcBef>
                <a:spcPts val="1000"/>
              </a:spcBef>
              <a:spcAft>
                <a:spcPts val="0"/>
              </a:spcAft>
              <a:buClr>
                <a:schemeClr val="accent6"/>
              </a:buClr>
              <a:buSzPts val="2400"/>
              <a:buNone/>
              <a:defRPr sz="2400">
                <a:solidFill>
                  <a:schemeClr val="accent6"/>
                </a:solidFill>
              </a:defRPr>
            </a:lvl2pPr>
            <a:lvl3pPr lvl="2" rtl="0">
              <a:lnSpc>
                <a:spcPct val="100000"/>
              </a:lnSpc>
              <a:spcBef>
                <a:spcPts val="1000"/>
              </a:spcBef>
              <a:spcAft>
                <a:spcPts val="0"/>
              </a:spcAft>
              <a:buClr>
                <a:schemeClr val="accent6"/>
              </a:buClr>
              <a:buSzPts val="2400"/>
              <a:buNone/>
              <a:defRPr sz="2400">
                <a:solidFill>
                  <a:schemeClr val="accent6"/>
                </a:solidFill>
              </a:defRPr>
            </a:lvl3pPr>
            <a:lvl4pPr lvl="3" rtl="0">
              <a:lnSpc>
                <a:spcPct val="100000"/>
              </a:lnSpc>
              <a:spcBef>
                <a:spcPts val="1000"/>
              </a:spcBef>
              <a:spcAft>
                <a:spcPts val="0"/>
              </a:spcAft>
              <a:buClr>
                <a:schemeClr val="accent6"/>
              </a:buClr>
              <a:buSzPts val="2400"/>
              <a:buNone/>
              <a:defRPr sz="2400">
                <a:solidFill>
                  <a:schemeClr val="accent6"/>
                </a:solidFill>
              </a:defRPr>
            </a:lvl4pPr>
            <a:lvl5pPr lvl="4" rtl="0">
              <a:lnSpc>
                <a:spcPct val="100000"/>
              </a:lnSpc>
              <a:spcBef>
                <a:spcPts val="1000"/>
              </a:spcBef>
              <a:spcAft>
                <a:spcPts val="0"/>
              </a:spcAft>
              <a:buClr>
                <a:schemeClr val="accent6"/>
              </a:buClr>
              <a:buSzPts val="2400"/>
              <a:buNone/>
              <a:defRPr sz="2400">
                <a:solidFill>
                  <a:schemeClr val="accent6"/>
                </a:solidFill>
              </a:defRPr>
            </a:lvl5pPr>
            <a:lvl6pPr lvl="5" rtl="0">
              <a:lnSpc>
                <a:spcPct val="100000"/>
              </a:lnSpc>
              <a:spcBef>
                <a:spcPts val="1000"/>
              </a:spcBef>
              <a:spcAft>
                <a:spcPts val="0"/>
              </a:spcAft>
              <a:buClr>
                <a:schemeClr val="accent6"/>
              </a:buClr>
              <a:buSzPts val="2400"/>
              <a:buNone/>
              <a:defRPr sz="2400">
                <a:solidFill>
                  <a:schemeClr val="accent6"/>
                </a:solidFill>
              </a:defRPr>
            </a:lvl6pPr>
            <a:lvl7pPr lvl="6" rtl="0">
              <a:lnSpc>
                <a:spcPct val="100000"/>
              </a:lnSpc>
              <a:spcBef>
                <a:spcPts val="1000"/>
              </a:spcBef>
              <a:spcAft>
                <a:spcPts val="0"/>
              </a:spcAft>
              <a:buClr>
                <a:schemeClr val="accent6"/>
              </a:buClr>
              <a:buSzPts val="2400"/>
              <a:buNone/>
              <a:defRPr sz="2400">
                <a:solidFill>
                  <a:schemeClr val="accent6"/>
                </a:solidFill>
              </a:defRPr>
            </a:lvl7pPr>
            <a:lvl8pPr lvl="7" rtl="0">
              <a:lnSpc>
                <a:spcPct val="100000"/>
              </a:lnSpc>
              <a:spcBef>
                <a:spcPts val="1000"/>
              </a:spcBef>
              <a:spcAft>
                <a:spcPts val="0"/>
              </a:spcAft>
              <a:buClr>
                <a:schemeClr val="accent6"/>
              </a:buClr>
              <a:buSzPts val="2400"/>
              <a:buNone/>
              <a:defRPr sz="2400">
                <a:solidFill>
                  <a:schemeClr val="accent6"/>
                </a:solidFill>
              </a:defRPr>
            </a:lvl8pPr>
            <a:lvl9pPr lvl="8" rtl="0">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0800"/>
              <a:buNone/>
              <a:defRPr sz="10800">
                <a:solidFill>
                  <a:schemeClr val="accent6"/>
                </a:solidFill>
              </a:defRPr>
            </a:lvl1pPr>
            <a:lvl2pPr lvl="1" rtl="0" algn="ctr">
              <a:spcBef>
                <a:spcPts val="0"/>
              </a:spcBef>
              <a:spcAft>
                <a:spcPts val="0"/>
              </a:spcAft>
              <a:buClr>
                <a:schemeClr val="accent6"/>
              </a:buClr>
              <a:buSzPts val="10800"/>
              <a:buNone/>
              <a:defRPr sz="10800">
                <a:solidFill>
                  <a:schemeClr val="accent6"/>
                </a:solidFill>
              </a:defRPr>
            </a:lvl2pPr>
            <a:lvl3pPr lvl="2" rtl="0" algn="ctr">
              <a:spcBef>
                <a:spcPts val="0"/>
              </a:spcBef>
              <a:spcAft>
                <a:spcPts val="0"/>
              </a:spcAft>
              <a:buClr>
                <a:schemeClr val="accent6"/>
              </a:buClr>
              <a:buSzPts val="10800"/>
              <a:buNone/>
              <a:defRPr sz="10800">
                <a:solidFill>
                  <a:schemeClr val="accent6"/>
                </a:solidFill>
              </a:defRPr>
            </a:lvl3pPr>
            <a:lvl4pPr lvl="3" rtl="0" algn="ctr">
              <a:spcBef>
                <a:spcPts val="0"/>
              </a:spcBef>
              <a:spcAft>
                <a:spcPts val="0"/>
              </a:spcAft>
              <a:buClr>
                <a:schemeClr val="accent6"/>
              </a:buClr>
              <a:buSzPts val="10800"/>
              <a:buNone/>
              <a:defRPr sz="10800">
                <a:solidFill>
                  <a:schemeClr val="accent6"/>
                </a:solidFill>
              </a:defRPr>
            </a:lvl4pPr>
            <a:lvl5pPr lvl="4" rtl="0" algn="ctr">
              <a:spcBef>
                <a:spcPts val="0"/>
              </a:spcBef>
              <a:spcAft>
                <a:spcPts val="0"/>
              </a:spcAft>
              <a:buClr>
                <a:schemeClr val="accent6"/>
              </a:buClr>
              <a:buSzPts val="10800"/>
              <a:buNone/>
              <a:defRPr sz="10800">
                <a:solidFill>
                  <a:schemeClr val="accent6"/>
                </a:solidFill>
              </a:defRPr>
            </a:lvl5pPr>
            <a:lvl6pPr lvl="5" rtl="0" algn="ctr">
              <a:spcBef>
                <a:spcPts val="0"/>
              </a:spcBef>
              <a:spcAft>
                <a:spcPts val="0"/>
              </a:spcAft>
              <a:buClr>
                <a:schemeClr val="accent6"/>
              </a:buClr>
              <a:buSzPts val="10800"/>
              <a:buNone/>
              <a:defRPr sz="10800">
                <a:solidFill>
                  <a:schemeClr val="accent6"/>
                </a:solidFill>
              </a:defRPr>
            </a:lvl6pPr>
            <a:lvl7pPr lvl="6" rtl="0" algn="ctr">
              <a:spcBef>
                <a:spcPts val="0"/>
              </a:spcBef>
              <a:spcAft>
                <a:spcPts val="0"/>
              </a:spcAft>
              <a:buClr>
                <a:schemeClr val="accent6"/>
              </a:buClr>
              <a:buSzPts val="10800"/>
              <a:buNone/>
              <a:defRPr sz="10800">
                <a:solidFill>
                  <a:schemeClr val="accent6"/>
                </a:solidFill>
              </a:defRPr>
            </a:lvl7pPr>
            <a:lvl8pPr lvl="7" rtl="0" algn="ctr">
              <a:spcBef>
                <a:spcPts val="0"/>
              </a:spcBef>
              <a:spcAft>
                <a:spcPts val="0"/>
              </a:spcAft>
              <a:buClr>
                <a:schemeClr val="accent6"/>
              </a:buClr>
              <a:buSzPts val="10800"/>
              <a:buNone/>
              <a:defRPr sz="10800">
                <a:solidFill>
                  <a:schemeClr val="accent6"/>
                </a:solidFill>
              </a:defRPr>
            </a:lvl8pPr>
            <a:lvl9pPr lvl="8" rtl="0"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2100"/>
              <a:buNone/>
              <a:defRPr sz="2100">
                <a:solidFill>
                  <a:schemeClr val="accent6"/>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Lato"/>
                <a:ea typeface="Lato"/>
                <a:cs typeface="Lato"/>
                <a:sym typeface="Lato"/>
              </a:defRPr>
            </a:lvl1pPr>
            <a:lvl2pPr lvl="1" rtl="0" algn="r">
              <a:buNone/>
              <a:defRPr sz="1000">
                <a:solidFill>
                  <a:schemeClr val="dk1"/>
                </a:solidFill>
                <a:latin typeface="Lato"/>
                <a:ea typeface="Lato"/>
                <a:cs typeface="Lato"/>
                <a:sym typeface="Lato"/>
              </a:defRPr>
            </a:lvl2pPr>
            <a:lvl3pPr lvl="2" rtl="0" algn="r">
              <a:buNone/>
              <a:defRPr sz="1000">
                <a:solidFill>
                  <a:schemeClr val="dk1"/>
                </a:solidFill>
                <a:latin typeface="Lato"/>
                <a:ea typeface="Lato"/>
                <a:cs typeface="Lato"/>
                <a:sym typeface="Lato"/>
              </a:defRPr>
            </a:lvl3pPr>
            <a:lvl4pPr lvl="3" rtl="0" algn="r">
              <a:buNone/>
              <a:defRPr sz="1000">
                <a:solidFill>
                  <a:schemeClr val="dk1"/>
                </a:solidFill>
                <a:latin typeface="Lato"/>
                <a:ea typeface="Lato"/>
                <a:cs typeface="Lato"/>
                <a:sym typeface="Lato"/>
              </a:defRPr>
            </a:lvl4pPr>
            <a:lvl5pPr lvl="4" rtl="0" algn="r">
              <a:buNone/>
              <a:defRPr sz="1000">
                <a:solidFill>
                  <a:schemeClr val="dk1"/>
                </a:solidFill>
                <a:latin typeface="Lato"/>
                <a:ea typeface="Lato"/>
                <a:cs typeface="Lato"/>
                <a:sym typeface="Lato"/>
              </a:defRPr>
            </a:lvl5pPr>
            <a:lvl6pPr lvl="5" rtl="0" algn="r">
              <a:buNone/>
              <a:defRPr sz="1000">
                <a:solidFill>
                  <a:schemeClr val="dk1"/>
                </a:solidFill>
                <a:latin typeface="Lato"/>
                <a:ea typeface="Lato"/>
                <a:cs typeface="Lato"/>
                <a:sym typeface="Lato"/>
              </a:defRPr>
            </a:lvl6pPr>
            <a:lvl7pPr lvl="6" rtl="0" algn="r">
              <a:buNone/>
              <a:defRPr sz="1000">
                <a:solidFill>
                  <a:schemeClr val="dk1"/>
                </a:solidFill>
                <a:latin typeface="Lato"/>
                <a:ea typeface="Lato"/>
                <a:cs typeface="Lato"/>
                <a:sym typeface="Lato"/>
              </a:defRPr>
            </a:lvl7pPr>
            <a:lvl8pPr lvl="7" rtl="0" algn="r">
              <a:buNone/>
              <a:defRPr sz="1000">
                <a:solidFill>
                  <a:schemeClr val="dk1"/>
                </a:solidFill>
                <a:latin typeface="Lato"/>
                <a:ea typeface="Lato"/>
                <a:cs typeface="Lato"/>
                <a:sym typeface="Lato"/>
              </a:defRPr>
            </a:lvl8pPr>
            <a:lvl9pPr lvl="8" rtl="0"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67" name="Shape 67"/>
        <p:cNvGrpSpPr/>
        <p:nvPr/>
      </p:nvGrpSpPr>
      <p:grpSpPr>
        <a:xfrm>
          <a:off x="0" y="0"/>
          <a:ext cx="0" cy="0"/>
          <a:chOff x="0" y="0"/>
          <a:chExt cx="0" cy="0"/>
        </a:xfrm>
      </p:grpSpPr>
      <p:sp>
        <p:nvSpPr>
          <p:cNvPr id="68" name="Google Shape;68;p13"/>
          <p:cNvSpPr txBox="1"/>
          <p:nvPr>
            <p:ph type="title"/>
          </p:nvPr>
        </p:nvSpPr>
        <p:spPr>
          <a:xfrm>
            <a:off x="311700" y="552575"/>
            <a:ext cx="8520600" cy="35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Analytics Project</a:t>
            </a:r>
            <a:endParaRPr/>
          </a:p>
          <a:p>
            <a:pPr indent="0" lvl="0" marL="0" rtl="0" algn="l">
              <a:spcBef>
                <a:spcPts val="0"/>
              </a:spcBef>
              <a:spcAft>
                <a:spcPts val="0"/>
              </a:spcAft>
              <a:buNone/>
            </a:pPr>
            <a:r>
              <a:rPr lang="en"/>
              <a:t>Football market value Prediction and team recommendation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Ajeya B S</a:t>
            </a:r>
            <a:br>
              <a:rPr lang="en"/>
            </a:br>
            <a:r>
              <a:rPr lang="en"/>
              <a:t>Sirajahamed Dharmayath</a:t>
            </a:r>
            <a:endParaRPr/>
          </a:p>
          <a:p>
            <a:pPr indent="0" lvl="0" marL="0" rtl="0" algn="l">
              <a:spcBef>
                <a:spcPts val="0"/>
              </a:spcBef>
              <a:spcAft>
                <a:spcPts val="0"/>
              </a:spcAft>
              <a:buNone/>
            </a:pPr>
            <a:r>
              <a:rPr lang="en"/>
              <a:t>Viraj C Bukitagar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99775" y="2799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a:t>
            </a:r>
            <a:endParaRPr/>
          </a:p>
        </p:txBody>
      </p:sp>
      <p:pic>
        <p:nvPicPr>
          <p:cNvPr id="126" name="Google Shape;126;p22"/>
          <p:cNvPicPr preferRelativeResize="0"/>
          <p:nvPr/>
        </p:nvPicPr>
        <p:blipFill>
          <a:blip r:embed="rId3">
            <a:alphaModFix/>
          </a:blip>
          <a:stretch>
            <a:fillRect/>
          </a:stretch>
        </p:blipFill>
        <p:spPr>
          <a:xfrm>
            <a:off x="1887550" y="924950"/>
            <a:ext cx="6086638" cy="375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Time Series plots for 5 players chosen at random.</a:t>
            </a:r>
            <a:r>
              <a:rPr lang="en" sz="2400"/>
              <a:t> </a:t>
            </a:r>
            <a:endParaRPr sz="2400"/>
          </a:p>
        </p:txBody>
      </p:sp>
      <p:pic>
        <p:nvPicPr>
          <p:cNvPr id="132" name="Google Shape;132;p23"/>
          <p:cNvPicPr preferRelativeResize="0"/>
          <p:nvPr/>
        </p:nvPicPr>
        <p:blipFill>
          <a:blip r:embed="rId3">
            <a:alphaModFix/>
          </a:blip>
          <a:stretch>
            <a:fillRect/>
          </a:stretch>
        </p:blipFill>
        <p:spPr>
          <a:xfrm>
            <a:off x="1547675" y="1205025"/>
            <a:ext cx="5929326" cy="365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Time Series plots for 5 players chosen at random. </a:t>
            </a:r>
            <a:endParaRPr sz="2400"/>
          </a:p>
        </p:txBody>
      </p:sp>
      <p:pic>
        <p:nvPicPr>
          <p:cNvPr id="138" name="Google Shape;138;p24"/>
          <p:cNvPicPr preferRelativeResize="0"/>
          <p:nvPr/>
        </p:nvPicPr>
        <p:blipFill>
          <a:blip r:embed="rId3">
            <a:alphaModFix/>
          </a:blip>
          <a:stretch>
            <a:fillRect/>
          </a:stretch>
        </p:blipFill>
        <p:spPr>
          <a:xfrm>
            <a:off x="1910450" y="1151100"/>
            <a:ext cx="5496201" cy="339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Time Series plots for 5 players chosen at random. </a:t>
            </a:r>
            <a:endParaRPr sz="2400"/>
          </a:p>
        </p:txBody>
      </p:sp>
      <p:pic>
        <p:nvPicPr>
          <p:cNvPr id="144" name="Google Shape;144;p25"/>
          <p:cNvPicPr preferRelativeResize="0"/>
          <p:nvPr/>
        </p:nvPicPr>
        <p:blipFill rotWithShape="1">
          <a:blip r:embed="rId3">
            <a:alphaModFix/>
          </a:blip>
          <a:srcRect b="45714" l="0" r="0" t="0"/>
          <a:stretch/>
        </p:blipFill>
        <p:spPr>
          <a:xfrm>
            <a:off x="1119875" y="1616525"/>
            <a:ext cx="6667500" cy="223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50" name="Google Shape;150;p2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 which are important and common to all positions are considered.</a:t>
            </a:r>
            <a:endParaRPr/>
          </a:p>
          <a:p>
            <a:pPr indent="0" lvl="0" marL="0" rtl="0" algn="l">
              <a:spcBef>
                <a:spcPts val="1600"/>
              </a:spcBef>
              <a:spcAft>
                <a:spcPts val="0"/>
              </a:spcAft>
              <a:buNone/>
            </a:pPr>
            <a:r>
              <a:rPr lang="en"/>
              <a:t>Training value provides high R</a:t>
            </a:r>
            <a:r>
              <a:rPr baseline="30000" lang="en" sz="1900"/>
              <a:t>2 </a:t>
            </a:r>
            <a:r>
              <a:rPr lang="en" sz="1900"/>
              <a:t>, but while testing, </a:t>
            </a:r>
            <a:r>
              <a:rPr lang="en"/>
              <a:t>low</a:t>
            </a:r>
            <a:r>
              <a:rPr lang="en"/>
              <a:t> R</a:t>
            </a:r>
            <a:r>
              <a:rPr baseline="30000" lang="en" sz="1900"/>
              <a:t>2  </a:t>
            </a:r>
            <a:r>
              <a:rPr lang="en" sz="2000"/>
              <a:t> obtained.</a:t>
            </a:r>
            <a:endParaRPr sz="2000"/>
          </a:p>
          <a:p>
            <a:pPr indent="0" lvl="0" marL="0" rtl="0" algn="l">
              <a:spcBef>
                <a:spcPts val="1600"/>
              </a:spcBef>
              <a:spcAft>
                <a:spcPts val="0"/>
              </a:spcAft>
              <a:buNone/>
            </a:pPr>
            <a:r>
              <a:rPr lang="en" sz="2000"/>
              <a:t>The R.M.S.E is also very high.</a:t>
            </a:r>
            <a:endParaRPr sz="2000"/>
          </a:p>
          <a:p>
            <a:pPr indent="0" lvl="0" marL="0" rtl="0" algn="l">
              <a:spcBef>
                <a:spcPts val="1600"/>
              </a:spcBef>
              <a:spcAft>
                <a:spcPts val="0"/>
              </a:spcAft>
              <a:buNone/>
            </a:pPr>
            <a:r>
              <a:rPr lang="en" sz="2000"/>
              <a:t>Hence we can infer overfitting has occurred.</a:t>
            </a:r>
            <a:endParaRPr sz="2000"/>
          </a:p>
          <a:p>
            <a:pPr indent="0" lvl="0" marL="0" rtl="0" algn="l">
              <a:spcBef>
                <a:spcPts val="1600"/>
              </a:spcBef>
              <a:spcAft>
                <a:spcPts val="1600"/>
              </a:spcAft>
              <a:buNone/>
            </a:pPr>
            <a:r>
              <a:rPr lang="en" sz="2000"/>
              <a:t>Hence, a model which tries to prevent overfitting, Ridge-Lasso Regression is tried.</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56" name="Google Shape;156;p27"/>
          <p:cNvPicPr preferRelativeResize="0"/>
          <p:nvPr/>
        </p:nvPicPr>
        <p:blipFill>
          <a:blip r:embed="rId3">
            <a:alphaModFix/>
          </a:blip>
          <a:stretch>
            <a:fillRect/>
          </a:stretch>
        </p:blipFill>
        <p:spPr>
          <a:xfrm>
            <a:off x="4572000" y="1362075"/>
            <a:ext cx="3920238" cy="2419350"/>
          </a:xfrm>
          <a:prstGeom prst="rect">
            <a:avLst/>
          </a:prstGeom>
          <a:noFill/>
          <a:ln>
            <a:noFill/>
          </a:ln>
        </p:spPr>
      </p:pic>
      <p:pic>
        <p:nvPicPr>
          <p:cNvPr id="157" name="Google Shape;157;p27"/>
          <p:cNvPicPr preferRelativeResize="0"/>
          <p:nvPr/>
        </p:nvPicPr>
        <p:blipFill>
          <a:blip r:embed="rId4">
            <a:alphaModFix/>
          </a:blip>
          <a:stretch>
            <a:fillRect/>
          </a:stretch>
        </p:blipFill>
        <p:spPr>
          <a:xfrm>
            <a:off x="141250" y="1362075"/>
            <a:ext cx="4267200" cy="2633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Ridge-Lasso</a:t>
            </a:r>
            <a:r>
              <a:rPr lang="en"/>
              <a:t> Regression</a:t>
            </a:r>
            <a:endParaRPr/>
          </a:p>
        </p:txBody>
      </p:sp>
      <p:sp>
        <p:nvSpPr>
          <p:cNvPr id="163" name="Google Shape;163;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tried to prevent overfitting.</a:t>
            </a:r>
            <a:endParaRPr/>
          </a:p>
          <a:p>
            <a:pPr indent="0" lvl="0" marL="0" rtl="0" algn="l">
              <a:spcBef>
                <a:spcPts val="1600"/>
              </a:spcBef>
              <a:spcAft>
                <a:spcPts val="0"/>
              </a:spcAft>
              <a:buNone/>
            </a:pPr>
            <a:r>
              <a:rPr lang="en"/>
              <a:t>Same as in linear regression, only a</a:t>
            </a:r>
            <a:r>
              <a:rPr lang="en"/>
              <a:t>ttributes which are important and common to all positions are considered.</a:t>
            </a:r>
            <a:endParaRPr/>
          </a:p>
          <a:p>
            <a:pPr indent="0" lvl="0" marL="0" rtl="0" algn="l">
              <a:spcBef>
                <a:spcPts val="1600"/>
              </a:spcBef>
              <a:spcAft>
                <a:spcPts val="0"/>
              </a:spcAft>
              <a:buNone/>
            </a:pPr>
            <a:r>
              <a:rPr lang="en"/>
              <a:t>While testing, R.M.S.E obtained is 8.01.</a:t>
            </a:r>
            <a:endParaRPr/>
          </a:p>
          <a:p>
            <a:pPr indent="0" lvl="0" marL="0" rtl="0" algn="l">
              <a:spcBef>
                <a:spcPts val="1600"/>
              </a:spcBef>
              <a:spcAft>
                <a:spcPts val="0"/>
              </a:spcAft>
              <a:buNone/>
            </a:pPr>
            <a:r>
              <a:rPr lang="en"/>
              <a:t>But very low R</a:t>
            </a:r>
            <a:r>
              <a:rPr baseline="30000" lang="en" sz="1900"/>
              <a:t>2</a:t>
            </a:r>
            <a:r>
              <a:rPr lang="en"/>
              <a:t> of 0.47.</a:t>
            </a:r>
            <a:endParaRPr/>
          </a:p>
          <a:p>
            <a:pPr indent="0" lvl="0" marL="0" rtl="0" algn="l">
              <a:spcBef>
                <a:spcPts val="1600"/>
              </a:spcBef>
              <a:spcAft>
                <a:spcPts val="1600"/>
              </a:spcAft>
              <a:buNone/>
            </a:pPr>
            <a:r>
              <a:rPr lang="en"/>
              <a:t>So we choose a model which learns all the parameters - Neural Networks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69" name="Google Shape;169;p2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considers all parameters.</a:t>
            </a:r>
            <a:endParaRPr/>
          </a:p>
          <a:p>
            <a:pPr indent="0" lvl="0" marL="0" rtl="0" algn="l">
              <a:lnSpc>
                <a:spcPct val="100000"/>
              </a:lnSpc>
              <a:spcBef>
                <a:spcPts val="1600"/>
              </a:spcBef>
              <a:spcAft>
                <a:spcPts val="0"/>
              </a:spcAft>
              <a:buNone/>
            </a:pPr>
            <a:r>
              <a:rPr lang="en">
                <a:solidFill>
                  <a:srgbClr val="FFFFFF"/>
                </a:solidFill>
                <a:latin typeface="Arial"/>
                <a:ea typeface="Arial"/>
                <a:cs typeface="Arial"/>
                <a:sym typeface="Arial"/>
              </a:rPr>
              <a:t>We select the features which are applicable to all the players like age,overall rating, physic etc. And also</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select the features which are specific to positions as well like for the strikers attacking ability, free kick ability, passing ability and for defenders like defending positioning,defending tackles etc. </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The main attribute which is the position of the player is included and one hot encoded.</a:t>
            </a:r>
            <a:endParaRPr>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75" name="Google Shape;175;p3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This preprocessed data is passed on to the Neural Network Model which has 1 input layer, 3 hidden layers and 1 output layer. </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The 3 hidden layers are densely connected layers with activation function as Rectified Linear Unit (ReLu).</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The model is run for about 10 epochs with the Adam as the optimizer and mean squared error as the loss function.</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FFFFFF"/>
                </a:solidFill>
                <a:latin typeface="Arial"/>
                <a:ea typeface="Arial"/>
                <a:cs typeface="Arial"/>
                <a:sym typeface="Arial"/>
              </a:rPr>
              <a:t>The testing data is used for checking the correctness of the model using RMSE(Root Mean Squared Error) as the metric.</a:t>
            </a:r>
            <a:endParaRPr>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FFFF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pic>
        <p:nvPicPr>
          <p:cNvPr id="181" name="Google Shape;181;p31"/>
          <p:cNvPicPr preferRelativeResize="0"/>
          <p:nvPr/>
        </p:nvPicPr>
        <p:blipFill>
          <a:blip r:embed="rId3">
            <a:alphaModFix/>
          </a:blip>
          <a:stretch>
            <a:fillRect/>
          </a:stretch>
        </p:blipFill>
        <p:spPr>
          <a:xfrm>
            <a:off x="63300" y="1308845"/>
            <a:ext cx="4419600" cy="3314706"/>
          </a:xfrm>
          <a:prstGeom prst="rect">
            <a:avLst/>
          </a:prstGeom>
          <a:noFill/>
          <a:ln>
            <a:noFill/>
          </a:ln>
        </p:spPr>
      </p:pic>
      <p:pic>
        <p:nvPicPr>
          <p:cNvPr id="182" name="Google Shape;182;p31"/>
          <p:cNvPicPr preferRelativeResize="0"/>
          <p:nvPr/>
        </p:nvPicPr>
        <p:blipFill>
          <a:blip r:embed="rId4">
            <a:alphaModFix/>
          </a:blip>
          <a:stretch>
            <a:fillRect/>
          </a:stretch>
        </p:blipFill>
        <p:spPr>
          <a:xfrm>
            <a:off x="4624150" y="1332588"/>
            <a:ext cx="4356301" cy="3267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247075" y="3912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4" name="Google Shape;74;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Predicting market value of footballers given the data of them from the past years</a:t>
            </a:r>
            <a:endParaRPr/>
          </a:p>
          <a:p>
            <a:pPr indent="-342900" lvl="0" marL="457200" rtl="0" algn="l">
              <a:spcBef>
                <a:spcPts val="0"/>
              </a:spcBef>
              <a:spcAft>
                <a:spcPts val="0"/>
              </a:spcAft>
              <a:buSzPts val="1800"/>
              <a:buChar char="●"/>
            </a:pPr>
            <a:r>
              <a:rPr lang="en"/>
              <a:t>Given a team, recommend a replacement to the team to make the team better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Team Recommendation  - Collaborative Filtering</a:t>
            </a:r>
            <a:endParaRPr sz="2700"/>
          </a:p>
        </p:txBody>
      </p:sp>
      <p:sp>
        <p:nvSpPr>
          <p:cNvPr id="188" name="Google Shape;188;p32"/>
          <p:cNvSpPr txBox="1"/>
          <p:nvPr/>
        </p:nvSpPr>
        <p:spPr>
          <a:xfrm>
            <a:off x="440875" y="1404350"/>
            <a:ext cx="8288400" cy="330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Based on the transfer values predicted in the Neural Network Model as the good approximation of the transfer value.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Simple weighted average is used to take into account form of the players over the years.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Based on the input of the team and formation, we are constructing the best playing 11 and picking the worst out of them.</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We are creating a joint profile using the average statistics of all the attributes which denotes a hypothetical average player to compare with other players.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Then using distance metrics such as Cosine Distances, Minskowski and Pearson coefficients we are determining the similarity between hypothetical player and rest of the players thereby getting the best players who fit into the team</a:t>
            </a:r>
            <a:endParaRPr sz="18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Team Recommendation  - Collaborative Filtering</a:t>
            </a:r>
            <a:endParaRPr sz="2700"/>
          </a:p>
        </p:txBody>
      </p:sp>
      <p:pic>
        <p:nvPicPr>
          <p:cNvPr id="194" name="Google Shape;194;p33"/>
          <p:cNvPicPr preferRelativeResize="0"/>
          <p:nvPr/>
        </p:nvPicPr>
        <p:blipFill rotWithShape="1">
          <a:blip r:embed="rId3">
            <a:alphaModFix/>
          </a:blip>
          <a:srcRect b="0" l="0" r="46635" t="0"/>
          <a:stretch/>
        </p:blipFill>
        <p:spPr>
          <a:xfrm>
            <a:off x="223125" y="1165800"/>
            <a:ext cx="2394075" cy="2000250"/>
          </a:xfrm>
          <a:prstGeom prst="rect">
            <a:avLst/>
          </a:prstGeom>
          <a:noFill/>
          <a:ln>
            <a:noFill/>
          </a:ln>
        </p:spPr>
      </p:pic>
      <p:pic>
        <p:nvPicPr>
          <p:cNvPr id="195" name="Google Shape;195;p33"/>
          <p:cNvPicPr preferRelativeResize="0"/>
          <p:nvPr/>
        </p:nvPicPr>
        <p:blipFill>
          <a:blip r:embed="rId4">
            <a:alphaModFix/>
          </a:blip>
          <a:stretch>
            <a:fillRect/>
          </a:stretch>
        </p:blipFill>
        <p:spPr>
          <a:xfrm>
            <a:off x="3555450" y="1903500"/>
            <a:ext cx="5276850" cy="267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189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Team Recommendation  - Collaborative Filtering</a:t>
            </a:r>
            <a:endParaRPr sz="2700"/>
          </a:p>
        </p:txBody>
      </p:sp>
      <p:pic>
        <p:nvPicPr>
          <p:cNvPr id="201" name="Google Shape;201;p34"/>
          <p:cNvPicPr preferRelativeResize="0"/>
          <p:nvPr/>
        </p:nvPicPr>
        <p:blipFill>
          <a:blip r:embed="rId3">
            <a:alphaModFix/>
          </a:blip>
          <a:stretch>
            <a:fillRect/>
          </a:stretch>
        </p:blipFill>
        <p:spPr>
          <a:xfrm>
            <a:off x="3537600" y="1216325"/>
            <a:ext cx="1181475" cy="1276350"/>
          </a:xfrm>
          <a:prstGeom prst="rect">
            <a:avLst/>
          </a:prstGeom>
          <a:noFill/>
          <a:ln>
            <a:noFill/>
          </a:ln>
        </p:spPr>
      </p:pic>
      <p:pic>
        <p:nvPicPr>
          <p:cNvPr id="202" name="Google Shape;202;p34"/>
          <p:cNvPicPr preferRelativeResize="0"/>
          <p:nvPr/>
        </p:nvPicPr>
        <p:blipFill>
          <a:blip r:embed="rId4">
            <a:alphaModFix/>
          </a:blip>
          <a:stretch>
            <a:fillRect/>
          </a:stretch>
        </p:blipFill>
        <p:spPr>
          <a:xfrm>
            <a:off x="215825" y="2739968"/>
            <a:ext cx="3917149" cy="2019557"/>
          </a:xfrm>
          <a:prstGeom prst="rect">
            <a:avLst/>
          </a:prstGeom>
          <a:noFill/>
          <a:ln>
            <a:noFill/>
          </a:ln>
        </p:spPr>
      </p:pic>
      <p:pic>
        <p:nvPicPr>
          <p:cNvPr id="203" name="Google Shape;203;p34"/>
          <p:cNvPicPr preferRelativeResize="0"/>
          <p:nvPr/>
        </p:nvPicPr>
        <p:blipFill>
          <a:blip r:embed="rId5">
            <a:alphaModFix/>
          </a:blip>
          <a:stretch>
            <a:fillRect/>
          </a:stretch>
        </p:blipFill>
        <p:spPr>
          <a:xfrm>
            <a:off x="4891775" y="2739975"/>
            <a:ext cx="3778375" cy="181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66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a:t>
            </a:r>
            <a:endParaRPr/>
          </a:p>
        </p:txBody>
      </p:sp>
      <p:sp>
        <p:nvSpPr>
          <p:cNvPr id="209" name="Google Shape;209;p35"/>
          <p:cNvSpPr txBox="1"/>
          <p:nvPr>
            <p:ph idx="1" type="body"/>
          </p:nvPr>
        </p:nvSpPr>
        <p:spPr>
          <a:xfrm>
            <a:off x="120275" y="1135725"/>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Initial task</a:t>
            </a:r>
            <a:endParaRPr/>
          </a:p>
          <a:p>
            <a:pPr indent="0" lvl="0" marL="0" rtl="0" algn="l">
              <a:spcBef>
                <a:spcPts val="0"/>
              </a:spcBef>
              <a:spcAft>
                <a:spcPts val="1600"/>
              </a:spcAft>
              <a:buNone/>
            </a:pPr>
            <a:r>
              <a:t/>
            </a:r>
            <a:endParaRPr/>
          </a:p>
        </p:txBody>
      </p:sp>
      <p:sp>
        <p:nvSpPr>
          <p:cNvPr id="210" name="Google Shape;210;p35"/>
          <p:cNvSpPr/>
          <p:nvPr/>
        </p:nvSpPr>
        <p:spPr>
          <a:xfrm>
            <a:off x="249550" y="1912375"/>
            <a:ext cx="3028800" cy="181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Initial task</a:t>
            </a:r>
            <a:endParaRPr/>
          </a:p>
        </p:txBody>
      </p:sp>
      <p:sp>
        <p:nvSpPr>
          <p:cNvPr id="211" name="Google Shape;211;p35"/>
          <p:cNvSpPr/>
          <p:nvPr/>
        </p:nvSpPr>
        <p:spPr>
          <a:xfrm>
            <a:off x="357875" y="2268525"/>
            <a:ext cx="1129200" cy="76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Preprocessing , Data Cleaning</a:t>
            </a:r>
            <a:endParaRPr sz="1000">
              <a:highlight>
                <a:srgbClr val="00FF00"/>
              </a:highlight>
            </a:endParaRPr>
          </a:p>
        </p:txBody>
      </p:sp>
      <p:sp>
        <p:nvSpPr>
          <p:cNvPr id="212" name="Google Shape;212;p35"/>
          <p:cNvSpPr/>
          <p:nvPr/>
        </p:nvSpPr>
        <p:spPr>
          <a:xfrm>
            <a:off x="1747650" y="2268525"/>
            <a:ext cx="1129200" cy="76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EDA - stripcharts</a:t>
            </a:r>
            <a:endParaRPr sz="1000">
              <a:highlight>
                <a:srgbClr val="00FF00"/>
              </a:highlight>
            </a:endParaRPr>
          </a:p>
        </p:txBody>
      </p:sp>
      <p:sp>
        <p:nvSpPr>
          <p:cNvPr id="213" name="Google Shape;213;p35"/>
          <p:cNvSpPr/>
          <p:nvPr/>
        </p:nvSpPr>
        <p:spPr>
          <a:xfrm>
            <a:off x="1496175" y="2595700"/>
            <a:ext cx="251400" cy="13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5"/>
          <p:cNvSpPr/>
          <p:nvPr/>
        </p:nvSpPr>
        <p:spPr>
          <a:xfrm rot="-1865063">
            <a:off x="3213688" y="2332620"/>
            <a:ext cx="830912" cy="3278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Market value</a:t>
            </a:r>
            <a:endParaRPr sz="800"/>
          </a:p>
        </p:txBody>
      </p:sp>
      <p:sp>
        <p:nvSpPr>
          <p:cNvPr id="215" name="Google Shape;215;p35"/>
          <p:cNvSpPr/>
          <p:nvPr/>
        </p:nvSpPr>
        <p:spPr>
          <a:xfrm rot="1646227">
            <a:off x="3156010" y="2810782"/>
            <a:ext cx="1013727" cy="3279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Team recommendation</a:t>
            </a:r>
            <a:endParaRPr sz="700"/>
          </a:p>
        </p:txBody>
      </p:sp>
      <p:sp>
        <p:nvSpPr>
          <p:cNvPr id="216" name="Google Shape;216;p35"/>
          <p:cNvSpPr/>
          <p:nvPr/>
        </p:nvSpPr>
        <p:spPr>
          <a:xfrm>
            <a:off x="3970950" y="1298925"/>
            <a:ext cx="2207100" cy="129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    Training</a:t>
            </a:r>
            <a:endParaRPr/>
          </a:p>
        </p:txBody>
      </p:sp>
      <p:sp>
        <p:nvSpPr>
          <p:cNvPr id="217" name="Google Shape;217;p35"/>
          <p:cNvSpPr/>
          <p:nvPr/>
        </p:nvSpPr>
        <p:spPr>
          <a:xfrm>
            <a:off x="4142150" y="2803125"/>
            <a:ext cx="2881200" cy="126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5"/>
          <p:cNvSpPr/>
          <p:nvPr/>
        </p:nvSpPr>
        <p:spPr>
          <a:xfrm>
            <a:off x="4188325" y="3035025"/>
            <a:ext cx="1050900" cy="76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 Data Transformation</a:t>
            </a:r>
            <a:endParaRPr sz="1000">
              <a:highlight>
                <a:srgbClr val="00FF00"/>
              </a:highlight>
            </a:endParaRPr>
          </a:p>
        </p:txBody>
      </p:sp>
      <p:sp>
        <p:nvSpPr>
          <p:cNvPr id="219" name="Google Shape;219;p35"/>
          <p:cNvSpPr/>
          <p:nvPr/>
        </p:nvSpPr>
        <p:spPr>
          <a:xfrm>
            <a:off x="5253450" y="3366375"/>
            <a:ext cx="251400" cy="13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5"/>
          <p:cNvSpPr/>
          <p:nvPr/>
        </p:nvSpPr>
        <p:spPr>
          <a:xfrm>
            <a:off x="5519075" y="3035025"/>
            <a:ext cx="1129200" cy="76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Collaborative Filtering</a:t>
            </a:r>
            <a:endParaRPr sz="1000">
              <a:highlight>
                <a:srgbClr val="00FF00"/>
              </a:highlight>
            </a:endParaRPr>
          </a:p>
        </p:txBody>
      </p:sp>
      <p:sp>
        <p:nvSpPr>
          <p:cNvPr id="221" name="Google Shape;221;p35"/>
          <p:cNvSpPr/>
          <p:nvPr/>
        </p:nvSpPr>
        <p:spPr>
          <a:xfrm>
            <a:off x="4481025" y="1375150"/>
            <a:ext cx="1281300" cy="76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Selection of Model</a:t>
            </a:r>
            <a:endParaRPr sz="1000">
              <a:highlight>
                <a:srgbClr val="00FF00"/>
              </a:highlight>
            </a:endParaRPr>
          </a:p>
        </p:txBody>
      </p:sp>
      <p:sp>
        <p:nvSpPr>
          <p:cNvPr id="222" name="Google Shape;222;p35"/>
          <p:cNvSpPr/>
          <p:nvPr/>
        </p:nvSpPr>
        <p:spPr>
          <a:xfrm>
            <a:off x="6206638" y="1590688"/>
            <a:ext cx="692700" cy="33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6870650" y="1298925"/>
            <a:ext cx="2207100" cy="11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    Testing</a:t>
            </a:r>
            <a:endParaRPr/>
          </a:p>
        </p:txBody>
      </p:sp>
      <p:sp>
        <p:nvSpPr>
          <p:cNvPr id="224" name="Google Shape;224;p35"/>
          <p:cNvSpPr/>
          <p:nvPr/>
        </p:nvSpPr>
        <p:spPr>
          <a:xfrm>
            <a:off x="7343650" y="1375150"/>
            <a:ext cx="1050900" cy="6450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00FF00"/>
                </a:highlight>
              </a:rPr>
              <a:t>RMSE &gt; Required threshold</a:t>
            </a:r>
            <a:endParaRPr sz="1000">
              <a:highlight>
                <a:srgbClr val="00FF00"/>
              </a:highlight>
            </a:endParaRPr>
          </a:p>
        </p:txBody>
      </p:sp>
      <p:sp>
        <p:nvSpPr>
          <p:cNvPr id="225" name="Google Shape;225;p35"/>
          <p:cNvSpPr/>
          <p:nvPr/>
        </p:nvSpPr>
        <p:spPr>
          <a:xfrm rot="5400000">
            <a:off x="7627850" y="2654263"/>
            <a:ext cx="692700" cy="33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226" name="Google Shape;226;p35"/>
          <p:cNvSpPr/>
          <p:nvPr/>
        </p:nvSpPr>
        <p:spPr>
          <a:xfrm>
            <a:off x="6140952" y="2060875"/>
            <a:ext cx="692700" cy="267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227" name="Google Shape;227;p35"/>
          <p:cNvSpPr/>
          <p:nvPr/>
        </p:nvSpPr>
        <p:spPr>
          <a:xfrm>
            <a:off x="7387650" y="3186725"/>
            <a:ext cx="1352400" cy="99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Terminate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5574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33" name="Google Shape;233;p3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works best among all models. </a:t>
            </a:r>
            <a:endParaRPr/>
          </a:p>
          <a:p>
            <a:pPr indent="0" lvl="0" marL="0" rtl="0" algn="l">
              <a:spcBef>
                <a:spcPts val="1600"/>
              </a:spcBef>
              <a:spcAft>
                <a:spcPts val="0"/>
              </a:spcAft>
              <a:buNone/>
            </a:pPr>
            <a:r>
              <a:rPr lang="en"/>
              <a:t>We infer from this that all attributes in a model are essential to a model providing good result.</a:t>
            </a:r>
            <a:endParaRPr/>
          </a:p>
          <a:p>
            <a:pPr indent="0" lvl="0" marL="0" rtl="0" algn="l">
              <a:spcBef>
                <a:spcPts val="1600"/>
              </a:spcBef>
              <a:spcAft>
                <a:spcPts val="1600"/>
              </a:spcAft>
              <a:buNone/>
            </a:pPr>
            <a:r>
              <a:rPr lang="en"/>
              <a:t>Team Recommendation is tried on  different teams , and found to be effective in making the team better.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237" name="Shape 237"/>
        <p:cNvGrpSpPr/>
        <p:nvPr/>
      </p:nvGrpSpPr>
      <p:grpSpPr>
        <a:xfrm>
          <a:off x="0" y="0"/>
          <a:ext cx="0" cy="0"/>
          <a:chOff x="0" y="0"/>
          <a:chExt cx="0" cy="0"/>
        </a:xfrm>
      </p:grpSpPr>
      <p:sp>
        <p:nvSpPr>
          <p:cNvPr id="238" name="Google Shape;238;p37"/>
          <p:cNvSpPr txBox="1"/>
          <p:nvPr>
            <p:ph type="title"/>
          </p:nvPr>
        </p:nvSpPr>
        <p:spPr>
          <a:xfrm>
            <a:off x="423075" y="22492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311700" y="5574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problem</a:t>
            </a:r>
            <a:endParaRPr/>
          </a:p>
        </p:txBody>
      </p:sp>
      <p:sp>
        <p:nvSpPr>
          <p:cNvPr id="80" name="Google Shape;80;p15"/>
          <p:cNvSpPr txBox="1"/>
          <p:nvPr>
            <p:ph idx="1" type="body"/>
          </p:nvPr>
        </p:nvSpPr>
        <p:spPr>
          <a:xfrm>
            <a:off x="311700" y="1417800"/>
            <a:ext cx="8520600" cy="3150900"/>
          </a:xfrm>
          <a:prstGeom prst="rect">
            <a:avLst/>
          </a:prstGeom>
          <a:solidFill>
            <a:srgbClr val="3C78D8"/>
          </a:solidFill>
        </p:spPr>
        <p:txBody>
          <a:bodyPr anchorCtr="0" anchor="t" bIns="91425" lIns="91425" spcFirstLastPara="1" rIns="91425" wrap="square" tIns="91425">
            <a:noAutofit/>
          </a:bodyPr>
          <a:lstStyle/>
          <a:p>
            <a:pPr indent="-342900" lvl="0" marL="457200" rtl="0" algn="just">
              <a:lnSpc>
                <a:spcPct val="10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Most popular sport</a:t>
            </a:r>
            <a:endParaRPr>
              <a:solidFill>
                <a:srgbClr val="FFFFFF"/>
              </a:solidFill>
              <a:latin typeface="Arial"/>
              <a:ea typeface="Arial"/>
              <a:cs typeface="Arial"/>
              <a:sym typeface="Arial"/>
            </a:endParaRPr>
          </a:p>
          <a:p>
            <a:pPr indent="-342900" lvl="0" marL="457200" rtl="0" algn="just">
              <a:lnSpc>
                <a:spcPct val="10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Players make a difference to the game</a:t>
            </a:r>
            <a:endParaRPr>
              <a:solidFill>
                <a:srgbClr val="FFFFFF"/>
              </a:solidFill>
              <a:latin typeface="Arial"/>
              <a:ea typeface="Arial"/>
              <a:cs typeface="Arial"/>
              <a:sym typeface="Arial"/>
            </a:endParaRPr>
          </a:p>
          <a:p>
            <a:pPr indent="-342900" lvl="0" marL="457200" rtl="0" algn="just">
              <a:lnSpc>
                <a:spcPct val="10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Critical for small budget teams to select best possible players at the given price</a:t>
            </a:r>
            <a:endParaRPr>
              <a:solidFill>
                <a:srgbClr val="FFFFFF"/>
              </a:solidFill>
              <a:latin typeface="Arial"/>
              <a:ea typeface="Arial"/>
              <a:cs typeface="Arial"/>
              <a:sym typeface="Arial"/>
            </a:endParaRPr>
          </a:p>
          <a:p>
            <a:pPr indent="-342900" lvl="0" marL="457200" rtl="0" algn="just">
              <a:lnSpc>
                <a:spcPct val="10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Proper combination of players lead to better results</a:t>
            </a:r>
            <a:endParaRPr>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p:txBody>
      </p:sp>
      <p:sp>
        <p:nvSpPr>
          <p:cNvPr id="86" name="Google Shape;86;p16"/>
          <p:cNvSpPr txBox="1"/>
          <p:nvPr>
            <p:ph idx="1" type="body"/>
          </p:nvPr>
        </p:nvSpPr>
        <p:spPr>
          <a:xfrm>
            <a:off x="3879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Positions similar are  grouped into one common position</a:t>
            </a:r>
            <a:endParaRPr/>
          </a:p>
          <a:p>
            <a:pPr indent="-342900" lvl="0" marL="457200" rtl="0" algn="l">
              <a:spcBef>
                <a:spcPts val="0"/>
              </a:spcBef>
              <a:spcAft>
                <a:spcPts val="0"/>
              </a:spcAft>
              <a:buSzPts val="1800"/>
              <a:buChar char="●"/>
            </a:pPr>
            <a:r>
              <a:rPr lang="en"/>
              <a:t>For regression and EDA , players who are not GK - GK attributes set to NULL, and vice versa for GKs.</a:t>
            </a:r>
            <a:endParaRPr/>
          </a:p>
          <a:p>
            <a:pPr indent="-342900" lvl="0" marL="457200" rtl="0" algn="l">
              <a:spcBef>
                <a:spcPts val="0"/>
              </a:spcBef>
              <a:spcAft>
                <a:spcPts val="0"/>
              </a:spcAft>
              <a:buSzPts val="1800"/>
              <a:buChar char="●"/>
            </a:pPr>
            <a:r>
              <a:rPr lang="en"/>
              <a:t>For regression, accounting for inflation, </a:t>
            </a:r>
            <a:r>
              <a:rPr lang="en">
                <a:solidFill>
                  <a:srgbClr val="FFFFFF"/>
                </a:solidFill>
                <a:highlight>
                  <a:srgbClr val="3C78D8"/>
                </a:highlight>
                <a:latin typeface="Montserrat Light"/>
                <a:ea typeface="Montserrat Light"/>
                <a:cs typeface="Montserrat Light"/>
                <a:sym typeface="Montserrat Light"/>
              </a:rPr>
              <a:t>the value of each player is adjusted such that the ratio of the average of the values of players of each year’s data is 1.</a:t>
            </a:r>
            <a:endParaRPr>
              <a:solidFill>
                <a:srgbClr val="FFFFFF"/>
              </a:solidFill>
              <a:highlight>
                <a:srgbClr val="3C78D8"/>
              </a:highlight>
              <a:latin typeface="Montserrat Light"/>
              <a:ea typeface="Montserrat Light"/>
              <a:cs typeface="Montserrat Light"/>
              <a:sym typeface="Montserrat Light"/>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a:t>
            </a:r>
            <a:endParaRPr/>
          </a:p>
        </p:txBody>
      </p:sp>
      <p:sp>
        <p:nvSpPr>
          <p:cNvPr id="92" name="Google Shape;92;p17"/>
          <p:cNvSpPr txBox="1"/>
          <p:nvPr>
            <p:ph idx="1" type="body"/>
          </p:nvPr>
        </p:nvSpPr>
        <p:spPr>
          <a:xfrm>
            <a:off x="387900" y="1417800"/>
            <a:ext cx="8520600" cy="3150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Stripcharts like:</a:t>
            </a:r>
            <a:endParaRPr/>
          </a:p>
          <a:p>
            <a:pPr indent="-342900" lvl="0" marL="457200" rtl="0" algn="l">
              <a:spcBef>
                <a:spcPts val="1600"/>
              </a:spcBef>
              <a:spcAft>
                <a:spcPts val="0"/>
              </a:spcAft>
              <a:buSzPts val="1800"/>
              <a:buChar char="●"/>
            </a:pPr>
            <a:r>
              <a:rPr lang="en"/>
              <a:t>Market Value of each year</a:t>
            </a:r>
            <a:endParaRPr/>
          </a:p>
          <a:p>
            <a:pPr indent="-342900" lvl="0" marL="457200" rtl="0" algn="l">
              <a:spcBef>
                <a:spcPts val="0"/>
              </a:spcBef>
              <a:spcAft>
                <a:spcPts val="0"/>
              </a:spcAft>
              <a:buSzPts val="1800"/>
              <a:buChar char="●"/>
            </a:pPr>
            <a:r>
              <a:rPr lang="en"/>
              <a:t>Market value for different positions</a:t>
            </a:r>
            <a:endParaRPr/>
          </a:p>
          <a:p>
            <a:pPr indent="-342900" lvl="0" marL="457200" rtl="0" algn="l">
              <a:spcBef>
                <a:spcPts val="0"/>
              </a:spcBef>
              <a:spcAft>
                <a:spcPts val="0"/>
              </a:spcAft>
              <a:buSzPts val="1800"/>
              <a:buChar char="●"/>
            </a:pPr>
            <a:r>
              <a:rPr lang="en"/>
              <a:t>Market Value vs age </a:t>
            </a:r>
            <a:endParaRPr/>
          </a:p>
          <a:p>
            <a:pPr indent="-342900" lvl="0" marL="457200" rtl="0" algn="l">
              <a:spcBef>
                <a:spcPts val="0"/>
              </a:spcBef>
              <a:spcAft>
                <a:spcPts val="0"/>
              </a:spcAft>
              <a:buSzPts val="1800"/>
              <a:buChar char="●"/>
            </a:pPr>
            <a:r>
              <a:rPr lang="en"/>
              <a:t>Market value of each position vs the position’s important attributes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Time series plots of 5 players chosen at random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a:t>
            </a:r>
            <a:r>
              <a:rPr lang="en"/>
              <a:t> </a:t>
            </a:r>
            <a:endParaRPr/>
          </a:p>
        </p:txBody>
      </p:sp>
      <p:pic>
        <p:nvPicPr>
          <p:cNvPr id="98" name="Google Shape;98;p18"/>
          <p:cNvPicPr preferRelativeResize="0"/>
          <p:nvPr/>
        </p:nvPicPr>
        <p:blipFill>
          <a:blip r:embed="rId3">
            <a:alphaModFix/>
          </a:blip>
          <a:stretch>
            <a:fillRect/>
          </a:stretch>
        </p:blipFill>
        <p:spPr>
          <a:xfrm>
            <a:off x="1783600" y="1302525"/>
            <a:ext cx="4500500" cy="2942400"/>
          </a:xfrm>
          <a:prstGeom prst="rect">
            <a:avLst/>
          </a:prstGeom>
          <a:noFill/>
          <a:ln>
            <a:noFill/>
          </a:ln>
        </p:spPr>
      </p:pic>
      <p:pic>
        <p:nvPicPr>
          <p:cNvPr id="99" name="Google Shape;99;p18"/>
          <p:cNvPicPr preferRelativeResize="0"/>
          <p:nvPr/>
        </p:nvPicPr>
        <p:blipFill>
          <a:blip r:embed="rId4">
            <a:alphaModFix/>
          </a:blip>
          <a:stretch>
            <a:fillRect/>
          </a:stretch>
        </p:blipFill>
        <p:spPr>
          <a:xfrm>
            <a:off x="1783600" y="1302525"/>
            <a:ext cx="4500500" cy="2942400"/>
          </a:xfrm>
          <a:prstGeom prst="rect">
            <a:avLst/>
          </a:prstGeom>
          <a:noFill/>
          <a:ln>
            <a:noFill/>
          </a:ln>
        </p:spPr>
      </p:pic>
      <p:pic>
        <p:nvPicPr>
          <p:cNvPr id="100" name="Google Shape;100;p18"/>
          <p:cNvPicPr preferRelativeResize="0"/>
          <p:nvPr/>
        </p:nvPicPr>
        <p:blipFill>
          <a:blip r:embed="rId5">
            <a:alphaModFix/>
          </a:blip>
          <a:stretch>
            <a:fillRect/>
          </a:stretch>
        </p:blipFill>
        <p:spPr>
          <a:xfrm>
            <a:off x="1783600" y="1302525"/>
            <a:ext cx="4500500" cy="2942400"/>
          </a:xfrm>
          <a:prstGeom prst="rect">
            <a:avLst/>
          </a:prstGeom>
          <a:noFill/>
          <a:ln>
            <a:noFill/>
          </a:ln>
        </p:spPr>
      </p:pic>
      <p:pic>
        <p:nvPicPr>
          <p:cNvPr id="101" name="Google Shape;101;p18"/>
          <p:cNvPicPr preferRelativeResize="0"/>
          <p:nvPr/>
        </p:nvPicPr>
        <p:blipFill>
          <a:blip r:embed="rId6">
            <a:alphaModFix/>
          </a:blip>
          <a:stretch>
            <a:fillRect/>
          </a:stretch>
        </p:blipFill>
        <p:spPr>
          <a:xfrm>
            <a:off x="1783600" y="1302525"/>
            <a:ext cx="4500500" cy="2942400"/>
          </a:xfrm>
          <a:prstGeom prst="rect">
            <a:avLst/>
          </a:prstGeom>
          <a:noFill/>
          <a:ln>
            <a:noFill/>
          </a:ln>
        </p:spPr>
      </p:pic>
      <p:pic>
        <p:nvPicPr>
          <p:cNvPr id="102" name="Google Shape;102;p18"/>
          <p:cNvPicPr preferRelativeResize="0"/>
          <p:nvPr/>
        </p:nvPicPr>
        <p:blipFill>
          <a:blip r:embed="rId7">
            <a:alphaModFix/>
          </a:blip>
          <a:stretch>
            <a:fillRect/>
          </a:stretch>
        </p:blipFill>
        <p:spPr>
          <a:xfrm>
            <a:off x="1659675" y="815025"/>
            <a:ext cx="6231925" cy="407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a:t>
            </a:r>
            <a:endParaRPr/>
          </a:p>
        </p:txBody>
      </p:sp>
      <p:pic>
        <p:nvPicPr>
          <p:cNvPr id="108" name="Google Shape;108;p19"/>
          <p:cNvPicPr preferRelativeResize="0"/>
          <p:nvPr/>
        </p:nvPicPr>
        <p:blipFill>
          <a:blip r:embed="rId3">
            <a:alphaModFix/>
          </a:blip>
          <a:stretch>
            <a:fillRect/>
          </a:stretch>
        </p:blipFill>
        <p:spPr>
          <a:xfrm>
            <a:off x="1379425" y="1082375"/>
            <a:ext cx="6086638" cy="375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a:t>
            </a:r>
            <a:endParaRPr/>
          </a:p>
        </p:txBody>
      </p:sp>
      <p:pic>
        <p:nvPicPr>
          <p:cNvPr id="114" name="Google Shape;114;p20"/>
          <p:cNvPicPr preferRelativeResize="0"/>
          <p:nvPr/>
        </p:nvPicPr>
        <p:blipFill>
          <a:blip r:embed="rId3">
            <a:alphaModFix/>
          </a:blip>
          <a:stretch>
            <a:fillRect/>
          </a:stretch>
        </p:blipFill>
        <p:spPr>
          <a:xfrm>
            <a:off x="1094350" y="1082375"/>
            <a:ext cx="6086638" cy="375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373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a:t>
            </a:r>
            <a:endParaRPr/>
          </a:p>
        </p:txBody>
      </p:sp>
      <p:pic>
        <p:nvPicPr>
          <p:cNvPr id="120" name="Google Shape;120;p21"/>
          <p:cNvPicPr preferRelativeResize="0"/>
          <p:nvPr/>
        </p:nvPicPr>
        <p:blipFill>
          <a:blip r:embed="rId3">
            <a:alphaModFix/>
          </a:blip>
          <a:stretch>
            <a:fillRect/>
          </a:stretch>
        </p:blipFill>
        <p:spPr>
          <a:xfrm>
            <a:off x="1528675" y="850575"/>
            <a:ext cx="6086638" cy="375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