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2D6CC1"/>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1523999" y="1122363"/>
            <a:ext cx="10044223" cy="2387600"/>
          </a:xfrm>
          <a:prstGeom prst="rect">
            <a:avLst/>
          </a:prstGeom>
          <a:solidFill>
            <a:srgbClr val="2D6CC1"/>
          </a:solid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6000"/>
              <a:buFont typeface="Calibri"/>
              <a:buNone/>
              <a:defRPr sz="60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rgbClr val="F0AA00"/>
              </a:buClr>
              <a:buSzPts val="2400"/>
              <a:buNone/>
              <a:defRPr sz="2400">
                <a:solidFill>
                  <a:srgbClr val="F0AA00"/>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0" y="1"/>
            <a:ext cx="12192000" cy="914400"/>
          </a:xfrm>
          <a:prstGeom prst="rect">
            <a:avLst/>
          </a:prstGeom>
          <a:solidFill>
            <a:srgbClr val="2D6CC1"/>
          </a:solid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0AA00"/>
              </a:buClr>
              <a:buSzPts val="4400"/>
              <a:buFont typeface="Calibri"/>
              <a:buNone/>
              <a:defRPr>
                <a:solidFill>
                  <a:srgbClr val="F0AA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702973" y="-2251260"/>
            <a:ext cx="4851622" cy="1172948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solidFill>
            <a:srgbClr val="2D6CC1"/>
          </a:solid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0AA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0" y="1"/>
            <a:ext cx="12192000" cy="914399"/>
          </a:xfrm>
          <a:prstGeom prst="rect">
            <a:avLst/>
          </a:prstGeom>
          <a:solidFill>
            <a:srgbClr val="2D6CC1"/>
          </a:solid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0AA00"/>
              </a:buClr>
              <a:buSzPts val="4400"/>
              <a:buFont typeface="Calibri"/>
              <a:buNone/>
              <a:defRPr>
                <a:solidFill>
                  <a:srgbClr val="F0AA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264042" y="1187671"/>
            <a:ext cx="11729484" cy="485162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2D6CC1"/>
        </a:solidFill>
      </p:bgPr>
    </p:bg>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solidFill>
            <a:srgbClr val="2D6CC1"/>
          </a:solid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F0AA00"/>
              </a:buClr>
              <a:buSzPts val="2400"/>
              <a:buNone/>
              <a:defRPr sz="2400">
                <a:solidFill>
                  <a:srgbClr val="F0AA00"/>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0" y="1"/>
            <a:ext cx="12192000" cy="914400"/>
          </a:xfrm>
          <a:prstGeom prst="rect">
            <a:avLst/>
          </a:prstGeom>
          <a:solidFill>
            <a:srgbClr val="2D6CC1"/>
          </a:solid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0AA00"/>
              </a:buClr>
              <a:buSzPts val="4400"/>
              <a:buFont typeface="Calibri"/>
              <a:buNone/>
              <a:defRPr>
                <a:solidFill>
                  <a:srgbClr val="F0AA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0" y="1"/>
            <a:ext cx="12192000" cy="914400"/>
          </a:xfrm>
          <a:prstGeom prst="rect">
            <a:avLst/>
          </a:prstGeom>
          <a:solidFill>
            <a:srgbClr val="2D6CC1"/>
          </a:solid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0AA00"/>
              </a:buClr>
              <a:buSzPts val="4400"/>
              <a:buFont typeface="Calibri"/>
              <a:buNone/>
              <a:defRPr>
                <a:solidFill>
                  <a:srgbClr val="F0AA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0" y="1"/>
            <a:ext cx="12192000" cy="914400"/>
          </a:xfrm>
          <a:prstGeom prst="rect">
            <a:avLst/>
          </a:prstGeom>
          <a:solidFill>
            <a:srgbClr val="2D6CC1"/>
          </a:solid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0AA00"/>
              </a:buClr>
              <a:buSzPts val="4400"/>
              <a:buFont typeface="Calibri"/>
              <a:buNone/>
              <a:defRPr>
                <a:solidFill>
                  <a:srgbClr val="F0AA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solidFill>
            <a:srgbClr val="2D6CC1"/>
          </a:solid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0AA00"/>
              </a:buClr>
              <a:buSzPts val="3200"/>
              <a:buFont typeface="Calibri"/>
              <a:buNone/>
              <a:defRPr sz="3200">
                <a:solidFill>
                  <a:srgbClr val="F0AA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solidFill>
            <a:srgbClr val="2D6CC1"/>
          </a:solid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0AA00"/>
              </a:buClr>
              <a:buSzPts val="3200"/>
              <a:buFont typeface="Calibri"/>
              <a:buNone/>
              <a:defRPr sz="3200">
                <a:solidFill>
                  <a:srgbClr val="F0AA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0" y="1"/>
            <a:ext cx="12192000" cy="914400"/>
          </a:xfrm>
          <a:prstGeom prst="rect">
            <a:avLst/>
          </a:prstGeom>
          <a:solidFill>
            <a:srgbClr val="2D6CC1"/>
          </a:solid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F0AA00"/>
              </a:buClr>
              <a:buSzPts val="4400"/>
              <a:buFont typeface="Calibri"/>
              <a:buNone/>
              <a:defRPr b="0" i="0" sz="4400" u="none" cap="none" strike="noStrike">
                <a:solidFill>
                  <a:srgbClr val="F0AA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264042" y="1187671"/>
            <a:ext cx="11729484" cy="4851622"/>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drive.google.com/file/d/1jcgqMHFQH4Zv_ep6fgILMlesSFjej8OT/view" TargetMode="Externa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3294B"/>
        </a:solidFill>
      </p:bgPr>
    </p:bg>
    <p:spTree>
      <p:nvGrpSpPr>
        <p:cNvPr id="88" name="Shape 88"/>
        <p:cNvGrpSpPr/>
        <p:nvPr/>
      </p:nvGrpSpPr>
      <p:grpSpPr>
        <a:xfrm>
          <a:off x="0" y="0"/>
          <a:ext cx="0" cy="0"/>
          <a:chOff x="0" y="0"/>
          <a:chExt cx="0" cy="0"/>
        </a:xfrm>
      </p:grpSpPr>
      <p:sp>
        <p:nvSpPr>
          <p:cNvPr id="89" name="Google Shape;89;p13"/>
          <p:cNvSpPr txBox="1"/>
          <p:nvPr>
            <p:ph type="ctrTitle"/>
          </p:nvPr>
        </p:nvSpPr>
        <p:spPr>
          <a:xfrm>
            <a:off x="641216" y="829427"/>
            <a:ext cx="10909564" cy="2387600"/>
          </a:xfrm>
          <a:prstGeom prst="rect">
            <a:avLst/>
          </a:prstGeom>
          <a:solidFill>
            <a:srgbClr val="13294B"/>
          </a:solid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Calibri"/>
              <a:buNone/>
            </a:pPr>
            <a:r>
              <a:rPr lang="en-US"/>
              <a:t>Programming in Cognitive Science</a:t>
            </a:r>
            <a:endParaRPr/>
          </a:p>
        </p:txBody>
      </p:sp>
      <p:sp>
        <p:nvSpPr>
          <p:cNvPr id="90" name="Google Shape;90;p13"/>
          <p:cNvSpPr txBox="1"/>
          <p:nvPr>
            <p:ph idx="1" type="subTitle"/>
          </p:nvPr>
        </p:nvSpPr>
        <p:spPr>
          <a:xfrm>
            <a:off x="1073887" y="3602038"/>
            <a:ext cx="10044223" cy="1655762"/>
          </a:xfrm>
          <a:prstGeom prst="rect">
            <a:avLst/>
          </a:prstGeom>
          <a:solidFill>
            <a:srgbClr val="13294B"/>
          </a:solid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F0AA00"/>
              </a:buClr>
              <a:buSzPts val="3200"/>
              <a:buNone/>
            </a:pPr>
            <a:r>
              <a:rPr lang="en-US" sz="3200">
                <a:solidFill>
                  <a:srgbClr val="E84A27"/>
                </a:solidFill>
              </a:rPr>
              <a:t>Lecture</a:t>
            </a:r>
            <a:r>
              <a:rPr lang="en-US" sz="3200">
                <a:solidFill>
                  <a:srgbClr val="E84A27"/>
                </a:solidFill>
              </a:rPr>
              <a:t> 0: Why Cognitive Science Needs Programming</a:t>
            </a:r>
            <a:endParaRPr>
              <a:solidFill>
                <a:srgbClr val="E84A2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0" y="1"/>
            <a:ext cx="12192000" cy="914399"/>
          </a:xfrm>
          <a:prstGeom prst="rect">
            <a:avLst/>
          </a:prstGeom>
          <a:solidFill>
            <a:srgbClr val="13294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0AA00"/>
              </a:buClr>
              <a:buSzPts val="3959"/>
              <a:buFont typeface="Calibri"/>
              <a:buNone/>
            </a:pPr>
            <a:r>
              <a:rPr lang="en-US" sz="3959">
                <a:solidFill>
                  <a:srgbClr val="E84A27"/>
                </a:solidFill>
              </a:rPr>
              <a:t>2.2 Why Are There So Many Programming Languages?</a:t>
            </a:r>
            <a:endParaRPr>
              <a:solidFill>
                <a:srgbClr val="E84A27"/>
              </a:solidFill>
            </a:endParaRPr>
          </a:p>
        </p:txBody>
      </p:sp>
      <p:sp>
        <p:nvSpPr>
          <p:cNvPr id="164" name="Google Shape;164;p22"/>
          <p:cNvSpPr/>
          <p:nvPr/>
        </p:nvSpPr>
        <p:spPr>
          <a:xfrm>
            <a:off x="0" y="914400"/>
            <a:ext cx="11341768" cy="3416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Consider this program that does simple addition.</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How does a computer (or even a basic calculator) do addition?</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To compute 3 + 4 in a computer:</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Instead, use a “higher level” language (like MATLAB, or C, or Python, or Java, or …)</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Type ”3+4”.</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It prints out 7.</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Nice!</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Think about all the work it is doing under the surface.</a:t>
            </a:r>
            <a:endParaRPr sz="2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0" y="1"/>
            <a:ext cx="12192000" cy="914399"/>
          </a:xfrm>
          <a:prstGeom prst="rect">
            <a:avLst/>
          </a:prstGeom>
          <a:solidFill>
            <a:srgbClr val="13294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0AA00"/>
              </a:buClr>
              <a:buSzPts val="4400"/>
              <a:buFont typeface="Calibri"/>
              <a:buNone/>
            </a:pPr>
            <a:r>
              <a:rPr lang="en-US">
                <a:solidFill>
                  <a:srgbClr val="E84A27"/>
                </a:solidFill>
              </a:rPr>
              <a:t>2.3 Pros and Cons of Python</a:t>
            </a:r>
            <a:endParaRPr>
              <a:solidFill>
                <a:srgbClr val="E84A27"/>
              </a:solidFill>
            </a:endParaRPr>
          </a:p>
        </p:txBody>
      </p:sp>
      <p:sp>
        <p:nvSpPr>
          <p:cNvPr id="170" name="Google Shape;170;p23"/>
          <p:cNvSpPr txBox="1"/>
          <p:nvPr>
            <p:ph idx="1" type="body"/>
          </p:nvPr>
        </p:nvSpPr>
        <p:spPr>
          <a:xfrm>
            <a:off x="264042" y="1187671"/>
            <a:ext cx="11729484" cy="485162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Pros</a:t>
            </a:r>
            <a:endParaRPr/>
          </a:p>
          <a:p>
            <a:pPr indent="-228600" lvl="1" marL="685800" rtl="0" algn="l">
              <a:lnSpc>
                <a:spcPct val="90000"/>
              </a:lnSpc>
              <a:spcBef>
                <a:spcPts val="500"/>
              </a:spcBef>
              <a:spcAft>
                <a:spcPts val="0"/>
              </a:spcAft>
              <a:buClr>
                <a:schemeClr val="dk1"/>
              </a:buClr>
              <a:buSzPts val="2400"/>
              <a:buChar char="•"/>
            </a:pPr>
            <a:r>
              <a:rPr lang="en-US"/>
              <a:t>Free</a:t>
            </a:r>
            <a:endParaRPr/>
          </a:p>
          <a:p>
            <a:pPr indent="-228600" lvl="1" marL="685800" rtl="0" algn="l">
              <a:lnSpc>
                <a:spcPct val="90000"/>
              </a:lnSpc>
              <a:spcBef>
                <a:spcPts val="500"/>
              </a:spcBef>
              <a:spcAft>
                <a:spcPts val="0"/>
              </a:spcAft>
              <a:buClr>
                <a:schemeClr val="dk1"/>
              </a:buClr>
              <a:buSzPts val="2400"/>
              <a:buChar char="•"/>
            </a:pPr>
            <a:r>
              <a:rPr lang="en-US"/>
              <a:t>Easy to learn</a:t>
            </a:r>
            <a:endParaRPr/>
          </a:p>
          <a:p>
            <a:pPr indent="-228600" lvl="1" marL="685800" rtl="0" algn="l">
              <a:lnSpc>
                <a:spcPct val="90000"/>
              </a:lnSpc>
              <a:spcBef>
                <a:spcPts val="500"/>
              </a:spcBef>
              <a:spcAft>
                <a:spcPts val="0"/>
              </a:spcAft>
              <a:buClr>
                <a:schemeClr val="dk1"/>
              </a:buClr>
              <a:buSzPts val="2400"/>
              <a:buChar char="•"/>
            </a:pPr>
            <a:r>
              <a:rPr lang="en-US"/>
              <a:t>Easy to develop and test code - interactive</a:t>
            </a:r>
            <a:endParaRPr/>
          </a:p>
          <a:p>
            <a:pPr indent="-228600" lvl="1" marL="685800" rtl="0" algn="l">
              <a:lnSpc>
                <a:spcPct val="90000"/>
              </a:lnSpc>
              <a:spcBef>
                <a:spcPts val="500"/>
              </a:spcBef>
              <a:spcAft>
                <a:spcPts val="0"/>
              </a:spcAft>
              <a:buClr>
                <a:schemeClr val="dk1"/>
              </a:buClr>
              <a:buSzPts val="2400"/>
              <a:buChar char="•"/>
            </a:pPr>
            <a:r>
              <a:rPr lang="en-US"/>
              <a:t>Easy to read other people’s code</a:t>
            </a:r>
            <a:endParaRPr/>
          </a:p>
          <a:p>
            <a:pPr indent="-228600" lvl="1" marL="685800" rtl="0" algn="l">
              <a:lnSpc>
                <a:spcPct val="90000"/>
              </a:lnSpc>
              <a:spcBef>
                <a:spcPts val="500"/>
              </a:spcBef>
              <a:spcAft>
                <a:spcPts val="0"/>
              </a:spcAft>
              <a:buClr>
                <a:schemeClr val="dk1"/>
              </a:buClr>
              <a:buSzPts val="2400"/>
              <a:buChar char="•"/>
            </a:pPr>
            <a:r>
              <a:rPr lang="en-US"/>
              <a:t>Portable</a:t>
            </a:r>
            <a:endParaRPr/>
          </a:p>
          <a:p>
            <a:pPr indent="-228600" lvl="1" marL="685800" rtl="0" algn="l">
              <a:lnSpc>
                <a:spcPct val="90000"/>
              </a:lnSpc>
              <a:spcBef>
                <a:spcPts val="500"/>
              </a:spcBef>
              <a:spcAft>
                <a:spcPts val="0"/>
              </a:spcAft>
              <a:buClr>
                <a:schemeClr val="dk1"/>
              </a:buClr>
              <a:buSzPts val="2400"/>
              <a:buChar char="•"/>
            </a:pPr>
            <a:r>
              <a:rPr lang="en-US"/>
              <a:t>Lots of users</a:t>
            </a:r>
            <a:endParaRPr/>
          </a:p>
          <a:p>
            <a:pPr indent="-228600" lvl="2" marL="1143000" rtl="0" algn="l">
              <a:lnSpc>
                <a:spcPct val="90000"/>
              </a:lnSpc>
              <a:spcBef>
                <a:spcPts val="500"/>
              </a:spcBef>
              <a:spcAft>
                <a:spcPts val="0"/>
              </a:spcAft>
              <a:buClr>
                <a:schemeClr val="dk1"/>
              </a:buClr>
              <a:buSzPts val="2000"/>
              <a:buChar char="•"/>
            </a:pPr>
            <a:r>
              <a:rPr lang="en-US"/>
              <a:t>Much code you can borrow</a:t>
            </a:r>
            <a:endParaRPr/>
          </a:p>
          <a:p>
            <a:pPr indent="-228600" lvl="2" marL="1143000" rtl="0" algn="l">
              <a:lnSpc>
                <a:spcPct val="90000"/>
              </a:lnSpc>
              <a:spcBef>
                <a:spcPts val="500"/>
              </a:spcBef>
              <a:spcAft>
                <a:spcPts val="0"/>
              </a:spcAft>
              <a:buClr>
                <a:schemeClr val="dk1"/>
              </a:buClr>
              <a:buSzPts val="2000"/>
              <a:buChar char="•"/>
            </a:pPr>
            <a:r>
              <a:rPr lang="en-US"/>
              <a:t>Many third-party modules that do stuff for you</a:t>
            </a:r>
            <a:endParaRPr/>
          </a:p>
          <a:p>
            <a:pPr indent="-228600" lvl="0" marL="228600" rtl="0" algn="l">
              <a:lnSpc>
                <a:spcPct val="90000"/>
              </a:lnSpc>
              <a:spcBef>
                <a:spcPts val="1000"/>
              </a:spcBef>
              <a:spcAft>
                <a:spcPts val="0"/>
              </a:spcAft>
              <a:buClr>
                <a:schemeClr val="dk1"/>
              </a:buClr>
              <a:buSzPts val="2800"/>
              <a:buChar char="•"/>
            </a:pPr>
            <a:r>
              <a:rPr lang="en-US"/>
              <a:t>Cons</a:t>
            </a:r>
            <a:endParaRPr/>
          </a:p>
          <a:p>
            <a:pPr indent="-228600" lvl="1" marL="685800" rtl="0" algn="l">
              <a:lnSpc>
                <a:spcPct val="90000"/>
              </a:lnSpc>
              <a:spcBef>
                <a:spcPts val="500"/>
              </a:spcBef>
              <a:spcAft>
                <a:spcPts val="0"/>
              </a:spcAft>
              <a:buClr>
                <a:schemeClr val="dk1"/>
              </a:buClr>
              <a:buSzPts val="2400"/>
              <a:buChar char="•"/>
            </a:pPr>
            <a:r>
              <a:rPr lang="en-US"/>
              <a:t>Runs relatively slowly</a:t>
            </a:r>
            <a:endParaRPr/>
          </a:p>
          <a:p>
            <a:pPr indent="-228600" lvl="1" marL="685800" rtl="0" algn="l">
              <a:lnSpc>
                <a:spcPct val="90000"/>
              </a:lnSpc>
              <a:spcBef>
                <a:spcPts val="500"/>
              </a:spcBef>
              <a:spcAft>
                <a:spcPts val="0"/>
              </a:spcAft>
              <a:buClr>
                <a:schemeClr val="dk1"/>
              </a:buClr>
              <a:buSzPts val="2400"/>
              <a:buChar char="•"/>
            </a:pPr>
            <a:r>
              <a:rPr lang="en-US"/>
              <a:t>Can be hard to debug</a:t>
            </a:r>
            <a:endParaRPr/>
          </a:p>
          <a:p>
            <a:pPr indent="-228600" lvl="1" marL="685800" rtl="0" algn="l">
              <a:lnSpc>
                <a:spcPct val="90000"/>
              </a:lnSpc>
              <a:spcBef>
                <a:spcPts val="500"/>
              </a:spcBef>
              <a:spcAft>
                <a:spcPts val="0"/>
              </a:spcAft>
              <a:buClr>
                <a:schemeClr val="dk1"/>
              </a:buClr>
              <a:buSzPts val="2400"/>
              <a:buChar char="•"/>
            </a:pPr>
            <a:r>
              <a:rPr lang="en-US"/>
              <a:t>Limitations for graphics, mobile computing, database access</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txBox="1"/>
          <p:nvPr>
            <p:ph type="title"/>
          </p:nvPr>
        </p:nvSpPr>
        <p:spPr>
          <a:xfrm>
            <a:off x="0" y="1"/>
            <a:ext cx="12192000" cy="914399"/>
          </a:xfrm>
          <a:prstGeom prst="rect">
            <a:avLst/>
          </a:prstGeom>
          <a:solidFill>
            <a:srgbClr val="13294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0AA00"/>
              </a:buClr>
              <a:buSzPts val="4400"/>
              <a:buFont typeface="Calibri"/>
              <a:buNone/>
            </a:pPr>
            <a:r>
              <a:rPr lang="en-US">
                <a:solidFill>
                  <a:srgbClr val="E84A27"/>
                </a:solidFill>
              </a:rPr>
              <a:t>Learning Objectives</a:t>
            </a:r>
            <a:endParaRPr>
              <a:solidFill>
                <a:srgbClr val="E84A27"/>
              </a:solidFill>
            </a:endParaRPr>
          </a:p>
        </p:txBody>
      </p:sp>
      <p:sp>
        <p:nvSpPr>
          <p:cNvPr id="97" name="Google Shape;97;p14"/>
          <p:cNvSpPr txBox="1"/>
          <p:nvPr>
            <p:ph idx="1" type="body"/>
          </p:nvPr>
        </p:nvSpPr>
        <p:spPr>
          <a:xfrm>
            <a:off x="264042" y="1187671"/>
            <a:ext cx="11729484" cy="4851622"/>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3200"/>
              <a:buFont typeface="Calibri"/>
              <a:buAutoNum type="arabicPeriod"/>
            </a:pPr>
            <a:r>
              <a:rPr lang="en-US" sz="3200"/>
              <a:t>What is the value of computer programs in Cognitive Science?</a:t>
            </a:r>
            <a:endParaRPr/>
          </a:p>
          <a:p>
            <a:pPr indent="-311150" lvl="0" marL="514350" rtl="0" algn="l">
              <a:lnSpc>
                <a:spcPct val="90000"/>
              </a:lnSpc>
              <a:spcBef>
                <a:spcPts val="1000"/>
              </a:spcBef>
              <a:spcAft>
                <a:spcPts val="0"/>
              </a:spcAft>
              <a:buClr>
                <a:schemeClr val="dk1"/>
              </a:buClr>
              <a:buSzPts val="3200"/>
              <a:buFont typeface="Calibri"/>
              <a:buNone/>
            </a:pPr>
            <a:r>
              <a:t/>
            </a:r>
            <a:endParaRPr sz="3200"/>
          </a:p>
          <a:p>
            <a:pPr indent="-514350" lvl="0" marL="514350" rtl="0" algn="l">
              <a:lnSpc>
                <a:spcPct val="90000"/>
              </a:lnSpc>
              <a:spcBef>
                <a:spcPts val="1000"/>
              </a:spcBef>
              <a:spcAft>
                <a:spcPts val="0"/>
              </a:spcAft>
              <a:buClr>
                <a:schemeClr val="dk1"/>
              </a:buClr>
              <a:buSzPts val="3200"/>
              <a:buFont typeface="Calibri"/>
              <a:buAutoNum type="arabicPeriod"/>
            </a:pPr>
            <a:r>
              <a:rPr lang="en-US" sz="3200"/>
              <a:t>What is a programming language, why are there so many, and what are the advantages and disadvantages of the Python language?</a:t>
            </a:r>
            <a:endParaRPr/>
          </a:p>
          <a:p>
            <a:pPr indent="-311150" lvl="0" marL="514350" rtl="0" algn="l">
              <a:lnSpc>
                <a:spcPct val="90000"/>
              </a:lnSpc>
              <a:spcBef>
                <a:spcPts val="1000"/>
              </a:spcBef>
              <a:spcAft>
                <a:spcPts val="0"/>
              </a:spcAft>
              <a:buClr>
                <a:schemeClr val="dk1"/>
              </a:buClr>
              <a:buSzPts val="3200"/>
              <a:buFont typeface="Calibri"/>
              <a:buNone/>
            </a:pPr>
            <a:r>
              <a:t/>
            </a:r>
            <a:endParaRPr sz="3200"/>
          </a:p>
          <a:p>
            <a:pPr indent="-514350" lvl="0" marL="514350" rtl="0" algn="l">
              <a:lnSpc>
                <a:spcPct val="90000"/>
              </a:lnSpc>
              <a:spcBef>
                <a:spcPts val="1000"/>
              </a:spcBef>
              <a:spcAft>
                <a:spcPts val="0"/>
              </a:spcAft>
              <a:buClr>
                <a:schemeClr val="dk1"/>
              </a:buClr>
              <a:buSzPts val="3200"/>
              <a:buFont typeface="Calibri"/>
              <a:buAutoNum type="arabicPeriod"/>
            </a:pPr>
            <a:r>
              <a:rPr lang="en-US" sz="3200"/>
              <a:t>How do you get, install, and use Python?</a:t>
            </a:r>
            <a:endParaRPr/>
          </a:p>
          <a:p>
            <a:pPr indent="-311150" lvl="0" marL="514350" rtl="0" algn="l">
              <a:lnSpc>
                <a:spcPct val="90000"/>
              </a:lnSpc>
              <a:spcBef>
                <a:spcPts val="1000"/>
              </a:spcBef>
              <a:spcAft>
                <a:spcPts val="0"/>
              </a:spcAft>
              <a:buClr>
                <a:schemeClr val="dk1"/>
              </a:buClr>
              <a:buSzPts val="3200"/>
              <a:buFont typeface="Calibri"/>
              <a:buNone/>
            </a:pPr>
            <a:r>
              <a:t/>
            </a:r>
            <a:endParaRPr sz="3200"/>
          </a:p>
          <a:p>
            <a:pPr indent="-514350" lvl="0" marL="514350" rtl="0" algn="l">
              <a:lnSpc>
                <a:spcPct val="90000"/>
              </a:lnSpc>
              <a:spcBef>
                <a:spcPts val="1000"/>
              </a:spcBef>
              <a:spcAft>
                <a:spcPts val="0"/>
              </a:spcAft>
              <a:buClr>
                <a:schemeClr val="dk1"/>
              </a:buClr>
              <a:buSzPts val="3200"/>
              <a:buFont typeface="Calibri"/>
              <a:buAutoNum type="arabicPeriod"/>
            </a:pPr>
            <a:r>
              <a:rPr lang="en-US" sz="3200"/>
              <a:t>What are some tools (like PyCharm) that make Python programming easier?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0" y="1"/>
            <a:ext cx="12192000" cy="914399"/>
          </a:xfrm>
          <a:prstGeom prst="rect">
            <a:avLst/>
          </a:prstGeom>
          <a:solidFill>
            <a:srgbClr val="13294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0AA00"/>
              </a:buClr>
              <a:buSzPts val="4400"/>
              <a:buFont typeface="Calibri"/>
              <a:buNone/>
            </a:pPr>
            <a:r>
              <a:rPr lang="en-US">
                <a:solidFill>
                  <a:srgbClr val="E84A27"/>
                </a:solidFill>
              </a:rPr>
              <a:t>1.1 Value of Computer Programming</a:t>
            </a:r>
            <a:endParaRPr>
              <a:solidFill>
                <a:srgbClr val="E84A27"/>
              </a:solidFill>
            </a:endParaRPr>
          </a:p>
        </p:txBody>
      </p:sp>
      <p:sp>
        <p:nvSpPr>
          <p:cNvPr id="104" name="Google Shape;104;p15"/>
          <p:cNvSpPr txBox="1"/>
          <p:nvPr>
            <p:ph idx="1" type="body"/>
          </p:nvPr>
        </p:nvSpPr>
        <p:spPr>
          <a:xfrm>
            <a:off x="232610" y="1058778"/>
            <a:ext cx="11831053" cy="506930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1. Data Acquisition (e.g. experiments, surveys, and games)</a:t>
            </a:r>
            <a:endParaRPr/>
          </a:p>
        </p:txBody>
      </p:sp>
      <p:pic>
        <p:nvPicPr>
          <p:cNvPr id="105" name="Google Shape;105;p15"/>
          <p:cNvPicPr preferRelativeResize="0"/>
          <p:nvPr/>
        </p:nvPicPr>
        <p:blipFill rotWithShape="1">
          <a:blip r:embed="rId3">
            <a:alphaModFix/>
          </a:blip>
          <a:srcRect b="0" l="0" r="0" t="0"/>
          <a:stretch/>
        </p:blipFill>
        <p:spPr>
          <a:xfrm>
            <a:off x="6096000" y="2582779"/>
            <a:ext cx="5727201" cy="3240504"/>
          </a:xfrm>
          <a:prstGeom prst="rect">
            <a:avLst/>
          </a:prstGeom>
          <a:noFill/>
          <a:ln>
            <a:noFill/>
          </a:ln>
        </p:spPr>
      </p:pic>
      <p:pic>
        <p:nvPicPr>
          <p:cNvPr id="106" name="Google Shape;106;p15"/>
          <p:cNvPicPr preferRelativeResize="0"/>
          <p:nvPr/>
        </p:nvPicPr>
        <p:blipFill rotWithShape="1">
          <a:blip r:embed="rId4">
            <a:alphaModFix/>
          </a:blip>
          <a:srcRect b="0" l="0" r="0" t="0"/>
          <a:stretch/>
        </p:blipFill>
        <p:spPr>
          <a:xfrm>
            <a:off x="1440448" y="2856831"/>
            <a:ext cx="3022600" cy="2692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0" y="1"/>
            <a:ext cx="12192000" cy="914399"/>
          </a:xfrm>
          <a:prstGeom prst="rect">
            <a:avLst/>
          </a:prstGeom>
          <a:solidFill>
            <a:srgbClr val="13294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0AA00"/>
              </a:buClr>
              <a:buSzPts val="4400"/>
              <a:buFont typeface="Calibri"/>
              <a:buNone/>
            </a:pPr>
            <a:r>
              <a:rPr lang="en-US">
                <a:solidFill>
                  <a:srgbClr val="E84A27"/>
                </a:solidFill>
              </a:rPr>
              <a:t>1.1 Value of Computer Programming</a:t>
            </a:r>
            <a:endParaRPr>
              <a:solidFill>
                <a:srgbClr val="E84A27"/>
              </a:solidFill>
            </a:endParaRPr>
          </a:p>
        </p:txBody>
      </p:sp>
      <p:sp>
        <p:nvSpPr>
          <p:cNvPr id="113" name="Google Shape;113;p16"/>
          <p:cNvSpPr txBox="1"/>
          <p:nvPr>
            <p:ph idx="1" type="body"/>
          </p:nvPr>
        </p:nvSpPr>
        <p:spPr>
          <a:xfrm>
            <a:off x="232610" y="1058778"/>
            <a:ext cx="11831053" cy="506930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2. Data Manipulation, Analysis, and Visualization</a:t>
            </a:r>
            <a:endParaRPr/>
          </a:p>
        </p:txBody>
      </p:sp>
      <p:pic>
        <p:nvPicPr>
          <p:cNvPr id="114" name="Google Shape;114;p16"/>
          <p:cNvPicPr preferRelativeResize="0"/>
          <p:nvPr/>
        </p:nvPicPr>
        <p:blipFill rotWithShape="1">
          <a:blip r:embed="rId3">
            <a:alphaModFix/>
          </a:blip>
          <a:srcRect b="0" l="0" r="0" t="0"/>
          <a:stretch/>
        </p:blipFill>
        <p:spPr>
          <a:xfrm>
            <a:off x="1274844" y="1574270"/>
            <a:ext cx="9545052" cy="5034591"/>
          </a:xfrm>
          <a:prstGeom prst="rect">
            <a:avLst/>
          </a:prstGeom>
          <a:noFill/>
          <a:ln>
            <a:noFill/>
          </a:ln>
        </p:spPr>
      </p:pic>
      <p:pic>
        <p:nvPicPr>
          <p:cNvPr id="115" name="Google Shape;115;p16"/>
          <p:cNvPicPr preferRelativeResize="0"/>
          <p:nvPr/>
        </p:nvPicPr>
        <p:blipFill rotWithShape="1">
          <a:blip r:embed="rId4">
            <a:alphaModFix/>
          </a:blip>
          <a:srcRect b="0" l="0" r="0" t="0"/>
          <a:stretch/>
        </p:blipFill>
        <p:spPr>
          <a:xfrm>
            <a:off x="3126851" y="1539556"/>
            <a:ext cx="5841038" cy="5199863"/>
          </a:xfrm>
          <a:prstGeom prst="rect">
            <a:avLst/>
          </a:prstGeom>
          <a:noFill/>
          <a:ln>
            <a:noFill/>
          </a:ln>
        </p:spPr>
      </p:pic>
      <p:pic>
        <p:nvPicPr>
          <p:cNvPr id="116" name="Google Shape;116;p16"/>
          <p:cNvPicPr preferRelativeResize="0"/>
          <p:nvPr/>
        </p:nvPicPr>
        <p:blipFill rotWithShape="1">
          <a:blip r:embed="rId5">
            <a:alphaModFix/>
          </a:blip>
          <a:srcRect b="0" l="0" r="0" t="0"/>
          <a:stretch/>
        </p:blipFill>
        <p:spPr>
          <a:xfrm>
            <a:off x="2622550" y="2040038"/>
            <a:ext cx="6505408" cy="3777334"/>
          </a:xfrm>
          <a:prstGeom prst="rect">
            <a:avLst/>
          </a:prstGeom>
          <a:noFill/>
          <a:ln>
            <a:noFill/>
          </a:ln>
        </p:spPr>
      </p:pic>
      <p:pic>
        <p:nvPicPr>
          <p:cNvPr id="117" name="Google Shape;117;p16"/>
          <p:cNvPicPr preferRelativeResize="0"/>
          <p:nvPr/>
        </p:nvPicPr>
        <p:blipFill rotWithShape="1">
          <a:blip r:embed="rId6">
            <a:alphaModFix/>
          </a:blip>
          <a:srcRect b="0" l="0" r="0" t="0"/>
          <a:stretch/>
        </p:blipFill>
        <p:spPr>
          <a:xfrm>
            <a:off x="3456069" y="1576050"/>
            <a:ext cx="5182603" cy="51268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1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1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1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0" y="1"/>
            <a:ext cx="12192000" cy="914399"/>
          </a:xfrm>
          <a:prstGeom prst="rect">
            <a:avLst/>
          </a:prstGeom>
          <a:solidFill>
            <a:srgbClr val="13294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0AA00"/>
              </a:buClr>
              <a:buSzPts val="4400"/>
              <a:buFont typeface="Calibri"/>
              <a:buNone/>
            </a:pPr>
            <a:r>
              <a:rPr lang="en-US">
                <a:solidFill>
                  <a:srgbClr val="E84A27"/>
                </a:solidFill>
              </a:rPr>
              <a:t>1.1 Value of Computer Programming</a:t>
            </a:r>
            <a:endParaRPr>
              <a:solidFill>
                <a:srgbClr val="E84A27"/>
              </a:solidFill>
            </a:endParaRPr>
          </a:p>
        </p:txBody>
      </p:sp>
      <p:sp>
        <p:nvSpPr>
          <p:cNvPr id="124" name="Google Shape;124;p17"/>
          <p:cNvSpPr txBox="1"/>
          <p:nvPr>
            <p:ph idx="1" type="body"/>
          </p:nvPr>
        </p:nvSpPr>
        <p:spPr>
          <a:xfrm>
            <a:off x="336884" y="1058779"/>
            <a:ext cx="11726779" cy="49730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3. Simulation and Computational Modeling</a:t>
            </a:r>
            <a:endParaRPr/>
          </a:p>
        </p:txBody>
      </p:sp>
      <p:pic>
        <p:nvPicPr>
          <p:cNvPr id="125" name="Google Shape;125;p17"/>
          <p:cNvPicPr preferRelativeResize="0"/>
          <p:nvPr/>
        </p:nvPicPr>
        <p:blipFill rotWithShape="1">
          <a:blip r:embed="rId3">
            <a:alphaModFix/>
          </a:blip>
          <a:srcRect b="0" l="0" r="0" t="0"/>
          <a:stretch/>
        </p:blipFill>
        <p:spPr>
          <a:xfrm>
            <a:off x="679450" y="2632577"/>
            <a:ext cx="3517900" cy="3517900"/>
          </a:xfrm>
          <a:prstGeom prst="rect">
            <a:avLst/>
          </a:prstGeom>
          <a:noFill/>
          <a:ln>
            <a:noFill/>
          </a:ln>
        </p:spPr>
      </p:pic>
      <p:pic>
        <p:nvPicPr>
          <p:cNvPr id="126" name="Google Shape;126;p17"/>
          <p:cNvPicPr preferRelativeResize="0"/>
          <p:nvPr/>
        </p:nvPicPr>
        <p:blipFill rotWithShape="1">
          <a:blip r:embed="rId4">
            <a:alphaModFix/>
          </a:blip>
          <a:srcRect b="0" l="0" r="0" t="0"/>
          <a:stretch/>
        </p:blipFill>
        <p:spPr>
          <a:xfrm>
            <a:off x="4793025" y="2614865"/>
            <a:ext cx="6259986" cy="3521242"/>
          </a:xfrm>
          <a:prstGeom prst="rect">
            <a:avLst/>
          </a:prstGeom>
          <a:noFill/>
          <a:ln>
            <a:noFill/>
          </a:ln>
        </p:spPr>
      </p:pic>
      <p:sp>
        <p:nvSpPr>
          <p:cNvPr id="127" name="Google Shape;127;p17"/>
          <p:cNvSpPr txBox="1"/>
          <p:nvPr/>
        </p:nvSpPr>
        <p:spPr>
          <a:xfrm>
            <a:off x="4632604" y="1758282"/>
            <a:ext cx="6548743"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Behavior Simulation (like traffic, why are there traffic jams when there arent accidents?</a:t>
            </a:r>
            <a:endParaRPr/>
          </a:p>
        </p:txBody>
      </p:sp>
      <p:sp>
        <p:nvSpPr>
          <p:cNvPr id="128" name="Google Shape;128;p17"/>
          <p:cNvSpPr txBox="1"/>
          <p:nvPr/>
        </p:nvSpPr>
        <p:spPr>
          <a:xfrm>
            <a:off x="867508" y="2143292"/>
            <a:ext cx="172329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Brain Simulation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0" y="1"/>
            <a:ext cx="12192000" cy="914399"/>
          </a:xfrm>
          <a:prstGeom prst="rect">
            <a:avLst/>
          </a:prstGeom>
          <a:solidFill>
            <a:srgbClr val="13294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0AA00"/>
              </a:buClr>
              <a:buSzPts val="4400"/>
              <a:buFont typeface="Calibri"/>
              <a:buNone/>
            </a:pPr>
            <a:r>
              <a:rPr lang="en-US">
                <a:solidFill>
                  <a:srgbClr val="E84A27"/>
                </a:solidFill>
              </a:rPr>
              <a:t>1.1 Value of Computer Programming</a:t>
            </a:r>
            <a:endParaRPr>
              <a:solidFill>
                <a:srgbClr val="E84A27"/>
              </a:solidFill>
            </a:endParaRPr>
          </a:p>
        </p:txBody>
      </p:sp>
      <p:sp>
        <p:nvSpPr>
          <p:cNvPr id="135" name="Google Shape;135;p18"/>
          <p:cNvSpPr txBox="1"/>
          <p:nvPr>
            <p:ph idx="1" type="body"/>
          </p:nvPr>
        </p:nvSpPr>
        <p:spPr>
          <a:xfrm>
            <a:off x="0" y="1058779"/>
            <a:ext cx="11726779" cy="49730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3. Simulation and Computational Modeling</a:t>
            </a:r>
            <a:endParaRPr/>
          </a:p>
        </p:txBody>
      </p:sp>
      <p:sp>
        <p:nvSpPr>
          <p:cNvPr id="136" name="Google Shape;136;p18"/>
          <p:cNvSpPr txBox="1"/>
          <p:nvPr/>
        </p:nvSpPr>
        <p:spPr>
          <a:xfrm>
            <a:off x="115997" y="1684423"/>
            <a:ext cx="11960005"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We need simulations because:</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they force us to be specific, to operationally define all the variables in our theories</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complex behaviors (those involving 3+ interactions) cannot be studied well in any other way</a:t>
            </a:r>
            <a:endParaRPr/>
          </a:p>
        </p:txBody>
      </p:sp>
      <p:sp>
        <p:nvSpPr>
          <p:cNvPr id="137" name="Google Shape;137;p18"/>
          <p:cNvSpPr txBox="1"/>
          <p:nvPr/>
        </p:nvSpPr>
        <p:spPr>
          <a:xfrm>
            <a:off x="319800" y="6489100"/>
            <a:ext cx="11205900" cy="288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three body problem: three variables whose behavior all depend on each other are noisy chaos. </a:t>
            </a:r>
            <a:endParaRPr/>
          </a:p>
        </p:txBody>
      </p:sp>
      <p:pic>
        <p:nvPicPr>
          <p:cNvPr id="138" name="Google Shape;138;p18" title="triple-pendulum-chaos.mp4">
            <a:hlinkClick r:id="rId3"/>
          </p:cNvPr>
          <p:cNvPicPr preferRelativeResize="0"/>
          <p:nvPr/>
        </p:nvPicPr>
        <p:blipFill>
          <a:blip r:embed="rId4">
            <a:alphaModFix/>
          </a:blip>
          <a:stretch>
            <a:fillRect/>
          </a:stretch>
        </p:blipFill>
        <p:spPr>
          <a:xfrm>
            <a:off x="4069825" y="3037152"/>
            <a:ext cx="3299548" cy="329954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0" y="1"/>
            <a:ext cx="12192000" cy="914399"/>
          </a:xfrm>
          <a:prstGeom prst="rect">
            <a:avLst/>
          </a:prstGeom>
          <a:solidFill>
            <a:srgbClr val="13294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0AA00"/>
              </a:buClr>
              <a:buSzPts val="4400"/>
              <a:buFont typeface="Calibri"/>
              <a:buNone/>
            </a:pPr>
            <a:r>
              <a:rPr lang="en-US">
                <a:solidFill>
                  <a:srgbClr val="E84A27"/>
                </a:solidFill>
              </a:rPr>
              <a:t>2.1 What is a Programming Language?</a:t>
            </a:r>
            <a:endParaRPr>
              <a:solidFill>
                <a:srgbClr val="E84A27"/>
              </a:solidFill>
            </a:endParaRPr>
          </a:p>
        </p:txBody>
      </p:sp>
      <p:pic>
        <p:nvPicPr>
          <p:cNvPr id="144" name="Google Shape;144;p19"/>
          <p:cNvPicPr preferRelativeResize="0"/>
          <p:nvPr/>
        </p:nvPicPr>
        <p:blipFill rotWithShape="1">
          <a:blip r:embed="rId3">
            <a:alphaModFix/>
          </a:blip>
          <a:srcRect b="0" l="0" r="0" t="0"/>
          <a:stretch/>
        </p:blipFill>
        <p:spPr>
          <a:xfrm>
            <a:off x="6604000" y="1182378"/>
            <a:ext cx="5080000" cy="3289300"/>
          </a:xfrm>
          <a:prstGeom prst="rect">
            <a:avLst/>
          </a:prstGeom>
          <a:noFill/>
          <a:ln>
            <a:noFill/>
          </a:ln>
        </p:spPr>
      </p:pic>
      <p:sp>
        <p:nvSpPr>
          <p:cNvPr id="145" name="Google Shape;145;p19"/>
          <p:cNvSpPr/>
          <p:nvPr/>
        </p:nvSpPr>
        <p:spPr>
          <a:xfrm>
            <a:off x="288758" y="1182378"/>
            <a:ext cx="6096000" cy="526297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u="sng">
                <a:solidFill>
                  <a:schemeClr val="dk1"/>
                </a:solidFill>
                <a:latin typeface="Calibri"/>
                <a:ea typeface="Calibri"/>
                <a:cs typeface="Calibri"/>
                <a:sym typeface="Calibri"/>
              </a:rPr>
              <a:t>A programming language </a:t>
            </a:r>
            <a:r>
              <a:rPr lang="en-US" sz="2400">
                <a:solidFill>
                  <a:schemeClr val="dk1"/>
                </a:solidFill>
                <a:latin typeface="Calibri"/>
                <a:ea typeface="Calibri"/>
                <a:cs typeface="Calibri"/>
                <a:sym typeface="Calibri"/>
              </a:rPr>
              <a:t>is a formal language that specifies a set of instructions that can be used to produce various kinds of output. Programming languages generally consist of instructions for a computer. Programming languages can be used to create programs that implement specific algorithms.</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Programming languages (like all languages) have:</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syntax – their form, or a system of rules that defines legal sequences</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semantics – a meaning, requiring reference to the outside world.</a:t>
            </a:r>
            <a:endParaRPr/>
          </a:p>
        </p:txBody>
      </p:sp>
      <p:sp>
        <p:nvSpPr>
          <p:cNvPr id="146" name="Google Shape;146;p19"/>
          <p:cNvSpPr txBox="1"/>
          <p:nvPr/>
        </p:nvSpPr>
        <p:spPr>
          <a:xfrm>
            <a:off x="6946232" y="4549676"/>
            <a:ext cx="3673641"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Example: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 = “Hello”</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 = ”World”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 = A + B”</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print(C)</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“Hello World”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0" y="1"/>
            <a:ext cx="12192000" cy="914399"/>
          </a:xfrm>
          <a:prstGeom prst="rect">
            <a:avLst/>
          </a:prstGeom>
          <a:solidFill>
            <a:srgbClr val="13294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0AA00"/>
              </a:buClr>
              <a:buSzPts val="3959"/>
              <a:buFont typeface="Calibri"/>
              <a:buNone/>
            </a:pPr>
            <a:r>
              <a:rPr lang="en-US" sz="3959">
                <a:solidFill>
                  <a:srgbClr val="E84A27"/>
                </a:solidFill>
              </a:rPr>
              <a:t>2.2 Why Are There So Many Programming Languages?</a:t>
            </a:r>
            <a:endParaRPr>
              <a:solidFill>
                <a:srgbClr val="E84A27"/>
              </a:solidFill>
            </a:endParaRPr>
          </a:p>
        </p:txBody>
      </p:sp>
      <p:sp>
        <p:nvSpPr>
          <p:cNvPr id="152" name="Google Shape;152;p20"/>
          <p:cNvSpPr/>
          <p:nvPr/>
        </p:nvSpPr>
        <p:spPr>
          <a:xfrm>
            <a:off x="288758" y="1182378"/>
            <a:ext cx="11341768"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Just like human languages, the syntax of programming languages make some things easy and other things hard.</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Just like languages, they are tools, and different tools are good for different jobs.</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For example, some languages can communicate directly with a computer's processor or memory. This makes them faster, but also harder to use.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Other languages are designed to be easy to high level languages that are easy to use. Code in these languages looks and sounds more like English, and so it is logical and sensible to newbies. But this often means eliminating details in ways that affect speed.</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0" y="1"/>
            <a:ext cx="12192000" cy="914399"/>
          </a:xfrm>
          <a:prstGeom prst="rect">
            <a:avLst/>
          </a:prstGeom>
          <a:solidFill>
            <a:srgbClr val="13294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0AA00"/>
              </a:buClr>
              <a:buSzPts val="3959"/>
              <a:buFont typeface="Calibri"/>
              <a:buNone/>
            </a:pPr>
            <a:r>
              <a:rPr lang="en-US" sz="3959">
                <a:solidFill>
                  <a:srgbClr val="E84A27"/>
                </a:solidFill>
              </a:rPr>
              <a:t>2.2 Why Are There So Many Programming Languages?</a:t>
            </a:r>
            <a:endParaRPr>
              <a:solidFill>
                <a:srgbClr val="E84A27"/>
              </a:solidFill>
            </a:endParaRPr>
          </a:p>
        </p:txBody>
      </p:sp>
      <p:sp>
        <p:nvSpPr>
          <p:cNvPr id="158" name="Google Shape;158;p21"/>
          <p:cNvSpPr/>
          <p:nvPr/>
        </p:nvSpPr>
        <p:spPr>
          <a:xfrm>
            <a:off x="0" y="914400"/>
            <a:ext cx="11341768" cy="56323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Consider this program that does simple addition.</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How does a computer (or even a basic calculator) do addition?</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To compute 3 + 4 in a computer:</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Assign 3 to a specific memory register, which you access by stating its address, a hexidecimal number like 06GFE5153149A</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Assign 4 to a different register with its own address 76GBE5153441C</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Then assign a new address (12BF856DE23) the sum of what is stored in 06GFE5153149A and 76GBE5153441C</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Seems easy enough, and your computer can execute this code very, very fast.                   </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But you have to know your computer's memory addresses, and what's stored in them.                       </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What if 06GFE5153149A is being used to store the information in your email, or your web browser, or the operating system.</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Uh-oh, you just erased your data or broke your computer.</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This is why almost nobody does this.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