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E5D236-E582-4354-B34A-2DB0C726762C}">
  <a:tblStyle styleId="{7CE5D236-E582-4354-B34A-2DB0C726762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1ae0d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a1ae0d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933be7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933be7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933be7b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933be7b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933be7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933be7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933be7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933be7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933be7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933be7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933be7b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933be7b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933be7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933be7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a1ae0d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a1ae0d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a1ae0d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a1ae0d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933be7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933be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a1ae0d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a1ae0d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a1ae0d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a1ae0d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a1ae0d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a1ae0d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a1ae0d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a1ae0d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933be7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3933be7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a1ae0d9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a1ae0d9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a1ae0d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aa1ae0d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933be7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933be7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933be7b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933be7b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933be7b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933be7b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933be7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933be7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2e6e45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2e6e45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a1ae0d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a1ae0d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a1ae0d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a1ae0d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a1ae0d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a1ae0d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a1ae0d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a1ae0d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a1ae0d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a1ae0d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kopoLzvh5jY" TargetMode="External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BCOG 200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675" y="722425"/>
            <a:ext cx="413385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11418"/>
          <a:stretch/>
        </p:blipFill>
        <p:spPr>
          <a:xfrm>
            <a:off x="755775" y="858250"/>
            <a:ext cx="7632450" cy="3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295150" y="4400375"/>
            <a:ext cx="313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 categorical/binary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(is it in this group, yes or no?)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942850" y="4400375"/>
            <a:ext cx="313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 categorical/binary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(is it in this group, yes or no?)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Regression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4600"/>
            <a:ext cx="8839200" cy="288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367175" y="1054175"/>
            <a:ext cx="4287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y = mx + b as a model of data, try to find values of m and b (slope and intercept) that best predict the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14800" y="18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Logistic Regression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5" y="1610500"/>
            <a:ext cx="78295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25875" y="1092125"/>
            <a:ext cx="5971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Regression, doesn’t work well for categorical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K Nearest Neighbors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915950" y="1699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predict the color of the gray dot.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Pick a value for 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 Find colors of k nearest neighbors.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 Assign the most common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to the gray dot.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56825"/>
            <a:ext cx="33718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K Nearest Neighbors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1303500"/>
            <a:ext cx="82083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 of KNN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to understand and explain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training phase is 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Non-parametric (does not presume a “form” of the “decision boundary”)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 of KNN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phase can be slow when n is large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Parametric methods will be better than KNN if the selected form is close to the “true” 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Parametric methods tend to be better than KNN for small n and large p (in other words, KNN overfits)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Weights all features more or less equally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not provide coefficients or p-values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Sensitive to irrelevant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Sensitive to unscaled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14800" y="18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Logistic Regression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25875" y="1092125"/>
            <a:ext cx="5971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Regression, doesn’t work well for categorical data</a:t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638000" y="169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{7CE5D236-E582-4354-B34A-2DB0C726762C}</a:tableStyleId>
              </a:tblPr>
              <a:tblGrid>
                <a:gridCol w="2314575"/>
                <a:gridCol w="2314575"/>
                <a:gridCol w="2305050"/>
              </a:tblGrid>
              <a:tr h="80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Quantitative Predictor(s)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Qualitative 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Predictor(s)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Quantitative 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Outcome(s)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ANOVA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Qualitative Outcome(s)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Chi-Square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B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59725" y="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Logistic Regression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143600" y="753525"/>
            <a:ext cx="5971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y = mx + b, use y = 1 / (1 + e</a:t>
            </a:r>
            <a:r>
              <a:rPr baseline="30000" lang="en"/>
              <a:t>(-(mx+b))</a:t>
            </a:r>
            <a:r>
              <a:rPr lang="en">
                <a:solidFill>
                  <a:schemeClr val="dk1"/>
                </a:solidFill>
              </a:rPr>
              <a:t>)</a:t>
            </a:r>
            <a:endParaRPr baseline="30000"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0" y="1587900"/>
            <a:ext cx="4203304" cy="3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304" y="1623125"/>
            <a:ext cx="4472525" cy="33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5110300" y="703113"/>
            <a:ext cx="3688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find a value of m and b (slope and intercept) that minimizes distance of all points to curve on the left, and/or which gets as many dots as possible on the correct side of the decision line on the right </a:t>
            </a:r>
            <a:endParaRPr baseline="30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Neural Networks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275" y="2036650"/>
            <a:ext cx="4695025" cy="17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75" y="1374725"/>
            <a:ext cx="3498925" cy="263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0" y="916713"/>
            <a:ext cx="7855749" cy="40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2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Linear </a:t>
            </a:r>
            <a:r>
              <a:rPr lang="en"/>
              <a:t>Separability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learning, and what is it good for?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three main branches of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Statistics vs. machine learning vs. computational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99000" y="1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125" y="871100"/>
            <a:ext cx="4147600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50" y="1909850"/>
            <a:ext cx="3420225" cy="25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771175" y="1406150"/>
            <a:ext cx="2266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5" y="1421925"/>
            <a:ext cx="8678824" cy="3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88" y="1642250"/>
            <a:ext cx="6298425" cy="2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5" y="1327500"/>
            <a:ext cx="7260225" cy="32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00" y="1099650"/>
            <a:ext cx="50946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’ve observed agents discovering progressively more complex tool use while playing a simple game of hide-and-seek. Through training in our new simulated hide-and-seek environment, agents build a series of six distinct strategies and counterstrategies, some of which we did not know our environment supported. The self-supervised emergent complexity in this simple environment further suggests that multi-agent co-adaptation may one day produce extremely complex and intelligent behavior.&#10;&#10;Learn more: https://openai.com/blog/emergent-tool-use/" id="214" name="Google Shape;214;p37" title="Multi-Agent Hide and See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075" y="325500"/>
            <a:ext cx="6300325" cy="47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0" y="611600"/>
            <a:ext cx="8673600" cy="39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Continuum of Complexity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 → Machine Learning → Computational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Statistics are about using data to make inferences and predictions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is what we tend call it when the learning or data representation gets more complex, like using giant datasets, or a deep neural network rather than simple logistic regression using many predictors to predict many outcomes.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Computational modeling or computational science is what we tend to call it when we are moving beyond descriptive explanations, and trying to model or simulate the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25" y="152400"/>
            <a:ext cx="69550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205100" y="9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point of a model? Or really, of science in general?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Prediction? Explanation?  Accurate depiction of reality?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Thirst example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3" y="1835513"/>
            <a:ext cx="85629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70800" y="23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</a:rPr>
              <a:t>Machine learning</a:t>
            </a:r>
            <a:r>
              <a:rPr lang="en" sz="2800">
                <a:solidFill>
                  <a:schemeClr val="dk1"/>
                </a:solidFill>
              </a:rPr>
              <a:t>: Any algorithm that improves automatically through experience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is it, and what is it good for?</a:t>
            </a:r>
            <a:endParaRPr sz="2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Advanced data analysis, models, and prediction of data from any field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Business, industry, and finance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Government and Public Policy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Science and Research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Simulations and Models of the Human Mind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AI vs. Machine Learning vs. Human Intelligence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Calibri"/>
                <a:ea typeface="Calibri"/>
                <a:cs typeface="Calibri"/>
                <a:sym typeface="Calibri"/>
              </a:rPr>
              <a:t>AI vs. Machine Learning</a:t>
            </a:r>
            <a:endParaRPr b="1" sz="3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75" y="842150"/>
            <a:ext cx="4720389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Branches of Machine Learning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 Learning</a:t>
            </a:r>
            <a:r>
              <a:rPr lang="en"/>
              <a:t> - You have some data, and and no teacher or feedback or explicit goal, and you are just trying to organize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 - You have some data, and are being explicitly told some relationship you are trying to 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Reinforcement Learning</a:t>
            </a:r>
            <a:r>
              <a:rPr lang="en"/>
              <a:t> - You have some input data, and are trying to learn the right thing to DO given that situation.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00" y="449075"/>
            <a:ext cx="6421776" cy="45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40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- Clustering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60100" y="65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0" y="1279025"/>
            <a:ext cx="76295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40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- Dimensionality Reduction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250975" y="629550"/>
            <a:ext cx="5697000" cy="43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" y="885888"/>
            <a:ext cx="3873450" cy="38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821650" y="1263925"/>
            <a:ext cx="37629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information is represented in multiple, redundant ways, you can simplify!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2-D information can be compressed to a 1-D representation.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40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- Dimensionality Reduction</a:t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3250975" y="629550"/>
            <a:ext cx="5697000" cy="43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918925" y="572700"/>
            <a:ext cx="4029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Principal</a:t>
            </a:r>
            <a:r>
              <a:rPr lang="en" sz="2400"/>
              <a:t> Components Analysis:</a:t>
            </a:r>
            <a:endParaRPr sz="2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Take </a:t>
            </a:r>
            <a:r>
              <a:rPr lang="en" sz="1600"/>
              <a:t>original</a:t>
            </a:r>
            <a:r>
              <a:rPr lang="en" sz="1600"/>
              <a:t>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Draw orthogonal lines, one at a time, in manner than minimizes distance of each line to all the points.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Calculate out how much variance is explained by each dimension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 each observation to a score on that dimension.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example on left, PC1 has much higher variance than PC2 (maybe 5:1 ratio).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we represent a point as its value on PC1, we are capturing ⅚ of the point’s original information, using less ½ of the dimensions.</a:t>
            </a:r>
            <a:endParaRPr sz="1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9538"/>
            <a:ext cx="4918925" cy="3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