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328C76-4341-45FC-80D8-DD650256B615}">
  <a:tblStyle styleId="{05328C76-4341-45FC-80D8-DD650256B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3ec764d0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3ec764d0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ec764d0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ec764d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ec764d0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3ec764d0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ec764d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3ec764d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ec764d0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ec764d0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ec764d0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ec764d0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3ec764d0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3ec764d0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933be7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933be7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933be7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933be7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ec764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ec764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ec764d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ec764d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ec764d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ec764d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ec764d0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ec764d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3ec764d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3ec764d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ec764d0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ec764d0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BCOG 200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Supervised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to Many Dimensions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1825325" y="18426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217" name="Google Shape;217;p22"/>
          <p:cNvSpPr/>
          <p:nvPr/>
        </p:nvSpPr>
        <p:spPr>
          <a:xfrm>
            <a:off x="1825325" y="23893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218" name="Google Shape;218;p22"/>
          <p:cNvSpPr/>
          <p:nvPr/>
        </p:nvSpPr>
        <p:spPr>
          <a:xfrm>
            <a:off x="1825325" y="12960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baseline="-25000" sz="1200"/>
          </a:p>
        </p:txBody>
      </p:sp>
      <p:sp>
        <p:nvSpPr>
          <p:cNvPr id="219" name="Google Shape;219;p22"/>
          <p:cNvSpPr/>
          <p:nvPr/>
        </p:nvSpPr>
        <p:spPr>
          <a:xfrm>
            <a:off x="4632250" y="15412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900"/>
              <a:t>y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220" name="Google Shape;220;p22"/>
          <p:cNvSpPr/>
          <p:nvPr/>
        </p:nvSpPr>
        <p:spPr>
          <a:xfrm>
            <a:off x="1825325" y="29227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221" name="Google Shape;221;p22"/>
          <p:cNvSpPr/>
          <p:nvPr/>
        </p:nvSpPr>
        <p:spPr>
          <a:xfrm>
            <a:off x="1825325" y="34428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4</a:t>
            </a:r>
            <a:endParaRPr baseline="-25000" sz="1200"/>
          </a:p>
        </p:txBody>
      </p:sp>
      <p:sp>
        <p:nvSpPr>
          <p:cNvPr id="222" name="Google Shape;222;p22"/>
          <p:cNvSpPr/>
          <p:nvPr/>
        </p:nvSpPr>
        <p:spPr>
          <a:xfrm>
            <a:off x="1825325" y="39895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5</a:t>
            </a:r>
            <a:endParaRPr baseline="-25000" sz="1200"/>
          </a:p>
        </p:txBody>
      </p:sp>
      <p:sp>
        <p:nvSpPr>
          <p:cNvPr id="223" name="Google Shape;223;p22"/>
          <p:cNvSpPr/>
          <p:nvPr/>
        </p:nvSpPr>
        <p:spPr>
          <a:xfrm>
            <a:off x="1825325" y="45229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6</a:t>
            </a:r>
            <a:endParaRPr baseline="-25000" sz="1200"/>
          </a:p>
        </p:txBody>
      </p:sp>
      <p:sp>
        <p:nvSpPr>
          <p:cNvPr id="224" name="Google Shape;224;p22"/>
          <p:cNvSpPr/>
          <p:nvPr/>
        </p:nvSpPr>
        <p:spPr>
          <a:xfrm>
            <a:off x="4632250" y="2091525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900"/>
              <a:t>y</a:t>
            </a:r>
            <a:r>
              <a:rPr baseline="-25000" lang="en" sz="900"/>
              <a:t>2</a:t>
            </a:r>
            <a:endParaRPr baseline="-25000" sz="900"/>
          </a:p>
        </p:txBody>
      </p:sp>
      <p:sp>
        <p:nvSpPr>
          <p:cNvPr id="225" name="Google Shape;225;p22"/>
          <p:cNvSpPr/>
          <p:nvPr/>
        </p:nvSpPr>
        <p:spPr>
          <a:xfrm>
            <a:off x="4632250" y="26418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900"/>
              <a:t>y</a:t>
            </a:r>
            <a:r>
              <a:rPr baseline="-25000" lang="en" sz="900"/>
              <a:t>3</a:t>
            </a:r>
            <a:endParaRPr baseline="-25000" sz="900"/>
          </a:p>
        </p:txBody>
      </p:sp>
      <p:sp>
        <p:nvSpPr>
          <p:cNvPr id="226" name="Google Shape;226;p22"/>
          <p:cNvSpPr/>
          <p:nvPr/>
        </p:nvSpPr>
        <p:spPr>
          <a:xfrm>
            <a:off x="4632250" y="3192175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900"/>
              <a:t>y</a:t>
            </a:r>
            <a:r>
              <a:rPr baseline="-25000" lang="en" sz="900"/>
              <a:t>4</a:t>
            </a:r>
            <a:endParaRPr baseline="-25000" sz="900"/>
          </a:p>
        </p:txBody>
      </p:sp>
      <p:cxnSp>
        <p:nvCxnSpPr>
          <p:cNvPr id="227" name="Google Shape;227;p22"/>
          <p:cNvCxnSpPr>
            <a:stCxn id="218" idx="6"/>
            <a:endCxn id="219" idx="2"/>
          </p:cNvCxnSpPr>
          <p:nvPr/>
        </p:nvCxnSpPr>
        <p:spPr>
          <a:xfrm>
            <a:off x="2282525" y="1524600"/>
            <a:ext cx="23496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>
            <a:stCxn id="218" idx="6"/>
            <a:endCxn id="224" idx="2"/>
          </p:cNvCxnSpPr>
          <p:nvPr/>
        </p:nvCxnSpPr>
        <p:spPr>
          <a:xfrm>
            <a:off x="2282525" y="1524600"/>
            <a:ext cx="23496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>
            <a:stCxn id="218" idx="6"/>
            <a:endCxn id="225" idx="2"/>
          </p:cNvCxnSpPr>
          <p:nvPr/>
        </p:nvCxnSpPr>
        <p:spPr>
          <a:xfrm>
            <a:off x="2282525" y="1524600"/>
            <a:ext cx="2349600" cy="13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18" idx="6"/>
            <a:endCxn id="226" idx="2"/>
          </p:cNvCxnSpPr>
          <p:nvPr/>
        </p:nvCxnSpPr>
        <p:spPr>
          <a:xfrm>
            <a:off x="2282525" y="1524600"/>
            <a:ext cx="2349600" cy="18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2"/>
          <p:cNvCxnSpPr>
            <a:stCxn id="216" idx="6"/>
            <a:endCxn id="226" idx="2"/>
          </p:cNvCxnSpPr>
          <p:nvPr/>
        </p:nvCxnSpPr>
        <p:spPr>
          <a:xfrm>
            <a:off x="2282525" y="2071250"/>
            <a:ext cx="2349600" cy="13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2"/>
          <p:cNvCxnSpPr>
            <a:stCxn id="216" idx="6"/>
            <a:endCxn id="225" idx="2"/>
          </p:cNvCxnSpPr>
          <p:nvPr/>
        </p:nvCxnSpPr>
        <p:spPr>
          <a:xfrm>
            <a:off x="2282525" y="2071250"/>
            <a:ext cx="23496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2"/>
          <p:cNvCxnSpPr>
            <a:stCxn id="216" idx="6"/>
            <a:endCxn id="224" idx="2"/>
          </p:cNvCxnSpPr>
          <p:nvPr/>
        </p:nvCxnSpPr>
        <p:spPr>
          <a:xfrm>
            <a:off x="2282525" y="2071250"/>
            <a:ext cx="23496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2"/>
          <p:cNvCxnSpPr>
            <a:stCxn id="216" idx="6"/>
            <a:endCxn id="219" idx="2"/>
          </p:cNvCxnSpPr>
          <p:nvPr/>
        </p:nvCxnSpPr>
        <p:spPr>
          <a:xfrm flipH="1" rot="10800000">
            <a:off x="2282525" y="1769750"/>
            <a:ext cx="23496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>
            <a:stCxn id="217" idx="6"/>
            <a:endCxn id="219" idx="2"/>
          </p:cNvCxnSpPr>
          <p:nvPr/>
        </p:nvCxnSpPr>
        <p:spPr>
          <a:xfrm flipH="1" rot="10800000">
            <a:off x="2282525" y="1769800"/>
            <a:ext cx="2349600" cy="8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2"/>
          <p:cNvCxnSpPr>
            <a:stCxn id="217" idx="6"/>
            <a:endCxn id="224" idx="2"/>
          </p:cNvCxnSpPr>
          <p:nvPr/>
        </p:nvCxnSpPr>
        <p:spPr>
          <a:xfrm flipH="1" rot="10800000">
            <a:off x="2282525" y="2320000"/>
            <a:ext cx="23496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2"/>
          <p:cNvCxnSpPr>
            <a:stCxn id="217" idx="6"/>
            <a:endCxn id="225" idx="2"/>
          </p:cNvCxnSpPr>
          <p:nvPr/>
        </p:nvCxnSpPr>
        <p:spPr>
          <a:xfrm>
            <a:off x="2282525" y="2617900"/>
            <a:ext cx="23496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2"/>
          <p:cNvCxnSpPr>
            <a:stCxn id="217" idx="6"/>
            <a:endCxn id="226" idx="2"/>
          </p:cNvCxnSpPr>
          <p:nvPr/>
        </p:nvCxnSpPr>
        <p:spPr>
          <a:xfrm>
            <a:off x="2282525" y="2617900"/>
            <a:ext cx="2349600" cy="8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20" idx="6"/>
            <a:endCxn id="219" idx="2"/>
          </p:cNvCxnSpPr>
          <p:nvPr/>
        </p:nvCxnSpPr>
        <p:spPr>
          <a:xfrm flipH="1" rot="10800000">
            <a:off x="2282525" y="1769800"/>
            <a:ext cx="2349600" cy="13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20" idx="6"/>
            <a:endCxn id="224" idx="2"/>
          </p:cNvCxnSpPr>
          <p:nvPr/>
        </p:nvCxnSpPr>
        <p:spPr>
          <a:xfrm flipH="1" rot="10800000">
            <a:off x="2282525" y="2320000"/>
            <a:ext cx="23496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>
            <a:stCxn id="220" idx="6"/>
            <a:endCxn id="225" idx="2"/>
          </p:cNvCxnSpPr>
          <p:nvPr/>
        </p:nvCxnSpPr>
        <p:spPr>
          <a:xfrm flipH="1" rot="10800000">
            <a:off x="2282525" y="2870500"/>
            <a:ext cx="23496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2"/>
          <p:cNvCxnSpPr>
            <a:stCxn id="220" idx="6"/>
            <a:endCxn id="226" idx="2"/>
          </p:cNvCxnSpPr>
          <p:nvPr/>
        </p:nvCxnSpPr>
        <p:spPr>
          <a:xfrm>
            <a:off x="2282525" y="3151300"/>
            <a:ext cx="23496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stCxn id="221" idx="6"/>
            <a:endCxn id="226" idx="2"/>
          </p:cNvCxnSpPr>
          <p:nvPr/>
        </p:nvCxnSpPr>
        <p:spPr>
          <a:xfrm flipH="1" rot="10800000">
            <a:off x="2282525" y="3420650"/>
            <a:ext cx="23496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stCxn id="221" idx="6"/>
            <a:endCxn id="225" idx="2"/>
          </p:cNvCxnSpPr>
          <p:nvPr/>
        </p:nvCxnSpPr>
        <p:spPr>
          <a:xfrm flipH="1" rot="10800000">
            <a:off x="2282525" y="2870450"/>
            <a:ext cx="23496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>
            <a:stCxn id="221" idx="6"/>
            <a:endCxn id="224" idx="2"/>
          </p:cNvCxnSpPr>
          <p:nvPr/>
        </p:nvCxnSpPr>
        <p:spPr>
          <a:xfrm flipH="1" rot="10800000">
            <a:off x="2282525" y="2320250"/>
            <a:ext cx="2349600" cy="13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2"/>
          <p:cNvCxnSpPr>
            <a:stCxn id="221" idx="6"/>
            <a:endCxn id="219" idx="2"/>
          </p:cNvCxnSpPr>
          <p:nvPr/>
        </p:nvCxnSpPr>
        <p:spPr>
          <a:xfrm flipH="1" rot="10800000">
            <a:off x="2282525" y="1769750"/>
            <a:ext cx="2349600" cy="19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2"/>
          <p:cNvCxnSpPr>
            <a:stCxn id="222" idx="6"/>
            <a:endCxn id="219" idx="2"/>
          </p:cNvCxnSpPr>
          <p:nvPr/>
        </p:nvCxnSpPr>
        <p:spPr>
          <a:xfrm flipH="1" rot="10800000">
            <a:off x="2282525" y="1769800"/>
            <a:ext cx="2349600" cy="24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2"/>
          <p:cNvCxnSpPr>
            <a:stCxn id="222" idx="6"/>
            <a:endCxn id="226" idx="2"/>
          </p:cNvCxnSpPr>
          <p:nvPr/>
        </p:nvCxnSpPr>
        <p:spPr>
          <a:xfrm flipH="1" rot="10800000">
            <a:off x="2282525" y="3420700"/>
            <a:ext cx="23496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2"/>
          <p:cNvCxnSpPr>
            <a:stCxn id="222" idx="6"/>
            <a:endCxn id="225" idx="2"/>
          </p:cNvCxnSpPr>
          <p:nvPr/>
        </p:nvCxnSpPr>
        <p:spPr>
          <a:xfrm flipH="1" rot="10800000">
            <a:off x="2282525" y="2870500"/>
            <a:ext cx="2349600" cy="13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2"/>
          <p:cNvCxnSpPr>
            <a:stCxn id="222" idx="6"/>
            <a:endCxn id="224" idx="2"/>
          </p:cNvCxnSpPr>
          <p:nvPr/>
        </p:nvCxnSpPr>
        <p:spPr>
          <a:xfrm flipH="1" rot="10800000">
            <a:off x="2282525" y="2320000"/>
            <a:ext cx="2349600" cy="18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2"/>
          <p:cNvCxnSpPr>
            <a:stCxn id="223" idx="6"/>
            <a:endCxn id="219" idx="2"/>
          </p:cNvCxnSpPr>
          <p:nvPr/>
        </p:nvCxnSpPr>
        <p:spPr>
          <a:xfrm flipH="1" rot="10800000">
            <a:off x="2282525" y="1769800"/>
            <a:ext cx="2349600" cy="29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2"/>
          <p:cNvCxnSpPr>
            <a:stCxn id="223" idx="6"/>
            <a:endCxn id="224" idx="2"/>
          </p:cNvCxnSpPr>
          <p:nvPr/>
        </p:nvCxnSpPr>
        <p:spPr>
          <a:xfrm flipH="1" rot="10800000">
            <a:off x="2282525" y="2320000"/>
            <a:ext cx="2349600" cy="24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2"/>
          <p:cNvCxnSpPr>
            <a:stCxn id="223" idx="6"/>
            <a:endCxn id="225" idx="2"/>
          </p:cNvCxnSpPr>
          <p:nvPr/>
        </p:nvCxnSpPr>
        <p:spPr>
          <a:xfrm flipH="1" rot="10800000">
            <a:off x="2282525" y="2870500"/>
            <a:ext cx="2349600" cy="18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2"/>
          <p:cNvCxnSpPr>
            <a:stCxn id="223" idx="6"/>
            <a:endCxn id="226" idx="2"/>
          </p:cNvCxnSpPr>
          <p:nvPr/>
        </p:nvCxnSpPr>
        <p:spPr>
          <a:xfrm flipH="1" rot="10800000">
            <a:off x="2282525" y="3420700"/>
            <a:ext cx="2349600" cy="13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2"/>
          <p:cNvSpPr txBox="1"/>
          <p:nvPr/>
        </p:nvSpPr>
        <p:spPr>
          <a:xfrm>
            <a:off x="5268400" y="1548500"/>
            <a:ext cx="9690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Mammal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Bird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Reptile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Fish</a:t>
            </a:r>
            <a:endParaRPr sz="1600"/>
          </a:p>
        </p:txBody>
      </p:sp>
      <p:sp>
        <p:nvSpPr>
          <p:cNvPr id="256" name="Google Shape;256;p22"/>
          <p:cNvSpPr txBox="1"/>
          <p:nvPr/>
        </p:nvSpPr>
        <p:spPr>
          <a:xfrm>
            <a:off x="121125" y="1932400"/>
            <a:ext cx="15252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Time in Air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Time in Water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Time Land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Wing Size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Arm Size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 Size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156000" y="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Normalization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156000" y="63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trying to get the network to learn which dimensions matter.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if something about our data biases certain dimensions, this can make it hard for machine learning algorithms to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23"/>
          <p:cNvGraphicFramePr/>
          <p:nvPr/>
        </p:nvGraphicFramePr>
        <p:xfrm>
          <a:off x="3729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{05328C76-4341-45FC-80D8-DD650256B615}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Spent in 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of Wings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86775" y="9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Normalization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25" y="728925"/>
            <a:ext cx="67595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38675" y="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311700" y="1152475"/>
            <a:ext cx="85206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had 10,000 features you could keep track of for each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Would that be good or bad.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50" y="1230950"/>
            <a:ext cx="2918675" cy="29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00" y="1294325"/>
            <a:ext cx="5617749" cy="22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data into a training set and a test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train your model (and determine your b’s) using the training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test on the test items.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it still does well, great! This means your b’s are probably not overfit, and will generalize well to new data.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5" y="637400"/>
            <a:ext cx="8839201" cy="386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Supervised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 the importance of knowing (and normalizing) your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Discuss overfitting and cross validation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70800" y="23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Supervised Learning vs. Unsupervised Learning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70800" y="1263925"/>
            <a:ext cx="84138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Unsupervised Learning</a:t>
            </a:r>
            <a:r>
              <a:rPr lang="en" sz="1800">
                <a:solidFill>
                  <a:schemeClr val="dk2"/>
                </a:solidFill>
              </a:rPr>
              <a:t> - You have some data, and and no teacher or feedback or explicit goal, and you are just trying to organize the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Supervised Learning</a:t>
            </a:r>
            <a:r>
              <a:rPr lang="en" sz="1800">
                <a:solidFill>
                  <a:schemeClr val="dk2"/>
                </a:solidFill>
              </a:rPr>
              <a:t> - You have some data, and are being explicitly told some relationship you are trying to learn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6975" y="4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Examples of Supervised Learning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6975" y="620550"/>
            <a:ext cx="9047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Regression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0" y="2608650"/>
            <a:ext cx="914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Classification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107450"/>
            <a:ext cx="91440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categorical or continuous data to predict continuous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scientists, we might be interested in the predictors of happiness, depression, school success, artistic skill, financial success, when those things are measured on a continuous scale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humans, we might be interested in “how much” we will like this pizza, this tv show, this musical artist, or this person as a friend or romantic partner.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47050" y="3036450"/>
            <a:ext cx="899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categorical or continuous data to predict categorical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scientists, we might be interested in the predictors of whether someone will finish school, get COVID-19, be a victim or perpetrator of a crime, or vote for Donald Trump.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humans, we might be interested in the same set of questions as above, but posed in a binary way: will I like this pizza, will I like this TV show, will I like this person.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K Nearest Neighbors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6200" y="673175"/>
            <a:ext cx="42474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predict the color of the gray dot.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 Pick a number for 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 Find colors of the k nearest neighbors in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 Guess that the most likely color of the grey dot is the color most frequent in the k nearest 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Algorithmically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the distance to all the dots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them by distance.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 the most frequent color in the top k items in the sorted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948275" y="1470525"/>
            <a:ext cx="1464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368700" y="2956800"/>
            <a:ext cx="449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Advantages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Easy to conceptualize and implement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Usually works pretty well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Disadvantages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the number of comparisons gets large, that’s a LOT of distances you have to compute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dimension weighted equally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584850" y="2571750"/>
            <a:ext cx="1387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 water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 rot="-5400000">
            <a:off x="4968675" y="1279750"/>
            <a:ext cx="10362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 air</a:t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5787450" y="257375"/>
            <a:ext cx="8700" cy="22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 flipH="1" rot="-5400000">
            <a:off x="7163400" y="1174050"/>
            <a:ext cx="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6239800" y="8580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392200" y="10104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544600" y="14192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806325" y="12716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205550" y="16909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351950" y="148320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357975" y="20122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692000" y="156757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806325" y="190647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082138" y="198690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737175" y="10104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307825" y="9541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082150" y="9541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544600" y="11628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392200" y="12909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005925" y="18385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205538" y="14984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 situation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849800" y="1779075"/>
            <a:ext cx="1464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0" y="641438"/>
            <a:ext cx="3305550" cy="2919913"/>
            <a:chOff x="5233800" y="257375"/>
            <a:chExt cx="3305550" cy="2919913"/>
          </a:xfrm>
        </p:grpSpPr>
        <p:sp>
          <p:nvSpPr>
            <p:cNvPr id="113" name="Google Shape;113;p18"/>
            <p:cNvSpPr txBox="1"/>
            <p:nvPr/>
          </p:nvSpPr>
          <p:spPr>
            <a:xfrm>
              <a:off x="6268200" y="2813988"/>
              <a:ext cx="17187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Time in water (x</a:t>
              </a:r>
              <a:r>
                <a:rPr baseline="-25000" lang="en"/>
                <a:t>1</a:t>
              </a:r>
              <a:r>
                <a:rPr lang="en"/>
                <a:t>)</a:t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 rot="-5400000">
              <a:off x="4652100" y="1231987"/>
              <a:ext cx="14358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Time in air (x</a:t>
              </a:r>
              <a:r>
                <a:rPr baseline="-25000" lang="en"/>
                <a:t>2</a:t>
              </a:r>
              <a:r>
                <a:rPr lang="en"/>
                <a:t>)</a:t>
              </a:r>
              <a:endParaRPr/>
            </a:p>
          </p:txBody>
        </p:sp>
        <p:cxnSp>
          <p:nvCxnSpPr>
            <p:cNvPr id="115" name="Google Shape;115;p18"/>
            <p:cNvCxnSpPr/>
            <p:nvPr/>
          </p:nvCxnSpPr>
          <p:spPr>
            <a:xfrm flipH="1" rot="10800000">
              <a:off x="5787450" y="257375"/>
              <a:ext cx="8700" cy="228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8"/>
            <p:cNvCxnSpPr/>
            <p:nvPr/>
          </p:nvCxnSpPr>
          <p:spPr>
            <a:xfrm flipH="1" rot="-5400000">
              <a:off x="7163400" y="1174050"/>
              <a:ext cx="8700" cy="274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7" name="Google Shape;117;p18"/>
          <p:cNvSpPr/>
          <p:nvPr/>
        </p:nvSpPr>
        <p:spPr>
          <a:xfrm>
            <a:off x="1347088" y="18583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561675" y="20382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73613" y="22826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014488" y="12180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820538" y="19894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865763" y="156870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433363" y="13098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673825" y="12180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381025" y="25717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333788" y="21212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637975" y="18583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873625" y="19003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637963" y="16784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144925" y="1624438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873625" y="15180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857925" y="16784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658975" y="14985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2579775" y="21768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673825" y="1779063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825738" y="205410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527425" y="24270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307288" y="26125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637950" y="14985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144925" y="102477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805363" y="24270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177800" y="245575"/>
            <a:ext cx="4342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Red = Ratio of Red to Yellow in k nearest neighbors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680000" y="1005475"/>
            <a:ext cx="301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=     </a:t>
            </a:r>
            <a:r>
              <a:rPr lang="en" u="sng"/>
              <a:t>   1   </a:t>
            </a:r>
            <a:r>
              <a:rPr lang="en" sz="100" u="sng"/>
              <a:t>.</a:t>
            </a:r>
            <a:r>
              <a:rPr lang="en" u="sng">
                <a:solidFill>
                  <a:schemeClr val="dk1"/>
                </a:solidFill>
              </a:rPr>
              <a:t>    </a:t>
            </a:r>
            <a:r>
              <a:rPr lang="en" u="sng"/>
              <a:t>   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 + e</a:t>
            </a:r>
            <a:r>
              <a:rPr baseline="30000" lang="en"/>
              <a:t>-z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z = b</a:t>
            </a:r>
            <a:r>
              <a:rPr baseline="-25000" lang="en"/>
              <a:t>0</a:t>
            </a:r>
            <a:r>
              <a:rPr lang="en"/>
              <a:t> +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/>
              <a:t> +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198" y="641452"/>
            <a:ext cx="2106178" cy="166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3642050" y="2681775"/>
            <a:ext cx="50694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z-value of 0 means sigmoid of 0.5, i.e. 50-50 chance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z gets more negative, y quickly goes to zero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z gets more positive, y quickly goes to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want our “supervised” learning model to do, is figure out what values of b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b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and b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chemeClr val="dk1"/>
                </a:solidFill>
              </a:rPr>
              <a:t>let us guess, given any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and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the correct value of y (0 or 1).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case, we want something like: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= -0.5,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1,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71700" y="2931800"/>
            <a:ext cx="2594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0.00                        0.50                         1.00</a:t>
            </a:r>
            <a:endParaRPr sz="1000"/>
          </a:p>
        </p:txBody>
      </p:sp>
      <p:sp>
        <p:nvSpPr>
          <p:cNvPr id="147" name="Google Shape;147;p18"/>
          <p:cNvSpPr txBox="1"/>
          <p:nvPr/>
        </p:nvSpPr>
        <p:spPr>
          <a:xfrm rot="-5400000">
            <a:off x="-908375" y="1410175"/>
            <a:ext cx="2594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0.00                     0.50                    1.00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Boundary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849800" y="1779075"/>
            <a:ext cx="146400" cy="147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0" y="641438"/>
            <a:ext cx="3305550" cy="2919913"/>
            <a:chOff x="5233800" y="257375"/>
            <a:chExt cx="3305550" cy="2919913"/>
          </a:xfrm>
        </p:grpSpPr>
        <p:sp>
          <p:nvSpPr>
            <p:cNvPr id="155" name="Google Shape;155;p19"/>
            <p:cNvSpPr txBox="1"/>
            <p:nvPr/>
          </p:nvSpPr>
          <p:spPr>
            <a:xfrm>
              <a:off x="6268200" y="2813988"/>
              <a:ext cx="17187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Time in water (x</a:t>
              </a:r>
              <a:r>
                <a:rPr baseline="-25000" lang="en"/>
                <a:t>1</a:t>
              </a:r>
              <a:r>
                <a:rPr lang="en"/>
                <a:t>)</a:t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 rot="-5400000">
              <a:off x="4652100" y="1231987"/>
              <a:ext cx="14358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Time in air (x</a:t>
              </a:r>
              <a:r>
                <a:rPr baseline="-25000" lang="en"/>
                <a:t>2</a:t>
              </a:r>
              <a:r>
                <a:rPr lang="en"/>
                <a:t>)</a:t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 rot="10800000">
              <a:off x="5787450" y="257375"/>
              <a:ext cx="8700" cy="228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19"/>
            <p:cNvCxnSpPr/>
            <p:nvPr/>
          </p:nvCxnSpPr>
          <p:spPr>
            <a:xfrm flipH="1" rot="-5400000">
              <a:off x="7163400" y="1174050"/>
              <a:ext cx="8700" cy="274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9" name="Google Shape;159;p19"/>
          <p:cNvSpPr/>
          <p:nvPr/>
        </p:nvSpPr>
        <p:spPr>
          <a:xfrm>
            <a:off x="1347088" y="18583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561675" y="20382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873613" y="22826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014488" y="12180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820538" y="19894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865763" y="156870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433363" y="13098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2673825" y="12180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381025" y="25717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333788" y="21212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637975" y="18583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873625" y="19003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637963" y="16784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144925" y="1624438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873625" y="151802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2857925" y="16784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658975" y="14985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579775" y="217685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2673825" y="1779063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825738" y="2054100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527425" y="24270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307288" y="26125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637950" y="1498550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144925" y="1024775"/>
            <a:ext cx="146400" cy="14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805363" y="2427025"/>
            <a:ext cx="146400" cy="147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1700" y="2931800"/>
            <a:ext cx="2594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0.00                        0.50                         1.00</a:t>
            </a:r>
            <a:endParaRPr sz="1000"/>
          </a:p>
        </p:txBody>
      </p:sp>
      <p:sp>
        <p:nvSpPr>
          <p:cNvPr id="185" name="Google Shape;185;p19"/>
          <p:cNvSpPr txBox="1"/>
          <p:nvPr/>
        </p:nvSpPr>
        <p:spPr>
          <a:xfrm rot="-5400000">
            <a:off x="-908375" y="1410175"/>
            <a:ext cx="2594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0.00                     0.50                    1.00</a:t>
            </a:r>
            <a:endParaRPr sz="1000"/>
          </a:p>
        </p:txBody>
      </p:sp>
      <p:cxnSp>
        <p:nvCxnSpPr>
          <p:cNvPr id="186" name="Google Shape;186;p19"/>
          <p:cNvCxnSpPr/>
          <p:nvPr/>
        </p:nvCxnSpPr>
        <p:spPr>
          <a:xfrm flipH="1" rot="10800000">
            <a:off x="1721525" y="657550"/>
            <a:ext cx="216300" cy="21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 txBox="1"/>
          <p:nvPr/>
        </p:nvSpPr>
        <p:spPr>
          <a:xfrm>
            <a:off x="3924425" y="992750"/>
            <a:ext cx="32268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trained model, good b’s (meaning good classification performance) means we have effectively figured out a good classification boundary.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2206325" y="10044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193" name="Google Shape;193;p20"/>
          <p:cNvSpPr/>
          <p:nvPr/>
        </p:nvSpPr>
        <p:spPr>
          <a:xfrm>
            <a:off x="2206325" y="17797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194" name="Google Shape;194;p20"/>
          <p:cNvSpPr/>
          <p:nvPr/>
        </p:nvSpPr>
        <p:spPr>
          <a:xfrm>
            <a:off x="2206325" y="2292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baseline="-25000" sz="1200"/>
          </a:p>
        </p:txBody>
      </p:sp>
      <p:sp>
        <p:nvSpPr>
          <p:cNvPr id="195" name="Google Shape;195;p20"/>
          <p:cNvSpPr/>
          <p:nvPr/>
        </p:nvSpPr>
        <p:spPr>
          <a:xfrm>
            <a:off x="4417625" y="10044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y</a:t>
            </a:r>
            <a:endParaRPr baseline="-25000" sz="1200"/>
          </a:p>
        </p:txBody>
      </p:sp>
      <p:cxnSp>
        <p:nvCxnSpPr>
          <p:cNvPr id="196" name="Google Shape;196;p20"/>
          <p:cNvCxnSpPr>
            <a:stCxn id="194" idx="6"/>
            <a:endCxn id="195" idx="2"/>
          </p:cNvCxnSpPr>
          <p:nvPr/>
        </p:nvCxnSpPr>
        <p:spPr>
          <a:xfrm>
            <a:off x="2663525" y="457800"/>
            <a:ext cx="1754100" cy="7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0"/>
          <p:cNvCxnSpPr>
            <a:stCxn id="192" idx="6"/>
            <a:endCxn id="195" idx="2"/>
          </p:cNvCxnSpPr>
          <p:nvPr/>
        </p:nvCxnSpPr>
        <p:spPr>
          <a:xfrm>
            <a:off x="2663525" y="1233050"/>
            <a:ext cx="17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93" idx="6"/>
            <a:endCxn id="195" idx="2"/>
          </p:cNvCxnSpPr>
          <p:nvPr/>
        </p:nvCxnSpPr>
        <p:spPr>
          <a:xfrm flipH="1" rot="10800000">
            <a:off x="2663525" y="1233100"/>
            <a:ext cx="1754100" cy="7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0"/>
          <p:cNvSpPr txBox="1"/>
          <p:nvPr/>
        </p:nvSpPr>
        <p:spPr>
          <a:xfrm>
            <a:off x="3268025" y="457800"/>
            <a:ext cx="545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200" name="Google Shape;200;p20"/>
          <p:cNvSpPr txBox="1"/>
          <p:nvPr/>
        </p:nvSpPr>
        <p:spPr>
          <a:xfrm>
            <a:off x="2866775" y="1233100"/>
            <a:ext cx="545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01" name="Google Shape;201;p20"/>
          <p:cNvSpPr txBox="1"/>
          <p:nvPr/>
        </p:nvSpPr>
        <p:spPr>
          <a:xfrm>
            <a:off x="3330600" y="1736800"/>
            <a:ext cx="545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02" name="Google Shape;202;p20"/>
          <p:cNvSpPr txBox="1"/>
          <p:nvPr/>
        </p:nvSpPr>
        <p:spPr>
          <a:xfrm>
            <a:off x="5112675" y="1233000"/>
            <a:ext cx="35988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Algorithmically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the weights to random values close to zero (but not exactly zero)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item in the training 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a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Compare it to the actual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Adjust the weights to make guess for that item more correct in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20"/>
          <p:cNvGraphicFramePr/>
          <p:nvPr/>
        </p:nvGraphicFramePr>
        <p:xfrm>
          <a:off x="217100" y="2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{05328C76-4341-45FC-80D8-DD650256B615}</a:tableStyleId>
              </a:tblPr>
              <a:tblGrid>
                <a:gridCol w="495375"/>
                <a:gridCol w="495375"/>
                <a:gridCol w="495375"/>
              </a:tblGrid>
              <a:tr h="3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1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0.48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0.18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0.90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0.80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0"/>
          <p:cNvGraphicFramePr/>
          <p:nvPr/>
        </p:nvGraphicFramePr>
        <p:xfrm>
          <a:off x="2242725" y="25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{05328C76-4341-45FC-80D8-DD650256B615}</a:tableStyleId>
              </a:tblPr>
              <a:tblGrid>
                <a:gridCol w="597725"/>
                <a:gridCol w="597725"/>
                <a:gridCol w="597725"/>
              </a:tblGrid>
              <a:tr h="3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52400" y="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Surface</a:t>
            </a: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5" y="593825"/>
            <a:ext cx="7091150" cy="43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