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Source Code Pro"/>
      <p:regular r:id="rId28"/>
      <p:bold r:id="rId29"/>
      <p:italic r:id="rId30"/>
      <p:boldItalic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A93238-E4C0-4AC4-AF48-1549AE635F9F}">
  <a:tblStyle styleId="{A4A93238-E4C0-4AC4-AF48-1549AE635F9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SourceCodePro-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ourceCodePr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CodePro-boldItalic.fntdata"/><Relationship Id="rId30" Type="http://schemas.openxmlformats.org/officeDocument/2006/relationships/font" Target="fonts/SourceCodePro-italic.fntdata"/><Relationship Id="rId11" Type="http://schemas.openxmlformats.org/officeDocument/2006/relationships/slide" Target="slides/slide5.xml"/><Relationship Id="rId33" Type="http://schemas.openxmlformats.org/officeDocument/2006/relationships/font" Target="fonts/Oswald-bold.fntdata"/><Relationship Id="rId10" Type="http://schemas.openxmlformats.org/officeDocument/2006/relationships/slide" Target="slides/slide4.xml"/><Relationship Id="rId32" Type="http://schemas.openxmlformats.org/officeDocument/2006/relationships/font" Target="fonts/Oswald-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7cdd24d0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7cdd24d0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7cdd24d0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37cdd24d0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7cdd24d0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7cdd24d0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7cdd24d0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37cdd24d0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37cdd24d0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37cdd24d0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37cdd24d0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37cdd24d0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37cdd24d0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37cdd24d0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7cdd24d0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7cdd24d0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bcb6113f1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bcb6113f1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bcb6113f1_0_1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5bcb6113f1_0_1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bcb6113f1_0_1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bcb6113f1_0_1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bcb6113f1_0_1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bcb6113f1_0_1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bcb6113f1_0_1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bcb6113f1_0_1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bcb6113f1_0_1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bcb6113f1_0_1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5bcb6113f1_0_1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5bcb6113f1_0_1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bcb6113f1_0_1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5bcb6113f1_0_1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ublic.tableau.com/views/Capstone3_Amazonsalesrevenue/Amazonsalesrevenue?:language=en-US&amp;:display_count=n&amp;:origin=viz_share_link" TargetMode="Externa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ublic.tableau.com/views/Capstone3InternationalSalesnumberofcsordam/Story3?:language=en-US&amp;:display_count=n&amp;:origin=viz_share_link" TargetMode="Externa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public.tableau.com/views/Capstone3InternationalSalesin-stockvssolditems/soldvsinstock?:language=en-US&amp;:display_count=n&amp;:origin=viz_share_link" TargetMode="Externa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public.tableau.com/views/Capstone3InternationalSalestotalrevenueandshippingcosts/InternationalSalestotalrevenueandshippingcosts?:language=en-US&amp;:display_count=n&amp;:origin=viz_share_link" TargetMode="Externa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thedevastator/unlock-profits-with-e-commerce-sales-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hyperlink" Target="https://public.tableau.com/views/Capstone3_Amazonsalesquantity/Amazonsalesquantity?:language=en-US&amp;:display_count=n&amp;:origin=viz_share_lin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Customer lifetime value (LTV) prediction in E-commerce</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Sirak Jraghatspanyan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0" y="-4225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Amazon sales revenue</a:t>
            </a:r>
            <a:endParaRPr/>
          </a:p>
        </p:txBody>
      </p:sp>
      <p:sp>
        <p:nvSpPr>
          <p:cNvPr id="139" name="Google Shape;139;p22"/>
          <p:cNvSpPr txBox="1"/>
          <p:nvPr>
            <p:ph idx="1" type="body"/>
          </p:nvPr>
        </p:nvSpPr>
        <p:spPr>
          <a:xfrm>
            <a:off x="-148900" y="1231200"/>
            <a:ext cx="3280800" cy="41010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n"/>
              <a:t>The company's revenue decreases from April 2022 to June 2022, but it might be because of the seasonality. </a:t>
            </a:r>
            <a:endParaRPr/>
          </a:p>
          <a:p>
            <a:pPr indent="-308610" lvl="0" marL="457200" rtl="0" algn="l">
              <a:spcBef>
                <a:spcPts val="0"/>
              </a:spcBef>
              <a:spcAft>
                <a:spcPts val="0"/>
              </a:spcAft>
              <a:buSzPct val="100000"/>
              <a:buChar char="●"/>
            </a:pPr>
            <a:r>
              <a:rPr lang="en"/>
              <a:t>Our bestseller categories show a decline in sales (Set &amp; Kurta): the decline is sharper in the Set category. On the other hand, there is a revenue incline for  Western dresses which might potentially be a new market segment company can target.</a:t>
            </a:r>
            <a:endParaRPr/>
          </a:p>
          <a:p>
            <a:pPr indent="-308610" lvl="0" marL="457200" rtl="0" algn="l">
              <a:spcBef>
                <a:spcPts val="0"/>
              </a:spcBef>
              <a:spcAft>
                <a:spcPts val="0"/>
              </a:spcAft>
              <a:buSzPct val="100000"/>
              <a:buChar char="●"/>
            </a:pPr>
            <a:r>
              <a:rPr lang="en"/>
              <a:t>The central and southern states of India show higher demand for the company's products.</a:t>
            </a:r>
            <a:endParaRPr/>
          </a:p>
          <a:p>
            <a:pPr indent="0" lvl="0" marL="0" rtl="0" algn="l">
              <a:spcBef>
                <a:spcPts val="1200"/>
              </a:spcBef>
              <a:spcAft>
                <a:spcPts val="1200"/>
              </a:spcAft>
              <a:buNone/>
            </a:pPr>
            <a:r>
              <a:t/>
            </a:r>
            <a:endParaRPr/>
          </a:p>
        </p:txBody>
      </p:sp>
      <p:pic>
        <p:nvPicPr>
          <p:cNvPr id="140" name="Google Shape;140;p22"/>
          <p:cNvPicPr preferRelativeResize="0"/>
          <p:nvPr/>
        </p:nvPicPr>
        <p:blipFill rotWithShape="1">
          <a:blip r:embed="rId4">
            <a:alphaModFix/>
          </a:blip>
          <a:srcRect b="0" l="0" r="0" t="27452"/>
          <a:stretch/>
        </p:blipFill>
        <p:spPr>
          <a:xfrm>
            <a:off x="3020700" y="691241"/>
            <a:ext cx="6123299" cy="44522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0" y="94475"/>
            <a:ext cx="4633200" cy="983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2600"/>
              <a:t>Exploratory Data Analysis </a:t>
            </a:r>
            <a:endParaRPr sz="2600"/>
          </a:p>
          <a:p>
            <a:pPr indent="0" lvl="0" marL="0" rtl="0" algn="l">
              <a:spcBef>
                <a:spcPts val="0"/>
              </a:spcBef>
              <a:spcAft>
                <a:spcPts val="0"/>
              </a:spcAft>
              <a:buNone/>
            </a:pPr>
            <a:r>
              <a:rPr lang="en" sz="2600"/>
              <a:t>(International Sales)</a:t>
            </a:r>
            <a:endParaRPr/>
          </a:p>
        </p:txBody>
      </p:sp>
      <p:sp>
        <p:nvSpPr>
          <p:cNvPr id="146" name="Google Shape;146;p23"/>
          <p:cNvSpPr txBox="1"/>
          <p:nvPr>
            <p:ph idx="1" type="body"/>
          </p:nvPr>
        </p:nvSpPr>
        <p:spPr>
          <a:xfrm>
            <a:off x="73525" y="1468825"/>
            <a:ext cx="4498500" cy="30999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The distribution of sizes is very similar to the one in Amazon sales: products with M and L sizes are the most sold ones, but there is also a huge demand for extra large sized items. </a:t>
            </a:r>
            <a:endParaRPr/>
          </a:p>
          <a:p>
            <a:pPr indent="-325755" lvl="0" marL="457200" rtl="0" algn="l">
              <a:spcBef>
                <a:spcPts val="0"/>
              </a:spcBef>
              <a:spcAft>
                <a:spcPts val="0"/>
              </a:spcAft>
              <a:buSzPct val="100000"/>
              <a:buChar char="●"/>
            </a:pPr>
            <a:r>
              <a:rPr lang="en"/>
              <a:t>And for the price, again, the distribution is very similar to the one in previous data: the boxplot shows that the median price is around 600 rupees and most of the values are between 450-850 rupees. </a:t>
            </a:r>
            <a:endParaRPr/>
          </a:p>
        </p:txBody>
      </p:sp>
      <p:pic>
        <p:nvPicPr>
          <p:cNvPr id="147" name="Google Shape;147;p23"/>
          <p:cNvPicPr preferRelativeResize="0"/>
          <p:nvPr/>
        </p:nvPicPr>
        <p:blipFill>
          <a:blip r:embed="rId3">
            <a:alphaModFix/>
          </a:blip>
          <a:stretch>
            <a:fillRect/>
          </a:stretch>
        </p:blipFill>
        <p:spPr>
          <a:xfrm>
            <a:off x="4633200" y="0"/>
            <a:ext cx="4572000" cy="2403705"/>
          </a:xfrm>
          <a:prstGeom prst="rect">
            <a:avLst/>
          </a:prstGeom>
          <a:noFill/>
          <a:ln>
            <a:noFill/>
          </a:ln>
        </p:spPr>
      </p:pic>
      <p:pic>
        <p:nvPicPr>
          <p:cNvPr id="148" name="Google Shape;148;p23"/>
          <p:cNvPicPr preferRelativeResize="0"/>
          <p:nvPr/>
        </p:nvPicPr>
        <p:blipFill>
          <a:blip r:embed="rId4">
            <a:alphaModFix/>
          </a:blip>
          <a:stretch>
            <a:fillRect/>
          </a:stretch>
        </p:blipFill>
        <p:spPr>
          <a:xfrm>
            <a:off x="4883700" y="2486525"/>
            <a:ext cx="4260300" cy="2656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u="sng">
                <a:solidFill>
                  <a:schemeClr val="hlink"/>
                </a:solidFill>
                <a:hlinkClick r:id="rId3"/>
              </a:rPr>
              <a:t>International sales number of monthly active customers, orders and average order amounts.</a:t>
            </a:r>
            <a:endParaRPr/>
          </a:p>
        </p:txBody>
      </p:sp>
      <p:sp>
        <p:nvSpPr>
          <p:cNvPr id="154" name="Google Shape;154;p24"/>
          <p:cNvSpPr txBox="1"/>
          <p:nvPr>
            <p:ph idx="1" type="body"/>
          </p:nvPr>
        </p:nvSpPr>
        <p:spPr>
          <a:xfrm>
            <a:off x="0" y="1468825"/>
            <a:ext cx="4572000" cy="35991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There are significant increases in number of active customers and orders throughout the periods September 2021-October 2021 and February 2022 - March 2022. </a:t>
            </a:r>
            <a:endParaRPr/>
          </a:p>
          <a:p>
            <a:pPr indent="-334327" lvl="0" marL="457200" rtl="0" algn="l">
              <a:spcBef>
                <a:spcPts val="0"/>
              </a:spcBef>
              <a:spcAft>
                <a:spcPts val="0"/>
              </a:spcAft>
              <a:buSzPct val="100000"/>
              <a:buChar char="●"/>
            </a:pPr>
            <a:r>
              <a:rPr lang="en"/>
              <a:t>The average order amount is relatively stable throughout the whole time period. The only exceptions are June and July 2021 with the highest and the lowest values respectfully.</a:t>
            </a:r>
            <a:endParaRPr/>
          </a:p>
        </p:txBody>
      </p:sp>
      <p:pic>
        <p:nvPicPr>
          <p:cNvPr id="155" name="Google Shape;155;p24"/>
          <p:cNvPicPr preferRelativeResize="0"/>
          <p:nvPr/>
        </p:nvPicPr>
        <p:blipFill rotWithShape="1">
          <a:blip r:embed="rId4">
            <a:alphaModFix/>
          </a:blip>
          <a:srcRect b="0" l="0" r="0" t="28556"/>
          <a:stretch/>
        </p:blipFill>
        <p:spPr>
          <a:xfrm>
            <a:off x="4360897" y="1106000"/>
            <a:ext cx="4783104" cy="4037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u="sng">
                <a:solidFill>
                  <a:schemeClr val="hlink"/>
                </a:solidFill>
                <a:hlinkClick r:id="rId3"/>
              </a:rPr>
              <a:t>The average number of items in stock vs sold items for each size (International sales)</a:t>
            </a:r>
            <a:endParaRPr/>
          </a:p>
        </p:txBody>
      </p:sp>
      <p:sp>
        <p:nvSpPr>
          <p:cNvPr id="161" name="Google Shape;161;p25"/>
          <p:cNvSpPr txBox="1"/>
          <p:nvPr>
            <p:ph idx="1" type="body"/>
          </p:nvPr>
        </p:nvSpPr>
        <p:spPr>
          <a:xfrm>
            <a:off x="311700" y="1468825"/>
            <a:ext cx="4260300" cy="30999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Char char="●"/>
            </a:pPr>
            <a:r>
              <a:rPr lang="en"/>
              <a:t>The sizes in the upper right and lower left corner keep the balance between the in-stock and sold items. </a:t>
            </a:r>
            <a:endParaRPr/>
          </a:p>
          <a:p>
            <a:pPr indent="-325755" lvl="0" marL="457200" rtl="0" algn="l">
              <a:spcBef>
                <a:spcPts val="0"/>
              </a:spcBef>
              <a:spcAft>
                <a:spcPts val="0"/>
              </a:spcAft>
              <a:buSzPct val="100000"/>
              <a:buChar char="●"/>
            </a:pPr>
            <a:r>
              <a:rPr lang="en"/>
              <a:t>On the contrary, the size 'XS' has more items in stock than most of the sizes but is being sold a few times less than the ones on the upper right corner. </a:t>
            </a:r>
            <a:endParaRPr/>
          </a:p>
          <a:p>
            <a:pPr indent="-325755" lvl="0" marL="457200" rtl="0" algn="l">
              <a:spcBef>
                <a:spcPts val="0"/>
              </a:spcBef>
              <a:spcAft>
                <a:spcPts val="0"/>
              </a:spcAft>
              <a:buSzPct val="100000"/>
              <a:buChar char="●"/>
            </a:pPr>
            <a:r>
              <a:rPr lang="en"/>
              <a:t>This plot can be useful in warehouse inventory management.</a:t>
            </a:r>
            <a:endParaRPr/>
          </a:p>
        </p:txBody>
      </p:sp>
      <p:pic>
        <p:nvPicPr>
          <p:cNvPr id="162" name="Google Shape;162;p25"/>
          <p:cNvPicPr preferRelativeResize="0"/>
          <p:nvPr/>
        </p:nvPicPr>
        <p:blipFill rotWithShape="1">
          <a:blip r:embed="rId4">
            <a:alphaModFix/>
          </a:blip>
          <a:srcRect b="0" l="0" r="0" t="27452"/>
          <a:stretch/>
        </p:blipFill>
        <p:spPr>
          <a:xfrm>
            <a:off x="4433831" y="1106000"/>
            <a:ext cx="4710167" cy="4037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International Sales total revenue and shipping costs</a:t>
            </a:r>
            <a:endParaRPr/>
          </a:p>
        </p:txBody>
      </p:sp>
      <p:sp>
        <p:nvSpPr>
          <p:cNvPr id="168" name="Google Shape;168;p26"/>
          <p:cNvSpPr txBox="1"/>
          <p:nvPr>
            <p:ph idx="1" type="body"/>
          </p:nvPr>
        </p:nvSpPr>
        <p:spPr>
          <a:xfrm>
            <a:off x="-176700" y="1286825"/>
            <a:ext cx="4098300" cy="38568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n"/>
              <a:t>Like the Amazon sales data, there is a total revenue decline in International sales but at the same time, we can notice the presence of seasonality. </a:t>
            </a:r>
            <a:endParaRPr/>
          </a:p>
          <a:p>
            <a:pPr indent="-308610" lvl="0" marL="457200" rtl="0" algn="l">
              <a:spcBef>
                <a:spcPts val="0"/>
              </a:spcBef>
              <a:spcAft>
                <a:spcPts val="0"/>
              </a:spcAft>
              <a:buSzPct val="100000"/>
              <a:buChar char="●"/>
            </a:pPr>
            <a:r>
              <a:rPr lang="en"/>
              <a:t>In the comparison of shipping costs and revenue, we can notice the positive correlation between them, which was observed in exploratory data analysis, most of the time. </a:t>
            </a:r>
            <a:endParaRPr/>
          </a:p>
          <a:p>
            <a:pPr indent="-308610" lvl="0" marL="457200" rtl="0" algn="l">
              <a:spcBef>
                <a:spcPts val="0"/>
              </a:spcBef>
              <a:spcAft>
                <a:spcPts val="0"/>
              </a:spcAft>
              <a:buSzPct val="100000"/>
              <a:buChar char="●"/>
            </a:pPr>
            <a:r>
              <a:rPr lang="en"/>
              <a:t>But there are some cases when shipping costs are higher whereas the revenue is on the same level and vice versa. One reason for that difference can be the destinations and distances of orders.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69" name="Google Shape;169;p26"/>
          <p:cNvPicPr preferRelativeResize="0"/>
          <p:nvPr/>
        </p:nvPicPr>
        <p:blipFill rotWithShape="1">
          <a:blip r:embed="rId4">
            <a:alphaModFix/>
          </a:blip>
          <a:srcRect b="0" l="0" r="0" t="22166"/>
          <a:stretch/>
        </p:blipFill>
        <p:spPr>
          <a:xfrm>
            <a:off x="3921650" y="1286800"/>
            <a:ext cx="5222352" cy="3856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205675"/>
            <a:ext cx="42603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Preprocessing</a:t>
            </a:r>
            <a:endParaRPr/>
          </a:p>
        </p:txBody>
      </p:sp>
      <p:sp>
        <p:nvSpPr>
          <p:cNvPr id="175" name="Google Shape;175;p27"/>
          <p:cNvSpPr txBox="1"/>
          <p:nvPr>
            <p:ph idx="1" type="body"/>
          </p:nvPr>
        </p:nvSpPr>
        <p:spPr>
          <a:xfrm>
            <a:off x="-135000" y="1468825"/>
            <a:ext cx="5602200" cy="3613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customers were segmented using </a:t>
            </a:r>
            <a:r>
              <a:rPr lang="en"/>
              <a:t>the RFM method which stands for Recency - Frequency - Monetary Value.</a:t>
            </a:r>
            <a:endParaRPr/>
          </a:p>
          <a:p>
            <a:pPr indent="-342900" lvl="0" marL="457200" rtl="0" algn="l">
              <a:spcBef>
                <a:spcPts val="0"/>
              </a:spcBef>
              <a:spcAft>
                <a:spcPts val="0"/>
              </a:spcAft>
              <a:buSzPts val="1800"/>
              <a:buChar char="●"/>
            </a:pPr>
            <a:r>
              <a:rPr lang="en"/>
              <a:t>After plotting the values in 3 different groups I noticed how the segments are clearly differentiated from each other in terms of RFM. </a:t>
            </a:r>
            <a:endParaRPr/>
          </a:p>
          <a:p>
            <a:pPr indent="-342900" lvl="0" marL="457200" rtl="0" algn="l">
              <a:spcBef>
                <a:spcPts val="0"/>
              </a:spcBef>
              <a:spcAft>
                <a:spcPts val="0"/>
              </a:spcAft>
              <a:buSzPts val="1800"/>
              <a:buChar char="●"/>
            </a:pPr>
            <a:r>
              <a:rPr lang="en"/>
              <a:t>The data was split  to predict the LTV for the last 5 months using the first 6 months of data.</a:t>
            </a:r>
            <a:endParaRPr/>
          </a:p>
        </p:txBody>
      </p:sp>
      <p:pic>
        <p:nvPicPr>
          <p:cNvPr id="176" name="Google Shape;176;p27"/>
          <p:cNvPicPr preferRelativeResize="0"/>
          <p:nvPr/>
        </p:nvPicPr>
        <p:blipFill rotWithShape="1">
          <a:blip r:embed="rId3">
            <a:alphaModFix/>
          </a:blip>
          <a:srcRect b="33359" l="0" r="0" t="0"/>
          <a:stretch/>
        </p:blipFill>
        <p:spPr>
          <a:xfrm>
            <a:off x="5311763" y="0"/>
            <a:ext cx="3832237" cy="5143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Modeling</a:t>
            </a:r>
            <a:endParaRPr/>
          </a:p>
        </p:txBody>
      </p:sp>
      <p:sp>
        <p:nvSpPr>
          <p:cNvPr id="182" name="Google Shape;182;p28"/>
          <p:cNvSpPr txBox="1"/>
          <p:nvPr>
            <p:ph idx="1" type="body"/>
          </p:nvPr>
        </p:nvSpPr>
        <p:spPr>
          <a:xfrm>
            <a:off x="311700" y="1399325"/>
            <a:ext cx="8520600" cy="1172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For the model I used the XGBoost Regressor and Linear Regression.</a:t>
            </a:r>
            <a:endParaRPr/>
          </a:p>
          <a:p>
            <a:pPr indent="0" lvl="0" marL="457200" rtl="0" algn="l">
              <a:spcBef>
                <a:spcPts val="1200"/>
              </a:spcBef>
              <a:spcAft>
                <a:spcPts val="1200"/>
              </a:spcAft>
              <a:buNone/>
            </a:pPr>
            <a:r>
              <a:t/>
            </a:r>
            <a:endParaRPr/>
          </a:p>
        </p:txBody>
      </p:sp>
      <p:graphicFrame>
        <p:nvGraphicFramePr>
          <p:cNvPr id="183" name="Google Shape;183;p28"/>
          <p:cNvGraphicFramePr/>
          <p:nvPr/>
        </p:nvGraphicFramePr>
        <p:xfrm>
          <a:off x="1057000" y="2335425"/>
          <a:ext cx="3000000" cy="3000000"/>
        </p:xfrm>
        <a:graphic>
          <a:graphicData uri="http://schemas.openxmlformats.org/drawingml/2006/table">
            <a:tbl>
              <a:tblPr>
                <a:noFill/>
                <a:tableStyleId>{A4A93238-E4C0-4AC4-AF48-1549AE635F9F}</a:tableStyleId>
              </a:tblPr>
              <a:tblGrid>
                <a:gridCol w="1809750"/>
                <a:gridCol w="1809750"/>
                <a:gridCol w="1809750"/>
                <a:gridCol w="1809750"/>
              </a:tblGrid>
              <a:tr h="381000">
                <a:tc>
                  <a:txBody>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Model</a:t>
                      </a:r>
                      <a:endParaRPr/>
                    </a:p>
                  </a:txBody>
                  <a:tcPr marT="91425" marB="91425" marR="91425" marL="91425"/>
                </a:tc>
                <a:tc>
                  <a:txBody>
                    <a:bodyPr/>
                    <a:lstStyle/>
                    <a:p>
                      <a:pPr indent="0" lvl="0" marL="0" rtl="0" algn="l">
                        <a:lnSpc>
                          <a:spcPct val="115000"/>
                        </a:lnSpc>
                        <a:spcBef>
                          <a:spcPts val="0"/>
                        </a:spcBef>
                        <a:spcAft>
                          <a:spcPts val="0"/>
                        </a:spcAft>
                        <a:buNone/>
                      </a:pPr>
                      <a:r>
                        <a:rPr lang="en" sz="1800">
                          <a:solidFill>
                            <a:schemeClr val="dk2"/>
                          </a:solidFill>
                          <a:latin typeface="Source Code Pro"/>
                          <a:ea typeface="Source Code Pro"/>
                          <a:cs typeface="Source Code Pro"/>
                          <a:sym typeface="Source Code Pro"/>
                        </a:rPr>
                        <a:t>XGBoost def hyperpar</a:t>
                      </a:r>
                      <a:endParaRPr/>
                    </a:p>
                    <a:p>
                      <a:pPr indent="0" lvl="0" marL="0" rtl="0" algn="l">
                        <a:spcBef>
                          <a:spcPts val="120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 sz="1800">
                          <a:solidFill>
                            <a:schemeClr val="dk2"/>
                          </a:solidFill>
                          <a:latin typeface="Source Code Pro"/>
                          <a:ea typeface="Source Code Pro"/>
                          <a:cs typeface="Source Code Pro"/>
                          <a:sym typeface="Source Code Pro"/>
                        </a:rPr>
                        <a:t>XGBoost tuned hyperpar</a:t>
                      </a:r>
                      <a:endParaRPr/>
                    </a:p>
                    <a:p>
                      <a:pPr indent="0" lvl="0" marL="0" rtl="0" algn="l">
                        <a:spcBef>
                          <a:spcPts val="1200"/>
                        </a:spcBef>
                        <a:spcAft>
                          <a:spcPts val="0"/>
                        </a:spcAft>
                        <a:buNone/>
                      </a:pPr>
                      <a:r>
                        <a:t/>
                      </a:r>
                      <a:endParaRPr sz="1800">
                        <a:solidFill>
                          <a:schemeClr val="dk2"/>
                        </a:solidFill>
                        <a:latin typeface="Source Code Pro"/>
                        <a:ea typeface="Source Code Pro"/>
                        <a:cs typeface="Source Code Pro"/>
                        <a:sym typeface="Source Code Pro"/>
                      </a:endParaRPr>
                    </a:p>
                  </a:txBody>
                  <a:tcPr marT="91425" marB="91425" marR="91425" marL="91425"/>
                </a:tc>
                <a:tc>
                  <a:txBody>
                    <a:bodyPr/>
                    <a:lstStyle/>
                    <a:p>
                      <a:pPr indent="0" lvl="0" marL="0" rtl="0" algn="l">
                        <a:lnSpc>
                          <a:spcPct val="115000"/>
                        </a:lnSpc>
                        <a:spcBef>
                          <a:spcPts val="0"/>
                        </a:spcBef>
                        <a:spcAft>
                          <a:spcPts val="0"/>
                        </a:spcAft>
                        <a:buNone/>
                      </a:pPr>
                      <a:r>
                        <a:rPr lang="en" sz="1800">
                          <a:solidFill>
                            <a:schemeClr val="dk2"/>
                          </a:solidFill>
                          <a:latin typeface="Source Code Pro"/>
                          <a:ea typeface="Source Code Pro"/>
                          <a:cs typeface="Source Code Pro"/>
                          <a:sym typeface="Source Code Pro"/>
                        </a:rPr>
                        <a:t>Linear Regression</a:t>
                      </a:r>
                      <a:endParaRPr/>
                    </a:p>
                    <a:p>
                      <a:pPr indent="0" lvl="0" marL="0" rtl="0" algn="l">
                        <a:spcBef>
                          <a:spcPts val="1200"/>
                        </a:spcBef>
                        <a:spcAft>
                          <a:spcPts val="0"/>
                        </a:spcAft>
                        <a:buNone/>
                      </a:pPr>
                      <a:r>
                        <a:t/>
                      </a:r>
                      <a:endParaRPr/>
                    </a:p>
                  </a:txBody>
                  <a:tcPr marT="91425" marB="91425" marR="91425" marL="91425"/>
                </a:tc>
              </a:tr>
              <a:tr h="381000">
                <a:tc>
                  <a:txBody>
                    <a:bodyPr/>
                    <a:lstStyle/>
                    <a:p>
                      <a:pPr indent="0" lvl="0" marL="0" rtl="0" algn="l">
                        <a:lnSpc>
                          <a:spcPct val="115000"/>
                        </a:lnSpc>
                        <a:spcBef>
                          <a:spcPts val="0"/>
                        </a:spcBef>
                        <a:spcAft>
                          <a:spcPts val="1200"/>
                        </a:spcAft>
                        <a:buNone/>
                      </a:pPr>
                      <a:r>
                        <a:rPr lang="en" sz="1800">
                          <a:solidFill>
                            <a:schemeClr val="dk2"/>
                          </a:solidFill>
                          <a:latin typeface="Source Code Pro"/>
                          <a:ea typeface="Source Code Pro"/>
                          <a:cs typeface="Source Code Pro"/>
                          <a:sym typeface="Source Code Pro"/>
                        </a:rPr>
                        <a:t>RMSE train</a:t>
                      </a:r>
                      <a:endParaRPr/>
                    </a:p>
                  </a:txBody>
                  <a:tcPr marT="91425" marB="91425" marR="91425" marL="91425"/>
                </a:tc>
                <a:tc>
                  <a:txBody>
                    <a:bodyPr/>
                    <a:lstStyle/>
                    <a:p>
                      <a:pPr indent="0" lvl="0" marL="457200" rtl="0" algn="l">
                        <a:lnSpc>
                          <a:spcPct val="115000"/>
                        </a:lnSpc>
                        <a:spcBef>
                          <a:spcPts val="0"/>
                        </a:spcBef>
                        <a:spcAft>
                          <a:spcPts val="1200"/>
                        </a:spcAft>
                        <a:buNone/>
                      </a:pPr>
                      <a:r>
                        <a:rPr b="1" lang="en" sz="1800">
                          <a:solidFill>
                            <a:schemeClr val="dk2"/>
                          </a:solidFill>
                          <a:latin typeface="Source Code Pro"/>
                          <a:ea typeface="Source Code Pro"/>
                          <a:cs typeface="Source Code Pro"/>
                          <a:sym typeface="Source Code Pro"/>
                        </a:rPr>
                        <a:t>0.003</a:t>
                      </a:r>
                      <a:endParaRPr/>
                    </a:p>
                  </a:txBody>
                  <a:tcPr marT="91425" marB="91425" marR="91425" marL="91425"/>
                </a:tc>
                <a:tc>
                  <a:txBody>
                    <a:bodyPr/>
                    <a:lstStyle/>
                    <a:p>
                      <a:pPr indent="0" lvl="0" marL="457200" rtl="0" algn="l">
                        <a:lnSpc>
                          <a:spcPct val="115000"/>
                        </a:lnSpc>
                        <a:spcBef>
                          <a:spcPts val="0"/>
                        </a:spcBef>
                        <a:spcAft>
                          <a:spcPts val="1200"/>
                        </a:spcAft>
                        <a:buNone/>
                      </a:pPr>
                      <a:r>
                        <a:rPr b="1" lang="en" sz="1800">
                          <a:solidFill>
                            <a:schemeClr val="dk2"/>
                          </a:solidFill>
                          <a:latin typeface="Source Code Pro"/>
                          <a:ea typeface="Source Code Pro"/>
                          <a:cs typeface="Source Code Pro"/>
                          <a:sym typeface="Source Code Pro"/>
                        </a:rPr>
                        <a:t>5842.4</a:t>
                      </a:r>
                      <a:endParaRPr/>
                    </a:p>
                  </a:txBody>
                  <a:tcPr marT="91425" marB="91425" marR="91425" marL="91425"/>
                </a:tc>
                <a:tc>
                  <a:txBody>
                    <a:bodyPr/>
                    <a:lstStyle/>
                    <a:p>
                      <a:pPr indent="0" lvl="0" marL="457200" rtl="0" algn="l">
                        <a:lnSpc>
                          <a:spcPct val="115000"/>
                        </a:lnSpc>
                        <a:spcBef>
                          <a:spcPts val="0"/>
                        </a:spcBef>
                        <a:spcAft>
                          <a:spcPts val="1200"/>
                        </a:spcAft>
                        <a:buNone/>
                      </a:pPr>
                      <a:r>
                        <a:rPr b="1" lang="en" sz="1800">
                          <a:solidFill>
                            <a:schemeClr val="dk2"/>
                          </a:solidFill>
                          <a:latin typeface="Source Code Pro"/>
                          <a:ea typeface="Source Code Pro"/>
                          <a:cs typeface="Source Code Pro"/>
                          <a:sym typeface="Source Code Pro"/>
                        </a:rPr>
                        <a:t>6696.05</a:t>
                      </a:r>
                      <a:endParaRPr/>
                    </a:p>
                  </a:txBody>
                  <a:tcPr marT="91425" marB="91425" marR="91425" marL="91425"/>
                </a:tc>
              </a:tr>
              <a:tr h="381000">
                <a:tc>
                  <a:txBody>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RMSE test</a:t>
                      </a:r>
                      <a:endParaRPr/>
                    </a:p>
                  </a:txBody>
                  <a:tcPr marT="91425" marB="91425" marR="91425" marL="91425"/>
                </a:tc>
                <a:tc>
                  <a:txBody>
                    <a:bodyPr/>
                    <a:lstStyle/>
                    <a:p>
                      <a:pPr indent="0" lvl="0" marL="457200" rtl="0" algn="l">
                        <a:lnSpc>
                          <a:spcPct val="115000"/>
                        </a:lnSpc>
                        <a:spcBef>
                          <a:spcPts val="0"/>
                        </a:spcBef>
                        <a:spcAft>
                          <a:spcPts val="1200"/>
                        </a:spcAft>
                        <a:buNone/>
                      </a:pPr>
                      <a:r>
                        <a:rPr b="1" lang="en" sz="1800">
                          <a:solidFill>
                            <a:schemeClr val="dk2"/>
                          </a:solidFill>
                          <a:latin typeface="Source Code Pro"/>
                          <a:ea typeface="Source Code Pro"/>
                          <a:cs typeface="Source Code Pro"/>
                          <a:sym typeface="Source Code Pro"/>
                        </a:rPr>
                        <a:t>11771.1</a:t>
                      </a:r>
                      <a:endParaRPr/>
                    </a:p>
                  </a:txBody>
                  <a:tcPr marT="91425" marB="91425" marR="91425" marL="91425"/>
                </a:tc>
                <a:tc>
                  <a:txBody>
                    <a:bodyPr/>
                    <a:lstStyle/>
                    <a:p>
                      <a:pPr indent="0" lvl="0" marL="457200" rtl="0" algn="l">
                        <a:lnSpc>
                          <a:spcPct val="115000"/>
                        </a:lnSpc>
                        <a:spcBef>
                          <a:spcPts val="0"/>
                        </a:spcBef>
                        <a:spcAft>
                          <a:spcPts val="1200"/>
                        </a:spcAft>
                        <a:buNone/>
                      </a:pPr>
                      <a:r>
                        <a:rPr b="1" lang="en" sz="1800">
                          <a:solidFill>
                            <a:schemeClr val="dk2"/>
                          </a:solidFill>
                          <a:latin typeface="Source Code Pro"/>
                          <a:ea typeface="Source Code Pro"/>
                          <a:cs typeface="Source Code Pro"/>
                          <a:sym typeface="Source Code Pro"/>
                        </a:rPr>
                        <a:t>8806.6</a:t>
                      </a:r>
                      <a:endParaRPr/>
                    </a:p>
                  </a:txBody>
                  <a:tcPr marT="91425" marB="91425" marR="91425" marL="91425"/>
                </a:tc>
                <a:tc>
                  <a:txBody>
                    <a:bodyPr/>
                    <a:lstStyle/>
                    <a:p>
                      <a:pPr indent="0" lvl="0" marL="457200" rtl="0" algn="l">
                        <a:lnSpc>
                          <a:spcPct val="115000"/>
                        </a:lnSpc>
                        <a:spcBef>
                          <a:spcPts val="0"/>
                        </a:spcBef>
                        <a:spcAft>
                          <a:spcPts val="1200"/>
                        </a:spcAft>
                        <a:buNone/>
                      </a:pPr>
                      <a:r>
                        <a:rPr b="1" lang="en" sz="1800">
                          <a:solidFill>
                            <a:schemeClr val="dk2"/>
                          </a:solidFill>
                          <a:latin typeface="Source Code Pro"/>
                          <a:ea typeface="Source Code Pro"/>
                          <a:cs typeface="Source Code Pro"/>
                          <a:sym typeface="Source Code Pro"/>
                        </a:rPr>
                        <a:t>8516.3</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89" name="Google Shape;189;p29"/>
          <p:cNvSpPr txBox="1"/>
          <p:nvPr>
            <p:ph idx="1" type="body"/>
          </p:nvPr>
        </p:nvSpPr>
        <p:spPr>
          <a:xfrm>
            <a:off x="129100" y="1272900"/>
            <a:ext cx="9015000" cy="3767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As a final model I chose Linear Regression even though it had worse results on the training set. But the results were not practical considering the fact that the rmse on the test set was close to the mean value of the target column.</a:t>
            </a:r>
            <a:endParaRPr/>
          </a:p>
          <a:p>
            <a:pPr indent="0" lvl="0" marL="0" rtl="0" algn="l">
              <a:spcBef>
                <a:spcPts val="1200"/>
              </a:spcBef>
              <a:spcAft>
                <a:spcPts val="0"/>
              </a:spcAft>
              <a:buNone/>
            </a:pPr>
            <a:r>
              <a:rPr lang="en"/>
              <a:t>This could be due to several reasons:</a:t>
            </a:r>
            <a:endParaRPr/>
          </a:p>
          <a:p>
            <a:pPr indent="-342900" lvl="0" marL="457200" rtl="0" algn="l">
              <a:spcBef>
                <a:spcPts val="1200"/>
              </a:spcBef>
              <a:spcAft>
                <a:spcPts val="0"/>
              </a:spcAft>
              <a:buSzPts val="1800"/>
              <a:buChar char="●"/>
            </a:pPr>
            <a:r>
              <a:rPr lang="en"/>
              <a:t>Limited Data: With more data, the model might be able to generalize better.</a:t>
            </a:r>
            <a:endParaRPr/>
          </a:p>
          <a:p>
            <a:pPr indent="-342900" lvl="0" marL="457200" rtl="0" algn="l">
              <a:spcBef>
                <a:spcPts val="0"/>
              </a:spcBef>
              <a:spcAft>
                <a:spcPts val="0"/>
              </a:spcAft>
              <a:buSzPts val="1800"/>
              <a:buChar char="●"/>
            </a:pPr>
            <a:r>
              <a:rPr lang="en"/>
              <a:t>Outliers: If there are outliers in the target variable (i.e., some customers have extremely high future monetary values), this could be influencing the model's performance.</a:t>
            </a:r>
            <a:endParaRPr/>
          </a:p>
          <a:p>
            <a:pPr indent="0" lvl="0" marL="0" rtl="0" algn="l">
              <a:spcBef>
                <a:spcPts val="1200"/>
              </a:spcBef>
              <a:spcAft>
                <a:spcPts val="1200"/>
              </a:spcAft>
              <a:buNone/>
            </a:pPr>
            <a:r>
              <a:rPr lang="en"/>
              <a:t>Overall, while the model's performance is not perfect, it could still provide valuable insights for making business decisions.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t>
            </a:r>
            <a:r>
              <a:rPr lang="en"/>
              <a:t>he problem</a:t>
            </a:r>
            <a:endParaRPr/>
          </a:p>
        </p:txBody>
      </p:sp>
      <p:grpSp>
        <p:nvGrpSpPr>
          <p:cNvPr id="69" name="Google Shape;69;p14"/>
          <p:cNvGrpSpPr/>
          <p:nvPr/>
        </p:nvGrpSpPr>
        <p:grpSpPr>
          <a:xfrm>
            <a:off x="1069569" y="1231243"/>
            <a:ext cx="2229169" cy="1868766"/>
            <a:chOff x="1921433" y="1171213"/>
            <a:chExt cx="1942800" cy="1569600"/>
          </a:xfrm>
        </p:grpSpPr>
        <p:sp>
          <p:nvSpPr>
            <p:cNvPr id="70" name="Google Shape;70;p14"/>
            <p:cNvSpPr/>
            <p:nvPr/>
          </p:nvSpPr>
          <p:spPr>
            <a:xfrm>
              <a:off x="1921433" y="1171213"/>
              <a:ext cx="1942800" cy="1569600"/>
            </a:xfrm>
            <a:prstGeom prst="round1Rect">
              <a:avLst>
                <a:gd fmla="val 17446" name="adj"/>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nvSpPr>
          <p:spPr>
            <a:xfrm>
              <a:off x="2199075" y="1514263"/>
              <a:ext cx="1387500" cy="883500"/>
            </a:xfrm>
            <a:prstGeom prst="rect">
              <a:avLst/>
            </a:prstGeom>
            <a:noFill/>
            <a:ln>
              <a:noFill/>
            </a:ln>
          </p:spPr>
          <p:txBody>
            <a:bodyPr anchorCtr="0" anchor="ctr" bIns="91425" lIns="91425" spcFirstLastPara="1" rIns="91425" wrap="square" tIns="91425">
              <a:normAutofit/>
            </a:bodyPr>
            <a:lstStyle/>
            <a:p>
              <a:pPr indent="0" lvl="0" marL="0" rtl="0" algn="just">
                <a:spcBef>
                  <a:spcPts val="0"/>
                </a:spcBef>
                <a:spcAft>
                  <a:spcPts val="0"/>
                </a:spcAft>
                <a:buNone/>
              </a:pPr>
              <a:r>
                <a:rPr b="1" lang="en" sz="1500">
                  <a:solidFill>
                    <a:srgbClr val="FFFFFF"/>
                  </a:solidFill>
                  <a:latin typeface="Roboto"/>
                  <a:ea typeface="Roboto"/>
                  <a:cs typeface="Roboto"/>
                  <a:sym typeface="Roboto"/>
                </a:rPr>
                <a:t>In e-commerce, customers have all the power.</a:t>
              </a:r>
              <a:endParaRPr sz="1500">
                <a:solidFill>
                  <a:srgbClr val="FFFFFF"/>
                </a:solidFill>
                <a:latin typeface="Roboto"/>
                <a:ea typeface="Roboto"/>
                <a:cs typeface="Roboto"/>
                <a:sym typeface="Roboto"/>
              </a:endParaRPr>
            </a:p>
          </p:txBody>
        </p:sp>
      </p:grpSp>
      <p:grpSp>
        <p:nvGrpSpPr>
          <p:cNvPr id="72" name="Google Shape;72;p14"/>
          <p:cNvGrpSpPr/>
          <p:nvPr/>
        </p:nvGrpSpPr>
        <p:grpSpPr>
          <a:xfrm>
            <a:off x="5851980" y="1231244"/>
            <a:ext cx="2229169" cy="1868766"/>
            <a:chOff x="5846066" y="1534208"/>
            <a:chExt cx="1942800" cy="1569600"/>
          </a:xfrm>
        </p:grpSpPr>
        <p:sp>
          <p:nvSpPr>
            <p:cNvPr id="73" name="Google Shape;73;p14"/>
            <p:cNvSpPr/>
            <p:nvPr/>
          </p:nvSpPr>
          <p:spPr>
            <a:xfrm flipH="1">
              <a:off x="5846066" y="1534208"/>
              <a:ext cx="1942800" cy="1569600"/>
            </a:xfrm>
            <a:prstGeom prst="round1Rect">
              <a:avLst>
                <a:gd fmla="val 17446"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nvSpPr>
          <p:spPr>
            <a:xfrm>
              <a:off x="6091616" y="1862073"/>
              <a:ext cx="1451700" cy="9141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 sz="1500">
                  <a:solidFill>
                    <a:srgbClr val="FFFFFF"/>
                  </a:solidFill>
                  <a:latin typeface="Roboto"/>
                  <a:ea typeface="Roboto"/>
                  <a:cs typeface="Roboto"/>
                  <a:sym typeface="Roboto"/>
                </a:rPr>
                <a:t>In order to do enhance the experience you need Data.</a:t>
              </a:r>
              <a:endParaRPr sz="1500">
                <a:solidFill>
                  <a:srgbClr val="FFFFFF"/>
                </a:solidFill>
                <a:latin typeface="Roboto"/>
                <a:ea typeface="Roboto"/>
                <a:cs typeface="Roboto"/>
                <a:sym typeface="Roboto"/>
              </a:endParaRPr>
            </a:p>
          </p:txBody>
        </p:sp>
      </p:grpSp>
      <p:grpSp>
        <p:nvGrpSpPr>
          <p:cNvPr id="75" name="Google Shape;75;p14"/>
          <p:cNvGrpSpPr/>
          <p:nvPr/>
        </p:nvGrpSpPr>
        <p:grpSpPr>
          <a:xfrm>
            <a:off x="3473893" y="1927571"/>
            <a:ext cx="260366" cy="260366"/>
            <a:chOff x="3157188" y="909150"/>
            <a:chExt cx="470400" cy="470400"/>
          </a:xfrm>
        </p:grpSpPr>
        <p:sp>
          <p:nvSpPr>
            <p:cNvPr id="76" name="Google Shape;76;p14"/>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3243138" y="995100"/>
              <a:ext cx="298500" cy="298500"/>
            </a:xfrm>
            <a:prstGeom prst="mathPlus">
              <a:avLst>
                <a:gd fmla="val 9900" name="adj1"/>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 name="Google Shape;78;p14"/>
          <p:cNvGrpSpPr/>
          <p:nvPr/>
        </p:nvGrpSpPr>
        <p:grpSpPr>
          <a:xfrm>
            <a:off x="1062836" y="3118154"/>
            <a:ext cx="7018321" cy="1731808"/>
            <a:chOff x="1903282" y="2737005"/>
            <a:chExt cx="5822400" cy="1248600"/>
          </a:xfrm>
        </p:grpSpPr>
        <p:sp>
          <p:nvSpPr>
            <p:cNvPr id="79" name="Google Shape;79;p14"/>
            <p:cNvSpPr/>
            <p:nvPr/>
          </p:nvSpPr>
          <p:spPr>
            <a:xfrm rot="10800000">
              <a:off x="1903282" y="2737005"/>
              <a:ext cx="5822400" cy="1248600"/>
            </a:xfrm>
            <a:prstGeom prst="round2SameRect">
              <a:avLst>
                <a:gd fmla="val 20190" name="adj1"/>
                <a:gd fmla="val 0" name="adj2"/>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txBox="1"/>
            <p:nvPr/>
          </p:nvSpPr>
          <p:spPr>
            <a:xfrm>
              <a:off x="2051251" y="2847717"/>
              <a:ext cx="5062800" cy="10191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 sz="1600">
                  <a:solidFill>
                    <a:srgbClr val="FFFFFF"/>
                  </a:solidFill>
                  <a:latin typeface="Roboto"/>
                  <a:ea typeface="Roboto"/>
                  <a:cs typeface="Roboto"/>
                  <a:sym typeface="Roboto"/>
                </a:rPr>
                <a:t>Gathering data from all areas that have an impact on your online store and using this information and machine learning to predict the LTV (Customer lifetime value) will help make data-driven decisions that will drive more online sales.</a:t>
              </a:r>
              <a:endParaRPr b="1" sz="1600">
                <a:solidFill>
                  <a:srgbClr val="FFFFFF"/>
                </a:solidFill>
                <a:latin typeface="Roboto"/>
                <a:ea typeface="Roboto"/>
                <a:cs typeface="Roboto"/>
                <a:sym typeface="Roboto"/>
              </a:endParaRPr>
            </a:p>
            <a:p>
              <a:pPr indent="0" lvl="0" marL="0" rtl="0" algn="ctr">
                <a:spcBef>
                  <a:spcPts val="0"/>
                </a:spcBef>
                <a:spcAft>
                  <a:spcPts val="0"/>
                </a:spcAft>
                <a:buNone/>
              </a:pPr>
              <a:r>
                <a:t/>
              </a:r>
              <a:endParaRPr b="1" sz="1200">
                <a:solidFill>
                  <a:srgbClr val="FFFFFF"/>
                </a:solidFill>
                <a:latin typeface="Roboto"/>
                <a:ea typeface="Roboto"/>
                <a:cs typeface="Roboto"/>
                <a:sym typeface="Roboto"/>
              </a:endParaRPr>
            </a:p>
          </p:txBody>
        </p:sp>
      </p:grpSp>
      <p:grpSp>
        <p:nvGrpSpPr>
          <p:cNvPr id="81" name="Google Shape;81;p14"/>
          <p:cNvGrpSpPr/>
          <p:nvPr/>
        </p:nvGrpSpPr>
        <p:grpSpPr>
          <a:xfrm>
            <a:off x="3291983" y="1231243"/>
            <a:ext cx="2560028" cy="1868766"/>
            <a:chOff x="3600600" y="1118520"/>
            <a:chExt cx="1942800" cy="1569600"/>
          </a:xfrm>
        </p:grpSpPr>
        <p:sp>
          <p:nvSpPr>
            <p:cNvPr id="82" name="Google Shape;82;p14"/>
            <p:cNvSpPr/>
            <p:nvPr/>
          </p:nvSpPr>
          <p:spPr>
            <a:xfrm>
              <a:off x="3600600" y="1118520"/>
              <a:ext cx="1942800" cy="1569600"/>
            </a:xfrm>
            <a:prstGeom prst="round2SameRect">
              <a:avLst>
                <a:gd fmla="val 18098" name="adj1"/>
                <a:gd fmla="val 0" name="adj2"/>
              </a:avLst>
            </a:prstGeom>
            <a:solidFill>
              <a:srgbClr val="0E65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txBox="1"/>
            <p:nvPr/>
          </p:nvSpPr>
          <p:spPr>
            <a:xfrm>
              <a:off x="3818998" y="1413578"/>
              <a:ext cx="1451700" cy="914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500">
                  <a:solidFill>
                    <a:srgbClr val="FFFFFF"/>
                  </a:solidFill>
                  <a:latin typeface="Roboto"/>
                  <a:ea typeface="Roboto"/>
                  <a:cs typeface="Roboto"/>
                  <a:sym typeface="Roboto"/>
                </a:rPr>
                <a:t>They are looking for the best possible online shopping experience.</a:t>
              </a:r>
              <a:endParaRPr sz="1500">
                <a:solidFill>
                  <a:srgbClr val="FFFFFF"/>
                </a:solidFill>
                <a:latin typeface="Roboto"/>
                <a:ea typeface="Roboto"/>
                <a:cs typeface="Roboto"/>
                <a:sym typeface="Roboto"/>
              </a:endParaRPr>
            </a:p>
          </p:txBody>
        </p:sp>
      </p:grpSp>
      <p:sp>
        <p:nvSpPr>
          <p:cNvPr id="84" name="Google Shape;84;p14"/>
          <p:cNvSpPr/>
          <p:nvPr/>
        </p:nvSpPr>
        <p:spPr>
          <a:xfrm>
            <a:off x="3126500" y="1981875"/>
            <a:ext cx="347400" cy="2604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5730800" y="1981875"/>
            <a:ext cx="347400" cy="2604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rot="5400000">
            <a:off x="6856275" y="3001000"/>
            <a:ext cx="347400" cy="2604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Customer LTV?</a:t>
            </a:r>
            <a:endParaRPr/>
          </a:p>
        </p:txBody>
      </p:sp>
      <p:sp>
        <p:nvSpPr>
          <p:cNvPr id="92" name="Google Shape;92;p15"/>
          <p:cNvSpPr txBox="1"/>
          <p:nvPr>
            <p:ph idx="1" type="body"/>
          </p:nvPr>
        </p:nvSpPr>
        <p:spPr>
          <a:xfrm>
            <a:off x="311700" y="1468825"/>
            <a:ext cx="8520600" cy="3335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invest in customers (acquisition costs, offline ads, promotions, discounts &amp; etc.) to generate revenue and be profitable.</a:t>
            </a:r>
            <a:endParaRPr/>
          </a:p>
          <a:p>
            <a:pPr indent="-342900" lvl="0" marL="457200" rtl="0" algn="l">
              <a:spcBef>
                <a:spcPts val="0"/>
              </a:spcBef>
              <a:spcAft>
                <a:spcPts val="0"/>
              </a:spcAft>
              <a:buSzPts val="1800"/>
              <a:buChar char="●"/>
            </a:pPr>
            <a:r>
              <a:rPr lang="en"/>
              <a:t>Naturally, these actions make some customers super valuable in terms of lifetime value but there are always some customers who pull down the profitability.</a:t>
            </a:r>
            <a:endParaRPr/>
          </a:p>
          <a:p>
            <a:pPr indent="-342900" lvl="0" marL="457200" rtl="0" algn="l">
              <a:spcBef>
                <a:spcPts val="0"/>
              </a:spcBef>
              <a:spcAft>
                <a:spcPts val="0"/>
              </a:spcAft>
              <a:buSzPts val="1800"/>
              <a:buChar char="●"/>
            </a:pPr>
            <a:r>
              <a:rPr lang="en"/>
              <a:t>Therefore, we need to identify these behavior patterns, segment customers and act accordingly.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Data</a:t>
            </a:r>
            <a:endParaRPr/>
          </a:p>
        </p:txBody>
      </p:sp>
      <p:sp>
        <p:nvSpPr>
          <p:cNvPr id="98" name="Google Shape;98;p1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Indian E-commerce company sales data:</a:t>
            </a:r>
            <a:endParaRPr/>
          </a:p>
          <a:p>
            <a:pPr indent="-342900" lvl="0" marL="457200" rtl="0" algn="l">
              <a:spcBef>
                <a:spcPts val="1200"/>
              </a:spcBef>
              <a:spcAft>
                <a:spcPts val="0"/>
              </a:spcAft>
              <a:buSzPts val="1800"/>
              <a:buChar char="●"/>
            </a:pPr>
            <a:r>
              <a:rPr lang="en"/>
              <a:t>Amazon Sales (csv file with 24 columns and 129k records): acquired for the period 2022-03-31 and 2022-06-29.</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International Sales (csv file with 9 columns and 37k records): </a:t>
            </a:r>
            <a:r>
              <a:rPr lang="en"/>
              <a:t>acquired for the period </a:t>
            </a:r>
            <a:r>
              <a:rPr lang="en"/>
              <a:t>2021-06-05 and 2022-05-11.</a:t>
            </a:r>
            <a:endParaRPr/>
          </a:p>
          <a:p>
            <a:pPr indent="0" lvl="0" marL="0" rtl="0" algn="l">
              <a:spcBef>
                <a:spcPts val="1200"/>
              </a:spcBef>
              <a:spcAft>
                <a:spcPts val="1200"/>
              </a:spcAft>
              <a:buNone/>
            </a:pPr>
            <a:r>
              <a:rPr lang="en"/>
              <a:t>Data source : </a:t>
            </a:r>
            <a:r>
              <a:rPr lang="en" u="sng">
                <a:solidFill>
                  <a:schemeClr val="hlink"/>
                </a:solidFill>
                <a:hlinkClick r:id="rId3"/>
              </a:rPr>
              <a:t>E-Commerce Sales Dataset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wrangling (Amazon Sales)</a:t>
            </a:r>
            <a:endParaRPr/>
          </a:p>
        </p:txBody>
      </p:sp>
      <p:sp>
        <p:nvSpPr>
          <p:cNvPr id="104" name="Google Shape;104;p1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3 columns, having only one unique value and some null values, </a:t>
            </a:r>
            <a:r>
              <a:rPr lang="en"/>
              <a:t>were dropped.</a:t>
            </a:r>
            <a:endParaRPr/>
          </a:p>
          <a:p>
            <a:pPr indent="-342900" lvl="0" marL="457200" rtl="0" algn="l">
              <a:spcBef>
                <a:spcPts val="0"/>
              </a:spcBef>
              <a:spcAft>
                <a:spcPts val="0"/>
              </a:spcAft>
              <a:buSzPts val="1800"/>
              <a:buChar char="●"/>
            </a:pPr>
            <a:r>
              <a:rPr lang="en"/>
              <a:t>Null values in the ‘Fulfillment’ and 'Courier Status' columns were imputed using the appropriate values from ‘fulfilled-by’ and ‘Status’ columns respectively.</a:t>
            </a:r>
            <a:endParaRPr/>
          </a:p>
          <a:p>
            <a:pPr indent="-342900" lvl="0" marL="457200" rtl="0" algn="l">
              <a:spcBef>
                <a:spcPts val="0"/>
              </a:spcBef>
              <a:spcAft>
                <a:spcPts val="0"/>
              </a:spcAft>
              <a:buSzPts val="1800"/>
              <a:buChar char="●"/>
            </a:pPr>
            <a:r>
              <a:rPr lang="en"/>
              <a:t>33 rows, not having the shipping information, were dropped.</a:t>
            </a:r>
            <a:endParaRPr/>
          </a:p>
          <a:p>
            <a:pPr indent="-342900" lvl="0" marL="457200" rtl="0" algn="l">
              <a:spcBef>
                <a:spcPts val="0"/>
              </a:spcBef>
              <a:spcAft>
                <a:spcPts val="0"/>
              </a:spcAft>
              <a:buSzPts val="1800"/>
              <a:buChar char="●"/>
            </a:pPr>
            <a:r>
              <a:rPr lang="en"/>
              <a:t>Null values in the ‘Amount’ column were imputed using the average value for the rows with the same SKU code.</a:t>
            </a:r>
            <a:endParaRPr/>
          </a:p>
          <a:p>
            <a:pPr indent="-342900" lvl="0" marL="457200" rtl="0" algn="l">
              <a:spcBef>
                <a:spcPts val="0"/>
              </a:spcBef>
              <a:spcAft>
                <a:spcPts val="0"/>
              </a:spcAft>
              <a:buSzPts val="1800"/>
              <a:buChar char="●"/>
            </a:pPr>
            <a:r>
              <a:rPr lang="en"/>
              <a:t>6 duplicate rows were dropped.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wrangling (International Sales)</a:t>
            </a:r>
            <a:endParaRPr/>
          </a:p>
        </p:txBody>
      </p:sp>
      <p:sp>
        <p:nvSpPr>
          <p:cNvPr id="110" name="Google Shape;110;p18"/>
          <p:cNvSpPr txBox="1"/>
          <p:nvPr>
            <p:ph idx="1" type="body"/>
          </p:nvPr>
        </p:nvSpPr>
        <p:spPr>
          <a:xfrm>
            <a:off x="311700" y="1468825"/>
            <a:ext cx="8520600" cy="3390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1000 rows, missing all the values in 6 columns, were dropped.</a:t>
            </a:r>
            <a:endParaRPr/>
          </a:p>
          <a:p>
            <a:pPr indent="-342900" lvl="0" marL="457200" rtl="0" algn="l">
              <a:spcBef>
                <a:spcPts val="0"/>
              </a:spcBef>
              <a:spcAft>
                <a:spcPts val="0"/>
              </a:spcAft>
              <a:buSzPts val="1800"/>
              <a:buChar char="●"/>
            </a:pPr>
            <a:r>
              <a:rPr lang="en"/>
              <a:t>The data was divided into two datasets and brought to the same format and order, because starting from row 19675 we had different order of columns.After joining those sets and dropping the duplicate rows we were left with 12k rows.</a:t>
            </a:r>
            <a:endParaRPr/>
          </a:p>
          <a:p>
            <a:pPr indent="-342900" lvl="0" marL="457200" rtl="0" algn="l">
              <a:spcBef>
                <a:spcPts val="0"/>
              </a:spcBef>
              <a:spcAft>
                <a:spcPts val="0"/>
              </a:spcAft>
              <a:buSzPts val="1800"/>
              <a:buChar char="●"/>
            </a:pPr>
            <a:r>
              <a:rPr lang="en"/>
              <a:t>More than 200 rows were just shipping cost information for different orders which were saved in a different dataset and later joined with the main dataset.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0" y="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Exploratory Data Analysis(Amazon Sales)</a:t>
            </a:r>
            <a:endParaRPr/>
          </a:p>
        </p:txBody>
      </p:sp>
      <p:sp>
        <p:nvSpPr>
          <p:cNvPr id="116" name="Google Shape;116;p19"/>
          <p:cNvSpPr txBox="1"/>
          <p:nvPr>
            <p:ph idx="1" type="body"/>
          </p:nvPr>
        </p:nvSpPr>
        <p:spPr>
          <a:xfrm>
            <a:off x="0" y="733500"/>
            <a:ext cx="5470200" cy="42738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300"/>
              <a:t>After creating bar plots for all the categorical columns I noticed the following insights:</a:t>
            </a:r>
            <a:endParaRPr sz="1300"/>
          </a:p>
          <a:p>
            <a:pPr indent="0" lvl="0" marL="0" rtl="0" algn="l">
              <a:lnSpc>
                <a:spcPct val="95000"/>
              </a:lnSpc>
              <a:spcBef>
                <a:spcPts val="1200"/>
              </a:spcBef>
              <a:spcAft>
                <a:spcPts val="0"/>
              </a:spcAft>
              <a:buNone/>
            </a:pPr>
            <a:r>
              <a:rPr lang="en" sz="1300"/>
              <a:t>● Very little percentage of orders are sold via non Amazon sales channels.</a:t>
            </a:r>
            <a:endParaRPr sz="1300"/>
          </a:p>
          <a:p>
            <a:pPr indent="0" lvl="0" marL="0" rtl="0" algn="l">
              <a:lnSpc>
                <a:spcPct val="95000"/>
              </a:lnSpc>
              <a:spcBef>
                <a:spcPts val="1200"/>
              </a:spcBef>
              <a:spcAft>
                <a:spcPts val="0"/>
              </a:spcAft>
              <a:buNone/>
            </a:pPr>
            <a:r>
              <a:rPr lang="en" sz="1300"/>
              <a:t>● Majority of the orders are delivered by expedited shipping.</a:t>
            </a:r>
            <a:endParaRPr sz="1300"/>
          </a:p>
          <a:p>
            <a:pPr indent="0" lvl="0" marL="0" rtl="0" algn="l">
              <a:lnSpc>
                <a:spcPct val="95000"/>
              </a:lnSpc>
              <a:spcBef>
                <a:spcPts val="1200"/>
              </a:spcBef>
              <a:spcAft>
                <a:spcPts val="0"/>
              </a:spcAft>
              <a:buNone/>
            </a:pPr>
            <a:r>
              <a:rPr lang="en" sz="1300"/>
              <a:t>● Sets and Kurtas are the most sold item categories: they are being sold 3-5 times more than items in other categories.</a:t>
            </a:r>
            <a:endParaRPr sz="1300"/>
          </a:p>
          <a:p>
            <a:pPr indent="0" lvl="0" marL="0" rtl="0" algn="l">
              <a:lnSpc>
                <a:spcPct val="95000"/>
              </a:lnSpc>
              <a:spcBef>
                <a:spcPts val="1200"/>
              </a:spcBef>
              <a:spcAft>
                <a:spcPts val="0"/>
              </a:spcAft>
              <a:buNone/>
            </a:pPr>
            <a:r>
              <a:rPr lang="en" sz="1300"/>
              <a:t>● Although products with M and L sizes are the most sold ones, there is also a huge demand for extra large sized items.</a:t>
            </a:r>
            <a:endParaRPr sz="1300"/>
          </a:p>
          <a:p>
            <a:pPr indent="0" lvl="0" marL="0" rtl="0" algn="l">
              <a:lnSpc>
                <a:spcPct val="95000"/>
              </a:lnSpc>
              <a:spcBef>
                <a:spcPts val="1200"/>
              </a:spcBef>
              <a:spcAft>
                <a:spcPts val="1200"/>
              </a:spcAft>
              <a:buNone/>
            </a:pPr>
            <a:r>
              <a:rPr lang="en" sz="1300"/>
              <a:t>● Most of the orders don't have any discount, but at the same time a lot of orders have free shipping and PLCC discount from Amazon.</a:t>
            </a:r>
            <a:endParaRPr sz="1300"/>
          </a:p>
        </p:txBody>
      </p:sp>
      <p:pic>
        <p:nvPicPr>
          <p:cNvPr id="117" name="Google Shape;117;p19"/>
          <p:cNvPicPr preferRelativeResize="0"/>
          <p:nvPr/>
        </p:nvPicPr>
        <p:blipFill>
          <a:blip r:embed="rId3">
            <a:alphaModFix/>
          </a:blip>
          <a:stretch>
            <a:fillRect/>
          </a:stretch>
        </p:blipFill>
        <p:spPr>
          <a:xfrm>
            <a:off x="5856426" y="0"/>
            <a:ext cx="3162450" cy="2682575"/>
          </a:xfrm>
          <a:prstGeom prst="rect">
            <a:avLst/>
          </a:prstGeom>
          <a:noFill/>
          <a:ln>
            <a:noFill/>
          </a:ln>
        </p:spPr>
      </p:pic>
      <p:pic>
        <p:nvPicPr>
          <p:cNvPr id="118" name="Google Shape;118;p19"/>
          <p:cNvPicPr preferRelativeResize="0"/>
          <p:nvPr/>
        </p:nvPicPr>
        <p:blipFill>
          <a:blip r:embed="rId4">
            <a:alphaModFix/>
          </a:blip>
          <a:stretch>
            <a:fillRect/>
          </a:stretch>
        </p:blipFill>
        <p:spPr>
          <a:xfrm>
            <a:off x="5786925" y="2682575"/>
            <a:ext cx="3301450" cy="2536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144875" y="146900"/>
            <a:ext cx="5155500" cy="583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600"/>
              <a:t>Exploratory Data Analysis (Amazon Sales)</a:t>
            </a:r>
            <a:endParaRPr sz="2600"/>
          </a:p>
        </p:txBody>
      </p:sp>
      <p:sp>
        <p:nvSpPr>
          <p:cNvPr id="124" name="Google Shape;124;p20"/>
          <p:cNvSpPr txBox="1"/>
          <p:nvPr>
            <p:ph idx="1" type="body"/>
          </p:nvPr>
        </p:nvSpPr>
        <p:spPr>
          <a:xfrm>
            <a:off x="-10500" y="1314600"/>
            <a:ext cx="5155500" cy="382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median price was around 600 rupees and most of the values were between 400-750 rupees. </a:t>
            </a:r>
            <a:endParaRPr/>
          </a:p>
          <a:p>
            <a:pPr indent="-342900" lvl="0" marL="457200" rtl="0" algn="l">
              <a:spcBef>
                <a:spcPts val="0"/>
              </a:spcBef>
              <a:spcAft>
                <a:spcPts val="0"/>
              </a:spcAft>
              <a:buSzPts val="1800"/>
              <a:buChar char="●"/>
            </a:pPr>
            <a:r>
              <a:rPr lang="en"/>
              <a:t>We also had a lot of outliers which were explained by the different product categories in the next violinplot. </a:t>
            </a:r>
            <a:endParaRPr/>
          </a:p>
          <a:p>
            <a:pPr indent="-342900" lvl="0" marL="457200" rtl="0" algn="l">
              <a:spcBef>
                <a:spcPts val="0"/>
              </a:spcBef>
              <a:spcAft>
                <a:spcPts val="0"/>
              </a:spcAft>
              <a:buSzPts val="1800"/>
              <a:buChar char="●"/>
            </a:pPr>
            <a:r>
              <a:rPr lang="en"/>
              <a:t>As we can see sets can be more expensive than all the other categories and have a wider range of values</a:t>
            </a:r>
            <a:endParaRPr/>
          </a:p>
        </p:txBody>
      </p:sp>
      <p:pic>
        <p:nvPicPr>
          <p:cNvPr id="125" name="Google Shape;125;p20"/>
          <p:cNvPicPr preferRelativeResize="0"/>
          <p:nvPr/>
        </p:nvPicPr>
        <p:blipFill>
          <a:blip r:embed="rId3">
            <a:alphaModFix/>
          </a:blip>
          <a:stretch>
            <a:fillRect/>
          </a:stretch>
        </p:blipFill>
        <p:spPr>
          <a:xfrm>
            <a:off x="5772000" y="0"/>
            <a:ext cx="3372000" cy="2646902"/>
          </a:xfrm>
          <a:prstGeom prst="rect">
            <a:avLst/>
          </a:prstGeom>
          <a:noFill/>
          <a:ln>
            <a:noFill/>
          </a:ln>
        </p:spPr>
      </p:pic>
      <p:pic>
        <p:nvPicPr>
          <p:cNvPr id="126" name="Google Shape;126;p20"/>
          <p:cNvPicPr preferRelativeResize="0"/>
          <p:nvPr/>
        </p:nvPicPr>
        <p:blipFill>
          <a:blip r:embed="rId4">
            <a:alphaModFix/>
          </a:blip>
          <a:stretch>
            <a:fillRect/>
          </a:stretch>
        </p:blipFill>
        <p:spPr>
          <a:xfrm>
            <a:off x="5145076" y="2646900"/>
            <a:ext cx="3998923" cy="2496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1"/>
          <p:cNvPicPr preferRelativeResize="0"/>
          <p:nvPr/>
        </p:nvPicPr>
        <p:blipFill rotWithShape="1">
          <a:blip r:embed="rId3">
            <a:alphaModFix/>
          </a:blip>
          <a:srcRect b="0" l="0" r="0" t="25556"/>
          <a:stretch/>
        </p:blipFill>
        <p:spPr>
          <a:xfrm>
            <a:off x="2895500" y="868350"/>
            <a:ext cx="6248499" cy="4275151"/>
          </a:xfrm>
          <a:prstGeom prst="rect">
            <a:avLst/>
          </a:prstGeom>
          <a:noFill/>
          <a:ln>
            <a:noFill/>
          </a:ln>
        </p:spPr>
      </p:pic>
      <p:sp>
        <p:nvSpPr>
          <p:cNvPr id="132" name="Google Shape;132;p21"/>
          <p:cNvSpPr txBox="1"/>
          <p:nvPr/>
        </p:nvSpPr>
        <p:spPr>
          <a:xfrm>
            <a:off x="0" y="1414275"/>
            <a:ext cx="3034500" cy="3729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Most of the customers that choose expedited shipping are using free shipping and in canceled orders, the free shipping is used rarely. </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So, maybe making free shipping available for more products and customers will reduce the number of canceled orders and increase sales overall.</a:t>
            </a:r>
            <a:endParaRPr>
              <a:latin typeface="Source Code Pro"/>
              <a:ea typeface="Source Code Pro"/>
              <a:cs typeface="Source Code Pro"/>
              <a:sym typeface="Source Code Pro"/>
            </a:endParaRPr>
          </a:p>
        </p:txBody>
      </p:sp>
      <p:sp>
        <p:nvSpPr>
          <p:cNvPr id="133" name="Google Shape;133;p21"/>
          <p:cNvSpPr txBox="1"/>
          <p:nvPr/>
        </p:nvSpPr>
        <p:spPr>
          <a:xfrm>
            <a:off x="212550" y="119100"/>
            <a:ext cx="6978600" cy="5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u="sng">
                <a:solidFill>
                  <a:schemeClr val="hlink"/>
                </a:solidFill>
                <a:latin typeface="Oswald"/>
                <a:ea typeface="Oswald"/>
                <a:cs typeface="Oswald"/>
                <a:sym typeface="Oswald"/>
                <a:hlinkClick r:id="rId4"/>
              </a:rPr>
              <a:t>Amazon sales quantity</a:t>
            </a:r>
            <a:endParaRPr sz="2600">
              <a:solidFill>
                <a:schemeClr val="dk2"/>
              </a:solidFill>
              <a:latin typeface="Oswald"/>
              <a:ea typeface="Oswald"/>
              <a:cs typeface="Oswald"/>
              <a:sym typeface="Oswald"/>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