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0" r:id="rId4"/>
    <p:sldId id="265" r:id="rId5"/>
    <p:sldId id="271" r:id="rId6"/>
    <p:sldId id="261" r:id="rId7"/>
    <p:sldId id="279" r:id="rId8"/>
    <p:sldId id="283" r:id="rId9"/>
    <p:sldId id="298" r:id="rId10"/>
    <p:sldId id="262" r:id="rId11"/>
    <p:sldId id="280" r:id="rId12"/>
    <p:sldId id="263" r:id="rId13"/>
    <p:sldId id="295" r:id="rId14"/>
    <p:sldId id="277" r:id="rId15"/>
    <p:sldId id="284" r:id="rId16"/>
    <p:sldId id="285" r:id="rId17"/>
    <p:sldId id="286" r:id="rId18"/>
    <p:sldId id="287" r:id="rId19"/>
    <p:sldId id="288" r:id="rId20"/>
    <p:sldId id="289" r:id="rId21"/>
    <p:sldId id="294" r:id="rId22"/>
    <p:sldId id="290" r:id="rId23"/>
    <p:sldId id="264" r:id="rId24"/>
    <p:sldId id="296" r:id="rId25"/>
    <p:sldId id="27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32" autoAdjust="0"/>
    <p:restoredTop sz="93230" autoAdjust="0"/>
  </p:normalViewPr>
  <p:slideViewPr>
    <p:cSldViewPr snapToGrid="0">
      <p:cViewPr varScale="1">
        <p:scale>
          <a:sx n="81" d="100"/>
          <a:sy n="81" d="100"/>
        </p:scale>
        <p:origin x="-1094"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dLbls>
          <c:showLegendKey val="0"/>
          <c:showVal val="0"/>
          <c:showCatName val="0"/>
          <c:showSerName val="0"/>
          <c:showPercent val="0"/>
          <c:showBubbleSize val="0"/>
        </c:dLbls>
        <c:marker val="1"/>
        <c:smooth val="0"/>
        <c:axId val="157513216"/>
        <c:axId val="157385856"/>
      </c:lineChart>
      <c:catAx>
        <c:axId val="15751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j-ea"/>
                <a:ea typeface="+mj-ea"/>
                <a:cs typeface="+mn-cs"/>
              </a:defRPr>
            </a:pPr>
            <a:endParaRPr lang="zh-CN"/>
          </a:p>
        </c:txPr>
        <c:crossAx val="157385856"/>
        <c:crosses val="autoZero"/>
        <c:auto val="1"/>
        <c:lblAlgn val="ctr"/>
        <c:lblOffset val="100"/>
        <c:noMultiLvlLbl val="0"/>
      </c:catAx>
      <c:valAx>
        <c:axId val="157385856"/>
        <c:scaling>
          <c:orientation val="minMax"/>
          <c:max val="220"/>
          <c:min val="50"/>
        </c:scaling>
        <c:delete val="0"/>
        <c:axPos val="l"/>
        <c:majorGridlines>
          <c:spPr>
            <a:ln w="9525" cap="flat" cmpd="sng" algn="ctr">
              <a:solidFill>
                <a:schemeClr val="tx2">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7513216"/>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31EDB-2ABA-40F6-BCC9-F2A0787F8960}" type="datetimeFigureOut">
              <a:rPr lang="zh-CN" altLang="en-US" smtClean="0"/>
              <a:t>2017/4/14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33642-DD57-4E29-A9DE-B48B71088944}" type="slidenum">
              <a:rPr lang="zh-CN" altLang="en-US" smtClean="0"/>
              <a:t>‹#›</a:t>
            </a:fld>
            <a:endParaRPr lang="zh-CN" altLang="en-US"/>
          </a:p>
        </p:txBody>
      </p:sp>
    </p:spTree>
    <p:extLst>
      <p:ext uri="{BB962C8B-B14F-4D97-AF65-F5344CB8AC3E}">
        <p14:creationId xmlns:p14="http://schemas.microsoft.com/office/powerpoint/2010/main" val="164042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133642-DD57-4E29-A9DE-B48B71088944}" type="slidenum">
              <a:rPr lang="zh-CN" altLang="en-US" smtClean="0"/>
              <a:t>14</a:t>
            </a:fld>
            <a:endParaRPr lang="zh-CN" altLang="en-US"/>
          </a:p>
        </p:txBody>
      </p:sp>
    </p:spTree>
    <p:extLst>
      <p:ext uri="{BB962C8B-B14F-4D97-AF65-F5344CB8AC3E}">
        <p14:creationId xmlns:p14="http://schemas.microsoft.com/office/powerpoint/2010/main" val="249030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8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31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90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691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22448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hyperlink" Target="Firstpage/index.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npage/index.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Signup_login/Login.html" TargetMode="External"/><Relationship Id="rId5" Type="http://schemas.openxmlformats.org/officeDocument/2006/relationships/image" Target="../media/image3.jpg"/><Relationship Id="rId4" Type="http://schemas.openxmlformats.org/officeDocument/2006/relationships/hyperlink" Target="Signup_login/Signup.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Personal/Personal.html"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hyperlink" Target="all_goods/index.html"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hyperlink" Target="Items_list/index_erji.html"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Items_list/index_book.html"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Items_list/Smartisan_shop.html"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hyperlink" Target="Appcenter/index.html" TargetMode="Externa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984847" y="5660543"/>
            <a:ext cx="2236510" cy="338554"/>
          </a:xfrm>
          <a:prstGeom prst="rect">
            <a:avLst/>
          </a:prstGeom>
          <a:noFill/>
        </p:spPr>
        <p:txBody>
          <a:bodyPr wrap="none" rtlCol="0">
            <a:spAutoFit/>
          </a:bodyPr>
          <a:lstStyle/>
          <a:p>
            <a:pPr algn="ctr"/>
            <a:r>
              <a:rPr lang="zh-CN" altLang="en-US" sz="1600" dirty="0">
                <a:latin typeface="+mj-ea"/>
                <a:ea typeface="+mj-ea"/>
              </a:rPr>
              <a:t>报告组：名单宣读完毕</a:t>
            </a:r>
          </a:p>
        </p:txBody>
      </p:sp>
      <p:sp>
        <p:nvSpPr>
          <p:cNvPr id="21" name="文本框 20"/>
          <p:cNvSpPr txBox="1"/>
          <p:nvPr/>
        </p:nvSpPr>
        <p:spPr>
          <a:xfrm>
            <a:off x="5292625" y="5974983"/>
            <a:ext cx="1620957" cy="338554"/>
          </a:xfrm>
          <a:prstGeom prst="rect">
            <a:avLst/>
          </a:prstGeom>
          <a:noFill/>
        </p:spPr>
        <p:txBody>
          <a:bodyPr wrap="none" rtlCol="0">
            <a:spAutoFit/>
          </a:bodyPr>
          <a:lstStyle/>
          <a:p>
            <a:pPr algn="ctr"/>
            <a:r>
              <a:rPr lang="zh-CN" altLang="en-US" sz="1600" dirty="0">
                <a:latin typeface="+mj-ea"/>
                <a:ea typeface="+mj-ea"/>
              </a:rPr>
              <a:t>指导老师：陈红</a:t>
            </a:r>
          </a:p>
        </p:txBody>
      </p:sp>
      <p:grpSp>
        <p:nvGrpSpPr>
          <p:cNvPr id="2" name="组合 1"/>
          <p:cNvGrpSpPr/>
          <p:nvPr/>
        </p:nvGrpSpPr>
        <p:grpSpPr>
          <a:xfrm>
            <a:off x="368210" y="1108758"/>
            <a:ext cx="11469807" cy="4022388"/>
            <a:chOff x="368210" y="1108758"/>
            <a:chExt cx="11469807"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779662" y="3253945"/>
              <a:ext cx="2646878" cy="461665"/>
            </a:xfrm>
            <a:prstGeom prst="rect">
              <a:avLst/>
            </a:prstGeom>
            <a:noFill/>
          </p:spPr>
          <p:txBody>
            <a:bodyPr wrap="none" rtlCol="0">
              <a:spAutoFit/>
            </a:bodyPr>
            <a:lstStyle/>
            <a:p>
              <a:r>
                <a:rPr lang="zh-CN" altLang="en-US" sz="2400" dirty="0"/>
                <a:t>阶段项目评审汇报</a:t>
              </a:r>
              <a:endParaRPr lang="zh-CN" altLang="en-US" sz="2400" dirty="0">
                <a:solidFill>
                  <a:schemeClr val="bg1"/>
                </a:solidFill>
                <a:latin typeface="+mj-ea"/>
                <a:ea typeface="+mj-ea"/>
              </a:endParaRPr>
            </a:p>
          </p:txBody>
        </p:sp>
        <p:sp useBgFill="1">
          <p:nvSpPr>
            <p:cNvPr id="5" name="文本框 4"/>
            <p:cNvSpPr txBox="1"/>
            <p:nvPr/>
          </p:nvSpPr>
          <p:spPr>
            <a:xfrm>
              <a:off x="368210" y="2000643"/>
              <a:ext cx="11469807" cy="707886"/>
            </a:xfrm>
            <a:prstGeom prst="rect">
              <a:avLst/>
            </a:prstGeom>
          </p:spPr>
          <p:txBody>
            <a:bodyPr wrap="none" rtlCol="0">
              <a:spAutoFit/>
            </a:bodyPr>
            <a:lstStyle/>
            <a:p>
              <a:pPr algn="ctr"/>
              <a:r>
                <a:rPr lang="zh-CN" altLang="en-US" sz="4000" b="1" dirty="0">
                  <a:latin typeface="+mj-ea"/>
                  <a:ea typeface="+mj-ea"/>
                </a:rPr>
                <a:t>震惊！五个大学生用情怀造就了个“锤子”商城！</a:t>
              </a:r>
            </a:p>
          </p:txBody>
        </p:sp>
        <p:sp useBgFill="1">
          <p:nvSpPr>
            <p:cNvPr id="13" name="文本框 12"/>
            <p:cNvSpPr txBox="1"/>
            <p:nvPr/>
          </p:nvSpPr>
          <p:spPr>
            <a:xfrm>
              <a:off x="4528633" y="2697212"/>
              <a:ext cx="3148939" cy="369332"/>
            </a:xfrm>
            <a:prstGeom prst="rect">
              <a:avLst/>
            </a:prstGeom>
          </p:spPr>
          <p:txBody>
            <a:bodyPr wrap="none" rtlCol="0">
              <a:spAutoFit/>
            </a:bodyPr>
            <a:lstStyle/>
            <a:p>
              <a:pPr algn="ctr"/>
              <a:r>
                <a:rPr lang="en-US" altLang="zh-CN" dirty="0">
                  <a:latin typeface="+mj-ea"/>
                  <a:ea typeface="+mj-ea"/>
                </a:rPr>
                <a:t>Please add your paper title</a:t>
              </a:r>
              <a:endParaRPr lang="zh-CN" altLang="en-US"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245147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80">
                                          <p:stCondLst>
                                            <p:cond delay="0"/>
                                          </p:stCondLst>
                                        </p:cTn>
                                        <p:tgtEl>
                                          <p:spTgt spid="20"/>
                                        </p:tgtEl>
                                      </p:cBhvr>
                                    </p:animEffect>
                                    <p:anim calcmode="lin" valueType="num">
                                      <p:cBhvr>
                                        <p:cTn id="2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9" dur="26">
                                          <p:stCondLst>
                                            <p:cond delay="650"/>
                                          </p:stCondLst>
                                        </p:cTn>
                                        <p:tgtEl>
                                          <p:spTgt spid="20"/>
                                        </p:tgtEl>
                                      </p:cBhvr>
                                      <p:to x="100000" y="60000"/>
                                    </p:animScale>
                                    <p:animScale>
                                      <p:cBhvr>
                                        <p:cTn id="30" dur="166" decel="50000">
                                          <p:stCondLst>
                                            <p:cond delay="676"/>
                                          </p:stCondLst>
                                        </p:cTn>
                                        <p:tgtEl>
                                          <p:spTgt spid="20"/>
                                        </p:tgtEl>
                                      </p:cBhvr>
                                      <p:to x="100000" y="100000"/>
                                    </p:animScale>
                                    <p:animScale>
                                      <p:cBhvr>
                                        <p:cTn id="31" dur="26">
                                          <p:stCondLst>
                                            <p:cond delay="1312"/>
                                          </p:stCondLst>
                                        </p:cTn>
                                        <p:tgtEl>
                                          <p:spTgt spid="20"/>
                                        </p:tgtEl>
                                      </p:cBhvr>
                                      <p:to x="100000" y="80000"/>
                                    </p:animScale>
                                    <p:animScale>
                                      <p:cBhvr>
                                        <p:cTn id="32" dur="166" decel="50000">
                                          <p:stCondLst>
                                            <p:cond delay="1338"/>
                                          </p:stCondLst>
                                        </p:cTn>
                                        <p:tgtEl>
                                          <p:spTgt spid="20"/>
                                        </p:tgtEl>
                                      </p:cBhvr>
                                      <p:to x="100000" y="100000"/>
                                    </p:animScale>
                                    <p:animScale>
                                      <p:cBhvr>
                                        <p:cTn id="33" dur="26">
                                          <p:stCondLst>
                                            <p:cond delay="1642"/>
                                          </p:stCondLst>
                                        </p:cTn>
                                        <p:tgtEl>
                                          <p:spTgt spid="20"/>
                                        </p:tgtEl>
                                      </p:cBhvr>
                                      <p:to x="100000" y="90000"/>
                                    </p:animScale>
                                    <p:animScale>
                                      <p:cBhvr>
                                        <p:cTn id="34" dur="166" decel="50000">
                                          <p:stCondLst>
                                            <p:cond delay="1668"/>
                                          </p:stCondLst>
                                        </p:cTn>
                                        <p:tgtEl>
                                          <p:spTgt spid="20"/>
                                        </p:tgtEl>
                                      </p:cBhvr>
                                      <p:to x="100000" y="100000"/>
                                    </p:animScale>
                                    <p:animScale>
                                      <p:cBhvr>
                                        <p:cTn id="35" dur="26">
                                          <p:stCondLst>
                                            <p:cond delay="1808"/>
                                          </p:stCondLst>
                                        </p:cTn>
                                        <p:tgtEl>
                                          <p:spTgt spid="20"/>
                                        </p:tgtEl>
                                      </p:cBhvr>
                                      <p:to x="100000" y="95000"/>
                                    </p:animScale>
                                    <p:animScale>
                                      <p:cBhvr>
                                        <p:cTn id="36" dur="166" decel="50000">
                                          <p:stCondLst>
                                            <p:cond delay="1834"/>
                                          </p:stCondLst>
                                        </p:cTn>
                                        <p:tgtEl>
                                          <p:spTgt spid="2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80">
                                          <p:stCondLst>
                                            <p:cond delay="0"/>
                                          </p:stCondLst>
                                        </p:cTn>
                                        <p:tgtEl>
                                          <p:spTgt spid="21"/>
                                        </p:tgtEl>
                                      </p:cBhvr>
                                    </p:animEffect>
                                    <p:anim calcmode="lin" valueType="num">
                                      <p:cBhvr>
                                        <p:cTn id="4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5" dur="26">
                                          <p:stCondLst>
                                            <p:cond delay="650"/>
                                          </p:stCondLst>
                                        </p:cTn>
                                        <p:tgtEl>
                                          <p:spTgt spid="21"/>
                                        </p:tgtEl>
                                      </p:cBhvr>
                                      <p:to x="100000" y="60000"/>
                                    </p:animScale>
                                    <p:animScale>
                                      <p:cBhvr>
                                        <p:cTn id="46" dur="166" decel="50000">
                                          <p:stCondLst>
                                            <p:cond delay="676"/>
                                          </p:stCondLst>
                                        </p:cTn>
                                        <p:tgtEl>
                                          <p:spTgt spid="21"/>
                                        </p:tgtEl>
                                      </p:cBhvr>
                                      <p:to x="100000" y="100000"/>
                                    </p:animScale>
                                    <p:animScale>
                                      <p:cBhvr>
                                        <p:cTn id="47" dur="26">
                                          <p:stCondLst>
                                            <p:cond delay="1312"/>
                                          </p:stCondLst>
                                        </p:cTn>
                                        <p:tgtEl>
                                          <p:spTgt spid="21"/>
                                        </p:tgtEl>
                                      </p:cBhvr>
                                      <p:to x="100000" y="80000"/>
                                    </p:animScale>
                                    <p:animScale>
                                      <p:cBhvr>
                                        <p:cTn id="48" dur="166" decel="50000">
                                          <p:stCondLst>
                                            <p:cond delay="1338"/>
                                          </p:stCondLst>
                                        </p:cTn>
                                        <p:tgtEl>
                                          <p:spTgt spid="21"/>
                                        </p:tgtEl>
                                      </p:cBhvr>
                                      <p:to x="100000" y="100000"/>
                                    </p:animScale>
                                    <p:animScale>
                                      <p:cBhvr>
                                        <p:cTn id="49" dur="26">
                                          <p:stCondLst>
                                            <p:cond delay="1642"/>
                                          </p:stCondLst>
                                        </p:cTn>
                                        <p:tgtEl>
                                          <p:spTgt spid="21"/>
                                        </p:tgtEl>
                                      </p:cBhvr>
                                      <p:to x="100000" y="90000"/>
                                    </p:animScale>
                                    <p:animScale>
                                      <p:cBhvr>
                                        <p:cTn id="50" dur="166" decel="50000">
                                          <p:stCondLst>
                                            <p:cond delay="1668"/>
                                          </p:stCondLst>
                                        </p:cTn>
                                        <p:tgtEl>
                                          <p:spTgt spid="21"/>
                                        </p:tgtEl>
                                      </p:cBhvr>
                                      <p:to x="100000" y="100000"/>
                                    </p:animScale>
                                    <p:animScale>
                                      <p:cBhvr>
                                        <p:cTn id="51" dur="26">
                                          <p:stCondLst>
                                            <p:cond delay="1808"/>
                                          </p:stCondLst>
                                        </p:cTn>
                                        <p:tgtEl>
                                          <p:spTgt spid="21"/>
                                        </p:tgtEl>
                                      </p:cBhvr>
                                      <p:to x="100000" y="95000"/>
                                    </p:animScale>
                                    <p:animScale>
                                      <p:cBhvr>
                                        <p:cTn id="52"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3" y="2777425"/>
            <a:ext cx="4409691" cy="830997"/>
          </a:xfrm>
          <a:prstGeom prst="rect">
            <a:avLst/>
          </a:prstGeom>
        </p:spPr>
        <p:txBody>
          <a:bodyPr wrap="square" anchor="ctr">
            <a:spAutoFit/>
          </a:bodyPr>
          <a:lstStyle/>
          <a:p>
            <a:r>
              <a:rPr lang="zh-CN" altLang="en-US" sz="4800" b="1" dirty="0">
                <a:latin typeface="+mj-ea"/>
                <a:cs typeface="微软雅黑"/>
              </a:rPr>
              <a:t>开发周期表</a:t>
            </a:r>
            <a:endParaRPr lang="en-US" altLang="zh-CN" sz="4800" b="1" dirty="0">
              <a:latin typeface="+mj-ea"/>
              <a:cs typeface="微软雅黑"/>
            </a:endParaRPr>
          </a:p>
        </p:txBody>
      </p:sp>
      <p:sp>
        <p:nvSpPr>
          <p:cNvPr id="53" name="矩形 52"/>
          <p:cNvSpPr/>
          <p:nvPr/>
        </p:nvSpPr>
        <p:spPr>
          <a:xfrm>
            <a:off x="5065664" y="2580922"/>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03</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69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2161452" cy="382408"/>
            <a:chOff x="5289550" y="0"/>
            <a:chExt cx="187174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871741" cy="369332"/>
              <a:chOff x="4991099" y="55400"/>
              <a:chExt cx="1871741" cy="369332"/>
            </a:xfrm>
          </p:grpSpPr>
          <p:sp>
            <p:nvSpPr>
              <p:cNvPr id="9" name="矩形 8"/>
              <p:cNvSpPr/>
              <p:nvPr/>
            </p:nvSpPr>
            <p:spPr>
              <a:xfrm>
                <a:off x="5521023" y="70789"/>
                <a:ext cx="134181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开发周期表</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03</a:t>
                </a: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extLst/>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2"/>
          </a:graphicData>
        </a:graphic>
      </p:graphicFrame>
      <p:pic>
        <p:nvPicPr>
          <p:cNvPr id="14" name="内容占位符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829" y="967139"/>
            <a:ext cx="8542156" cy="4804542"/>
          </a:xfrm>
          <a:prstGeom prst="rect">
            <a:avLst/>
          </a:prstGeom>
        </p:spPr>
      </p:pic>
    </p:spTree>
    <p:extLst>
      <p:ext uri="{BB962C8B-B14F-4D97-AF65-F5344CB8AC3E}">
        <p14:creationId xmlns:p14="http://schemas.microsoft.com/office/powerpoint/2010/main" val="366105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4395836" cy="830997"/>
          </a:xfrm>
          <a:prstGeom prst="rect">
            <a:avLst/>
          </a:prstGeom>
        </p:spPr>
        <p:txBody>
          <a:bodyPr wrap="square" anchor="ctr">
            <a:spAutoFit/>
          </a:bodyPr>
          <a:lstStyle/>
          <a:p>
            <a:r>
              <a:rPr lang="zh-CN" altLang="en-US" sz="4800" b="1" dirty="0">
                <a:latin typeface="+mj-ea"/>
                <a:cs typeface="微软雅黑"/>
              </a:rPr>
              <a:t>主要模板介绍</a:t>
            </a:r>
          </a:p>
        </p:txBody>
      </p:sp>
      <p:sp>
        <p:nvSpPr>
          <p:cNvPr id="53" name="矩形 52"/>
          <p:cNvSpPr/>
          <p:nvPr/>
        </p:nvSpPr>
        <p:spPr>
          <a:xfrm>
            <a:off x="5065664" y="2580922"/>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04</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690185" y="1095007"/>
            <a:ext cx="954107" cy="400110"/>
          </a:xfrm>
          <a:prstGeom prst="rect">
            <a:avLst/>
          </a:prstGeom>
        </p:spPr>
        <p:txBody>
          <a:bodyPr wrap="none">
            <a:spAutoFit/>
          </a:bodyPr>
          <a:lstStyle/>
          <a:p>
            <a:pPr algn="r" defTabSz="1219170">
              <a:defRPr/>
            </a:pPr>
            <a:r>
              <a:rPr lang="zh-CN" altLang="en-US" sz="2000" b="1" kern="0" dirty="0">
                <a:ea typeface="微软雅黑" charset="0"/>
              </a:rPr>
              <a:t>①首页</a:t>
            </a:r>
            <a:endParaRPr lang="en-US" altLang="zh-CN" sz="2000" b="1" kern="0" dirty="0">
              <a:ea typeface="微软雅黑" charset="0"/>
            </a:endParaRPr>
          </a:p>
        </p:txBody>
      </p:sp>
      <p:sp>
        <p:nvSpPr>
          <p:cNvPr id="49" name="矩形 48"/>
          <p:cNvSpPr/>
          <p:nvPr/>
        </p:nvSpPr>
        <p:spPr>
          <a:xfrm>
            <a:off x="8197039" y="3118740"/>
            <a:ext cx="1210588" cy="400110"/>
          </a:xfrm>
          <a:prstGeom prst="rect">
            <a:avLst/>
          </a:prstGeom>
        </p:spPr>
        <p:txBody>
          <a:bodyPr wrap="none">
            <a:spAutoFit/>
          </a:bodyPr>
          <a:lstStyle/>
          <a:p>
            <a:r>
              <a:rPr lang="zh-CN" altLang="en-US" sz="2000" b="1" kern="0" dirty="0">
                <a:ea typeface="微软雅黑" charset="0"/>
              </a:rPr>
              <a:t>⑦购物车</a:t>
            </a:r>
          </a:p>
        </p:txBody>
      </p:sp>
      <p:sp>
        <p:nvSpPr>
          <p:cNvPr id="50" name="矩形 49"/>
          <p:cNvSpPr/>
          <p:nvPr/>
        </p:nvSpPr>
        <p:spPr>
          <a:xfrm>
            <a:off x="7117721" y="3969545"/>
            <a:ext cx="3729722" cy="400110"/>
          </a:xfrm>
          <a:prstGeom prst="rect">
            <a:avLst/>
          </a:prstGeom>
        </p:spPr>
        <p:txBody>
          <a:bodyPr wrap="square">
            <a:spAutoFit/>
          </a:bodyPr>
          <a:lstStyle/>
          <a:p>
            <a:r>
              <a:rPr lang="zh-CN" altLang="en-US" sz="2000" b="1" kern="0" dirty="0">
                <a:ea typeface="微软雅黑" charset="0"/>
              </a:rPr>
              <a:t>⑥商品详情</a:t>
            </a:r>
          </a:p>
        </p:txBody>
      </p:sp>
      <p:sp>
        <p:nvSpPr>
          <p:cNvPr id="51" name="矩形 50"/>
          <p:cNvSpPr/>
          <p:nvPr/>
        </p:nvSpPr>
        <p:spPr>
          <a:xfrm>
            <a:off x="5325514" y="5225862"/>
            <a:ext cx="1467068" cy="400110"/>
          </a:xfrm>
          <a:prstGeom prst="rect">
            <a:avLst/>
          </a:prstGeom>
        </p:spPr>
        <p:txBody>
          <a:bodyPr wrap="none">
            <a:spAutoFit/>
          </a:bodyPr>
          <a:lstStyle/>
          <a:p>
            <a:r>
              <a:rPr lang="zh-CN" altLang="en-US" sz="2000" b="1" kern="0" dirty="0">
                <a:ea typeface="微软雅黑" charset="0"/>
              </a:rPr>
              <a:t>⑤商品列表</a:t>
            </a:r>
          </a:p>
        </p:txBody>
      </p:sp>
      <p:sp>
        <p:nvSpPr>
          <p:cNvPr id="52" name="矩形 51"/>
          <p:cNvSpPr/>
          <p:nvPr/>
        </p:nvSpPr>
        <p:spPr>
          <a:xfrm>
            <a:off x="7969122" y="2176925"/>
            <a:ext cx="4409451" cy="400110"/>
          </a:xfrm>
          <a:prstGeom prst="rect">
            <a:avLst/>
          </a:prstGeom>
        </p:spPr>
        <p:txBody>
          <a:bodyPr wrap="square">
            <a:spAutoFit/>
          </a:bodyPr>
          <a:lstStyle/>
          <a:p>
            <a:r>
              <a:rPr lang="zh-CN" altLang="en-US" sz="2000" b="1" kern="0" dirty="0">
                <a:ea typeface="微软雅黑" charset="0"/>
              </a:rPr>
              <a:t>⑧结算清单</a:t>
            </a: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模块构成</a:t>
              </a: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endParaRPr lang="en-US" altLang="zh-CN" dirty="0">
                  <a:solidFill>
                    <a:schemeClr val="bg1"/>
                  </a:solidFill>
                  <a:latin typeface="+mj-ea"/>
                  <a:ea typeface="+mj-ea"/>
                  <a:cs typeface="微软雅黑"/>
                </a:endParaRPr>
              </a:p>
            </p:txBody>
          </p: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9"/>
            <p:cNvSpPr>
              <a:spLocks/>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
            <p:cNvSpPr>
              <a:spLocks/>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2"/>
            <p:cNvSpPr>
              <a:spLocks/>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p:cNvSpPr>
              <a:spLocks/>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4"/>
            <p:cNvSpPr>
              <a:spLocks/>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5"/>
            <p:cNvSpPr>
              <a:spLocks/>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p:nvSpPr>
        <p:spPr>
          <a:xfrm>
            <a:off x="2673838" y="3264484"/>
            <a:ext cx="1467068" cy="400110"/>
          </a:xfrm>
          <a:prstGeom prst="rect">
            <a:avLst/>
          </a:prstGeom>
        </p:spPr>
        <p:txBody>
          <a:bodyPr wrap="none">
            <a:spAutoFit/>
          </a:bodyPr>
          <a:lstStyle/>
          <a:p>
            <a:pPr algn="r" defTabSz="1219170">
              <a:defRPr/>
            </a:pPr>
            <a:r>
              <a:rPr lang="zh-CN" altLang="en-US" sz="2000" b="1" kern="0" dirty="0">
                <a:ea typeface="微软雅黑" charset="0"/>
              </a:rPr>
              <a:t>③登陆注册</a:t>
            </a:r>
          </a:p>
        </p:txBody>
      </p:sp>
      <p:sp>
        <p:nvSpPr>
          <p:cNvPr id="4" name="矩形 3"/>
          <p:cNvSpPr/>
          <p:nvPr/>
        </p:nvSpPr>
        <p:spPr>
          <a:xfrm>
            <a:off x="2849029" y="2181771"/>
            <a:ext cx="954108" cy="400110"/>
          </a:xfrm>
          <a:prstGeom prst="rect">
            <a:avLst/>
          </a:prstGeom>
        </p:spPr>
        <p:txBody>
          <a:bodyPr wrap="none">
            <a:spAutoFit/>
          </a:bodyPr>
          <a:lstStyle/>
          <a:p>
            <a:pPr algn="r" defTabSz="1219170">
              <a:defRPr/>
            </a:pPr>
            <a:r>
              <a:rPr lang="zh-CN" altLang="en-US" sz="2000" b="1" kern="0" dirty="0">
                <a:ea typeface="微软雅黑" charset="0"/>
              </a:rPr>
              <a:t>②主页</a:t>
            </a:r>
          </a:p>
        </p:txBody>
      </p:sp>
      <p:sp>
        <p:nvSpPr>
          <p:cNvPr id="6" name="矩形 5"/>
          <p:cNvSpPr/>
          <p:nvPr/>
        </p:nvSpPr>
        <p:spPr>
          <a:xfrm>
            <a:off x="3624353" y="3969545"/>
            <a:ext cx="1467068" cy="400110"/>
          </a:xfrm>
          <a:prstGeom prst="rect">
            <a:avLst/>
          </a:prstGeom>
        </p:spPr>
        <p:txBody>
          <a:bodyPr wrap="none">
            <a:spAutoFit/>
          </a:bodyPr>
          <a:lstStyle/>
          <a:p>
            <a:r>
              <a:rPr lang="zh-CN" altLang="en-US" sz="2000" b="1" kern="0" dirty="0">
                <a:ea typeface="微软雅黑" charset="0"/>
              </a:rPr>
              <a:t>④个人中心</a:t>
            </a:r>
          </a:p>
        </p:txBody>
      </p:sp>
      <p:sp>
        <p:nvSpPr>
          <p:cNvPr id="9" name="矩形 8"/>
          <p:cNvSpPr/>
          <p:nvPr/>
        </p:nvSpPr>
        <p:spPr>
          <a:xfrm>
            <a:off x="7566097" y="1095007"/>
            <a:ext cx="1467068" cy="400110"/>
          </a:xfrm>
          <a:prstGeom prst="rect">
            <a:avLst/>
          </a:prstGeom>
        </p:spPr>
        <p:txBody>
          <a:bodyPr wrap="none">
            <a:spAutoFit/>
          </a:bodyPr>
          <a:lstStyle/>
          <a:p>
            <a:r>
              <a:rPr lang="zh-CN" altLang="en-US" sz="2000" b="1" kern="0" dirty="0">
                <a:ea typeface="微软雅黑" charset="0"/>
              </a:rPr>
              <a:t>⑨应用商城</a:t>
            </a:r>
          </a:p>
        </p:txBody>
      </p:sp>
    </p:spTree>
    <p:extLst>
      <p:ext uri="{BB962C8B-B14F-4D97-AF65-F5344CB8AC3E}">
        <p14:creationId xmlns:p14="http://schemas.microsoft.com/office/powerpoint/2010/main" val="86177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80">
                                          <p:stCondLst>
                                            <p:cond delay="0"/>
                                          </p:stCondLst>
                                        </p:cTn>
                                        <p:tgtEl>
                                          <p:spTgt spid="49"/>
                                        </p:tgtEl>
                                      </p:cBhvr>
                                    </p:animEffect>
                                    <p:anim calcmode="lin" valueType="num">
                                      <p:cBhvr>
                                        <p:cTn id="24"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29" dur="26">
                                          <p:stCondLst>
                                            <p:cond delay="650"/>
                                          </p:stCondLst>
                                        </p:cTn>
                                        <p:tgtEl>
                                          <p:spTgt spid="49"/>
                                        </p:tgtEl>
                                      </p:cBhvr>
                                      <p:to x="100000" y="60000"/>
                                    </p:animScale>
                                    <p:animScale>
                                      <p:cBhvr>
                                        <p:cTn id="30" dur="166" decel="50000">
                                          <p:stCondLst>
                                            <p:cond delay="676"/>
                                          </p:stCondLst>
                                        </p:cTn>
                                        <p:tgtEl>
                                          <p:spTgt spid="49"/>
                                        </p:tgtEl>
                                      </p:cBhvr>
                                      <p:to x="100000" y="100000"/>
                                    </p:animScale>
                                    <p:animScale>
                                      <p:cBhvr>
                                        <p:cTn id="31" dur="26">
                                          <p:stCondLst>
                                            <p:cond delay="1312"/>
                                          </p:stCondLst>
                                        </p:cTn>
                                        <p:tgtEl>
                                          <p:spTgt spid="49"/>
                                        </p:tgtEl>
                                      </p:cBhvr>
                                      <p:to x="100000" y="80000"/>
                                    </p:animScale>
                                    <p:animScale>
                                      <p:cBhvr>
                                        <p:cTn id="32" dur="166" decel="50000">
                                          <p:stCondLst>
                                            <p:cond delay="1338"/>
                                          </p:stCondLst>
                                        </p:cTn>
                                        <p:tgtEl>
                                          <p:spTgt spid="49"/>
                                        </p:tgtEl>
                                      </p:cBhvr>
                                      <p:to x="100000" y="100000"/>
                                    </p:animScale>
                                    <p:animScale>
                                      <p:cBhvr>
                                        <p:cTn id="33" dur="26">
                                          <p:stCondLst>
                                            <p:cond delay="1642"/>
                                          </p:stCondLst>
                                        </p:cTn>
                                        <p:tgtEl>
                                          <p:spTgt spid="49"/>
                                        </p:tgtEl>
                                      </p:cBhvr>
                                      <p:to x="100000" y="90000"/>
                                    </p:animScale>
                                    <p:animScale>
                                      <p:cBhvr>
                                        <p:cTn id="34" dur="166" decel="50000">
                                          <p:stCondLst>
                                            <p:cond delay="1668"/>
                                          </p:stCondLst>
                                        </p:cTn>
                                        <p:tgtEl>
                                          <p:spTgt spid="49"/>
                                        </p:tgtEl>
                                      </p:cBhvr>
                                      <p:to x="100000" y="100000"/>
                                    </p:animScale>
                                    <p:animScale>
                                      <p:cBhvr>
                                        <p:cTn id="35" dur="26">
                                          <p:stCondLst>
                                            <p:cond delay="1808"/>
                                          </p:stCondLst>
                                        </p:cTn>
                                        <p:tgtEl>
                                          <p:spTgt spid="49"/>
                                        </p:tgtEl>
                                      </p:cBhvr>
                                      <p:to x="100000" y="95000"/>
                                    </p:animScale>
                                    <p:animScale>
                                      <p:cBhvr>
                                        <p:cTn id="36" dur="166" decel="50000">
                                          <p:stCondLst>
                                            <p:cond delay="1834"/>
                                          </p:stCondLst>
                                        </p:cTn>
                                        <p:tgtEl>
                                          <p:spTgt spid="4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down)">
                                      <p:cBhvr>
                                        <p:cTn id="39" dur="580">
                                          <p:stCondLst>
                                            <p:cond delay="0"/>
                                          </p:stCondLst>
                                        </p:cTn>
                                        <p:tgtEl>
                                          <p:spTgt spid="51"/>
                                        </p:tgtEl>
                                      </p:cBhvr>
                                    </p:animEffect>
                                    <p:anim calcmode="lin" valueType="num">
                                      <p:cBhvr>
                                        <p:cTn id="40"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45" dur="26">
                                          <p:stCondLst>
                                            <p:cond delay="650"/>
                                          </p:stCondLst>
                                        </p:cTn>
                                        <p:tgtEl>
                                          <p:spTgt spid="51"/>
                                        </p:tgtEl>
                                      </p:cBhvr>
                                      <p:to x="100000" y="60000"/>
                                    </p:animScale>
                                    <p:animScale>
                                      <p:cBhvr>
                                        <p:cTn id="46" dur="166" decel="50000">
                                          <p:stCondLst>
                                            <p:cond delay="676"/>
                                          </p:stCondLst>
                                        </p:cTn>
                                        <p:tgtEl>
                                          <p:spTgt spid="51"/>
                                        </p:tgtEl>
                                      </p:cBhvr>
                                      <p:to x="100000" y="100000"/>
                                    </p:animScale>
                                    <p:animScale>
                                      <p:cBhvr>
                                        <p:cTn id="47" dur="26">
                                          <p:stCondLst>
                                            <p:cond delay="1312"/>
                                          </p:stCondLst>
                                        </p:cTn>
                                        <p:tgtEl>
                                          <p:spTgt spid="51"/>
                                        </p:tgtEl>
                                      </p:cBhvr>
                                      <p:to x="100000" y="80000"/>
                                    </p:animScale>
                                    <p:animScale>
                                      <p:cBhvr>
                                        <p:cTn id="48" dur="166" decel="50000">
                                          <p:stCondLst>
                                            <p:cond delay="1338"/>
                                          </p:stCondLst>
                                        </p:cTn>
                                        <p:tgtEl>
                                          <p:spTgt spid="51"/>
                                        </p:tgtEl>
                                      </p:cBhvr>
                                      <p:to x="100000" y="100000"/>
                                    </p:animScale>
                                    <p:animScale>
                                      <p:cBhvr>
                                        <p:cTn id="49" dur="26">
                                          <p:stCondLst>
                                            <p:cond delay="1642"/>
                                          </p:stCondLst>
                                        </p:cTn>
                                        <p:tgtEl>
                                          <p:spTgt spid="51"/>
                                        </p:tgtEl>
                                      </p:cBhvr>
                                      <p:to x="100000" y="90000"/>
                                    </p:animScale>
                                    <p:animScale>
                                      <p:cBhvr>
                                        <p:cTn id="50" dur="166" decel="50000">
                                          <p:stCondLst>
                                            <p:cond delay="1668"/>
                                          </p:stCondLst>
                                        </p:cTn>
                                        <p:tgtEl>
                                          <p:spTgt spid="51"/>
                                        </p:tgtEl>
                                      </p:cBhvr>
                                      <p:to x="100000" y="100000"/>
                                    </p:animScale>
                                    <p:animScale>
                                      <p:cBhvr>
                                        <p:cTn id="51" dur="26">
                                          <p:stCondLst>
                                            <p:cond delay="1808"/>
                                          </p:stCondLst>
                                        </p:cTn>
                                        <p:tgtEl>
                                          <p:spTgt spid="51"/>
                                        </p:tgtEl>
                                      </p:cBhvr>
                                      <p:to x="100000" y="95000"/>
                                    </p:animScale>
                                    <p:animScale>
                                      <p:cBhvr>
                                        <p:cTn id="52" dur="166" decel="50000">
                                          <p:stCondLst>
                                            <p:cond delay="1834"/>
                                          </p:stCondLst>
                                        </p:cTn>
                                        <p:tgtEl>
                                          <p:spTgt spid="51"/>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down)">
                                      <p:cBhvr>
                                        <p:cTn id="71" dur="580">
                                          <p:stCondLst>
                                            <p:cond delay="0"/>
                                          </p:stCondLst>
                                        </p:cTn>
                                        <p:tgtEl>
                                          <p:spTgt spid="5"/>
                                        </p:tgtEl>
                                      </p:cBhvr>
                                    </p:animEffect>
                                    <p:anim calcmode="lin" valueType="num">
                                      <p:cBhvr>
                                        <p:cTn id="7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7" dur="26">
                                          <p:stCondLst>
                                            <p:cond delay="650"/>
                                          </p:stCondLst>
                                        </p:cTn>
                                        <p:tgtEl>
                                          <p:spTgt spid="5"/>
                                        </p:tgtEl>
                                      </p:cBhvr>
                                      <p:to x="100000" y="60000"/>
                                    </p:animScale>
                                    <p:animScale>
                                      <p:cBhvr>
                                        <p:cTn id="78" dur="166" decel="50000">
                                          <p:stCondLst>
                                            <p:cond delay="676"/>
                                          </p:stCondLst>
                                        </p:cTn>
                                        <p:tgtEl>
                                          <p:spTgt spid="5"/>
                                        </p:tgtEl>
                                      </p:cBhvr>
                                      <p:to x="100000" y="100000"/>
                                    </p:animScale>
                                    <p:animScale>
                                      <p:cBhvr>
                                        <p:cTn id="79" dur="26">
                                          <p:stCondLst>
                                            <p:cond delay="1312"/>
                                          </p:stCondLst>
                                        </p:cTn>
                                        <p:tgtEl>
                                          <p:spTgt spid="5"/>
                                        </p:tgtEl>
                                      </p:cBhvr>
                                      <p:to x="100000" y="80000"/>
                                    </p:animScale>
                                    <p:animScale>
                                      <p:cBhvr>
                                        <p:cTn id="80" dur="166" decel="50000">
                                          <p:stCondLst>
                                            <p:cond delay="1338"/>
                                          </p:stCondLst>
                                        </p:cTn>
                                        <p:tgtEl>
                                          <p:spTgt spid="5"/>
                                        </p:tgtEl>
                                      </p:cBhvr>
                                      <p:to x="100000" y="100000"/>
                                    </p:animScale>
                                    <p:animScale>
                                      <p:cBhvr>
                                        <p:cTn id="81" dur="26">
                                          <p:stCondLst>
                                            <p:cond delay="1642"/>
                                          </p:stCondLst>
                                        </p:cTn>
                                        <p:tgtEl>
                                          <p:spTgt spid="5"/>
                                        </p:tgtEl>
                                      </p:cBhvr>
                                      <p:to x="100000" y="90000"/>
                                    </p:animScale>
                                    <p:animScale>
                                      <p:cBhvr>
                                        <p:cTn id="82" dur="166" decel="50000">
                                          <p:stCondLst>
                                            <p:cond delay="1668"/>
                                          </p:stCondLst>
                                        </p:cTn>
                                        <p:tgtEl>
                                          <p:spTgt spid="5"/>
                                        </p:tgtEl>
                                      </p:cBhvr>
                                      <p:to x="100000" y="100000"/>
                                    </p:animScale>
                                    <p:animScale>
                                      <p:cBhvr>
                                        <p:cTn id="83" dur="26">
                                          <p:stCondLst>
                                            <p:cond delay="1808"/>
                                          </p:stCondLst>
                                        </p:cTn>
                                        <p:tgtEl>
                                          <p:spTgt spid="5"/>
                                        </p:tgtEl>
                                      </p:cBhvr>
                                      <p:to x="100000" y="95000"/>
                                    </p:animScale>
                                    <p:animScale>
                                      <p:cBhvr>
                                        <p:cTn id="84" dur="166" decel="50000">
                                          <p:stCondLst>
                                            <p:cond delay="1834"/>
                                          </p:stCondLst>
                                        </p:cTn>
                                        <p:tgtEl>
                                          <p:spTgt spid="5"/>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580">
                                          <p:stCondLst>
                                            <p:cond delay="0"/>
                                          </p:stCondLst>
                                        </p:cTn>
                                        <p:tgtEl>
                                          <p:spTgt spid="7"/>
                                        </p:tgtEl>
                                      </p:cBhvr>
                                    </p:animEffect>
                                    <p:anim calcmode="lin" valueType="num">
                                      <p:cBhvr>
                                        <p:cTn id="8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3" dur="26">
                                          <p:stCondLst>
                                            <p:cond delay="650"/>
                                          </p:stCondLst>
                                        </p:cTn>
                                        <p:tgtEl>
                                          <p:spTgt spid="7"/>
                                        </p:tgtEl>
                                      </p:cBhvr>
                                      <p:to x="100000" y="60000"/>
                                    </p:animScale>
                                    <p:animScale>
                                      <p:cBhvr>
                                        <p:cTn id="94" dur="166" decel="50000">
                                          <p:stCondLst>
                                            <p:cond delay="676"/>
                                          </p:stCondLst>
                                        </p:cTn>
                                        <p:tgtEl>
                                          <p:spTgt spid="7"/>
                                        </p:tgtEl>
                                      </p:cBhvr>
                                      <p:to x="100000" y="100000"/>
                                    </p:animScale>
                                    <p:animScale>
                                      <p:cBhvr>
                                        <p:cTn id="95" dur="26">
                                          <p:stCondLst>
                                            <p:cond delay="1312"/>
                                          </p:stCondLst>
                                        </p:cTn>
                                        <p:tgtEl>
                                          <p:spTgt spid="7"/>
                                        </p:tgtEl>
                                      </p:cBhvr>
                                      <p:to x="100000" y="80000"/>
                                    </p:animScale>
                                    <p:animScale>
                                      <p:cBhvr>
                                        <p:cTn id="96" dur="166" decel="50000">
                                          <p:stCondLst>
                                            <p:cond delay="1338"/>
                                          </p:stCondLst>
                                        </p:cTn>
                                        <p:tgtEl>
                                          <p:spTgt spid="7"/>
                                        </p:tgtEl>
                                      </p:cBhvr>
                                      <p:to x="100000" y="100000"/>
                                    </p:animScale>
                                    <p:animScale>
                                      <p:cBhvr>
                                        <p:cTn id="97" dur="26">
                                          <p:stCondLst>
                                            <p:cond delay="1642"/>
                                          </p:stCondLst>
                                        </p:cTn>
                                        <p:tgtEl>
                                          <p:spTgt spid="7"/>
                                        </p:tgtEl>
                                      </p:cBhvr>
                                      <p:to x="100000" y="90000"/>
                                    </p:animScale>
                                    <p:animScale>
                                      <p:cBhvr>
                                        <p:cTn id="98" dur="166" decel="50000">
                                          <p:stCondLst>
                                            <p:cond delay="1668"/>
                                          </p:stCondLst>
                                        </p:cTn>
                                        <p:tgtEl>
                                          <p:spTgt spid="7"/>
                                        </p:tgtEl>
                                      </p:cBhvr>
                                      <p:to x="100000" y="100000"/>
                                    </p:animScale>
                                    <p:animScale>
                                      <p:cBhvr>
                                        <p:cTn id="99" dur="26">
                                          <p:stCondLst>
                                            <p:cond delay="1808"/>
                                          </p:stCondLst>
                                        </p:cTn>
                                        <p:tgtEl>
                                          <p:spTgt spid="7"/>
                                        </p:tgtEl>
                                      </p:cBhvr>
                                      <p:to x="100000" y="95000"/>
                                    </p:animScale>
                                    <p:animScale>
                                      <p:cBhvr>
                                        <p:cTn id="100" dur="166" decel="50000">
                                          <p:stCondLst>
                                            <p:cond delay="1834"/>
                                          </p:stCondLst>
                                        </p:cTn>
                                        <p:tgtEl>
                                          <p:spTgt spid="7"/>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down)">
                                      <p:cBhvr>
                                        <p:cTn id="103" dur="580">
                                          <p:stCondLst>
                                            <p:cond delay="0"/>
                                          </p:stCondLst>
                                        </p:cTn>
                                        <p:tgtEl>
                                          <p:spTgt spid="3"/>
                                        </p:tgtEl>
                                      </p:cBhvr>
                                    </p:animEffect>
                                    <p:anim calcmode="lin" valueType="num">
                                      <p:cBhvr>
                                        <p:cTn id="10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gtEl>
                                      </p:cBhvr>
                                      <p:to x="100000" y="60000"/>
                                    </p:animScale>
                                    <p:animScale>
                                      <p:cBhvr>
                                        <p:cTn id="110" dur="166" decel="50000">
                                          <p:stCondLst>
                                            <p:cond delay="676"/>
                                          </p:stCondLst>
                                        </p:cTn>
                                        <p:tgtEl>
                                          <p:spTgt spid="3"/>
                                        </p:tgtEl>
                                      </p:cBhvr>
                                      <p:to x="100000" y="100000"/>
                                    </p:animScale>
                                    <p:animScale>
                                      <p:cBhvr>
                                        <p:cTn id="111" dur="26">
                                          <p:stCondLst>
                                            <p:cond delay="1312"/>
                                          </p:stCondLst>
                                        </p:cTn>
                                        <p:tgtEl>
                                          <p:spTgt spid="3"/>
                                        </p:tgtEl>
                                      </p:cBhvr>
                                      <p:to x="100000" y="80000"/>
                                    </p:animScale>
                                    <p:animScale>
                                      <p:cBhvr>
                                        <p:cTn id="112" dur="166" decel="50000">
                                          <p:stCondLst>
                                            <p:cond delay="1338"/>
                                          </p:stCondLst>
                                        </p:cTn>
                                        <p:tgtEl>
                                          <p:spTgt spid="3"/>
                                        </p:tgtEl>
                                      </p:cBhvr>
                                      <p:to x="100000" y="100000"/>
                                    </p:animScale>
                                    <p:animScale>
                                      <p:cBhvr>
                                        <p:cTn id="113" dur="26">
                                          <p:stCondLst>
                                            <p:cond delay="1642"/>
                                          </p:stCondLst>
                                        </p:cTn>
                                        <p:tgtEl>
                                          <p:spTgt spid="3"/>
                                        </p:tgtEl>
                                      </p:cBhvr>
                                      <p:to x="100000" y="90000"/>
                                    </p:animScale>
                                    <p:animScale>
                                      <p:cBhvr>
                                        <p:cTn id="114" dur="166" decel="50000">
                                          <p:stCondLst>
                                            <p:cond delay="1668"/>
                                          </p:stCondLst>
                                        </p:cTn>
                                        <p:tgtEl>
                                          <p:spTgt spid="3"/>
                                        </p:tgtEl>
                                      </p:cBhvr>
                                      <p:to x="100000" y="100000"/>
                                    </p:animScale>
                                    <p:animScale>
                                      <p:cBhvr>
                                        <p:cTn id="115" dur="26">
                                          <p:stCondLst>
                                            <p:cond delay="1808"/>
                                          </p:stCondLst>
                                        </p:cTn>
                                        <p:tgtEl>
                                          <p:spTgt spid="3"/>
                                        </p:tgtEl>
                                      </p:cBhvr>
                                      <p:to x="100000" y="95000"/>
                                    </p:animScale>
                                    <p:animScale>
                                      <p:cBhvr>
                                        <p:cTn id="116" dur="166" decel="50000">
                                          <p:stCondLst>
                                            <p:cond delay="1834"/>
                                          </p:stCondLst>
                                        </p:cTn>
                                        <p:tgtEl>
                                          <p:spTgt spid="3"/>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animEffect transition="in" filter="wipe(down)">
                                      <p:cBhvr>
                                        <p:cTn id="119" dur="580">
                                          <p:stCondLst>
                                            <p:cond delay="0"/>
                                          </p:stCondLst>
                                        </p:cTn>
                                        <p:tgtEl>
                                          <p:spTgt spid="4"/>
                                        </p:tgtEl>
                                      </p:cBhvr>
                                    </p:animEffect>
                                    <p:anim calcmode="lin" valueType="num">
                                      <p:cBhvr>
                                        <p:cTn id="12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25" dur="26">
                                          <p:stCondLst>
                                            <p:cond delay="650"/>
                                          </p:stCondLst>
                                        </p:cTn>
                                        <p:tgtEl>
                                          <p:spTgt spid="4"/>
                                        </p:tgtEl>
                                      </p:cBhvr>
                                      <p:to x="100000" y="60000"/>
                                    </p:animScale>
                                    <p:animScale>
                                      <p:cBhvr>
                                        <p:cTn id="126" dur="166" decel="50000">
                                          <p:stCondLst>
                                            <p:cond delay="676"/>
                                          </p:stCondLst>
                                        </p:cTn>
                                        <p:tgtEl>
                                          <p:spTgt spid="4"/>
                                        </p:tgtEl>
                                      </p:cBhvr>
                                      <p:to x="100000" y="100000"/>
                                    </p:animScale>
                                    <p:animScale>
                                      <p:cBhvr>
                                        <p:cTn id="127" dur="26">
                                          <p:stCondLst>
                                            <p:cond delay="1312"/>
                                          </p:stCondLst>
                                        </p:cTn>
                                        <p:tgtEl>
                                          <p:spTgt spid="4"/>
                                        </p:tgtEl>
                                      </p:cBhvr>
                                      <p:to x="100000" y="80000"/>
                                    </p:animScale>
                                    <p:animScale>
                                      <p:cBhvr>
                                        <p:cTn id="128" dur="166" decel="50000">
                                          <p:stCondLst>
                                            <p:cond delay="1338"/>
                                          </p:stCondLst>
                                        </p:cTn>
                                        <p:tgtEl>
                                          <p:spTgt spid="4"/>
                                        </p:tgtEl>
                                      </p:cBhvr>
                                      <p:to x="100000" y="100000"/>
                                    </p:animScale>
                                    <p:animScale>
                                      <p:cBhvr>
                                        <p:cTn id="129" dur="26">
                                          <p:stCondLst>
                                            <p:cond delay="1642"/>
                                          </p:stCondLst>
                                        </p:cTn>
                                        <p:tgtEl>
                                          <p:spTgt spid="4"/>
                                        </p:tgtEl>
                                      </p:cBhvr>
                                      <p:to x="100000" y="90000"/>
                                    </p:animScale>
                                    <p:animScale>
                                      <p:cBhvr>
                                        <p:cTn id="130" dur="166" decel="50000">
                                          <p:stCondLst>
                                            <p:cond delay="1668"/>
                                          </p:stCondLst>
                                        </p:cTn>
                                        <p:tgtEl>
                                          <p:spTgt spid="4"/>
                                        </p:tgtEl>
                                      </p:cBhvr>
                                      <p:to x="100000" y="100000"/>
                                    </p:animScale>
                                    <p:animScale>
                                      <p:cBhvr>
                                        <p:cTn id="131" dur="26">
                                          <p:stCondLst>
                                            <p:cond delay="1808"/>
                                          </p:stCondLst>
                                        </p:cTn>
                                        <p:tgtEl>
                                          <p:spTgt spid="4"/>
                                        </p:tgtEl>
                                      </p:cBhvr>
                                      <p:to x="100000" y="95000"/>
                                    </p:animScale>
                                    <p:animScale>
                                      <p:cBhvr>
                                        <p:cTn id="132" dur="166" decel="50000">
                                          <p:stCondLst>
                                            <p:cond delay="1834"/>
                                          </p:stCondLst>
                                        </p:cTn>
                                        <p:tgtEl>
                                          <p:spTgt spid="4"/>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wipe(down)">
                                      <p:cBhvr>
                                        <p:cTn id="135" dur="580">
                                          <p:stCondLst>
                                            <p:cond delay="0"/>
                                          </p:stCondLst>
                                        </p:cTn>
                                        <p:tgtEl>
                                          <p:spTgt spid="6"/>
                                        </p:tgtEl>
                                      </p:cBhvr>
                                    </p:animEffect>
                                    <p:anim calcmode="lin" valueType="num">
                                      <p:cBhvr>
                                        <p:cTn id="13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41" dur="26">
                                          <p:stCondLst>
                                            <p:cond delay="650"/>
                                          </p:stCondLst>
                                        </p:cTn>
                                        <p:tgtEl>
                                          <p:spTgt spid="6"/>
                                        </p:tgtEl>
                                      </p:cBhvr>
                                      <p:to x="100000" y="60000"/>
                                    </p:animScale>
                                    <p:animScale>
                                      <p:cBhvr>
                                        <p:cTn id="142" dur="166" decel="50000">
                                          <p:stCondLst>
                                            <p:cond delay="676"/>
                                          </p:stCondLst>
                                        </p:cTn>
                                        <p:tgtEl>
                                          <p:spTgt spid="6"/>
                                        </p:tgtEl>
                                      </p:cBhvr>
                                      <p:to x="100000" y="100000"/>
                                    </p:animScale>
                                    <p:animScale>
                                      <p:cBhvr>
                                        <p:cTn id="143" dur="26">
                                          <p:stCondLst>
                                            <p:cond delay="1312"/>
                                          </p:stCondLst>
                                        </p:cTn>
                                        <p:tgtEl>
                                          <p:spTgt spid="6"/>
                                        </p:tgtEl>
                                      </p:cBhvr>
                                      <p:to x="100000" y="80000"/>
                                    </p:animScale>
                                    <p:animScale>
                                      <p:cBhvr>
                                        <p:cTn id="144" dur="166" decel="50000">
                                          <p:stCondLst>
                                            <p:cond delay="1338"/>
                                          </p:stCondLst>
                                        </p:cTn>
                                        <p:tgtEl>
                                          <p:spTgt spid="6"/>
                                        </p:tgtEl>
                                      </p:cBhvr>
                                      <p:to x="100000" y="100000"/>
                                    </p:animScale>
                                    <p:animScale>
                                      <p:cBhvr>
                                        <p:cTn id="145" dur="26">
                                          <p:stCondLst>
                                            <p:cond delay="1642"/>
                                          </p:stCondLst>
                                        </p:cTn>
                                        <p:tgtEl>
                                          <p:spTgt spid="6"/>
                                        </p:tgtEl>
                                      </p:cBhvr>
                                      <p:to x="100000" y="90000"/>
                                    </p:animScale>
                                    <p:animScale>
                                      <p:cBhvr>
                                        <p:cTn id="146" dur="166" decel="50000">
                                          <p:stCondLst>
                                            <p:cond delay="1668"/>
                                          </p:stCondLst>
                                        </p:cTn>
                                        <p:tgtEl>
                                          <p:spTgt spid="6"/>
                                        </p:tgtEl>
                                      </p:cBhvr>
                                      <p:to x="100000" y="100000"/>
                                    </p:animScale>
                                    <p:animScale>
                                      <p:cBhvr>
                                        <p:cTn id="147" dur="26">
                                          <p:stCondLst>
                                            <p:cond delay="1808"/>
                                          </p:stCondLst>
                                        </p:cTn>
                                        <p:tgtEl>
                                          <p:spTgt spid="6"/>
                                        </p:tgtEl>
                                      </p:cBhvr>
                                      <p:to x="100000" y="95000"/>
                                    </p:animScale>
                                    <p:animScale>
                                      <p:cBhvr>
                                        <p:cTn id="148" dur="166" decel="50000">
                                          <p:stCondLst>
                                            <p:cond delay="1834"/>
                                          </p:stCondLst>
                                        </p:cTn>
                                        <p:tgtEl>
                                          <p:spTgt spid="6"/>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9"/>
                                        </p:tgtEl>
                                        <p:attrNameLst>
                                          <p:attrName>style.visibility</p:attrName>
                                        </p:attrNameLst>
                                      </p:cBhvr>
                                      <p:to>
                                        <p:strVal val="visible"/>
                                      </p:to>
                                    </p:set>
                                    <p:animEffect transition="in" filter="wipe(down)">
                                      <p:cBhvr>
                                        <p:cTn id="151" dur="580">
                                          <p:stCondLst>
                                            <p:cond delay="0"/>
                                          </p:stCondLst>
                                        </p:cTn>
                                        <p:tgtEl>
                                          <p:spTgt spid="9"/>
                                        </p:tgtEl>
                                      </p:cBhvr>
                                    </p:animEffect>
                                    <p:anim calcmode="lin" valueType="num">
                                      <p:cBhvr>
                                        <p:cTn id="15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57" dur="26">
                                          <p:stCondLst>
                                            <p:cond delay="650"/>
                                          </p:stCondLst>
                                        </p:cTn>
                                        <p:tgtEl>
                                          <p:spTgt spid="9"/>
                                        </p:tgtEl>
                                      </p:cBhvr>
                                      <p:to x="100000" y="60000"/>
                                    </p:animScale>
                                    <p:animScale>
                                      <p:cBhvr>
                                        <p:cTn id="158" dur="166" decel="50000">
                                          <p:stCondLst>
                                            <p:cond delay="676"/>
                                          </p:stCondLst>
                                        </p:cTn>
                                        <p:tgtEl>
                                          <p:spTgt spid="9"/>
                                        </p:tgtEl>
                                      </p:cBhvr>
                                      <p:to x="100000" y="100000"/>
                                    </p:animScale>
                                    <p:animScale>
                                      <p:cBhvr>
                                        <p:cTn id="159" dur="26">
                                          <p:stCondLst>
                                            <p:cond delay="1312"/>
                                          </p:stCondLst>
                                        </p:cTn>
                                        <p:tgtEl>
                                          <p:spTgt spid="9"/>
                                        </p:tgtEl>
                                      </p:cBhvr>
                                      <p:to x="100000" y="80000"/>
                                    </p:animScale>
                                    <p:animScale>
                                      <p:cBhvr>
                                        <p:cTn id="160" dur="166" decel="50000">
                                          <p:stCondLst>
                                            <p:cond delay="1338"/>
                                          </p:stCondLst>
                                        </p:cTn>
                                        <p:tgtEl>
                                          <p:spTgt spid="9"/>
                                        </p:tgtEl>
                                      </p:cBhvr>
                                      <p:to x="100000" y="100000"/>
                                    </p:animScale>
                                    <p:animScale>
                                      <p:cBhvr>
                                        <p:cTn id="161" dur="26">
                                          <p:stCondLst>
                                            <p:cond delay="1642"/>
                                          </p:stCondLst>
                                        </p:cTn>
                                        <p:tgtEl>
                                          <p:spTgt spid="9"/>
                                        </p:tgtEl>
                                      </p:cBhvr>
                                      <p:to x="100000" y="90000"/>
                                    </p:animScale>
                                    <p:animScale>
                                      <p:cBhvr>
                                        <p:cTn id="162" dur="166" decel="50000">
                                          <p:stCondLst>
                                            <p:cond delay="1668"/>
                                          </p:stCondLst>
                                        </p:cTn>
                                        <p:tgtEl>
                                          <p:spTgt spid="9"/>
                                        </p:tgtEl>
                                      </p:cBhvr>
                                      <p:to x="100000" y="100000"/>
                                    </p:animScale>
                                    <p:animScale>
                                      <p:cBhvr>
                                        <p:cTn id="163" dur="26">
                                          <p:stCondLst>
                                            <p:cond delay="1808"/>
                                          </p:stCondLst>
                                        </p:cTn>
                                        <p:tgtEl>
                                          <p:spTgt spid="9"/>
                                        </p:tgtEl>
                                      </p:cBhvr>
                                      <p:to x="100000" y="95000"/>
                                    </p:animScale>
                                    <p:animScale>
                                      <p:cBhvr>
                                        <p:cTn id="164" dur="166" decel="50000">
                                          <p:stCondLst>
                                            <p:cond delay="1834"/>
                                          </p:stCondLst>
                                        </p:cTn>
                                        <p:tgtEl>
                                          <p:spTgt spid="9"/>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wipe(down)">
                                      <p:cBhvr>
                                        <p:cTn id="167" dur="580">
                                          <p:stCondLst>
                                            <p:cond delay="0"/>
                                          </p:stCondLst>
                                        </p:cTn>
                                        <p:tgtEl>
                                          <p:spTgt spid="52"/>
                                        </p:tgtEl>
                                      </p:cBhvr>
                                    </p:animEffect>
                                    <p:anim calcmode="lin" valueType="num">
                                      <p:cBhvr>
                                        <p:cTn id="168"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173" dur="26">
                                          <p:stCondLst>
                                            <p:cond delay="650"/>
                                          </p:stCondLst>
                                        </p:cTn>
                                        <p:tgtEl>
                                          <p:spTgt spid="52"/>
                                        </p:tgtEl>
                                      </p:cBhvr>
                                      <p:to x="100000" y="60000"/>
                                    </p:animScale>
                                    <p:animScale>
                                      <p:cBhvr>
                                        <p:cTn id="174" dur="166" decel="50000">
                                          <p:stCondLst>
                                            <p:cond delay="676"/>
                                          </p:stCondLst>
                                        </p:cTn>
                                        <p:tgtEl>
                                          <p:spTgt spid="52"/>
                                        </p:tgtEl>
                                      </p:cBhvr>
                                      <p:to x="100000" y="100000"/>
                                    </p:animScale>
                                    <p:animScale>
                                      <p:cBhvr>
                                        <p:cTn id="175" dur="26">
                                          <p:stCondLst>
                                            <p:cond delay="1312"/>
                                          </p:stCondLst>
                                        </p:cTn>
                                        <p:tgtEl>
                                          <p:spTgt spid="52"/>
                                        </p:tgtEl>
                                      </p:cBhvr>
                                      <p:to x="100000" y="80000"/>
                                    </p:animScale>
                                    <p:animScale>
                                      <p:cBhvr>
                                        <p:cTn id="176" dur="166" decel="50000">
                                          <p:stCondLst>
                                            <p:cond delay="1338"/>
                                          </p:stCondLst>
                                        </p:cTn>
                                        <p:tgtEl>
                                          <p:spTgt spid="52"/>
                                        </p:tgtEl>
                                      </p:cBhvr>
                                      <p:to x="100000" y="100000"/>
                                    </p:animScale>
                                    <p:animScale>
                                      <p:cBhvr>
                                        <p:cTn id="177" dur="26">
                                          <p:stCondLst>
                                            <p:cond delay="1642"/>
                                          </p:stCondLst>
                                        </p:cTn>
                                        <p:tgtEl>
                                          <p:spTgt spid="52"/>
                                        </p:tgtEl>
                                      </p:cBhvr>
                                      <p:to x="100000" y="90000"/>
                                    </p:animScale>
                                    <p:animScale>
                                      <p:cBhvr>
                                        <p:cTn id="178" dur="166" decel="50000">
                                          <p:stCondLst>
                                            <p:cond delay="1668"/>
                                          </p:stCondLst>
                                        </p:cTn>
                                        <p:tgtEl>
                                          <p:spTgt spid="52"/>
                                        </p:tgtEl>
                                      </p:cBhvr>
                                      <p:to x="100000" y="100000"/>
                                    </p:animScale>
                                    <p:animScale>
                                      <p:cBhvr>
                                        <p:cTn id="179" dur="26">
                                          <p:stCondLst>
                                            <p:cond delay="1808"/>
                                          </p:stCondLst>
                                        </p:cTn>
                                        <p:tgtEl>
                                          <p:spTgt spid="52"/>
                                        </p:tgtEl>
                                      </p:cBhvr>
                                      <p:to x="100000" y="95000"/>
                                    </p:animScale>
                                    <p:animScale>
                                      <p:cBhvr>
                                        <p:cTn id="180" dur="166" decel="50000">
                                          <p:stCondLst>
                                            <p:cond delay="1834"/>
                                          </p:stCondLst>
                                        </p:cTn>
                                        <p:tgtEl>
                                          <p:spTgt spid="52"/>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wipe(down)">
                                      <p:cBhvr>
                                        <p:cTn id="183" dur="580">
                                          <p:stCondLst>
                                            <p:cond delay="0"/>
                                          </p:stCondLst>
                                        </p:cTn>
                                        <p:tgtEl>
                                          <p:spTgt spid="50"/>
                                        </p:tgtEl>
                                      </p:cBhvr>
                                    </p:animEffect>
                                    <p:anim calcmode="lin" valueType="num">
                                      <p:cBhvr>
                                        <p:cTn id="184"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89" dur="26">
                                          <p:stCondLst>
                                            <p:cond delay="650"/>
                                          </p:stCondLst>
                                        </p:cTn>
                                        <p:tgtEl>
                                          <p:spTgt spid="50"/>
                                        </p:tgtEl>
                                      </p:cBhvr>
                                      <p:to x="100000" y="60000"/>
                                    </p:animScale>
                                    <p:animScale>
                                      <p:cBhvr>
                                        <p:cTn id="190" dur="166" decel="50000">
                                          <p:stCondLst>
                                            <p:cond delay="676"/>
                                          </p:stCondLst>
                                        </p:cTn>
                                        <p:tgtEl>
                                          <p:spTgt spid="50"/>
                                        </p:tgtEl>
                                      </p:cBhvr>
                                      <p:to x="100000" y="100000"/>
                                    </p:animScale>
                                    <p:animScale>
                                      <p:cBhvr>
                                        <p:cTn id="191" dur="26">
                                          <p:stCondLst>
                                            <p:cond delay="1312"/>
                                          </p:stCondLst>
                                        </p:cTn>
                                        <p:tgtEl>
                                          <p:spTgt spid="50"/>
                                        </p:tgtEl>
                                      </p:cBhvr>
                                      <p:to x="100000" y="80000"/>
                                    </p:animScale>
                                    <p:animScale>
                                      <p:cBhvr>
                                        <p:cTn id="192" dur="166" decel="50000">
                                          <p:stCondLst>
                                            <p:cond delay="1338"/>
                                          </p:stCondLst>
                                        </p:cTn>
                                        <p:tgtEl>
                                          <p:spTgt spid="50"/>
                                        </p:tgtEl>
                                      </p:cBhvr>
                                      <p:to x="100000" y="100000"/>
                                    </p:animScale>
                                    <p:animScale>
                                      <p:cBhvr>
                                        <p:cTn id="193" dur="26">
                                          <p:stCondLst>
                                            <p:cond delay="1642"/>
                                          </p:stCondLst>
                                        </p:cTn>
                                        <p:tgtEl>
                                          <p:spTgt spid="50"/>
                                        </p:tgtEl>
                                      </p:cBhvr>
                                      <p:to x="100000" y="90000"/>
                                    </p:animScale>
                                    <p:animScale>
                                      <p:cBhvr>
                                        <p:cTn id="194" dur="166" decel="50000">
                                          <p:stCondLst>
                                            <p:cond delay="1668"/>
                                          </p:stCondLst>
                                        </p:cTn>
                                        <p:tgtEl>
                                          <p:spTgt spid="50"/>
                                        </p:tgtEl>
                                      </p:cBhvr>
                                      <p:to x="100000" y="100000"/>
                                    </p:animScale>
                                    <p:animScale>
                                      <p:cBhvr>
                                        <p:cTn id="195" dur="26">
                                          <p:stCondLst>
                                            <p:cond delay="1808"/>
                                          </p:stCondLst>
                                        </p:cTn>
                                        <p:tgtEl>
                                          <p:spTgt spid="50"/>
                                        </p:tgtEl>
                                      </p:cBhvr>
                                      <p:to x="100000" y="95000"/>
                                    </p:animScale>
                                    <p:animScale>
                                      <p:cBhvr>
                                        <p:cTn id="196" dur="166" decel="50000">
                                          <p:stCondLst>
                                            <p:cond delay="1834"/>
                                          </p:stCondLst>
                                        </p:cTn>
                                        <p:tgtEl>
                                          <p:spTgt spid="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9" grpId="0"/>
      <p:bldP spid="50" grpId="0"/>
      <p:bldP spid="51" grpId="0"/>
      <p:bldP spid="52" grpId="0"/>
      <p:bldP spid="3" grpId="0"/>
      <p:bldP spid="4"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06573" y="48174"/>
            <a:ext cx="5422337" cy="447125"/>
            <a:chOff x="4206573" y="28465"/>
            <a:chExt cx="4757319" cy="382408"/>
          </a:xfrm>
        </p:grpSpPr>
        <p:sp>
          <p:nvSpPr>
            <p:cNvPr id="57" name="矩形 56"/>
            <p:cNvSpPr/>
            <p:nvPr/>
          </p:nvSpPr>
          <p:spPr>
            <a:xfrm>
              <a:off x="4206573" y="28465"/>
              <a:ext cx="4391184"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41541"/>
              <a:ext cx="4745737" cy="369332"/>
              <a:chOff x="3919704" y="83865"/>
              <a:chExt cx="4745737" cy="369332"/>
            </a:xfrm>
          </p:grpSpPr>
          <p:sp>
            <p:nvSpPr>
              <p:cNvPr id="59" name="矩形 58"/>
              <p:cNvSpPr/>
              <p:nvPr/>
            </p:nvSpPr>
            <p:spPr>
              <a:xfrm>
                <a:off x="4588517" y="101941"/>
                <a:ext cx="4076924" cy="289552"/>
              </a:xfrm>
              <a:prstGeom prst="rect">
                <a:avLst/>
              </a:prstGeom>
            </p:spPr>
            <p:txBody>
              <a:bodyPr wrap="square" anchor="ctr">
                <a:spAutoFit/>
              </a:bodyPr>
              <a:lstStyle/>
              <a:p>
                <a:r>
                  <a:rPr lang="zh-CN" altLang="en-US" sz="1600" dirty="0">
                    <a:solidFill>
                      <a:schemeClr val="bg1">
                        <a:lumMod val="95000"/>
                      </a:schemeClr>
                    </a:solidFill>
                  </a:rPr>
                  <a:t>使用</a:t>
                </a:r>
                <a:r>
                  <a:rPr lang="zh-CN" altLang="en-US" sz="1600" dirty="0" smtClean="0">
                    <a:solidFill>
                      <a:schemeClr val="bg1">
                        <a:lumMod val="95000"/>
                      </a:schemeClr>
                    </a:solidFill>
                  </a:rPr>
                  <a:t>毛玻璃效果完成</a:t>
                </a:r>
                <a:r>
                  <a:rPr lang="zh-CN" altLang="en-US" sz="1600" dirty="0">
                    <a:solidFill>
                      <a:schemeClr val="bg1">
                        <a:lumMod val="95000"/>
                      </a:schemeClr>
                    </a:solidFill>
                  </a:rPr>
                  <a:t>首页，进行用户导航</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01</a:t>
                </a:r>
              </a:p>
            </p:txBody>
          </p:sp>
          <p:cxnSp>
            <p:nvCxnSpPr>
              <p:cNvPr id="61" name="直接连接符 60"/>
              <p:cNvCxnSpPr/>
              <p:nvPr/>
            </p:nvCxnSpPr>
            <p:spPr>
              <a:xfrm>
                <a:off x="4588516" y="127994"/>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 name="矩形 1"/>
          <p:cNvSpPr/>
          <p:nvPr/>
        </p:nvSpPr>
        <p:spPr>
          <a:xfrm>
            <a:off x="9628910" y="1831217"/>
            <a:ext cx="6096000" cy="2031325"/>
          </a:xfrm>
          <a:prstGeom prst="rect">
            <a:avLst/>
          </a:prstGeom>
        </p:spPr>
        <p:txBody>
          <a:bodyPr>
            <a:spAutoFit/>
          </a:bodyPr>
          <a:lstStyle/>
          <a:p>
            <a:pPr>
              <a:defRPr/>
            </a:pPr>
            <a:r>
              <a:rPr lang="zh-CN" altLang="en-US" dirty="0"/>
              <a:t>技术说明：</a:t>
            </a:r>
            <a:endParaRPr lang="en-US" altLang="zh-CN" dirty="0"/>
          </a:p>
          <a:p>
            <a:pPr>
              <a:defRPr/>
            </a:pPr>
            <a:endParaRPr lang="en-US" altLang="zh-CN" dirty="0"/>
          </a:p>
          <a:p>
            <a:pPr>
              <a:defRPr/>
            </a:pPr>
            <a:r>
              <a:rPr lang="en-US" altLang="zh-CN" dirty="0"/>
              <a:t>1.</a:t>
            </a:r>
            <a:r>
              <a:rPr lang="zh-CN" altLang="en-US" dirty="0"/>
              <a:t>毛玻璃效果</a:t>
            </a:r>
            <a:endParaRPr lang="en-US" altLang="zh-CN" dirty="0"/>
          </a:p>
          <a:p>
            <a:pPr>
              <a:defRPr/>
            </a:pPr>
            <a:endParaRPr lang="en-US" altLang="zh-CN" dirty="0"/>
          </a:p>
          <a:p>
            <a:pPr marL="342900" indent="-342900">
              <a:buAutoNum type="arabicPeriod" startAt="2"/>
              <a:defRPr/>
            </a:pPr>
            <a:r>
              <a:rPr lang="en-US" altLang="zh-CN" dirty="0" err="1"/>
              <a:t>Css</a:t>
            </a:r>
            <a:r>
              <a:rPr lang="zh-CN" altLang="en-US" dirty="0"/>
              <a:t>三动画</a:t>
            </a:r>
            <a:endParaRPr lang="en-US" altLang="zh-CN" dirty="0"/>
          </a:p>
          <a:p>
            <a:pPr>
              <a:defRPr/>
            </a:pPr>
            <a:endParaRPr lang="en-US" altLang="zh-CN" dirty="0"/>
          </a:p>
          <a:p>
            <a:pPr marL="342900" indent="-342900">
              <a:buAutoNum type="arabicPeriod" startAt="2"/>
              <a:defRPr/>
            </a:pPr>
            <a:r>
              <a:rPr lang="zh-CN" altLang="en-US" dirty="0"/>
              <a:t>高亮显示</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67" y="817418"/>
            <a:ext cx="9246999" cy="5334000"/>
          </a:xfrm>
          <a:prstGeom prst="rect">
            <a:avLst/>
          </a:prstGeom>
        </p:spPr>
      </p:pic>
      <p:pic>
        <p:nvPicPr>
          <p:cNvPr id="6" name="图片 5">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92832" y="827808"/>
            <a:ext cx="1029293" cy="480685"/>
          </a:xfrm>
          <a:prstGeom prst="rect">
            <a:avLst/>
          </a:prstGeom>
        </p:spPr>
      </p:pic>
    </p:spTree>
    <p:extLst>
      <p:ext uri="{BB962C8B-B14F-4D97-AF65-F5344CB8AC3E}">
        <p14:creationId xmlns:p14="http://schemas.microsoft.com/office/powerpoint/2010/main" val="1361685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06573" y="28465"/>
            <a:ext cx="6152105" cy="382408"/>
            <a:chOff x="4206573" y="28465"/>
            <a:chExt cx="6152105" cy="382408"/>
          </a:xfrm>
        </p:grpSpPr>
        <p:sp>
          <p:nvSpPr>
            <p:cNvPr id="57" name="矩形 56"/>
            <p:cNvSpPr/>
            <p:nvPr/>
          </p:nvSpPr>
          <p:spPr>
            <a:xfrm>
              <a:off x="4206573" y="28465"/>
              <a:ext cx="4391184"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r>
                  <a:rPr lang="zh-CN" altLang="zh-CN" sz="1600" dirty="0">
                    <a:solidFill>
                      <a:schemeClr val="bg1">
                        <a:lumMod val="95000"/>
                      </a:schemeClr>
                    </a:solidFill>
                  </a:rPr>
                  <a:t>主页布局与动画特效</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02</a:t>
                </a:r>
              </a:p>
            </p:txBody>
          </p:sp>
          <p:cxnSp>
            <p:nvCxnSpPr>
              <p:cNvPr id="61" name="直接连接符 60"/>
              <p:cNvCxnSpPr/>
              <p:nvPr/>
            </p:nvCxnSpPr>
            <p:spPr>
              <a:xfrm>
                <a:off x="4563938" y="127994"/>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23" y="683462"/>
            <a:ext cx="10912559" cy="5373305"/>
          </a:xfrm>
          <a:prstGeom prst="rect">
            <a:avLst/>
          </a:prstGeom>
        </p:spPr>
      </p:pic>
      <p:sp>
        <p:nvSpPr>
          <p:cNvPr id="2" name="矩形 1"/>
          <p:cNvSpPr/>
          <p:nvPr/>
        </p:nvSpPr>
        <p:spPr>
          <a:xfrm>
            <a:off x="8840298" y="1306529"/>
            <a:ext cx="6151418" cy="3970318"/>
          </a:xfrm>
          <a:prstGeom prst="rect">
            <a:avLst/>
          </a:prstGeom>
        </p:spPr>
        <p:txBody>
          <a:bodyPr wrap="square">
            <a:spAutoFit/>
          </a:bodyPr>
          <a:lstStyle/>
          <a:p>
            <a:pPr>
              <a:defRPr/>
            </a:pPr>
            <a:r>
              <a:rPr lang="zh-CN" altLang="en-US" dirty="0"/>
              <a:t>       技术说明：</a:t>
            </a:r>
            <a:endParaRPr lang="en-US" altLang="zh-CN" dirty="0"/>
          </a:p>
          <a:p>
            <a:pPr>
              <a:defRPr/>
            </a:pPr>
            <a:endParaRPr lang="en-US" altLang="zh-CN" dirty="0"/>
          </a:p>
          <a:p>
            <a:pPr>
              <a:defRPr/>
            </a:pPr>
            <a:r>
              <a:rPr lang="en-US" altLang="zh-CN" dirty="0"/>
              <a:t>      </a:t>
            </a:r>
          </a:p>
          <a:p>
            <a:pPr>
              <a:defRPr/>
            </a:pPr>
            <a:endParaRPr lang="en-US" altLang="zh-CN" dirty="0"/>
          </a:p>
          <a:p>
            <a:pPr>
              <a:defRPr/>
            </a:pPr>
            <a:r>
              <a:rPr lang="en-US" altLang="zh-CN" dirty="0"/>
              <a:t>     </a:t>
            </a:r>
            <a:r>
              <a:rPr lang="en-US" altLang="zh-CN" dirty="0" smtClean="0"/>
              <a:t>   </a:t>
            </a:r>
            <a:r>
              <a:rPr lang="en-US" altLang="zh-CN" dirty="0"/>
              <a:t>1</a:t>
            </a:r>
            <a:r>
              <a:rPr lang="zh-CN" altLang="en-US" dirty="0" smtClean="0"/>
              <a:t>、</a:t>
            </a:r>
            <a:r>
              <a:rPr lang="en-US" altLang="zh-CN" dirty="0"/>
              <a:t>flex</a:t>
            </a:r>
            <a:r>
              <a:rPr lang="zh-CN" altLang="en-US" dirty="0"/>
              <a:t>布局</a:t>
            </a:r>
            <a:endParaRPr lang="en-US" altLang="zh-CN" dirty="0"/>
          </a:p>
          <a:p>
            <a:pPr>
              <a:defRPr/>
            </a:pPr>
            <a:endParaRPr lang="en-US" altLang="zh-CN" dirty="0"/>
          </a:p>
          <a:p>
            <a:pPr>
              <a:defRPr/>
            </a:pPr>
            <a:r>
              <a:rPr lang="en-US" altLang="zh-CN" dirty="0"/>
              <a:t>        </a:t>
            </a:r>
            <a:r>
              <a:rPr lang="en-US" altLang="zh-CN" dirty="0" smtClean="0"/>
              <a:t>2</a:t>
            </a:r>
            <a:r>
              <a:rPr lang="zh-CN" altLang="en-US" dirty="0" smtClean="0"/>
              <a:t>、</a:t>
            </a:r>
            <a:r>
              <a:rPr lang="zh-CN" altLang="en-US" dirty="0"/>
              <a:t>阴影特效</a:t>
            </a:r>
            <a:endParaRPr lang="en-US" altLang="zh-CN" dirty="0"/>
          </a:p>
          <a:p>
            <a:pPr>
              <a:defRPr/>
            </a:pPr>
            <a:endParaRPr lang="en-US" altLang="zh-CN" dirty="0"/>
          </a:p>
          <a:p>
            <a:pPr>
              <a:defRPr/>
            </a:pPr>
            <a:r>
              <a:rPr lang="en-US" altLang="zh-CN" dirty="0"/>
              <a:t>        3</a:t>
            </a:r>
            <a:r>
              <a:rPr lang="zh-CN" altLang="en-US" dirty="0" smtClean="0"/>
              <a:t>、</a:t>
            </a:r>
            <a:r>
              <a:rPr lang="zh-CN" altLang="en-US" dirty="0"/>
              <a:t>点击特效</a:t>
            </a:r>
            <a:endParaRPr lang="en-US" altLang="zh-CN" dirty="0"/>
          </a:p>
          <a:p>
            <a:pPr>
              <a:defRPr/>
            </a:pPr>
            <a:endParaRPr lang="en-US" altLang="zh-CN" dirty="0"/>
          </a:p>
          <a:p>
            <a:pPr>
              <a:defRPr/>
            </a:pPr>
            <a:r>
              <a:rPr lang="en-US" altLang="zh-CN" dirty="0"/>
              <a:t>        </a:t>
            </a:r>
            <a:r>
              <a:rPr lang="en-US" altLang="zh-CN" dirty="0" smtClean="0"/>
              <a:t>4</a:t>
            </a:r>
            <a:r>
              <a:rPr lang="zh-CN" altLang="en-US" dirty="0" smtClean="0"/>
              <a:t>、</a:t>
            </a:r>
            <a:r>
              <a:rPr lang="zh-CN" altLang="en-US" dirty="0"/>
              <a:t>切换效果</a:t>
            </a:r>
            <a:endParaRPr lang="en-US" altLang="zh-CN" dirty="0"/>
          </a:p>
          <a:p>
            <a:pPr>
              <a:defRPr/>
            </a:pPr>
            <a:endParaRPr lang="en-US" altLang="zh-CN" dirty="0"/>
          </a:p>
          <a:p>
            <a:pPr>
              <a:defRPr/>
            </a:pPr>
            <a:r>
              <a:rPr lang="en-US" altLang="zh-CN" dirty="0"/>
              <a:t>        </a:t>
            </a:r>
            <a:r>
              <a:rPr lang="en-US" altLang="zh-CN" dirty="0" smtClean="0"/>
              <a:t>5</a:t>
            </a:r>
            <a:r>
              <a:rPr lang="zh-CN" altLang="en-US" dirty="0" smtClean="0"/>
              <a:t>、</a:t>
            </a:r>
            <a:r>
              <a:rPr lang="zh-CN" altLang="en-US" dirty="0"/>
              <a:t>自适应移动导 </a:t>
            </a:r>
            <a:endParaRPr lang="en-US" altLang="zh-CN" dirty="0"/>
          </a:p>
          <a:p>
            <a:pPr>
              <a:defRPr/>
            </a:pPr>
            <a:r>
              <a:rPr lang="en-US" altLang="zh-CN" dirty="0"/>
              <a:t>        </a:t>
            </a:r>
            <a:r>
              <a:rPr lang="zh-CN" altLang="en-US" dirty="0"/>
              <a:t>航  </a:t>
            </a:r>
            <a:endParaRPr lang="en-US" altLang="zh-CN" dirty="0"/>
          </a:p>
        </p:txBody>
      </p:sp>
      <p:pic>
        <p:nvPicPr>
          <p:cNvPr id="11" name="图片 10">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3571" y="139978"/>
            <a:ext cx="1029293" cy="480685"/>
          </a:xfrm>
          <a:prstGeom prst="rect">
            <a:avLst/>
          </a:prstGeom>
        </p:spPr>
      </p:pic>
    </p:spTree>
    <p:extLst>
      <p:ext uri="{BB962C8B-B14F-4D97-AF65-F5344CB8AC3E}">
        <p14:creationId xmlns:p14="http://schemas.microsoft.com/office/powerpoint/2010/main" val="2201416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578173" y="13189"/>
            <a:ext cx="6193669" cy="400399"/>
            <a:chOff x="5578173" y="13189"/>
            <a:chExt cx="6193669" cy="400399"/>
          </a:xfrm>
        </p:grpSpPr>
        <p:sp>
          <p:nvSpPr>
            <p:cNvPr id="57" name="矩形 56"/>
            <p:cNvSpPr/>
            <p:nvPr/>
          </p:nvSpPr>
          <p:spPr>
            <a:xfrm>
              <a:off x="5578173" y="13189"/>
              <a:ext cx="1695463"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703385" y="44256"/>
              <a:ext cx="6068457" cy="369332"/>
              <a:chOff x="5404934" y="86580"/>
              <a:chExt cx="6068457" cy="369332"/>
            </a:xfrm>
          </p:grpSpPr>
          <p:sp>
            <p:nvSpPr>
              <p:cNvPr id="59" name="矩形 58"/>
              <p:cNvSpPr/>
              <p:nvPr/>
            </p:nvSpPr>
            <p:spPr>
              <a:xfrm>
                <a:off x="6001680" y="96066"/>
                <a:ext cx="5471711" cy="338554"/>
              </a:xfrm>
              <a:prstGeom prst="rect">
                <a:avLst/>
              </a:prstGeom>
            </p:spPr>
            <p:txBody>
              <a:bodyPr wrap="square" anchor="ctr">
                <a:spAutoFit/>
              </a:bodyPr>
              <a:lstStyle/>
              <a:p>
                <a:r>
                  <a:rPr lang="zh-CN" altLang="en-US" sz="1600" dirty="0">
                    <a:solidFill>
                      <a:schemeClr val="bg1">
                        <a:lumMod val="95000"/>
                      </a:schemeClr>
                    </a:solidFill>
                  </a:rPr>
                  <a:t>登陆注册</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5404934" y="8658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03</a:t>
                </a:r>
              </a:p>
            </p:txBody>
          </p:sp>
          <p:cxnSp>
            <p:nvCxnSpPr>
              <p:cNvPr id="61" name="直接连接符 60"/>
              <p:cNvCxnSpPr/>
              <p:nvPr/>
            </p:nvCxnSpPr>
            <p:spPr>
              <a:xfrm>
                <a:off x="6001680" y="146620"/>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80" y="825834"/>
            <a:ext cx="4433265" cy="411301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848" y="2131653"/>
            <a:ext cx="4099751" cy="4308656"/>
          </a:xfrm>
          <a:prstGeom prst="rect">
            <a:avLst/>
          </a:prstGeom>
        </p:spPr>
      </p:pic>
      <p:sp>
        <p:nvSpPr>
          <p:cNvPr id="2" name="矩形 1"/>
          <p:cNvSpPr/>
          <p:nvPr/>
        </p:nvSpPr>
        <p:spPr>
          <a:xfrm>
            <a:off x="5349049" y="825834"/>
            <a:ext cx="6096000" cy="1754326"/>
          </a:xfrm>
          <a:prstGeom prst="rect">
            <a:avLst/>
          </a:prstGeom>
        </p:spPr>
        <p:txBody>
          <a:bodyPr>
            <a:spAutoFit/>
          </a:bodyPr>
          <a:lstStyle/>
          <a:p>
            <a:pPr>
              <a:defRPr/>
            </a:pPr>
            <a:r>
              <a:rPr lang="zh-CN" altLang="en-US" dirty="0"/>
              <a:t>技术说明：</a:t>
            </a:r>
            <a:endParaRPr lang="en-US" altLang="zh-CN" dirty="0"/>
          </a:p>
          <a:p>
            <a:pPr>
              <a:defRPr/>
            </a:pPr>
            <a:endParaRPr lang="en-US" altLang="zh-CN" dirty="0"/>
          </a:p>
          <a:p>
            <a:pPr>
              <a:defRPr/>
            </a:pPr>
            <a:endParaRPr lang="en-US" altLang="zh-CN" dirty="0"/>
          </a:p>
          <a:p>
            <a:pPr>
              <a:defRPr/>
            </a:pPr>
            <a:r>
              <a:rPr lang="en-US" altLang="zh-CN" dirty="0"/>
              <a:t>1</a:t>
            </a:r>
            <a:r>
              <a:rPr lang="zh-CN" altLang="en-US" dirty="0"/>
              <a:t>、登陆注册框体构造</a:t>
            </a:r>
            <a:endParaRPr lang="en-US" altLang="zh-CN" dirty="0"/>
          </a:p>
          <a:p>
            <a:pPr>
              <a:defRPr/>
            </a:pPr>
            <a:endParaRPr lang="en-US" altLang="zh-CN" dirty="0"/>
          </a:p>
          <a:p>
            <a:pPr>
              <a:defRPr/>
            </a:pPr>
            <a:r>
              <a:rPr lang="en-US" altLang="zh-CN" dirty="0"/>
              <a:t>2</a:t>
            </a:r>
            <a:r>
              <a:rPr lang="zh-CN" altLang="en-US" dirty="0"/>
              <a:t>、用户输入数据检测</a:t>
            </a:r>
            <a:endParaRPr lang="en-US" altLang="zh-CN" dirty="0"/>
          </a:p>
        </p:txBody>
      </p:sp>
      <p:pic>
        <p:nvPicPr>
          <p:cNvPr id="13" name="图片 12">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669" y="248296"/>
            <a:ext cx="1029293" cy="480685"/>
          </a:xfrm>
          <a:prstGeom prst="rect">
            <a:avLst/>
          </a:prstGeom>
        </p:spPr>
      </p:pic>
      <p:pic>
        <p:nvPicPr>
          <p:cNvPr id="14" name="图片 13">
            <a:hlinkClick r:id="rId6"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8989" y="5773880"/>
            <a:ext cx="1029293" cy="480685"/>
          </a:xfrm>
          <a:prstGeom prst="rect">
            <a:avLst/>
          </a:prstGeom>
        </p:spPr>
      </p:pic>
    </p:spTree>
    <p:extLst>
      <p:ext uri="{BB962C8B-B14F-4D97-AF65-F5344CB8AC3E}">
        <p14:creationId xmlns:p14="http://schemas.microsoft.com/office/powerpoint/2010/main" val="91331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06573" y="28465"/>
            <a:ext cx="6152105" cy="382408"/>
            <a:chOff x="4206573" y="28465"/>
            <a:chExt cx="6152105" cy="382408"/>
          </a:xfrm>
        </p:grpSpPr>
        <p:sp>
          <p:nvSpPr>
            <p:cNvPr id="57" name="矩形 56"/>
            <p:cNvSpPr/>
            <p:nvPr/>
          </p:nvSpPr>
          <p:spPr>
            <a:xfrm>
              <a:off x="4206573" y="28465"/>
              <a:ext cx="1820154"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r>
                  <a:rPr lang="zh-CN" altLang="en-US" sz="1600" dirty="0">
                    <a:solidFill>
                      <a:schemeClr val="bg1">
                        <a:lumMod val="95000"/>
                      </a:schemeClr>
                    </a:solidFill>
                  </a:rPr>
                  <a:t>个人中心</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04</a:t>
                </a:r>
              </a:p>
            </p:txBody>
          </p:sp>
          <p:cxnSp>
            <p:nvCxnSpPr>
              <p:cNvPr id="61" name="直接连接符 60"/>
              <p:cNvCxnSpPr/>
              <p:nvPr/>
            </p:nvCxnSpPr>
            <p:spPr>
              <a:xfrm>
                <a:off x="4391239" y="83865"/>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79" y="992109"/>
            <a:ext cx="9696204" cy="4840655"/>
          </a:xfrm>
          <a:prstGeom prst="rect">
            <a:avLst/>
          </a:prstGeom>
        </p:spPr>
      </p:pic>
      <p:sp>
        <p:nvSpPr>
          <p:cNvPr id="2" name="矩形 1"/>
          <p:cNvSpPr/>
          <p:nvPr/>
        </p:nvSpPr>
        <p:spPr>
          <a:xfrm>
            <a:off x="10141528" y="1457236"/>
            <a:ext cx="6096000" cy="2862322"/>
          </a:xfrm>
          <a:prstGeom prst="rect">
            <a:avLst/>
          </a:prstGeom>
        </p:spPr>
        <p:txBody>
          <a:bodyPr>
            <a:spAutoFit/>
          </a:bodyPr>
          <a:lstStyle/>
          <a:p>
            <a:pPr>
              <a:defRPr/>
            </a:pPr>
            <a:r>
              <a:rPr lang="zh-CN" altLang="en-US" dirty="0"/>
              <a:t>技术说明：</a:t>
            </a:r>
            <a:endParaRPr lang="en-US" altLang="zh-CN" dirty="0"/>
          </a:p>
          <a:p>
            <a:pPr>
              <a:defRPr/>
            </a:pPr>
            <a:endParaRPr lang="en-US" altLang="zh-CN" dirty="0"/>
          </a:p>
          <a:p>
            <a:pPr>
              <a:defRPr/>
            </a:pPr>
            <a:r>
              <a:rPr lang="en-US" altLang="zh-CN" dirty="0"/>
              <a:t>1.</a:t>
            </a:r>
            <a:r>
              <a:rPr lang="zh-CN" altLang="en-US" dirty="0"/>
              <a:t>表格合并单元格</a:t>
            </a:r>
            <a:endParaRPr lang="en-US" altLang="zh-CN" dirty="0"/>
          </a:p>
          <a:p>
            <a:pPr>
              <a:defRPr/>
            </a:pPr>
            <a:endParaRPr lang="en-US" altLang="zh-CN" dirty="0"/>
          </a:p>
          <a:p>
            <a:pPr>
              <a:defRPr/>
            </a:pPr>
            <a:r>
              <a:rPr lang="en-US" altLang="zh-CN" dirty="0"/>
              <a:t>2. </a:t>
            </a:r>
            <a:r>
              <a:rPr lang="zh-CN" altLang="en-US" dirty="0"/>
              <a:t>鼠标触动变色</a:t>
            </a:r>
            <a:endParaRPr lang="en-US" altLang="zh-CN" dirty="0"/>
          </a:p>
          <a:p>
            <a:pPr>
              <a:defRPr/>
            </a:pPr>
            <a:endParaRPr lang="en-US" altLang="zh-CN" dirty="0"/>
          </a:p>
          <a:p>
            <a:pPr>
              <a:defRPr/>
            </a:pPr>
            <a:r>
              <a:rPr lang="en-US" altLang="zh-CN" dirty="0"/>
              <a:t>3.</a:t>
            </a:r>
            <a:r>
              <a:rPr lang="zh-CN" altLang="en-US" dirty="0"/>
              <a:t>点击切换</a:t>
            </a:r>
            <a:endParaRPr lang="en-US" altLang="zh-CN" dirty="0"/>
          </a:p>
          <a:p>
            <a:pPr>
              <a:defRPr/>
            </a:pPr>
            <a:endParaRPr lang="en-US" altLang="zh-CN" dirty="0"/>
          </a:p>
          <a:p>
            <a:pPr>
              <a:defRPr/>
            </a:pPr>
            <a:r>
              <a:rPr lang="en-US" altLang="zh-CN" dirty="0"/>
              <a:t>4.</a:t>
            </a:r>
            <a:r>
              <a:rPr lang="zh-CN" altLang="en-US" dirty="0"/>
              <a:t>标题栏颜色渐变</a:t>
            </a:r>
            <a:endParaRPr lang="en-US" altLang="zh-CN" dirty="0"/>
          </a:p>
          <a:p>
            <a:pPr>
              <a:defRPr/>
            </a:pPr>
            <a:endParaRPr lang="en-US" altLang="zh-CN" dirty="0"/>
          </a:p>
        </p:txBody>
      </p:sp>
      <p:pic>
        <p:nvPicPr>
          <p:cNvPr id="7" name="图片 6">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052" y="226207"/>
            <a:ext cx="1239164" cy="578696"/>
          </a:xfrm>
          <a:prstGeom prst="rect">
            <a:avLst/>
          </a:prstGeom>
        </p:spPr>
      </p:pic>
    </p:spTree>
    <p:extLst>
      <p:ext uri="{BB962C8B-B14F-4D97-AF65-F5344CB8AC3E}">
        <p14:creationId xmlns:p14="http://schemas.microsoft.com/office/powerpoint/2010/main" val="1721585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06573" y="28465"/>
            <a:ext cx="6152105" cy="382408"/>
            <a:chOff x="4206573" y="28465"/>
            <a:chExt cx="6152105" cy="382408"/>
          </a:xfrm>
        </p:grpSpPr>
        <p:sp>
          <p:nvSpPr>
            <p:cNvPr id="57" name="矩形 56"/>
            <p:cNvSpPr/>
            <p:nvPr/>
          </p:nvSpPr>
          <p:spPr>
            <a:xfrm>
              <a:off x="4206573" y="28465"/>
              <a:ext cx="4391184"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r>
                  <a:rPr lang="zh-CN" altLang="en-US" sz="1600" dirty="0">
                    <a:solidFill>
                      <a:schemeClr val="bg1">
                        <a:lumMod val="95000"/>
                      </a:schemeClr>
                    </a:solidFill>
                    <a:latin typeface="+mj-ea"/>
                    <a:ea typeface="+mj-ea"/>
                    <a:cs typeface="微软雅黑"/>
                  </a:rPr>
                  <a:t>商品列表</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05</a:t>
                </a:r>
              </a:p>
            </p:txBody>
          </p:sp>
          <p:cxnSp>
            <p:nvCxnSpPr>
              <p:cNvPr id="61" name="直接连接符 60"/>
              <p:cNvCxnSpPr/>
              <p:nvPr/>
            </p:nvCxnSpPr>
            <p:spPr>
              <a:xfrm>
                <a:off x="4394371" y="127994"/>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15" y="423949"/>
            <a:ext cx="8595303" cy="6265292"/>
          </a:xfrm>
          <a:prstGeom prst="rect">
            <a:avLst/>
          </a:prstGeom>
        </p:spPr>
      </p:pic>
      <p:sp>
        <p:nvSpPr>
          <p:cNvPr id="2" name="矩形 1"/>
          <p:cNvSpPr/>
          <p:nvPr/>
        </p:nvSpPr>
        <p:spPr>
          <a:xfrm>
            <a:off x="9271513" y="1404135"/>
            <a:ext cx="6096000" cy="2585323"/>
          </a:xfrm>
          <a:prstGeom prst="rect">
            <a:avLst/>
          </a:prstGeom>
        </p:spPr>
        <p:txBody>
          <a:bodyPr>
            <a:spAutoFit/>
          </a:bodyPr>
          <a:lstStyle/>
          <a:p>
            <a:pPr>
              <a:defRPr/>
            </a:pPr>
            <a:r>
              <a:rPr lang="zh-CN" altLang="en-US" dirty="0"/>
              <a:t>技术说明：</a:t>
            </a:r>
            <a:endParaRPr lang="en-US" altLang="zh-CN" dirty="0"/>
          </a:p>
          <a:p>
            <a:pPr>
              <a:defRPr/>
            </a:pPr>
            <a:endParaRPr lang="en-US" altLang="zh-CN" dirty="0" smtClean="0"/>
          </a:p>
          <a:p>
            <a:pPr>
              <a:defRPr/>
            </a:pPr>
            <a:r>
              <a:rPr lang="en-US" altLang="zh-CN" dirty="0" smtClean="0"/>
              <a:t>1.</a:t>
            </a:r>
            <a:r>
              <a:rPr lang="zh-CN" altLang="en-US" dirty="0" smtClean="0"/>
              <a:t>表格</a:t>
            </a:r>
            <a:r>
              <a:rPr lang="zh-CN" altLang="en-US" dirty="0"/>
              <a:t>合并</a:t>
            </a:r>
            <a:r>
              <a:rPr lang="zh-CN" altLang="en-US" dirty="0" smtClean="0"/>
              <a:t>单元格</a:t>
            </a:r>
            <a:endParaRPr lang="en-US" altLang="zh-CN" dirty="0" smtClean="0"/>
          </a:p>
          <a:p>
            <a:pPr>
              <a:defRPr/>
            </a:pPr>
            <a:endParaRPr lang="en-US" altLang="zh-CN" dirty="0"/>
          </a:p>
          <a:p>
            <a:pPr>
              <a:defRPr/>
            </a:pPr>
            <a:r>
              <a:rPr lang="en-US" altLang="zh-CN" dirty="0" smtClean="0"/>
              <a:t>2.</a:t>
            </a:r>
            <a:r>
              <a:rPr lang="zh-CN" altLang="en-US" dirty="0" smtClean="0"/>
              <a:t>鼠标滑入显现按钮</a:t>
            </a:r>
            <a:endParaRPr lang="en-US" altLang="zh-CN" dirty="0" smtClean="0"/>
          </a:p>
          <a:p>
            <a:pPr>
              <a:defRPr/>
            </a:pPr>
            <a:endParaRPr lang="en-US" altLang="zh-CN" dirty="0"/>
          </a:p>
          <a:p>
            <a:pPr>
              <a:defRPr/>
            </a:pPr>
            <a:r>
              <a:rPr lang="en-US" altLang="zh-CN" dirty="0" smtClean="0"/>
              <a:t>3.</a:t>
            </a:r>
            <a:r>
              <a:rPr lang="zh-CN" altLang="en-US" dirty="0"/>
              <a:t>滑</a:t>
            </a:r>
            <a:r>
              <a:rPr lang="zh-CN" altLang="en-US" dirty="0" smtClean="0"/>
              <a:t>过圆点切换商品</a:t>
            </a:r>
            <a:endParaRPr lang="en-US" altLang="zh-CN" dirty="0" smtClean="0"/>
          </a:p>
          <a:p>
            <a:pPr>
              <a:defRPr/>
            </a:pPr>
            <a:endParaRPr lang="en-US" altLang="zh-CN" dirty="0"/>
          </a:p>
          <a:p>
            <a:pPr>
              <a:defRPr/>
            </a:pPr>
            <a:endParaRPr lang="en-US" altLang="zh-CN" dirty="0"/>
          </a:p>
        </p:txBody>
      </p:sp>
      <p:pic>
        <p:nvPicPr>
          <p:cNvPr id="10" name="图片 9">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8258" y="4985033"/>
            <a:ext cx="1029293" cy="480685"/>
          </a:xfrm>
          <a:prstGeom prst="rect">
            <a:avLst/>
          </a:prstGeom>
        </p:spPr>
      </p:pic>
    </p:spTree>
    <p:extLst>
      <p:ext uri="{BB962C8B-B14F-4D97-AF65-F5344CB8AC3E}">
        <p14:creationId xmlns:p14="http://schemas.microsoft.com/office/powerpoint/2010/main" val="81883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06573" y="28465"/>
            <a:ext cx="6152105" cy="382408"/>
            <a:chOff x="4206573" y="28465"/>
            <a:chExt cx="6152105" cy="382408"/>
          </a:xfrm>
        </p:grpSpPr>
        <p:sp>
          <p:nvSpPr>
            <p:cNvPr id="57" name="矩形 56"/>
            <p:cNvSpPr/>
            <p:nvPr/>
          </p:nvSpPr>
          <p:spPr>
            <a:xfrm>
              <a:off x="4206573" y="28465"/>
              <a:ext cx="4391184"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r>
                  <a:rPr lang="zh-CN" altLang="en-US" sz="1600" dirty="0">
                    <a:solidFill>
                      <a:schemeClr val="bg1">
                        <a:lumMod val="95000"/>
                      </a:schemeClr>
                    </a:solidFill>
                    <a:latin typeface="+mj-ea"/>
                    <a:ea typeface="+mj-ea"/>
                    <a:cs typeface="微软雅黑"/>
                  </a:rPr>
                  <a:t>商品详情</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06</a:t>
                </a:r>
              </a:p>
            </p:txBody>
          </p:sp>
          <p:cxnSp>
            <p:nvCxnSpPr>
              <p:cNvPr id="61" name="直接连接符 60"/>
              <p:cNvCxnSpPr/>
              <p:nvPr/>
            </p:nvCxnSpPr>
            <p:spPr>
              <a:xfrm>
                <a:off x="4408225" y="83865"/>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55" y="668916"/>
            <a:ext cx="5897464" cy="5699231"/>
          </a:xfrm>
          <a:prstGeom prst="rect">
            <a:avLst/>
          </a:prstGeom>
        </p:spPr>
      </p:pic>
      <p:sp>
        <p:nvSpPr>
          <p:cNvPr id="2" name="矩形 1"/>
          <p:cNvSpPr/>
          <p:nvPr/>
        </p:nvSpPr>
        <p:spPr>
          <a:xfrm>
            <a:off x="7310678" y="1235564"/>
            <a:ext cx="6096000" cy="2585323"/>
          </a:xfrm>
          <a:prstGeom prst="rect">
            <a:avLst/>
          </a:prstGeom>
        </p:spPr>
        <p:txBody>
          <a:bodyPr>
            <a:spAutoFit/>
          </a:bodyPr>
          <a:lstStyle/>
          <a:p>
            <a:pPr>
              <a:defRPr/>
            </a:pPr>
            <a:r>
              <a:rPr lang="zh-CN" altLang="en-US" dirty="0"/>
              <a:t>技术说明：</a:t>
            </a:r>
            <a:endParaRPr lang="en-US" altLang="zh-CN" dirty="0"/>
          </a:p>
          <a:p>
            <a:pPr>
              <a:defRPr/>
            </a:pPr>
            <a:endParaRPr lang="en-US" altLang="zh-CN" dirty="0"/>
          </a:p>
          <a:p>
            <a:pPr marL="457200" indent="-457200">
              <a:buFont typeface="+mj-lt"/>
              <a:buAutoNum type="arabicPeriod"/>
              <a:defRPr/>
            </a:pPr>
            <a:r>
              <a:rPr lang="zh-CN" altLang="en-US" dirty="0"/>
              <a:t>商品图片切换</a:t>
            </a:r>
            <a:endParaRPr lang="en-US" altLang="zh-CN" dirty="0"/>
          </a:p>
          <a:p>
            <a:pPr marL="457200" indent="-457200">
              <a:buFont typeface="+mj-lt"/>
              <a:buAutoNum type="arabicPeriod"/>
              <a:defRPr/>
            </a:pPr>
            <a:endParaRPr lang="en-US" altLang="zh-CN" dirty="0"/>
          </a:p>
          <a:p>
            <a:pPr marL="457200" indent="-457200">
              <a:buFont typeface="+mj-lt"/>
              <a:buAutoNum type="arabicPeriod"/>
              <a:defRPr/>
            </a:pPr>
            <a:r>
              <a:rPr lang="zh-CN" altLang="en-US" dirty="0"/>
              <a:t>商品颜色分类</a:t>
            </a:r>
            <a:endParaRPr lang="en-US" altLang="zh-CN" dirty="0"/>
          </a:p>
          <a:p>
            <a:pPr marL="457200" indent="-457200">
              <a:buFont typeface="+mj-lt"/>
              <a:buAutoNum type="arabicPeriod"/>
              <a:defRPr/>
            </a:pPr>
            <a:endParaRPr lang="en-US" altLang="zh-CN" dirty="0"/>
          </a:p>
          <a:p>
            <a:pPr marL="457200" indent="-457200">
              <a:buFont typeface="+mj-lt"/>
              <a:buAutoNum type="arabicPeriod"/>
              <a:defRPr/>
            </a:pPr>
            <a:r>
              <a:rPr lang="zh-CN" altLang="en-US" dirty="0"/>
              <a:t>商品数量</a:t>
            </a:r>
            <a:r>
              <a:rPr lang="zh-CN" altLang="en-US" dirty="0" smtClean="0"/>
              <a:t>增减</a:t>
            </a:r>
            <a:endParaRPr lang="en-US" altLang="zh-CN" dirty="0" smtClean="0"/>
          </a:p>
          <a:p>
            <a:pPr marL="457200" indent="-457200">
              <a:buFont typeface="+mj-lt"/>
              <a:buAutoNum type="arabicPeriod"/>
              <a:defRPr/>
            </a:pPr>
            <a:endParaRPr lang="en-US" altLang="zh-CN" dirty="0"/>
          </a:p>
          <a:p>
            <a:pPr marL="457200" indent="-457200">
              <a:buFont typeface="+mj-lt"/>
              <a:buAutoNum type="arabicPeriod"/>
              <a:defRPr/>
            </a:pPr>
            <a:r>
              <a:rPr lang="zh-CN" altLang="en-US" dirty="0" smtClean="0"/>
              <a:t>商品图片点击放大</a:t>
            </a:r>
            <a:endParaRPr lang="en-US" altLang="zh-CN" dirty="0"/>
          </a:p>
        </p:txBody>
      </p:sp>
      <p:pic>
        <p:nvPicPr>
          <p:cNvPr id="10" name="图片 9">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9864" y="4091580"/>
            <a:ext cx="1029293" cy="480685"/>
          </a:xfrm>
          <a:prstGeom prst="rect">
            <a:avLst/>
          </a:prstGeom>
        </p:spPr>
      </p:pic>
    </p:spTree>
    <p:extLst>
      <p:ext uri="{BB962C8B-B14F-4D97-AF65-F5344CB8AC3E}">
        <p14:creationId xmlns:p14="http://schemas.microsoft.com/office/powerpoint/2010/main" val="152229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5864" y="138303"/>
            <a:ext cx="2319132" cy="923330"/>
          </a:xfrm>
          <a:prstGeom prst="rect">
            <a:avLst/>
          </a:prstGeom>
          <a:noFill/>
        </p:spPr>
        <p:txBody>
          <a:bodyPr wrap="square" anchor="ctr">
            <a:spAutoFit/>
          </a:bodyPr>
          <a:lstStyle/>
          <a:p>
            <a:pPr algn="ctr"/>
            <a:r>
              <a:rPr lang="zh-CN" altLang="en-US" sz="5400" b="1" dirty="0">
                <a:solidFill>
                  <a:srgbClr val="7D4178"/>
                </a:solidFill>
                <a:latin typeface="+mj-ea"/>
                <a:ea typeface="+mj-ea"/>
                <a:cs typeface="微软雅黑"/>
              </a:rPr>
              <a:t>目录</a:t>
            </a:r>
            <a:endParaRPr lang="en-US" altLang="zh-CN" sz="5400" b="1" dirty="0">
              <a:solidFill>
                <a:srgbClr val="7D4178"/>
              </a:solidFill>
              <a:latin typeface="+mj-ea"/>
              <a:ea typeface="+mj-ea"/>
              <a:cs typeface="微软雅黑"/>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5552757" cy="923330"/>
            <a:chOff x="2075666" y="885342"/>
            <a:chExt cx="5552757" cy="923330"/>
          </a:xfrm>
        </p:grpSpPr>
        <p:grpSp>
          <p:nvGrpSpPr>
            <p:cNvPr id="2" name="组合 1"/>
            <p:cNvGrpSpPr/>
            <p:nvPr/>
          </p:nvGrpSpPr>
          <p:grpSpPr>
            <a:xfrm>
              <a:off x="3262527" y="942647"/>
              <a:ext cx="4365896" cy="808721"/>
              <a:chOff x="6361327" y="979433"/>
              <a:chExt cx="4365896" cy="808721"/>
            </a:xfrm>
          </p:grpSpPr>
          <p:sp>
            <p:nvSpPr>
              <p:cNvPr id="9" name="矩形 8"/>
              <p:cNvSpPr/>
              <p:nvPr/>
            </p:nvSpPr>
            <p:spPr>
              <a:xfrm>
                <a:off x="6361327" y="979433"/>
                <a:ext cx="4365896" cy="584775"/>
              </a:xfrm>
              <a:prstGeom prst="rect">
                <a:avLst/>
              </a:prstGeom>
            </p:spPr>
            <p:txBody>
              <a:bodyPr wrap="square" anchor="ctr">
                <a:spAutoFit/>
              </a:bodyPr>
              <a:lstStyle/>
              <a:p>
                <a:r>
                  <a:rPr lang="zh-CN" altLang="en-US" sz="3200" b="1" dirty="0">
                    <a:latin typeface="+mj-ea"/>
                    <a:ea typeface="+mj-ea"/>
                    <a:cs typeface="微软雅黑"/>
                  </a:rPr>
                  <a:t>小组成员及规划介绍</a:t>
                </a:r>
                <a:endParaRPr lang="en-US" altLang="zh-CN" sz="3200" b="1" dirty="0">
                  <a:latin typeface="+mj-ea"/>
                  <a:ea typeface="+mj-ea"/>
                  <a:cs typeface="微软雅黑"/>
                </a:endParaRPr>
              </a:p>
            </p:txBody>
          </p:sp>
          <p:sp>
            <p:nvSpPr>
              <p:cNvPr id="13" name="矩形 12"/>
              <p:cNvSpPr/>
              <p:nvPr/>
            </p:nvSpPr>
            <p:spPr>
              <a:xfrm>
                <a:off x="6361328" y="1511155"/>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a:latin typeface="+mj-ea"/>
                  <a:ea typeface="+mj-ea"/>
                  <a:cs typeface="微软雅黑"/>
                </a:rPr>
                <a:t>01</a:t>
              </a: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5867329" cy="923330"/>
            <a:chOff x="3237128" y="1915999"/>
            <a:chExt cx="5867329" cy="923330"/>
          </a:xfrm>
        </p:grpSpPr>
        <p:grpSp>
          <p:nvGrpSpPr>
            <p:cNvPr id="3" name="组合 2"/>
            <p:cNvGrpSpPr/>
            <p:nvPr/>
          </p:nvGrpSpPr>
          <p:grpSpPr>
            <a:xfrm>
              <a:off x="4409158" y="1986004"/>
              <a:ext cx="4695299" cy="783321"/>
              <a:chOff x="6361327" y="2039009"/>
              <a:chExt cx="4695299" cy="783321"/>
            </a:xfrm>
          </p:grpSpPr>
          <p:sp>
            <p:nvSpPr>
              <p:cNvPr id="8" name="矩形 7"/>
              <p:cNvSpPr/>
              <p:nvPr/>
            </p:nvSpPr>
            <p:spPr>
              <a:xfrm>
                <a:off x="6361327" y="2039009"/>
                <a:ext cx="4695299" cy="584775"/>
              </a:xfrm>
              <a:prstGeom prst="rect">
                <a:avLst/>
              </a:prstGeom>
            </p:spPr>
            <p:txBody>
              <a:bodyPr wrap="square" anchor="ctr">
                <a:spAutoFit/>
              </a:bodyPr>
              <a:lstStyle/>
              <a:p>
                <a:r>
                  <a:rPr lang="zh-CN" altLang="en-US" sz="3200" b="1" dirty="0">
                    <a:latin typeface="+mj-ea"/>
                    <a:ea typeface="+mj-ea"/>
                    <a:cs typeface="微软雅黑"/>
                  </a:rPr>
                  <a:t>开发环境</a:t>
                </a:r>
                <a:endParaRPr lang="en-US" altLang="zh-CN" sz="3200" b="1" dirty="0">
                  <a:latin typeface="+mj-ea"/>
                  <a:ea typeface="+mj-ea"/>
                  <a:cs typeface="微软雅黑"/>
                </a:endParaRPr>
              </a:p>
            </p:txBody>
          </p:sp>
          <p:sp>
            <p:nvSpPr>
              <p:cNvPr id="17" name="矩形 16"/>
              <p:cNvSpPr/>
              <p:nvPr/>
            </p:nvSpPr>
            <p:spPr>
              <a:xfrm>
                <a:off x="6361328" y="2545331"/>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a:latin typeface="+mj-ea"/>
                  <a:ea typeface="+mj-ea"/>
                  <a:cs typeface="微软雅黑"/>
                </a:rPr>
                <a:t>02</a:t>
              </a: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4447212" cy="923330"/>
            <a:chOff x="4374334" y="3136398"/>
            <a:chExt cx="4447212" cy="923330"/>
          </a:xfrm>
        </p:grpSpPr>
        <p:grpSp>
          <p:nvGrpSpPr>
            <p:cNvPr id="4" name="组合 3"/>
            <p:cNvGrpSpPr/>
            <p:nvPr/>
          </p:nvGrpSpPr>
          <p:grpSpPr>
            <a:xfrm>
              <a:off x="5600699" y="3202200"/>
              <a:ext cx="3220847" cy="791727"/>
              <a:chOff x="6361327" y="3098585"/>
              <a:chExt cx="3220847" cy="791727"/>
            </a:xfrm>
          </p:grpSpPr>
          <p:sp>
            <p:nvSpPr>
              <p:cNvPr id="10" name="矩形 9"/>
              <p:cNvSpPr/>
              <p:nvPr/>
            </p:nvSpPr>
            <p:spPr>
              <a:xfrm>
                <a:off x="6361327" y="3098585"/>
                <a:ext cx="3220847" cy="584775"/>
              </a:xfrm>
              <a:prstGeom prst="rect">
                <a:avLst/>
              </a:prstGeom>
            </p:spPr>
            <p:txBody>
              <a:bodyPr wrap="square" anchor="ctr">
                <a:spAutoFit/>
              </a:bodyPr>
              <a:lstStyle/>
              <a:p>
                <a:r>
                  <a:rPr lang="zh-CN" altLang="en-US" sz="3200" b="1" dirty="0">
                    <a:latin typeface="+mj-ea"/>
                    <a:ea typeface="+mj-ea"/>
                    <a:cs typeface="微软雅黑"/>
                  </a:rPr>
                  <a:t>开发周期表</a:t>
                </a:r>
                <a:endParaRPr lang="en-US" altLang="zh-CN" sz="3200" b="1" dirty="0">
                  <a:latin typeface="+mj-ea"/>
                  <a:ea typeface="+mj-ea"/>
                  <a:cs typeface="微软雅黑"/>
                </a:endParaRPr>
              </a:p>
            </p:txBody>
          </p:sp>
          <p:sp>
            <p:nvSpPr>
              <p:cNvPr id="15" name="矩形 14"/>
              <p:cNvSpPr/>
              <p:nvPr/>
            </p:nvSpPr>
            <p:spPr>
              <a:xfrm>
                <a:off x="6361328" y="3613313"/>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a:latin typeface="+mj-ea"/>
                  <a:ea typeface="+mj-ea"/>
                  <a:cs typeface="微软雅黑"/>
                </a:rPr>
                <a:t>03</a:t>
              </a: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4382828" cy="923330"/>
            <a:chOff x="5056016" y="4253472"/>
            <a:chExt cx="4382828" cy="923330"/>
          </a:xfrm>
        </p:grpSpPr>
        <p:grpSp>
          <p:nvGrpSpPr>
            <p:cNvPr id="5" name="组合 4"/>
            <p:cNvGrpSpPr/>
            <p:nvPr/>
          </p:nvGrpSpPr>
          <p:grpSpPr>
            <a:xfrm>
              <a:off x="6361328" y="4336177"/>
              <a:ext cx="3077516" cy="757921"/>
              <a:chOff x="6361328" y="4158161"/>
              <a:chExt cx="3077516" cy="757921"/>
            </a:xfrm>
          </p:grpSpPr>
          <p:sp>
            <p:nvSpPr>
              <p:cNvPr id="11" name="矩形 10"/>
              <p:cNvSpPr/>
              <p:nvPr/>
            </p:nvSpPr>
            <p:spPr>
              <a:xfrm>
                <a:off x="6361328" y="4158161"/>
                <a:ext cx="3077516" cy="584775"/>
              </a:xfrm>
              <a:prstGeom prst="rect">
                <a:avLst/>
              </a:prstGeom>
            </p:spPr>
            <p:txBody>
              <a:bodyPr wrap="square" anchor="ctr">
                <a:spAutoFit/>
              </a:bodyPr>
              <a:lstStyle/>
              <a:p>
                <a:r>
                  <a:rPr lang="zh-CN" altLang="en-US" sz="3200" b="1" dirty="0">
                    <a:latin typeface="+mj-ea"/>
                    <a:ea typeface="+mj-ea"/>
                    <a:cs typeface="微软雅黑"/>
                  </a:rPr>
                  <a:t>主要模板介绍</a:t>
                </a:r>
              </a:p>
            </p:txBody>
          </p:sp>
          <p:sp>
            <p:nvSpPr>
              <p:cNvPr id="16" name="矩形 15"/>
              <p:cNvSpPr/>
              <p:nvPr/>
            </p:nvSpPr>
            <p:spPr>
              <a:xfrm>
                <a:off x="6361328" y="4639083"/>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a:latin typeface="+mj-ea"/>
                  <a:ea typeface="+mj-ea"/>
                  <a:cs typeface="微软雅黑"/>
                </a:rPr>
                <a:t>04</a:t>
              </a: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133169" cy="923330"/>
            <a:chOff x="6305675" y="5331188"/>
            <a:chExt cx="3133169" cy="923330"/>
          </a:xfrm>
        </p:grpSpPr>
        <p:grpSp>
          <p:nvGrpSpPr>
            <p:cNvPr id="6" name="组合 5"/>
            <p:cNvGrpSpPr/>
            <p:nvPr/>
          </p:nvGrpSpPr>
          <p:grpSpPr>
            <a:xfrm>
              <a:off x="7519772" y="5420243"/>
              <a:ext cx="1919072" cy="745221"/>
              <a:chOff x="6361328" y="5217737"/>
              <a:chExt cx="1919072" cy="745221"/>
            </a:xfrm>
          </p:grpSpPr>
          <p:sp>
            <p:nvSpPr>
              <p:cNvPr id="12" name="矩形 11"/>
              <p:cNvSpPr/>
              <p:nvPr/>
            </p:nvSpPr>
            <p:spPr>
              <a:xfrm>
                <a:off x="6361328" y="5217737"/>
                <a:ext cx="1919072" cy="584775"/>
              </a:xfrm>
              <a:prstGeom prst="rect">
                <a:avLst/>
              </a:prstGeom>
            </p:spPr>
            <p:txBody>
              <a:bodyPr wrap="square" anchor="ctr">
                <a:spAutoFit/>
              </a:bodyPr>
              <a:lstStyle/>
              <a:p>
                <a:r>
                  <a:rPr lang="zh-CN" altLang="en-US" sz="3200" b="1" dirty="0">
                    <a:latin typeface="+mj-ea"/>
                    <a:ea typeface="+mj-ea"/>
                    <a:cs typeface="微软雅黑"/>
                  </a:rPr>
                  <a:t>我的体会</a:t>
                </a:r>
              </a:p>
            </p:txBody>
          </p:sp>
          <p:sp>
            <p:nvSpPr>
              <p:cNvPr id="14" name="矩形 13"/>
              <p:cNvSpPr/>
              <p:nvPr/>
            </p:nvSpPr>
            <p:spPr>
              <a:xfrm>
                <a:off x="6386728" y="5685959"/>
                <a:ext cx="127637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gr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a:latin typeface="+mj-ea"/>
                  <a:ea typeface="+mj-ea"/>
                  <a:cs typeface="微软雅黑"/>
                </a:rPr>
                <a:t>05</a:t>
              </a: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27510" y="1083826"/>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0133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ppt_x"/>
                                          </p:val>
                                        </p:tav>
                                        <p:tav tm="100000">
                                          <p:val>
                                            <p:strVal val="#ppt_x"/>
                                          </p:val>
                                        </p:tav>
                                      </p:tavLst>
                                    </p:anim>
                                    <p:anim calcmode="lin" valueType="num">
                                      <p:cBhvr additive="base">
                                        <p:cTn id="16" dur="500" fill="hold"/>
                                        <p:tgtEl>
                                          <p:spTgt spid="7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ppt_x"/>
                                          </p:val>
                                        </p:tav>
                                        <p:tav tm="100000">
                                          <p:val>
                                            <p:strVal val="#ppt_x"/>
                                          </p:val>
                                        </p:tav>
                                      </p:tavLst>
                                    </p:anim>
                                    <p:anim calcmode="lin" valueType="num">
                                      <p:cBhvr additive="base">
                                        <p:cTn id="24" dur="500" fill="hold"/>
                                        <p:tgtEl>
                                          <p:spTgt spid="7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500" fill="hold"/>
                                        <p:tgtEl>
                                          <p:spTgt spid="74"/>
                                        </p:tgtEl>
                                        <p:attrNameLst>
                                          <p:attrName>ppt_x</p:attrName>
                                        </p:attrNameLst>
                                      </p:cBhvr>
                                      <p:tavLst>
                                        <p:tav tm="0">
                                          <p:val>
                                            <p:strVal val="#ppt_x"/>
                                          </p:val>
                                        </p:tav>
                                        <p:tav tm="100000">
                                          <p:val>
                                            <p:strVal val="#ppt_x"/>
                                          </p:val>
                                        </p:tav>
                                      </p:tavLst>
                                    </p:anim>
                                    <p:anim calcmode="lin" valueType="num">
                                      <p:cBhvr additive="base">
                                        <p:cTn id="2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40318" y="35116"/>
            <a:ext cx="6281318" cy="519066"/>
            <a:chOff x="4040318" y="35116"/>
            <a:chExt cx="6318360" cy="451369"/>
          </a:xfrm>
        </p:grpSpPr>
        <p:sp>
          <p:nvSpPr>
            <p:cNvPr id="57" name="矩形 56"/>
            <p:cNvSpPr/>
            <p:nvPr/>
          </p:nvSpPr>
          <p:spPr>
            <a:xfrm>
              <a:off x="4040318" y="35116"/>
              <a:ext cx="3787637" cy="451369"/>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j-ea"/>
                  <a:ea typeface="+mj-ea"/>
                </a:rPr>
                <a:t>购物车</a:t>
              </a: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07</a:t>
                </a:r>
              </a:p>
            </p:txBody>
          </p:sp>
        </p:grpSp>
      </p:grpSp>
      <p:sp>
        <p:nvSpPr>
          <p:cNvPr id="2" name="矩形 1"/>
          <p:cNvSpPr/>
          <p:nvPr/>
        </p:nvSpPr>
        <p:spPr>
          <a:xfrm>
            <a:off x="9838099" y="1537117"/>
            <a:ext cx="6096000" cy="2308324"/>
          </a:xfrm>
          <a:prstGeom prst="rect">
            <a:avLst/>
          </a:prstGeom>
        </p:spPr>
        <p:txBody>
          <a:bodyPr>
            <a:spAutoFit/>
          </a:bodyPr>
          <a:lstStyle/>
          <a:p>
            <a:pPr>
              <a:defRPr/>
            </a:pPr>
            <a:r>
              <a:rPr lang="zh-CN" altLang="en-US" dirty="0"/>
              <a:t>技术说明：</a:t>
            </a:r>
            <a:endParaRPr lang="en-US" altLang="zh-CN" dirty="0"/>
          </a:p>
          <a:p>
            <a:pPr>
              <a:defRPr/>
            </a:pPr>
            <a:endParaRPr lang="en-US" altLang="zh-CN" dirty="0"/>
          </a:p>
          <a:p>
            <a:pPr marL="457200" indent="-457200">
              <a:buFont typeface="+mj-lt"/>
              <a:buAutoNum type="arabicPeriod"/>
              <a:defRPr/>
            </a:pPr>
            <a:r>
              <a:rPr lang="zh-CN" altLang="en-US" dirty="0"/>
              <a:t>下拉商品显示</a:t>
            </a:r>
            <a:endParaRPr lang="en-US" altLang="zh-CN" dirty="0"/>
          </a:p>
          <a:p>
            <a:pPr marL="457200" indent="-457200">
              <a:buFont typeface="+mj-lt"/>
              <a:buAutoNum type="arabicPeriod"/>
              <a:defRPr/>
            </a:pPr>
            <a:endParaRPr lang="en-US" altLang="zh-CN" dirty="0"/>
          </a:p>
          <a:p>
            <a:pPr marL="457200" indent="-457200">
              <a:buFont typeface="+mj-lt"/>
              <a:buAutoNum type="arabicPeriod"/>
              <a:defRPr/>
            </a:pPr>
            <a:r>
              <a:rPr lang="zh-CN" altLang="en-US" dirty="0"/>
              <a:t>点击效果切换</a:t>
            </a:r>
            <a:endParaRPr lang="en-US" altLang="zh-CN" dirty="0"/>
          </a:p>
          <a:p>
            <a:pPr>
              <a:defRPr/>
            </a:pPr>
            <a:r>
              <a:rPr lang="zh-CN" altLang="en-US" dirty="0"/>
              <a:t> </a:t>
            </a:r>
            <a:endParaRPr lang="en-US" altLang="zh-CN" dirty="0"/>
          </a:p>
          <a:p>
            <a:pPr>
              <a:defRPr/>
            </a:pPr>
            <a:r>
              <a:rPr lang="en-US" altLang="zh-CN" dirty="0"/>
              <a:t>3.    </a:t>
            </a:r>
            <a:r>
              <a:rPr lang="zh-CN" altLang="en-US" dirty="0"/>
              <a:t>动态增减数量 </a:t>
            </a:r>
          </a:p>
          <a:p>
            <a:pPr marL="457200" indent="-457200">
              <a:buFont typeface="+mj-lt"/>
              <a:buAutoNum type="arabicPeriod"/>
              <a:defRPr/>
            </a:pPr>
            <a:endParaRPr lang="en-US" altLang="zh-CN" dirty="0"/>
          </a:p>
        </p:txBody>
      </p:sp>
      <p:cxnSp>
        <p:nvCxnSpPr>
          <p:cNvPr id="10" name="直接连接符 9"/>
          <p:cNvCxnSpPr/>
          <p:nvPr/>
        </p:nvCxnSpPr>
        <p:spPr>
          <a:xfrm>
            <a:off x="4886967" y="122873"/>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 name="图片 10">
            <a:hlinkClick r:id="rId2" action="ppaction://hlinkfile"/>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8359" y="4477426"/>
            <a:ext cx="1029293" cy="48068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26" y="993216"/>
            <a:ext cx="9411231" cy="5704449"/>
          </a:xfrm>
          <a:prstGeom prst="rect">
            <a:avLst/>
          </a:prstGeom>
        </p:spPr>
      </p:pic>
    </p:spTree>
    <p:extLst>
      <p:ext uri="{BB962C8B-B14F-4D97-AF65-F5344CB8AC3E}">
        <p14:creationId xmlns:p14="http://schemas.microsoft.com/office/powerpoint/2010/main" val="4249107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3806982" y="0"/>
            <a:ext cx="6152105" cy="382408"/>
            <a:chOff x="4206573" y="28465"/>
            <a:chExt cx="6152105" cy="382408"/>
          </a:xfrm>
        </p:grpSpPr>
        <p:sp>
          <p:nvSpPr>
            <p:cNvPr id="57" name="矩形 56"/>
            <p:cNvSpPr/>
            <p:nvPr/>
          </p:nvSpPr>
          <p:spPr>
            <a:xfrm>
              <a:off x="4206573" y="28465"/>
              <a:ext cx="4391184"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r>
                  <a:rPr lang="zh-CN" altLang="en-US" sz="1600" dirty="0">
                    <a:solidFill>
                      <a:schemeClr val="bg1">
                        <a:lumMod val="95000"/>
                      </a:schemeClr>
                    </a:solidFill>
                    <a:latin typeface="+mj-ea"/>
                    <a:ea typeface="+mj-ea"/>
                    <a:cs typeface="微软雅黑"/>
                  </a:rPr>
                  <a:t>结算中心</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08</a:t>
                </a:r>
              </a:p>
            </p:txBody>
          </p: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350" y="423949"/>
            <a:ext cx="6596407" cy="6199432"/>
          </a:xfrm>
          <a:prstGeom prst="rect">
            <a:avLst/>
          </a:prstGeom>
        </p:spPr>
      </p:pic>
      <p:sp>
        <p:nvSpPr>
          <p:cNvPr id="2" name="文本框 1"/>
          <p:cNvSpPr txBox="1"/>
          <p:nvPr/>
        </p:nvSpPr>
        <p:spPr>
          <a:xfrm>
            <a:off x="9651817" y="1556502"/>
            <a:ext cx="3195874" cy="2308324"/>
          </a:xfrm>
          <a:prstGeom prst="rect">
            <a:avLst/>
          </a:prstGeom>
          <a:noFill/>
        </p:spPr>
        <p:txBody>
          <a:bodyPr wrap="square" rtlCol="0">
            <a:spAutoFit/>
          </a:bodyPr>
          <a:lstStyle/>
          <a:p>
            <a:r>
              <a:rPr lang="zh-CN" altLang="en-US" dirty="0"/>
              <a:t>技术说明：</a:t>
            </a:r>
            <a:endParaRPr lang="en-US" altLang="zh-CN" dirty="0"/>
          </a:p>
          <a:p>
            <a:endParaRPr lang="en-US" altLang="zh-CN" dirty="0"/>
          </a:p>
          <a:p>
            <a:r>
              <a:rPr lang="en-US" altLang="zh-CN" dirty="0"/>
              <a:t>1.</a:t>
            </a:r>
            <a:r>
              <a:rPr lang="zh-CN" altLang="en-US" dirty="0"/>
              <a:t>动态选择</a:t>
            </a:r>
            <a:endParaRPr lang="en-US" altLang="zh-CN" dirty="0"/>
          </a:p>
          <a:p>
            <a:endParaRPr lang="en-US" altLang="zh-CN" dirty="0"/>
          </a:p>
          <a:p>
            <a:r>
              <a:rPr lang="en-US" altLang="zh-CN" dirty="0"/>
              <a:t>2.</a:t>
            </a:r>
            <a:r>
              <a:rPr lang="zh-CN" altLang="en-US" dirty="0"/>
              <a:t>智能价格</a:t>
            </a:r>
            <a:r>
              <a:rPr lang="zh-CN" altLang="en-US" dirty="0" smtClean="0"/>
              <a:t>结算</a:t>
            </a:r>
            <a:endParaRPr lang="en-US" altLang="zh-CN" dirty="0" smtClean="0"/>
          </a:p>
          <a:p>
            <a:endParaRPr lang="en-US" altLang="zh-CN" dirty="0"/>
          </a:p>
          <a:p>
            <a:r>
              <a:rPr lang="en-US" altLang="zh-CN" dirty="0" smtClean="0"/>
              <a:t>3.</a:t>
            </a:r>
            <a:r>
              <a:rPr lang="zh-CN" altLang="en-US" dirty="0" smtClean="0"/>
              <a:t>双飞翼布局</a:t>
            </a:r>
            <a:endParaRPr lang="zh-CN" altLang="en-US" dirty="0"/>
          </a:p>
          <a:p>
            <a:endParaRPr lang="zh-CN" altLang="en-US" dirty="0"/>
          </a:p>
        </p:txBody>
      </p:sp>
      <p:cxnSp>
        <p:nvCxnSpPr>
          <p:cNvPr id="10" name="直接连接符 9"/>
          <p:cNvCxnSpPr/>
          <p:nvPr/>
        </p:nvCxnSpPr>
        <p:spPr>
          <a:xfrm>
            <a:off x="4689690" y="85670"/>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 name="图片 10">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59087" y="4012975"/>
            <a:ext cx="1029293" cy="480685"/>
          </a:xfrm>
          <a:prstGeom prst="rect">
            <a:avLst/>
          </a:prstGeom>
        </p:spPr>
      </p:pic>
    </p:spTree>
    <p:extLst>
      <p:ext uri="{BB962C8B-B14F-4D97-AF65-F5344CB8AC3E}">
        <p14:creationId xmlns:p14="http://schemas.microsoft.com/office/powerpoint/2010/main" val="4116345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206573" y="28465"/>
            <a:ext cx="6152105" cy="382408"/>
            <a:chOff x="4206573" y="28465"/>
            <a:chExt cx="6152105" cy="382408"/>
          </a:xfrm>
        </p:grpSpPr>
        <p:sp>
          <p:nvSpPr>
            <p:cNvPr id="57" name="矩形 56"/>
            <p:cNvSpPr/>
            <p:nvPr/>
          </p:nvSpPr>
          <p:spPr>
            <a:xfrm>
              <a:off x="4206573" y="28465"/>
              <a:ext cx="2124954" cy="345205"/>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4218155" y="35116"/>
              <a:ext cx="6140523" cy="375757"/>
              <a:chOff x="3919704" y="77440"/>
              <a:chExt cx="6140523" cy="375757"/>
            </a:xfrm>
          </p:grpSpPr>
          <p:sp>
            <p:nvSpPr>
              <p:cNvPr id="59" name="矩形 58"/>
              <p:cNvSpPr/>
              <p:nvPr/>
            </p:nvSpPr>
            <p:spPr>
              <a:xfrm>
                <a:off x="4588516" y="77440"/>
                <a:ext cx="5471711" cy="338554"/>
              </a:xfrm>
              <a:prstGeom prst="rect">
                <a:avLst/>
              </a:prstGeom>
            </p:spPr>
            <p:txBody>
              <a:bodyPr wrap="square" anchor="ctr">
                <a:spAutoFit/>
              </a:bodyPr>
              <a:lstStyle/>
              <a:p>
                <a:r>
                  <a:rPr lang="zh-CN" altLang="en-US" sz="1600" dirty="0">
                    <a:solidFill>
                      <a:schemeClr val="bg1">
                        <a:lumMod val="95000"/>
                      </a:schemeClr>
                    </a:solidFill>
                  </a:rPr>
                  <a:t>应用商城</a:t>
                </a:r>
                <a:endParaRPr lang="en-US" altLang="zh-CN" sz="1600" dirty="0">
                  <a:solidFill>
                    <a:schemeClr val="bg1">
                      <a:lumMod val="95000"/>
                    </a:schemeClr>
                  </a:solidFill>
                  <a:latin typeface="+mj-ea"/>
                  <a:ea typeface="+mj-ea"/>
                  <a:cs typeface="微软雅黑"/>
                </a:endParaRPr>
              </a:p>
            </p:txBody>
          </p:sp>
          <p:sp>
            <p:nvSpPr>
              <p:cNvPr id="60" name="矩形 59"/>
              <p:cNvSpPr/>
              <p:nvPr/>
            </p:nvSpPr>
            <p:spPr>
              <a:xfrm>
                <a:off x="3919704" y="83865"/>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09</a:t>
                </a:r>
              </a:p>
            </p:txBody>
          </p:sp>
          <p:cxnSp>
            <p:nvCxnSpPr>
              <p:cNvPr id="61" name="直接连接符 60"/>
              <p:cNvCxnSpPr/>
              <p:nvPr/>
            </p:nvCxnSpPr>
            <p:spPr>
              <a:xfrm>
                <a:off x="4588516" y="127994"/>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55" y="712406"/>
            <a:ext cx="6989736" cy="5717182"/>
          </a:xfrm>
          <a:prstGeom prst="rect">
            <a:avLst/>
          </a:prstGeom>
        </p:spPr>
      </p:pic>
      <p:sp>
        <p:nvSpPr>
          <p:cNvPr id="2" name="矩形 1"/>
          <p:cNvSpPr/>
          <p:nvPr/>
        </p:nvSpPr>
        <p:spPr>
          <a:xfrm>
            <a:off x="7924800" y="1471044"/>
            <a:ext cx="6096000" cy="1477328"/>
          </a:xfrm>
          <a:prstGeom prst="rect">
            <a:avLst/>
          </a:prstGeom>
        </p:spPr>
        <p:txBody>
          <a:bodyPr>
            <a:spAutoFit/>
          </a:bodyPr>
          <a:lstStyle/>
          <a:p>
            <a:pPr>
              <a:defRPr/>
            </a:pPr>
            <a:r>
              <a:rPr lang="zh-CN" altLang="en-US" dirty="0"/>
              <a:t>技术说明：</a:t>
            </a:r>
            <a:endParaRPr lang="en-US" altLang="zh-CN" dirty="0"/>
          </a:p>
          <a:p>
            <a:pPr>
              <a:defRPr/>
            </a:pPr>
            <a:endParaRPr lang="en-US" altLang="zh-CN" dirty="0"/>
          </a:p>
          <a:p>
            <a:pPr>
              <a:defRPr/>
            </a:pPr>
            <a:r>
              <a:rPr lang="en-US" altLang="zh-CN" dirty="0"/>
              <a:t>1</a:t>
            </a:r>
            <a:r>
              <a:rPr lang="zh-CN" altLang="en-US" dirty="0"/>
              <a:t>、</a:t>
            </a:r>
            <a:r>
              <a:rPr lang="zh-CN" altLang="en-US" dirty="0" smtClean="0"/>
              <a:t>图片</a:t>
            </a:r>
            <a:r>
              <a:rPr lang="zh-CN" altLang="en-US" dirty="0"/>
              <a:t>轮播</a:t>
            </a:r>
            <a:r>
              <a:rPr lang="zh-CN" altLang="en-US" dirty="0" smtClean="0"/>
              <a:t>技术</a:t>
            </a:r>
            <a:r>
              <a:rPr lang="zh-CN" altLang="en-US" dirty="0"/>
              <a:t>的使用</a:t>
            </a:r>
            <a:endParaRPr lang="en-US" altLang="zh-CN" dirty="0"/>
          </a:p>
          <a:p>
            <a:pPr>
              <a:defRPr/>
            </a:pPr>
            <a:endParaRPr lang="en-US" altLang="zh-CN" dirty="0"/>
          </a:p>
          <a:p>
            <a:pPr>
              <a:defRPr/>
            </a:pPr>
            <a:r>
              <a:rPr lang="en-US" altLang="zh-CN" dirty="0"/>
              <a:t>2</a:t>
            </a:r>
            <a:r>
              <a:rPr lang="zh-CN" altLang="en-US" dirty="0"/>
              <a:t>、在应用图片上插入触动二维码显示</a:t>
            </a:r>
            <a:endParaRPr lang="en-US" altLang="zh-CN" dirty="0"/>
          </a:p>
        </p:txBody>
      </p:sp>
      <p:pic>
        <p:nvPicPr>
          <p:cNvPr id="10" name="图片 9">
            <a:hlinkClick r:id="rId3" action="ppaction://hlinkfile"/>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2068" y="4693226"/>
            <a:ext cx="1029293" cy="480685"/>
          </a:xfrm>
          <a:prstGeom prst="rect">
            <a:avLst/>
          </a:prstGeom>
        </p:spPr>
      </p:pic>
    </p:spTree>
    <p:extLst>
      <p:ext uri="{BB962C8B-B14F-4D97-AF65-F5344CB8AC3E}">
        <p14:creationId xmlns:p14="http://schemas.microsoft.com/office/powerpoint/2010/main" val="412184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总结</a:t>
            </a:r>
          </a:p>
        </p:txBody>
      </p:sp>
      <p:sp>
        <p:nvSpPr>
          <p:cNvPr id="53" name="矩形 52"/>
          <p:cNvSpPr/>
          <p:nvPr/>
        </p:nvSpPr>
        <p:spPr>
          <a:xfrm>
            <a:off x="5065664" y="2580922"/>
            <a:ext cx="132125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05</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77891" y="0"/>
            <a:ext cx="55141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a:t>
                </a: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05</a:t>
                </a: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 name="矩形 1"/>
          <p:cNvSpPr/>
          <p:nvPr/>
        </p:nvSpPr>
        <p:spPr>
          <a:xfrm>
            <a:off x="7068127" y="862870"/>
            <a:ext cx="5056909" cy="4524315"/>
          </a:xfrm>
          <a:prstGeom prst="rect">
            <a:avLst/>
          </a:prstGeom>
        </p:spPr>
        <p:txBody>
          <a:bodyPr wrap="square">
            <a:spAutoFit/>
          </a:bodyPr>
          <a:lstStyle/>
          <a:p>
            <a:r>
              <a:rPr lang="zh-CN" altLang="en-US" dirty="0"/>
              <a:t/>
            </a:r>
            <a:br>
              <a:rPr lang="zh-CN" altLang="en-US" dirty="0"/>
            </a:br>
            <a:r>
              <a:rPr lang="zh-CN" altLang="en-US" dirty="0"/>
              <a:t>      最后，我体会到坚持不懈的重要性。在这次项目制作时，由于我们有三个组员是第一次接触网页制作并且尝试制作项目，所以遇到了许许多多的问题，特别是三个第一次做做项目的同学在尝试制作的时候都不知道该如何下手，可以说是举步维艰，后来在观察和请教两个比较熟练的同学才学习到了一些一些经验和技巧，才渐渐悟出了一些门道。总得来说，这次实习的时间本来就比较紧，所以留给我们做项目的时间也很有限，我们小组就只能争取在有限的时间内尽可能多完成任务，并且努力完成每天队长布置的任务，虽然在其期间遇到了许多我们没有想到的困难，但是在组员的努力和组长的协调下，这些困难都得以解决，并且最终得到了令我们小组满意的成果。</a:t>
            </a:r>
            <a:br>
              <a:rPr lang="zh-CN" altLang="en-US" dirty="0"/>
            </a:br>
            <a:endParaRPr lang="zh-CN" altLang="en-US" dirty="0"/>
          </a:p>
        </p:txBody>
      </p:sp>
      <p:sp>
        <p:nvSpPr>
          <p:cNvPr id="13" name="文本框 12"/>
          <p:cNvSpPr txBox="1"/>
          <p:nvPr/>
        </p:nvSpPr>
        <p:spPr>
          <a:xfrm>
            <a:off x="588325" y="395484"/>
            <a:ext cx="5466111" cy="6463308"/>
          </a:xfrm>
          <a:prstGeom prst="rect">
            <a:avLst/>
          </a:prstGeom>
          <a:noFill/>
        </p:spPr>
        <p:txBody>
          <a:bodyPr wrap="square" rtlCol="0">
            <a:spAutoFit/>
          </a:bodyPr>
          <a:lstStyle/>
          <a:p>
            <a:r>
              <a:rPr lang="zh-CN" altLang="en-US" dirty="0"/>
              <a:t>     首先，我感受到团队合作的重要性和组员之间沟通的重要性。因为项目是整个团队共同努力的成果，所以组长就必须对每个组员的能力和长处有充分的了解，才能达到任务的合理分配和调解。组长也不提倡闷头只做自己的工作，而且还要在整组合作的同时监管调解整组的工作，达到每个组员都能有合适强度的任务，不能让某个组员长时间没有任务也不能让某个组员长时间高强度工作，这样才能使得队伍内部环境和谐，调动队员的最大潜力。</a:t>
            </a:r>
            <a:br>
              <a:rPr lang="zh-CN" altLang="en-US" dirty="0"/>
            </a:br>
            <a:r>
              <a:rPr lang="zh-CN" altLang="en-US" dirty="0"/>
              <a:t>    其次，我还体会到网页制作上巨大的可能性。只要有一点点的不同，呈现出的效果就会有很大的差别，虽然我们是仿照已经完成的锤子科技制作完成的网页，但是依然有很多能改进和添加个性化元素的地方。可以试想如果是自主制作网页的话将会有极其繁杂的选择方向。而且我还发现很多老师讲课时没有细讲或者是没有讲到的地方还有很多重写法或者是其他更加便利的写法。</a:t>
            </a:r>
            <a:br>
              <a:rPr lang="zh-CN" altLang="en-US" dirty="0"/>
            </a:br>
            <a:r>
              <a:rPr lang="zh-CN" altLang="en-US" dirty="0"/>
              <a:t>     再次，我还深刻的体会到老师上课所讲内容的重要性，在做网页时大部分问题都是可以用老师上课所讲的内容解决，其他剩下的问题基本上都能通过老师讲过的扩展方向得到解决。所以上课时所做的笔记在后来用处颇多。而且后来容易遇到一些程序语句记不住，都需要通过翻查笔记回忆老师所讲内容。</a:t>
            </a:r>
          </a:p>
        </p:txBody>
      </p:sp>
    </p:spTree>
    <p:extLst>
      <p:ext uri="{BB962C8B-B14F-4D97-AF65-F5344CB8AC3E}">
        <p14:creationId xmlns:p14="http://schemas.microsoft.com/office/powerpoint/2010/main" val="4020105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279399" y="3389402"/>
            <a:ext cx="1762022" cy="400110"/>
          </a:xfrm>
          <a:prstGeom prst="rect">
            <a:avLst/>
          </a:prstGeom>
          <a:noFill/>
        </p:spPr>
        <p:txBody>
          <a:bodyPr wrap="none" rtlCol="0">
            <a:spAutoFit/>
          </a:bodyPr>
          <a:lstStyle/>
          <a:p>
            <a:pPr algn="ctr"/>
            <a:r>
              <a:rPr lang="zh-CN" altLang="en-US" sz="2000" dirty="0">
                <a:latin typeface="+mj-ea"/>
                <a:ea typeface="+mj-ea"/>
              </a:rPr>
              <a:t>报告人：王宇</a:t>
            </a:r>
          </a:p>
        </p:txBody>
      </p:sp>
      <p:sp>
        <p:nvSpPr>
          <p:cNvPr id="14" name="文本框 13"/>
          <p:cNvSpPr txBox="1"/>
          <p:nvPr/>
        </p:nvSpPr>
        <p:spPr>
          <a:xfrm>
            <a:off x="8170396" y="3823532"/>
            <a:ext cx="1980029" cy="400110"/>
          </a:xfrm>
          <a:prstGeom prst="rect">
            <a:avLst/>
          </a:prstGeom>
          <a:noFill/>
        </p:spPr>
        <p:txBody>
          <a:bodyPr wrap="none" rtlCol="0">
            <a:spAutoFit/>
          </a:bodyPr>
          <a:lstStyle/>
          <a:p>
            <a:pPr algn="ctr"/>
            <a:r>
              <a:rPr lang="zh-CN" altLang="en-US" sz="2000" dirty="0">
                <a:latin typeface="+mj-ea"/>
                <a:ea typeface="+mj-ea"/>
              </a:rPr>
              <a:t>指导老师：</a:t>
            </a:r>
            <a:r>
              <a:rPr lang="zh-CN" altLang="en-US" sz="2000" dirty="0">
                <a:latin typeface="+mj-ea"/>
              </a:rPr>
              <a:t>陈红</a:t>
            </a:r>
            <a:endParaRPr lang="zh-CN" altLang="en-US" sz="2000" dirty="0">
              <a:latin typeface="+mj-ea"/>
              <a:ea typeface="+mj-ea"/>
            </a:endParaRPr>
          </a:p>
        </p:txBody>
      </p:sp>
      <p:sp>
        <p:nvSpPr>
          <p:cNvPr id="15" name="文本框 14"/>
          <p:cNvSpPr txBox="1"/>
          <p:nvPr/>
        </p:nvSpPr>
        <p:spPr>
          <a:xfrm>
            <a:off x="7093635" y="2559282"/>
            <a:ext cx="3877986" cy="584775"/>
          </a:xfrm>
          <a:prstGeom prst="rect">
            <a:avLst/>
          </a:prstGeom>
          <a:noFill/>
        </p:spPr>
        <p:txBody>
          <a:bodyPr wrap="none" rtlCol="0">
            <a:spAutoFit/>
          </a:bodyPr>
          <a:lstStyle/>
          <a:p>
            <a:pPr algn="ctr"/>
            <a:r>
              <a:rPr lang="zh-CN" altLang="en-US" sz="3200" dirty="0">
                <a:latin typeface="+mj-ea"/>
                <a:ea typeface="+mj-ea"/>
              </a:rPr>
              <a:t>小组：名单宣读完毕</a:t>
            </a: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 fmla="*/ 3530600 w 3530600"/>
                <a:gd name="connsiteY0" fmla="*/ 1966884 h 3732184"/>
                <a:gd name="connsiteX1" fmla="*/ 3530600 w 3530600"/>
                <a:gd name="connsiteY1" fmla="*/ 201584 h 3732184"/>
                <a:gd name="connsiteX2" fmla="*/ 1563717 w 3530600"/>
                <a:gd name="connsiteY2" fmla="*/ 0 h 3732184"/>
                <a:gd name="connsiteX3" fmla="*/ 0 w 3530600"/>
                <a:gd name="connsiteY3" fmla="*/ 1966884 h 3732184"/>
                <a:gd name="connsiteX4" fmla="*/ 0 w 3530600"/>
                <a:gd name="connsiteY4" fmla="*/ 3732184 h 3732184"/>
                <a:gd name="connsiteX5" fmla="*/ 1765300 w 3530600"/>
                <a:gd name="connsiteY5" fmla="*/ 3732184 h 3732184"/>
                <a:gd name="connsiteX6" fmla="*/ 3530600 w 3530600"/>
                <a:gd name="connsiteY6" fmla="*/ 1966884 h 3732184"/>
                <a:gd name="connsiteX0" fmla="*/ 3753783 w 3753783"/>
                <a:gd name="connsiteY0" fmla="*/ 2204465 h 3732184"/>
                <a:gd name="connsiteX1" fmla="*/ 3530600 w 3753783"/>
                <a:gd name="connsiteY1" fmla="*/ 201584 h 3732184"/>
                <a:gd name="connsiteX2" fmla="*/ 1563717 w 3753783"/>
                <a:gd name="connsiteY2" fmla="*/ 0 h 3732184"/>
                <a:gd name="connsiteX3" fmla="*/ 0 w 3753783"/>
                <a:gd name="connsiteY3" fmla="*/ 1966884 h 3732184"/>
                <a:gd name="connsiteX4" fmla="*/ 0 w 3753783"/>
                <a:gd name="connsiteY4" fmla="*/ 3732184 h 3732184"/>
                <a:gd name="connsiteX5" fmla="*/ 1765300 w 3753783"/>
                <a:gd name="connsiteY5" fmla="*/ 3732184 h 3732184"/>
                <a:gd name="connsiteX6" fmla="*/ 3753783 w 3753783"/>
                <a:gd name="connsiteY6" fmla="*/ 2204465 h 373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 fmla="*/ 0 w 2331802"/>
                <a:gd name="connsiteY0" fmla="*/ 0 h 461962"/>
                <a:gd name="connsiteX1" fmla="*/ 2331802 w 2331802"/>
                <a:gd name="connsiteY1" fmla="*/ 4762 h 461962"/>
                <a:gd name="connsiteX2" fmla="*/ 2331802 w 2331802"/>
                <a:gd name="connsiteY2" fmla="*/ 461962 h 461962"/>
                <a:gd name="connsiteX3" fmla="*/ 64294 w 2331802"/>
                <a:gd name="connsiteY3" fmla="*/ 461962 h 461962"/>
                <a:gd name="connsiteX4" fmla="*/ 0 w 2331802"/>
                <a:gd name="connsiteY4" fmla="*/ 0 h 461962"/>
                <a:gd name="connsiteX0" fmla="*/ 0 w 2331802"/>
                <a:gd name="connsiteY0" fmla="*/ 0 h 461962"/>
                <a:gd name="connsiteX1" fmla="*/ 2331802 w 2331802"/>
                <a:gd name="connsiteY1" fmla="*/ 4762 h 461962"/>
                <a:gd name="connsiteX2" fmla="*/ 2331802 w 2331802"/>
                <a:gd name="connsiteY2" fmla="*/ 461962 h 461962"/>
                <a:gd name="connsiteX3" fmla="*/ 59531 w 2331802"/>
                <a:gd name="connsiteY3" fmla="*/ 461962 h 461962"/>
                <a:gd name="connsiteX4" fmla="*/ 0 w 2331802"/>
                <a:gd name="connsiteY4" fmla="*/ 0 h 461962"/>
                <a:gd name="connsiteX0" fmla="*/ 0 w 2393714"/>
                <a:gd name="connsiteY0" fmla="*/ 0 h 461962"/>
                <a:gd name="connsiteX1" fmla="*/ 2393714 w 2393714"/>
                <a:gd name="connsiteY1" fmla="*/ 4762 h 461962"/>
                <a:gd name="connsiteX2" fmla="*/ 2331802 w 2393714"/>
                <a:gd name="connsiteY2" fmla="*/ 461962 h 461962"/>
                <a:gd name="connsiteX3" fmla="*/ 59531 w 2393714"/>
                <a:gd name="connsiteY3" fmla="*/ 461962 h 461962"/>
                <a:gd name="connsiteX4" fmla="*/ 0 w 2393714"/>
                <a:gd name="connsiteY4" fmla="*/ 0 h 461962"/>
                <a:gd name="connsiteX0" fmla="*/ 0 w 2393714"/>
                <a:gd name="connsiteY0" fmla="*/ 0 h 461962"/>
                <a:gd name="connsiteX1" fmla="*/ 2393714 w 2393714"/>
                <a:gd name="connsiteY1" fmla="*/ 4762 h 461962"/>
                <a:gd name="connsiteX2" fmla="*/ 2341327 w 2393714"/>
                <a:gd name="connsiteY2" fmla="*/ 461962 h 461962"/>
                <a:gd name="connsiteX3" fmla="*/ 59531 w 2393714"/>
                <a:gd name="connsiteY3" fmla="*/ 461962 h 461962"/>
                <a:gd name="connsiteX4" fmla="*/ 0 w 2393714"/>
                <a:gd name="connsiteY4" fmla="*/ 0 h 461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369"/>
              <a:ext cx="4469673" cy="646331"/>
            </a:xfrm>
            <a:prstGeom prst="rect">
              <a:avLst/>
            </a:prstGeom>
          </p:spPr>
          <p:txBody>
            <a:bodyPr wrap="square" anchor="ctr">
              <a:spAutoFit/>
            </a:bodyPr>
            <a:lstStyle/>
            <a:p>
              <a:pPr algn="ctr"/>
              <a:r>
                <a:rPr lang="zh-CN" altLang="en-US" sz="3600" b="1" dirty="0">
                  <a:latin typeface="+mj-ea"/>
                  <a:ea typeface="+mj-ea"/>
                  <a:cs typeface="微软雅黑"/>
                </a:rPr>
                <a:t>感谢老师精心培养</a:t>
              </a:r>
            </a:p>
          </p:txBody>
        </p:sp>
        <p:sp useBgFill="1">
          <p:nvSpPr>
            <p:cNvPr id="53" name="矩形 52"/>
            <p:cNvSpPr/>
            <p:nvPr/>
          </p:nvSpPr>
          <p:spPr>
            <a:xfrm>
              <a:off x="1981090" y="2316423"/>
              <a:ext cx="2873735" cy="276999"/>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cs typeface="微软雅黑"/>
                </a:rPr>
                <a:t>Thank you  for </a:t>
              </a:r>
              <a:r>
                <a:rPr lang="en-US" altLang="zh-CN" sz="1200" dirty="0"/>
                <a:t>cultivation</a:t>
              </a:r>
              <a:r>
                <a:rPr lang="en-US" altLang="zh-CN" sz="1200" dirty="0">
                  <a:latin typeface="微软雅黑" panose="020B0503020204020204" pitchFamily="34" charset="-122"/>
                  <a:ea typeface="微软雅黑" panose="020B0503020204020204" pitchFamily="34" charset="-122"/>
                  <a:cs typeface="微软雅黑"/>
                </a:rPr>
                <a:t> of teachers</a:t>
              </a:r>
              <a:endParaRPr lang="zh-CN" altLang="en-US" sz="1200" dirty="0">
                <a:latin typeface="微软雅黑" panose="020B0503020204020204" pitchFamily="34" charset="-122"/>
                <a:ea typeface="微软雅黑" panose="020B0503020204020204" pitchFamily="34" charset="-122"/>
                <a:cs typeface="微软雅黑"/>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415772" cy="461665"/>
            </a:xfrm>
            <a:prstGeom prst="rect">
              <a:avLst/>
            </a:prstGeom>
            <a:noFill/>
          </p:spPr>
          <p:txBody>
            <a:bodyPr wrap="none" rtlCol="0">
              <a:spAutoFit/>
            </a:bodyPr>
            <a:lstStyle/>
            <a:p>
              <a:r>
                <a:rPr lang="zh-CN" altLang="en-US" sz="2400" dirty="0">
                  <a:solidFill>
                    <a:schemeClr val="bg1"/>
                  </a:solidFill>
                  <a:latin typeface="+mj-ea"/>
                  <a:ea typeface="+mj-ea"/>
                </a:rPr>
                <a:t>汇报完毕</a:t>
              </a: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9303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6335472" cy="830997"/>
          </a:xfrm>
          <a:prstGeom prst="rect">
            <a:avLst/>
          </a:prstGeom>
        </p:spPr>
        <p:txBody>
          <a:bodyPr wrap="square" anchor="ctr">
            <a:spAutoFit/>
          </a:bodyPr>
          <a:lstStyle/>
          <a:p>
            <a:r>
              <a:rPr lang="zh-CN" altLang="en-US" sz="4800" b="1" dirty="0">
                <a:latin typeface="+mj-ea"/>
                <a:cs typeface="微软雅黑"/>
              </a:rPr>
              <a:t>小组成员及规划介绍</a:t>
            </a:r>
            <a:endParaRPr lang="en-US" altLang="zh-CN" sz="4800" b="1" dirty="0">
              <a:latin typeface="+mj-ea"/>
              <a:cs typeface="微软雅黑"/>
            </a:endParaRPr>
          </a:p>
        </p:txBody>
      </p:sp>
      <p:sp>
        <p:nvSpPr>
          <p:cNvPr id="53" name="矩形 52"/>
          <p:cNvSpPr/>
          <p:nvPr/>
        </p:nvSpPr>
        <p:spPr>
          <a:xfrm>
            <a:off x="5065664" y="2580922"/>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01</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194393" y="-38221"/>
            <a:ext cx="5662126" cy="697688"/>
            <a:chOff x="5545990" y="-25278"/>
            <a:chExt cx="2877574" cy="461429"/>
          </a:xfrm>
        </p:grpSpPr>
        <p:sp>
          <p:nvSpPr>
            <p:cNvPr id="14" name="矩形 13"/>
            <p:cNvSpPr/>
            <p:nvPr/>
          </p:nvSpPr>
          <p:spPr>
            <a:xfrm>
              <a:off x="5545990" y="-25278"/>
              <a:ext cx="1625355" cy="461429"/>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2829214" cy="369332"/>
              <a:chOff x="4991099" y="55400"/>
              <a:chExt cx="2829214" cy="369332"/>
            </a:xfrm>
          </p:grpSpPr>
          <p:sp>
            <p:nvSpPr>
              <p:cNvPr id="12" name="矩形 11"/>
              <p:cNvSpPr/>
              <p:nvPr/>
            </p:nvSpPr>
            <p:spPr>
              <a:xfrm>
                <a:off x="5521023" y="70789"/>
                <a:ext cx="2299290" cy="338554"/>
              </a:xfrm>
              <a:prstGeom prst="rect">
                <a:avLst/>
              </a:prstGeom>
            </p:spPr>
            <p:txBody>
              <a:bodyPr wrap="square" anchor="ctr">
                <a:spAutoFit/>
              </a:bodyPr>
              <a:lstStyle/>
              <a:p>
                <a:r>
                  <a:rPr lang="zh-CN" altLang="en-US" sz="1600" b="1" dirty="0">
                    <a:latin typeface="+mj-ea"/>
                    <a:cs typeface="微软雅黑"/>
                  </a:rPr>
                  <a:t>小组成员及规划介绍</a:t>
                </a:r>
                <a:endParaRPr lang="en-US" altLang="zh-CN" sz="1600" b="1" dirty="0">
                  <a:latin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01</a:t>
                </a: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34" name="矩形 33"/>
          <p:cNvSpPr/>
          <p:nvPr/>
        </p:nvSpPr>
        <p:spPr>
          <a:xfrm>
            <a:off x="0" y="574477"/>
            <a:ext cx="12192000" cy="6384323"/>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a:t>
            </a:r>
            <a:r>
              <a:rPr lang="zh-CN" altLang="en-US" sz="2400" b="1" dirty="0">
                <a:solidFill>
                  <a:srgbClr val="FFFF00"/>
                </a:solidFill>
                <a:latin typeface="+mn-ea"/>
              </a:rPr>
              <a:t>王宇 （组长）</a:t>
            </a:r>
            <a:endParaRPr lang="en-US" altLang="zh-CN" sz="2400" b="1" dirty="0">
              <a:solidFill>
                <a:srgbClr val="FFFF00"/>
              </a:solidFill>
              <a:latin typeface="+mn-ea"/>
            </a:endParaRPr>
          </a:p>
          <a:p>
            <a:r>
              <a:rPr lang="en-US" altLang="zh-CN" sz="2400" b="1" dirty="0">
                <a:solidFill>
                  <a:srgbClr val="FFFF00"/>
                </a:solidFill>
                <a:latin typeface="+mn-ea"/>
              </a:rPr>
              <a:t>	                                    </a:t>
            </a:r>
            <a:r>
              <a:rPr lang="zh-CN" altLang="en-US" sz="2400" b="1" dirty="0">
                <a:solidFill>
                  <a:srgbClr val="FFFF00"/>
                </a:solidFill>
                <a:latin typeface="+mn-ea"/>
              </a:rPr>
              <a:t>刘金鑫</a:t>
            </a:r>
            <a:endParaRPr lang="en-US" altLang="zh-CN" sz="2400" b="1" dirty="0">
              <a:solidFill>
                <a:srgbClr val="FFFF00"/>
              </a:solidFill>
              <a:latin typeface="+mn-ea"/>
            </a:endParaRPr>
          </a:p>
          <a:p>
            <a:r>
              <a:rPr lang="en-US" altLang="zh-CN" sz="2400" b="1" dirty="0">
                <a:solidFill>
                  <a:srgbClr val="FFFF00"/>
                </a:solidFill>
                <a:latin typeface="+mn-ea"/>
              </a:rPr>
              <a:t>	                                    </a:t>
            </a:r>
            <a:r>
              <a:rPr lang="zh-CN" altLang="en-US" sz="2400" b="1" dirty="0">
                <a:solidFill>
                  <a:srgbClr val="FFFF00"/>
                </a:solidFill>
                <a:latin typeface="+mn-ea"/>
              </a:rPr>
              <a:t>范嘉欣</a:t>
            </a:r>
            <a:endParaRPr lang="en-US" altLang="zh-CN" sz="2400" b="1" dirty="0">
              <a:solidFill>
                <a:srgbClr val="FFFF00"/>
              </a:solidFill>
              <a:latin typeface="+mn-ea"/>
            </a:endParaRPr>
          </a:p>
          <a:p>
            <a:r>
              <a:rPr lang="en-US" altLang="zh-CN" sz="2400" b="1" dirty="0">
                <a:solidFill>
                  <a:srgbClr val="FFFF00"/>
                </a:solidFill>
                <a:latin typeface="+mn-ea"/>
              </a:rPr>
              <a:t>	                                    </a:t>
            </a:r>
            <a:r>
              <a:rPr lang="zh-CN" altLang="en-US" sz="2400" b="1" dirty="0">
                <a:solidFill>
                  <a:srgbClr val="FFFF00"/>
                </a:solidFill>
                <a:latin typeface="+mn-ea"/>
              </a:rPr>
              <a:t>窦希阳</a:t>
            </a:r>
            <a:endParaRPr lang="en-US" altLang="zh-CN" sz="2400" b="1" dirty="0">
              <a:solidFill>
                <a:srgbClr val="FFFF00"/>
              </a:solidFill>
              <a:latin typeface="+mn-ea"/>
            </a:endParaRPr>
          </a:p>
          <a:p>
            <a:r>
              <a:rPr lang="en-US" altLang="zh-CN" sz="2400" b="1" dirty="0">
                <a:solidFill>
                  <a:srgbClr val="FFFF00"/>
                </a:solidFill>
                <a:latin typeface="+mn-ea"/>
              </a:rPr>
              <a:t>	                                    </a:t>
            </a:r>
            <a:r>
              <a:rPr lang="zh-CN" altLang="en-US" sz="2400" b="1" dirty="0">
                <a:solidFill>
                  <a:srgbClr val="FFFF00"/>
                </a:solidFill>
                <a:latin typeface="+mn-ea"/>
              </a:rPr>
              <a:t>叶奇灵</a:t>
            </a:r>
            <a:endParaRPr lang="en-US" altLang="zh-CN" sz="2400" b="1" dirty="0">
              <a:solidFill>
                <a:srgbClr val="FFFF00"/>
              </a:solidFill>
              <a:latin typeface="+mn-ea"/>
            </a:endParaRPr>
          </a:p>
          <a:p>
            <a:pPr algn="ctr"/>
            <a:endParaRPr lang="zh-CN" altLang="en-US" dirty="0"/>
          </a:p>
        </p:txBody>
      </p:sp>
      <p:sp>
        <p:nvSpPr>
          <p:cNvPr id="37" name="矩形 36"/>
          <p:cNvSpPr/>
          <p:nvPr/>
        </p:nvSpPr>
        <p:spPr>
          <a:xfrm>
            <a:off x="5753462" y="1710290"/>
            <a:ext cx="4128302" cy="830997"/>
          </a:xfrm>
          <a:prstGeom prst="rect">
            <a:avLst/>
          </a:prstGeom>
          <a:noFill/>
          <a:ln>
            <a:noFill/>
          </a:ln>
        </p:spPr>
        <p:txBody>
          <a:bodyPr wrap="square">
            <a:spAutoFit/>
          </a:bodyPr>
          <a:lstStyle/>
          <a:p>
            <a:pPr defTabSz="1219170">
              <a:defRPr/>
            </a:pPr>
            <a:r>
              <a:rPr lang="zh-CN" altLang="en-US" sz="1600" dirty="0"/>
              <a:t>        开发人员清单</a:t>
            </a:r>
            <a:endParaRPr lang="en-US" altLang="zh-CN" sz="1600" dirty="0"/>
          </a:p>
          <a:p>
            <a:pPr defTabSz="1219170">
              <a:defRPr/>
            </a:pPr>
            <a:r>
              <a:rPr lang="zh-CN" altLang="en-US" sz="1600" dirty="0"/>
              <a:t>（</a:t>
            </a:r>
            <a:r>
              <a:rPr lang="en-US" altLang="zh-CN" sz="1600" dirty="0"/>
              <a:t>Development staff list</a:t>
            </a:r>
            <a:r>
              <a:rPr lang="zh-CN" altLang="en-US" sz="1600" dirty="0"/>
              <a:t>）</a:t>
            </a:r>
            <a:endParaRPr lang="en-US" altLang="zh-CN" sz="1600" dirty="0"/>
          </a:p>
          <a:p>
            <a:pPr defTabSz="1219170">
              <a:defRPr/>
            </a:pPr>
            <a:endParaRPr lang="en-US" altLang="zh-CN" sz="1600" b="1" kern="0" dirty="0">
              <a:solidFill>
                <a:schemeClr val="bg1"/>
              </a:solidFill>
              <a:ea typeface="微软雅黑" charset="0"/>
            </a:endParaRPr>
          </a:p>
        </p:txBody>
      </p:sp>
      <p:grpSp>
        <p:nvGrpSpPr>
          <p:cNvPr id="13" name="组合 12"/>
          <p:cNvGrpSpPr/>
          <p:nvPr/>
        </p:nvGrpSpPr>
        <p:grpSpPr>
          <a:xfrm>
            <a:off x="3668718" y="1189503"/>
            <a:ext cx="1371958" cy="1371958"/>
            <a:chOff x="3726363" y="1455354"/>
            <a:chExt cx="1371958" cy="1371958"/>
          </a:xfrm>
        </p:grpSpPr>
        <p:sp>
          <p:nvSpPr>
            <p:cNvPr id="15" name="椭圆 14"/>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9090967" y="1169329"/>
            <a:ext cx="1371958" cy="1371958"/>
            <a:chOff x="7054330" y="1455354"/>
            <a:chExt cx="1371958" cy="1371958"/>
          </a:xfrm>
        </p:grpSpPr>
        <p:sp>
          <p:nvSpPr>
            <p:cNvPr id="19" name="椭圆 18"/>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7369027" y="1781026"/>
              <a:ext cx="733291" cy="741074"/>
              <a:chOff x="5451475" y="4286250"/>
              <a:chExt cx="1346201" cy="1360488"/>
            </a:xfrm>
            <a:solidFill>
              <a:schemeClr val="tx2">
                <a:lumMod val="50000"/>
              </a:schemeClr>
            </a:solidFill>
          </p:grpSpPr>
          <p:sp>
            <p:nvSpPr>
              <p:cNvPr id="21"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 name="组合 29"/>
          <p:cNvGrpSpPr/>
          <p:nvPr/>
        </p:nvGrpSpPr>
        <p:grpSpPr>
          <a:xfrm>
            <a:off x="3726363" y="3973678"/>
            <a:ext cx="1371958" cy="1371958"/>
            <a:chOff x="3726363" y="3973678"/>
            <a:chExt cx="1371958" cy="1371958"/>
          </a:xfrm>
        </p:grpSpPr>
        <p:sp>
          <p:nvSpPr>
            <p:cNvPr id="31" name="椭圆 30"/>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9254952" y="4145694"/>
            <a:ext cx="1371958" cy="1371958"/>
            <a:chOff x="7054330" y="3973678"/>
            <a:chExt cx="1371958" cy="1371958"/>
          </a:xfrm>
        </p:grpSpPr>
        <p:sp>
          <p:nvSpPr>
            <p:cNvPr id="35" name="椭圆 34"/>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7505420" y="4274157"/>
              <a:ext cx="576578" cy="714389"/>
              <a:chOff x="5894388" y="4665663"/>
              <a:chExt cx="903288" cy="1119187"/>
            </a:xfrm>
            <a:solidFill>
              <a:schemeClr val="tx2">
                <a:lumMod val="50000"/>
              </a:schemeClr>
            </a:solidFill>
          </p:grpSpPr>
          <p:sp>
            <p:nvSpPr>
              <p:cNvPr id="38"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495844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639448" y="807544"/>
            <a:ext cx="5061206" cy="707886"/>
          </a:xfrm>
          <a:prstGeom prst="rect">
            <a:avLst/>
          </a:prstGeom>
        </p:spPr>
        <p:txBody>
          <a:bodyPr wrap="square">
            <a:spAutoFit/>
          </a:bodyPr>
          <a:lstStyle/>
          <a:p>
            <a:r>
              <a:rPr lang="zh-CN" altLang="en-US" sz="2000" dirty="0"/>
              <a:t>                项目开发周期规划</a:t>
            </a:r>
            <a:endParaRPr lang="en-US" altLang="zh-CN" sz="2000" dirty="0"/>
          </a:p>
          <a:p>
            <a:r>
              <a:rPr lang="en-US" altLang="zh-CN" sz="2000" dirty="0"/>
              <a:t>    </a:t>
            </a:r>
            <a:r>
              <a:rPr lang="zh-CN" altLang="en-US" sz="2000" dirty="0"/>
              <a:t>（</a:t>
            </a:r>
            <a:r>
              <a:rPr lang="en-US" altLang="zh-CN" sz="2000" dirty="0"/>
              <a:t> Project development cycle planning </a:t>
            </a:r>
            <a:r>
              <a:rPr lang="zh-CN" altLang="en-US" sz="2000" dirty="0"/>
              <a:t>）</a:t>
            </a:r>
            <a:endParaRPr lang="en-US" altLang="zh-CN" sz="2000" dirty="0"/>
          </a:p>
        </p:txBody>
      </p:sp>
      <p:grpSp>
        <p:nvGrpSpPr>
          <p:cNvPr id="8" name="组合 7"/>
          <p:cNvGrpSpPr/>
          <p:nvPr/>
        </p:nvGrpSpPr>
        <p:grpSpPr>
          <a:xfrm>
            <a:off x="9645651" y="1651000"/>
            <a:ext cx="1107218" cy="1107218"/>
            <a:chOff x="6902451" y="1651000"/>
            <a:chExt cx="1107218" cy="1107218"/>
          </a:xfrm>
        </p:grpSpPr>
        <p:sp>
          <p:nvSpPr>
            <p:cNvPr id="34" name="矩形 33"/>
            <p:cNvSpPr/>
            <p:nvPr/>
          </p:nvSpPr>
          <p:spPr>
            <a:xfrm>
              <a:off x="6902451" y="1651000"/>
              <a:ext cx="1107218" cy="110721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055791" y="1800092"/>
              <a:ext cx="800538" cy="809035"/>
              <a:chOff x="5451475" y="4286250"/>
              <a:chExt cx="1346201" cy="1360488"/>
            </a:xfrm>
            <a:solidFill>
              <a:schemeClr val="bg1"/>
            </a:solidFill>
          </p:grpSpPr>
          <p:sp>
            <p:nvSpPr>
              <p:cNvPr id="31"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8"/>
              <p:cNvSpPr>
                <a:spLocks/>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组合 8"/>
          <p:cNvGrpSpPr/>
          <p:nvPr/>
        </p:nvGrpSpPr>
        <p:grpSpPr>
          <a:xfrm>
            <a:off x="9925963" y="4001125"/>
            <a:ext cx="1107218" cy="1107218"/>
            <a:chOff x="6902451" y="3810000"/>
            <a:chExt cx="1107218" cy="1107218"/>
          </a:xfrm>
        </p:grpSpPr>
        <p:sp>
          <p:nvSpPr>
            <p:cNvPr id="27" name="矩形 26"/>
            <p:cNvSpPr/>
            <p:nvPr/>
          </p:nvSpPr>
          <p:spPr>
            <a:xfrm>
              <a:off x="6902451" y="3810000"/>
              <a:ext cx="1107218" cy="11072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
            <p:cNvSpPr>
              <a:spLocks noEditPoints="1"/>
            </p:cNvSpPr>
            <p:nvPr/>
          </p:nvSpPr>
          <p:spPr bwMode="auto">
            <a:xfrm>
              <a:off x="7080167" y="3987716"/>
              <a:ext cx="751786" cy="751786"/>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aphicFrame>
        <p:nvGraphicFramePr>
          <p:cNvPr id="3" name="表格 2"/>
          <p:cNvGraphicFramePr>
            <a:graphicFrameLocks noGrp="1"/>
          </p:cNvGraphicFramePr>
          <p:nvPr>
            <p:extLst>
              <p:ext uri="{D42A27DB-BD31-4B8C-83A1-F6EECF244321}">
                <p14:modId xmlns:p14="http://schemas.microsoft.com/office/powerpoint/2010/main" val="2065393476"/>
              </p:ext>
            </p:extLst>
          </p:nvPr>
        </p:nvGraphicFramePr>
        <p:xfrm>
          <a:off x="2469674" y="2015992"/>
          <a:ext cx="6769100" cy="2590790"/>
        </p:xfrm>
        <a:graphic>
          <a:graphicData uri="http://schemas.openxmlformats.org/drawingml/2006/table">
            <a:tbl>
              <a:tblPr firstRow="1" bandRow="1">
                <a:tableStyleId>{5C22544A-7EE6-4342-B048-85BDC9FD1C3A}</a:tableStyleId>
              </a:tblPr>
              <a:tblGrid>
                <a:gridCol w="1711343">
                  <a:extLst>
                    <a:ext uri="{9D8B030D-6E8A-4147-A177-3AD203B41FA5}">
                      <a16:colId xmlns="" xmlns:a16="http://schemas.microsoft.com/office/drawing/2014/main" val="1787303581"/>
                    </a:ext>
                  </a:extLst>
                </a:gridCol>
                <a:gridCol w="2931688">
                  <a:extLst>
                    <a:ext uri="{9D8B030D-6E8A-4147-A177-3AD203B41FA5}">
                      <a16:colId xmlns="" xmlns:a16="http://schemas.microsoft.com/office/drawing/2014/main" val="4257107413"/>
                    </a:ext>
                  </a:extLst>
                </a:gridCol>
                <a:gridCol w="2126069">
                  <a:extLst>
                    <a:ext uri="{9D8B030D-6E8A-4147-A177-3AD203B41FA5}">
                      <a16:colId xmlns="" xmlns:a16="http://schemas.microsoft.com/office/drawing/2014/main" val="1439530270"/>
                    </a:ext>
                  </a:extLst>
                </a:gridCol>
              </a:tblGrid>
              <a:tr h="246101">
                <a:tc>
                  <a:txBody>
                    <a:bodyPr/>
                    <a:lstStyle/>
                    <a:p>
                      <a:r>
                        <a:rPr lang="zh-CN" altLang="en-US" sz="1400" dirty="0"/>
                        <a:t>阶段名称</a:t>
                      </a:r>
                    </a:p>
                  </a:txBody>
                  <a:tcPr marL="91460" marR="91460" marT="45719" marB="45719"/>
                </a:tc>
                <a:tc>
                  <a:txBody>
                    <a:bodyPr/>
                    <a:lstStyle/>
                    <a:p>
                      <a:r>
                        <a:rPr lang="zh-CN" altLang="en-US" sz="1400" dirty="0"/>
                        <a:t>阶段时间</a:t>
                      </a:r>
                    </a:p>
                  </a:txBody>
                  <a:tcPr marL="91460" marR="91460" marT="45719" marB="45719"/>
                </a:tc>
                <a:tc>
                  <a:txBody>
                    <a:bodyPr/>
                    <a:lstStyle/>
                    <a:p>
                      <a:r>
                        <a:rPr lang="zh-CN" altLang="en-US" sz="1400" dirty="0"/>
                        <a:t>阶段提交物</a:t>
                      </a:r>
                    </a:p>
                  </a:txBody>
                  <a:tcPr marL="91460" marR="91460" marT="45719" marB="45719"/>
                </a:tc>
                <a:extLst>
                  <a:ext uri="{0D108BD9-81ED-4DB2-BD59-A6C34878D82A}">
                    <a16:rowId xmlns="" xmlns:a16="http://schemas.microsoft.com/office/drawing/2014/main" val="3050999001"/>
                  </a:ext>
                </a:extLst>
              </a:tr>
              <a:tr h="517949">
                <a:tc>
                  <a:txBody>
                    <a:bodyPr/>
                    <a:lstStyle/>
                    <a:p>
                      <a:r>
                        <a:rPr lang="zh-CN" altLang="en-US" sz="1400" dirty="0"/>
                        <a:t>项目启动</a:t>
                      </a:r>
                    </a:p>
                  </a:txBody>
                  <a:tcPr marL="91460" marR="91460" marT="45719" marB="45719"/>
                </a:tc>
                <a:tc>
                  <a:txBody>
                    <a:bodyPr/>
                    <a:lstStyle/>
                    <a:p>
                      <a:r>
                        <a:rPr lang="en-US" altLang="zh-CN" sz="1400" dirty="0"/>
                        <a:t>2017</a:t>
                      </a:r>
                      <a:r>
                        <a:rPr lang="zh-CN" altLang="en-US" sz="1400" dirty="0"/>
                        <a:t>年</a:t>
                      </a:r>
                      <a:r>
                        <a:rPr lang="en-US" altLang="zh-CN" sz="1400" dirty="0"/>
                        <a:t>04</a:t>
                      </a:r>
                      <a:r>
                        <a:rPr lang="zh-CN" altLang="en-US" sz="1400" dirty="0"/>
                        <a:t>月</a:t>
                      </a:r>
                      <a:r>
                        <a:rPr lang="en-US" altLang="zh-CN" sz="1400" dirty="0"/>
                        <a:t>09</a:t>
                      </a:r>
                      <a:r>
                        <a:rPr lang="zh-CN" altLang="en-US" sz="1400" dirty="0"/>
                        <a:t>日 （</a:t>
                      </a:r>
                      <a:r>
                        <a:rPr lang="en-US" altLang="zh-CN" sz="1400" dirty="0"/>
                        <a:t>1</a:t>
                      </a:r>
                      <a:r>
                        <a:rPr lang="zh-CN" altLang="en-US" sz="1400" dirty="0"/>
                        <a:t>天）</a:t>
                      </a:r>
                    </a:p>
                  </a:txBody>
                  <a:tcPr marL="91460" marR="91460" marT="45719" marB="45719"/>
                </a:tc>
                <a:tc>
                  <a:txBody>
                    <a:bodyPr/>
                    <a:lstStyle/>
                    <a:p>
                      <a:r>
                        <a:rPr lang="en-US" altLang="zh-CN" sz="1400" dirty="0"/>
                        <a:t>《</a:t>
                      </a:r>
                      <a:r>
                        <a:rPr lang="zh-CN" altLang="en-US" sz="1400" dirty="0"/>
                        <a:t>项目立项申请书</a:t>
                      </a:r>
                      <a:r>
                        <a:rPr lang="en-US" altLang="zh-CN" sz="1400" dirty="0"/>
                        <a:t>》</a:t>
                      </a:r>
                    </a:p>
                    <a:p>
                      <a:r>
                        <a:rPr lang="en-US" altLang="zh-CN" sz="1400" dirty="0"/>
                        <a:t>《</a:t>
                      </a:r>
                      <a:r>
                        <a:rPr lang="zh-CN" altLang="en-US" sz="1400" dirty="0"/>
                        <a:t>项目开发周期表</a:t>
                      </a:r>
                      <a:r>
                        <a:rPr lang="en-US" altLang="zh-CN" sz="1400" dirty="0"/>
                        <a:t>》</a:t>
                      </a:r>
                      <a:endParaRPr lang="zh-CN" altLang="en-US" sz="1400" dirty="0"/>
                    </a:p>
                  </a:txBody>
                  <a:tcPr marL="91460" marR="91460" marT="45719" marB="45719"/>
                </a:tc>
                <a:extLst>
                  <a:ext uri="{0D108BD9-81ED-4DB2-BD59-A6C34878D82A}">
                    <a16:rowId xmlns="" xmlns:a16="http://schemas.microsoft.com/office/drawing/2014/main" val="2870259660"/>
                  </a:ext>
                </a:extLst>
              </a:tr>
              <a:tr h="304694">
                <a:tc>
                  <a:txBody>
                    <a:bodyPr/>
                    <a:lstStyle/>
                    <a:p>
                      <a:r>
                        <a:rPr lang="zh-CN" altLang="en-US" sz="1400" dirty="0"/>
                        <a:t>项目实施</a:t>
                      </a:r>
                    </a:p>
                  </a:txBody>
                  <a:tcPr marL="91460" marR="91460" marT="45719" marB="45719"/>
                </a:tc>
                <a:tc>
                  <a:txBody>
                    <a:bodyPr/>
                    <a:lstStyle/>
                    <a:p>
                      <a:r>
                        <a:rPr lang="en-US" altLang="zh-CN" sz="1400" dirty="0"/>
                        <a:t>2017</a:t>
                      </a:r>
                      <a:r>
                        <a:rPr lang="zh-CN" altLang="en-US" sz="1400" dirty="0"/>
                        <a:t>年</a:t>
                      </a:r>
                      <a:r>
                        <a:rPr lang="en-US" altLang="zh-CN" sz="1400" dirty="0"/>
                        <a:t>04</a:t>
                      </a:r>
                      <a:r>
                        <a:rPr lang="zh-CN" altLang="en-US" sz="1400" dirty="0"/>
                        <a:t>月</a:t>
                      </a:r>
                      <a:r>
                        <a:rPr lang="en-US" altLang="zh-CN" sz="1400" dirty="0"/>
                        <a:t>10</a:t>
                      </a:r>
                      <a:r>
                        <a:rPr lang="zh-CN" altLang="en-US" sz="1400" dirty="0"/>
                        <a:t>日</a:t>
                      </a:r>
                      <a:r>
                        <a:rPr lang="en-US" altLang="zh-CN" sz="1400" dirty="0"/>
                        <a:t>~12</a:t>
                      </a:r>
                      <a:r>
                        <a:rPr lang="zh-CN" altLang="en-US" sz="1400" dirty="0"/>
                        <a:t>日（</a:t>
                      </a:r>
                      <a:r>
                        <a:rPr lang="en-US" altLang="zh-CN" sz="1400" dirty="0"/>
                        <a:t>3</a:t>
                      </a:r>
                      <a:r>
                        <a:rPr lang="zh-CN" altLang="en-US" sz="1400" dirty="0"/>
                        <a:t>天）</a:t>
                      </a:r>
                    </a:p>
                  </a:txBody>
                  <a:tcPr marL="91460" marR="91460" marT="45719" marB="45719"/>
                </a:tc>
                <a:tc>
                  <a:txBody>
                    <a:bodyPr/>
                    <a:lstStyle/>
                    <a:p>
                      <a:r>
                        <a:rPr lang="zh-CN" altLang="en-US" sz="1400" dirty="0"/>
                        <a:t>项目阶段代码</a:t>
                      </a:r>
                    </a:p>
                  </a:txBody>
                  <a:tcPr marL="91460" marR="91460" marT="45719" marB="45719"/>
                </a:tc>
                <a:extLst>
                  <a:ext uri="{0D108BD9-81ED-4DB2-BD59-A6C34878D82A}">
                    <a16:rowId xmlns="" xmlns:a16="http://schemas.microsoft.com/office/drawing/2014/main" val="1194323165"/>
                  </a:ext>
                </a:extLst>
              </a:tr>
              <a:tr h="304694">
                <a:tc>
                  <a:txBody>
                    <a:bodyPr/>
                    <a:lstStyle/>
                    <a:p>
                      <a:r>
                        <a:rPr lang="zh-CN" altLang="en-US" sz="1400" dirty="0"/>
                        <a:t>项目中期评审</a:t>
                      </a:r>
                    </a:p>
                  </a:txBody>
                  <a:tcPr marL="91460" marR="91460" marT="45719" marB="45719"/>
                </a:tc>
                <a:tc>
                  <a:txBody>
                    <a:bodyPr/>
                    <a:lstStyle/>
                    <a:p>
                      <a:r>
                        <a:rPr lang="en-US" altLang="zh-CN" sz="1400" dirty="0"/>
                        <a:t>2017</a:t>
                      </a:r>
                      <a:r>
                        <a:rPr lang="zh-CN" altLang="en-US" sz="1400" dirty="0"/>
                        <a:t>年</a:t>
                      </a:r>
                      <a:r>
                        <a:rPr lang="en-US" altLang="zh-CN" sz="1400" dirty="0"/>
                        <a:t>04</a:t>
                      </a:r>
                      <a:r>
                        <a:rPr lang="zh-CN" altLang="en-US" sz="1400" dirty="0"/>
                        <a:t>月</a:t>
                      </a:r>
                      <a:r>
                        <a:rPr lang="en-US" altLang="zh-CN" sz="1400" dirty="0"/>
                        <a:t>13</a:t>
                      </a:r>
                      <a:r>
                        <a:rPr lang="zh-CN" altLang="en-US" sz="1400" dirty="0"/>
                        <a:t>日（半天）</a:t>
                      </a:r>
                    </a:p>
                  </a:txBody>
                  <a:tcPr marL="91460" marR="91460" marT="45719" marB="45719"/>
                </a:tc>
                <a:tc>
                  <a:txBody>
                    <a:bodyPr/>
                    <a:lstStyle/>
                    <a:p>
                      <a:r>
                        <a:rPr lang="zh-CN" altLang="en-US" sz="1400" dirty="0"/>
                        <a:t>项目阶段审查</a:t>
                      </a:r>
                    </a:p>
                  </a:txBody>
                  <a:tcPr marL="91460" marR="91460" marT="45719" marB="45719"/>
                </a:tc>
                <a:extLst>
                  <a:ext uri="{0D108BD9-81ED-4DB2-BD59-A6C34878D82A}">
                    <a16:rowId xmlns="" xmlns:a16="http://schemas.microsoft.com/office/drawing/2014/main" val="1449994314"/>
                  </a:ext>
                </a:extLst>
              </a:tr>
              <a:tr h="944458">
                <a:tc>
                  <a:txBody>
                    <a:bodyPr/>
                    <a:lstStyle/>
                    <a:p>
                      <a:r>
                        <a:rPr lang="zh-CN" altLang="en-US" sz="1400" dirty="0"/>
                        <a:t>项目结项评审</a:t>
                      </a:r>
                    </a:p>
                  </a:txBody>
                  <a:tcPr marL="91460" marR="91460" marT="45719" marB="45719"/>
                </a:tc>
                <a:tc>
                  <a:txBody>
                    <a:bodyPr/>
                    <a:lstStyle/>
                    <a:p>
                      <a:r>
                        <a:rPr lang="en-US" altLang="zh-CN" sz="1400" dirty="0"/>
                        <a:t>2017</a:t>
                      </a:r>
                      <a:r>
                        <a:rPr lang="zh-CN" altLang="en-US" sz="1400" dirty="0"/>
                        <a:t>年</a:t>
                      </a:r>
                      <a:r>
                        <a:rPr lang="en-US" altLang="zh-CN" sz="1400" dirty="0"/>
                        <a:t>04</a:t>
                      </a:r>
                      <a:r>
                        <a:rPr lang="zh-CN" altLang="en-US" sz="1400" dirty="0"/>
                        <a:t>月</a:t>
                      </a:r>
                      <a:r>
                        <a:rPr lang="en-US" altLang="zh-CN" sz="1400" dirty="0"/>
                        <a:t>14</a:t>
                      </a:r>
                      <a:r>
                        <a:rPr lang="zh-CN" altLang="en-US" sz="1400" dirty="0"/>
                        <a:t>日（</a:t>
                      </a:r>
                      <a:r>
                        <a:rPr lang="en-US" altLang="zh-CN" sz="1400" dirty="0"/>
                        <a:t>1</a:t>
                      </a:r>
                      <a:r>
                        <a:rPr lang="zh-CN" altLang="en-US" sz="1400" dirty="0"/>
                        <a:t>天）</a:t>
                      </a:r>
                    </a:p>
                  </a:txBody>
                  <a:tcPr marL="91460" marR="91460" marT="45719" marB="45719"/>
                </a:tc>
                <a:tc>
                  <a:txBody>
                    <a:bodyPr/>
                    <a:lstStyle/>
                    <a:p>
                      <a:r>
                        <a:rPr lang="zh-CN" altLang="en-US" sz="1400" dirty="0"/>
                        <a:t>项目立项申请书、项目开发周期表、项目汇报</a:t>
                      </a:r>
                      <a:r>
                        <a:rPr lang="en-US" altLang="zh-CN" sz="1400" dirty="0"/>
                        <a:t>PPT</a:t>
                      </a:r>
                      <a:r>
                        <a:rPr lang="zh-CN" altLang="en-US" sz="1400" dirty="0"/>
                        <a:t>、项目源代码、项目总结报告、程序员日志。</a:t>
                      </a:r>
                    </a:p>
                  </a:txBody>
                  <a:tcPr marL="91460" marR="91460" marT="45719" marB="45719"/>
                </a:tc>
                <a:extLst>
                  <a:ext uri="{0D108BD9-81ED-4DB2-BD59-A6C34878D82A}">
                    <a16:rowId xmlns="" xmlns:a16="http://schemas.microsoft.com/office/drawing/2014/main" val="2534293213"/>
                  </a:ext>
                </a:extLst>
              </a:tr>
            </a:tbl>
          </a:graphicData>
        </a:graphic>
      </p:graphicFrame>
    </p:spTree>
    <p:extLst>
      <p:ext uri="{BB962C8B-B14F-4D97-AF65-F5344CB8AC3E}">
        <p14:creationId xmlns:p14="http://schemas.microsoft.com/office/powerpoint/2010/main" val="104316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6390892" cy="830997"/>
          </a:xfrm>
          <a:prstGeom prst="rect">
            <a:avLst/>
          </a:prstGeom>
        </p:spPr>
        <p:txBody>
          <a:bodyPr wrap="square" anchor="ctr">
            <a:spAutoFit/>
          </a:bodyPr>
          <a:lstStyle/>
          <a:p>
            <a:r>
              <a:rPr lang="zh-CN" altLang="en-US" sz="4800" b="1" dirty="0">
                <a:latin typeface="+mj-ea"/>
                <a:cs typeface="微软雅黑"/>
              </a:rPr>
              <a:t>开发环境</a:t>
            </a:r>
            <a:endParaRPr lang="en-US" altLang="zh-CN" sz="4800" b="1" dirty="0">
              <a:latin typeface="+mj-ea"/>
              <a:cs typeface="微软雅黑"/>
            </a:endParaRPr>
          </a:p>
        </p:txBody>
      </p:sp>
      <p:sp>
        <p:nvSpPr>
          <p:cNvPr id="53" name="矩形 52"/>
          <p:cNvSpPr/>
          <p:nvPr/>
        </p:nvSpPr>
        <p:spPr>
          <a:xfrm>
            <a:off x="5065664" y="2580922"/>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a:latin typeface="+mj-ea"/>
                <a:ea typeface="+mj-ea"/>
                <a:cs typeface="微软雅黑"/>
              </a:rPr>
              <a:t>02</a:t>
            </a: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65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998490" cy="610472"/>
            <a:chOff x="5289550" y="0"/>
            <a:chExt cx="1998490" cy="610472"/>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998490" cy="597396"/>
              <a:chOff x="4991099" y="55400"/>
              <a:chExt cx="1998490" cy="597396"/>
            </a:xfrm>
          </p:grpSpPr>
          <p:sp>
            <p:nvSpPr>
              <p:cNvPr id="9" name="矩形 8"/>
              <p:cNvSpPr/>
              <p:nvPr/>
            </p:nvSpPr>
            <p:spPr>
              <a:xfrm>
                <a:off x="5521023" y="68021"/>
                <a:ext cx="1468566" cy="584775"/>
              </a:xfrm>
              <a:prstGeom prst="rect">
                <a:avLst/>
              </a:prstGeom>
            </p:spPr>
            <p:txBody>
              <a:bodyPr wrap="square" anchor="ctr">
                <a:spAutoFit/>
              </a:bodyPr>
              <a:lstStyle/>
              <a:p>
                <a:r>
                  <a:rPr lang="zh-CN" altLang="en-US" sz="1600" b="1" dirty="0">
                    <a:solidFill>
                      <a:schemeClr val="bg1">
                        <a:lumMod val="95000"/>
                      </a:schemeClr>
                    </a:solidFill>
                    <a:latin typeface="+mj-ea"/>
                    <a:cs typeface="微软雅黑"/>
                  </a:rPr>
                  <a:t>开发环境</a:t>
                </a:r>
                <a:endParaRPr lang="en-US" altLang="zh-CN" sz="1600" b="1" dirty="0">
                  <a:solidFill>
                    <a:schemeClr val="bg1">
                      <a:lumMod val="95000"/>
                    </a:schemeClr>
                  </a:solidFill>
                  <a:latin typeface="+mj-ea"/>
                  <a:cs typeface="微软雅黑"/>
                </a:endParaRPr>
              </a:p>
              <a:p>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02</a:t>
                </a: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047286" y="1008406"/>
            <a:ext cx="5250220" cy="646331"/>
          </a:xfrm>
          <a:prstGeom prst="rect">
            <a:avLst/>
          </a:prstGeom>
        </p:spPr>
        <p:txBody>
          <a:bodyPr wrap="none">
            <a:spAutoFit/>
          </a:bodyPr>
          <a:lstStyle/>
          <a:p>
            <a:r>
              <a:rPr lang="zh-CN" altLang="en-US" dirty="0"/>
              <a:t>                               项目开发技术清单</a:t>
            </a:r>
            <a:endParaRPr lang="en-US" altLang="zh-CN" dirty="0"/>
          </a:p>
          <a:p>
            <a:r>
              <a:rPr lang="zh-CN" altLang="en-US" dirty="0"/>
              <a:t>              （</a:t>
            </a:r>
            <a:r>
              <a:rPr lang="en-US" altLang="zh-CN" dirty="0"/>
              <a:t>Technical list of project development</a:t>
            </a:r>
            <a:r>
              <a:rPr lang="zh-CN" altLang="en-US" dirty="0"/>
              <a:t>）</a:t>
            </a:r>
            <a:endParaRPr lang="en-US" altLang="zh-CN" dirty="0"/>
          </a:p>
        </p:txBody>
      </p:sp>
      <p:graphicFrame>
        <p:nvGraphicFramePr>
          <p:cNvPr id="23" name="表格 22"/>
          <p:cNvGraphicFramePr>
            <a:graphicFrameLocks noGrp="1"/>
          </p:cNvGraphicFramePr>
          <p:nvPr>
            <p:extLst>
              <p:ext uri="{D42A27DB-BD31-4B8C-83A1-F6EECF244321}">
                <p14:modId xmlns:p14="http://schemas.microsoft.com/office/powerpoint/2010/main" val="340718403"/>
              </p:ext>
            </p:extLst>
          </p:nvPr>
        </p:nvGraphicFramePr>
        <p:xfrm>
          <a:off x="3320926" y="2052671"/>
          <a:ext cx="6096000" cy="2742206"/>
        </p:xfrm>
        <a:graphic>
          <a:graphicData uri="http://schemas.openxmlformats.org/drawingml/2006/table">
            <a:tbl>
              <a:tblPr firstRow="1" bandRow="1">
                <a:tableStyleId>{5C22544A-7EE6-4342-B048-85BDC9FD1C3A}</a:tableStyleId>
              </a:tblPr>
              <a:tblGrid>
                <a:gridCol w="729802">
                  <a:extLst>
                    <a:ext uri="{9D8B030D-6E8A-4147-A177-3AD203B41FA5}">
                      <a16:colId xmlns="" xmlns:a16="http://schemas.microsoft.com/office/drawing/2014/main" val="20000"/>
                    </a:ext>
                  </a:extLst>
                </a:gridCol>
                <a:gridCol w="5366198">
                  <a:extLst>
                    <a:ext uri="{9D8B030D-6E8A-4147-A177-3AD203B41FA5}">
                      <a16:colId xmlns="" xmlns:a16="http://schemas.microsoft.com/office/drawing/2014/main" val="20001"/>
                    </a:ext>
                  </a:extLst>
                </a:gridCol>
              </a:tblGrid>
              <a:tr h="370681">
                <a:tc>
                  <a:txBody>
                    <a:bodyPr/>
                    <a:lstStyle/>
                    <a:p>
                      <a:r>
                        <a:rPr lang="zh-CN" altLang="en-US" sz="1300" dirty="0"/>
                        <a:t>序号</a:t>
                      </a:r>
                    </a:p>
                  </a:txBody>
                  <a:tcPr marT="45700" marB="45700"/>
                </a:tc>
                <a:tc>
                  <a:txBody>
                    <a:bodyPr/>
                    <a:lstStyle/>
                    <a:p>
                      <a:r>
                        <a:rPr lang="zh-CN" altLang="en-US" sz="1300" dirty="0"/>
                        <a:t>技术细节</a:t>
                      </a:r>
                    </a:p>
                  </a:txBody>
                  <a:tcPr marT="45700" marB="45700"/>
                </a:tc>
                <a:extLst>
                  <a:ext uri="{0D108BD9-81ED-4DB2-BD59-A6C34878D82A}">
                    <a16:rowId xmlns="" xmlns:a16="http://schemas.microsoft.com/office/drawing/2014/main" val="10000"/>
                  </a:ext>
                </a:extLst>
              </a:tr>
              <a:tr h="370681">
                <a:tc>
                  <a:txBody>
                    <a:bodyPr/>
                    <a:lstStyle/>
                    <a:p>
                      <a:r>
                        <a:rPr lang="en-US" altLang="zh-CN" sz="1300" dirty="0"/>
                        <a:t>1</a:t>
                      </a:r>
                    </a:p>
                  </a:txBody>
                  <a:tcPr marT="45700" marB="45700"/>
                </a:tc>
                <a:tc>
                  <a:txBody>
                    <a:bodyPr/>
                    <a:lstStyle/>
                    <a:p>
                      <a:r>
                        <a:rPr lang="zh-CN" altLang="en-US" sz="1400" b="0" i="0" dirty="0">
                          <a:solidFill>
                            <a:srgbClr val="333333"/>
                          </a:solidFill>
                          <a:effectLst/>
                          <a:latin typeface="微软雅黑" panose="020B0503020204020204" pitchFamily="34" charset="-122"/>
                          <a:ea typeface="微软雅黑" panose="020B0503020204020204" pitchFamily="34" charset="-122"/>
                        </a:rPr>
                        <a:t>超文本标记语言（</a:t>
                      </a:r>
                      <a:r>
                        <a:rPr lang="en-US" altLang="zh-CN" sz="1400" dirty="0"/>
                        <a:t>HTML 5</a:t>
                      </a:r>
                      <a:r>
                        <a:rPr lang="zh-CN" altLang="en-US" sz="1400" b="0" i="0" dirty="0">
                          <a:solidFill>
                            <a:srgbClr val="333333"/>
                          </a:solidFill>
                          <a:effectLst/>
                          <a:latin typeface="微软雅黑" panose="020B0503020204020204" pitchFamily="34" charset="-122"/>
                          <a:ea typeface="微软雅黑" panose="020B0503020204020204" pitchFamily="34" charset="-122"/>
                        </a:rPr>
                        <a:t>）：实现页面框架构建</a:t>
                      </a:r>
                      <a:endParaRPr lang="zh-CN" altLang="en-US" sz="1300" dirty="0"/>
                    </a:p>
                  </a:txBody>
                  <a:tcPr marT="45700" marB="45700"/>
                </a:tc>
                <a:extLst>
                  <a:ext uri="{0D108BD9-81ED-4DB2-BD59-A6C34878D82A}">
                    <a16:rowId xmlns="" xmlns:a16="http://schemas.microsoft.com/office/drawing/2014/main" val="10001"/>
                  </a:ext>
                </a:extLst>
              </a:tr>
              <a:tr h="370681">
                <a:tc>
                  <a:txBody>
                    <a:bodyPr/>
                    <a:lstStyle/>
                    <a:p>
                      <a:r>
                        <a:rPr lang="en-US" altLang="zh-CN" sz="1300" dirty="0"/>
                        <a:t>2</a:t>
                      </a:r>
                      <a:endParaRPr lang="zh-CN" altLang="en-US" sz="1300" dirty="0"/>
                    </a:p>
                  </a:txBody>
                  <a:tcPr marT="45700" marB="45700"/>
                </a:tc>
                <a:tc>
                  <a:txBody>
                    <a:bodyPr/>
                    <a:lstStyle/>
                    <a:p>
                      <a:pPr marL="0" algn="l" defTabSz="685800" rtl="0" eaLnBrk="1" latinLnBrk="0" hangingPunct="1"/>
                      <a:r>
                        <a:rPr lang="zh-CN" altLang="en-US" sz="1400" b="0" i="0" kern="1200" dirty="0">
                          <a:solidFill>
                            <a:srgbClr val="333333"/>
                          </a:solidFill>
                          <a:effectLst/>
                          <a:latin typeface="微软雅黑" panose="020B0503020204020204" pitchFamily="34" charset="-122"/>
                          <a:ea typeface="微软雅黑" panose="020B0503020204020204" pitchFamily="34" charset="-122"/>
                          <a:cs typeface="+mn-cs"/>
                        </a:rPr>
                        <a:t>层叠样式表（</a:t>
                      </a:r>
                      <a:r>
                        <a:rPr lang="en-US" altLang="zh-CN" sz="1400" kern="1200" dirty="0">
                          <a:solidFill>
                            <a:schemeClr val="dk1"/>
                          </a:solidFill>
                          <a:latin typeface="+mn-lt"/>
                          <a:ea typeface="+mn-ea"/>
                          <a:cs typeface="+mn-cs"/>
                        </a:rPr>
                        <a:t>CSS 3</a:t>
                      </a:r>
                      <a:r>
                        <a:rPr lang="zh-CN" altLang="en-US" sz="1400" b="0" i="0" kern="1200" dirty="0">
                          <a:solidFill>
                            <a:srgbClr val="333333"/>
                          </a:solidFill>
                          <a:effectLst/>
                          <a:latin typeface="微软雅黑" panose="020B0503020204020204" pitchFamily="34" charset="-122"/>
                          <a:ea typeface="微软雅黑" panose="020B0503020204020204" pitchFamily="34" charset="-122"/>
                          <a:cs typeface="+mn-cs"/>
                        </a:rPr>
                        <a:t>）</a:t>
                      </a:r>
                      <a:r>
                        <a:rPr lang="zh-CN" altLang="en-US" sz="1400" b="0" i="0" dirty="0">
                          <a:solidFill>
                            <a:srgbClr val="333333"/>
                          </a:solidFill>
                          <a:effectLst/>
                          <a:latin typeface="微软雅黑" panose="020B0503020204020204" pitchFamily="34" charset="-122"/>
                          <a:ea typeface="微软雅黑" panose="020B0503020204020204" pitchFamily="34" charset="-122"/>
                        </a:rPr>
                        <a:t>：实现页面静态效果处理，切换效果，下拉菜单，模糊效果以及动画效果</a:t>
                      </a:r>
                      <a:endParaRPr lang="zh-CN" altLang="en-US" sz="1400" b="0" i="0" kern="1200" dirty="0">
                        <a:solidFill>
                          <a:srgbClr val="333333"/>
                        </a:solidFill>
                        <a:effectLst/>
                        <a:latin typeface="微软雅黑" panose="020B0503020204020204" pitchFamily="34" charset="-122"/>
                        <a:ea typeface="微软雅黑" panose="020B0503020204020204" pitchFamily="34" charset="-122"/>
                        <a:cs typeface="+mn-cs"/>
                      </a:endParaRPr>
                    </a:p>
                  </a:txBody>
                  <a:tcPr marT="45700" marB="45700"/>
                </a:tc>
                <a:extLst>
                  <a:ext uri="{0D108BD9-81ED-4DB2-BD59-A6C34878D82A}">
                    <a16:rowId xmlns="" xmlns:a16="http://schemas.microsoft.com/office/drawing/2014/main" val="10002"/>
                  </a:ext>
                </a:extLst>
              </a:tr>
              <a:tr h="370681">
                <a:tc>
                  <a:txBody>
                    <a:bodyPr/>
                    <a:lstStyle/>
                    <a:p>
                      <a:r>
                        <a:rPr lang="en-US" altLang="zh-CN" sz="1300" dirty="0"/>
                        <a:t>3</a:t>
                      </a:r>
                      <a:endParaRPr lang="zh-CN" altLang="en-US" sz="1300" dirty="0"/>
                    </a:p>
                  </a:txBody>
                  <a:tcPr marT="45700" marB="45700"/>
                </a:tc>
                <a:tc>
                  <a:txBody>
                    <a:bodyPr/>
                    <a:lstStyle/>
                    <a:p>
                      <a:r>
                        <a:rPr lang="en-US" altLang="zh-CN" sz="1400" dirty="0"/>
                        <a:t>JavaScript</a:t>
                      </a:r>
                      <a:r>
                        <a:rPr lang="zh-CN" altLang="en-US" sz="1400" b="0" i="0" dirty="0">
                          <a:solidFill>
                            <a:srgbClr val="333333"/>
                          </a:solidFill>
                          <a:effectLst/>
                          <a:latin typeface="微软雅黑" panose="020B0503020204020204" pitchFamily="34" charset="-122"/>
                          <a:ea typeface="微软雅黑" panose="020B0503020204020204" pitchFamily="34" charset="-122"/>
                        </a:rPr>
                        <a:t>：通过</a:t>
                      </a:r>
                      <a:r>
                        <a:rPr lang="en-US" altLang="zh-CN" sz="1400" b="0" i="0" dirty="0">
                          <a:solidFill>
                            <a:srgbClr val="333333"/>
                          </a:solidFill>
                          <a:effectLst/>
                          <a:latin typeface="微软雅黑" panose="020B0503020204020204" pitchFamily="34" charset="-122"/>
                          <a:ea typeface="微软雅黑" panose="020B0503020204020204" pitchFamily="34" charset="-122"/>
                        </a:rPr>
                        <a:t>DOM</a:t>
                      </a:r>
                      <a:r>
                        <a:rPr lang="zh-CN" altLang="en-US" sz="1400" b="0" i="0" dirty="0">
                          <a:solidFill>
                            <a:srgbClr val="333333"/>
                          </a:solidFill>
                          <a:effectLst/>
                          <a:latin typeface="微软雅黑" panose="020B0503020204020204" pitchFamily="34" charset="-122"/>
                          <a:ea typeface="微软雅黑" panose="020B0503020204020204" pitchFamily="34" charset="-122"/>
                        </a:rPr>
                        <a:t>操作，立体凹陷特效来实现网页交互</a:t>
                      </a:r>
                      <a:endParaRPr lang="zh-CN" altLang="en-US" sz="1400" b="0" i="0" kern="1200" dirty="0">
                        <a:solidFill>
                          <a:srgbClr val="333333"/>
                        </a:solidFill>
                        <a:effectLst/>
                        <a:latin typeface="微软雅黑" panose="020B0503020204020204" pitchFamily="34" charset="-122"/>
                        <a:ea typeface="微软雅黑" panose="020B0503020204020204" pitchFamily="34" charset="-122"/>
                        <a:cs typeface="+mn-cs"/>
                      </a:endParaRPr>
                    </a:p>
                  </a:txBody>
                  <a:tcPr marT="45700" marB="45700"/>
                </a:tc>
                <a:extLst>
                  <a:ext uri="{0D108BD9-81ED-4DB2-BD59-A6C34878D82A}">
                    <a16:rowId xmlns="" xmlns:a16="http://schemas.microsoft.com/office/drawing/2014/main" val="10003"/>
                  </a:ext>
                </a:extLst>
              </a:tr>
              <a:tr h="370681">
                <a:tc>
                  <a:txBody>
                    <a:bodyPr/>
                    <a:lstStyle/>
                    <a:p>
                      <a:r>
                        <a:rPr lang="en-US" altLang="zh-CN" sz="1300" dirty="0"/>
                        <a:t>4</a:t>
                      </a:r>
                      <a:endParaRPr lang="zh-CN" altLang="en-US" sz="1300" dirty="0"/>
                    </a:p>
                  </a:txBody>
                  <a:tcPr marT="45700" marB="45700"/>
                </a:tc>
                <a:tc>
                  <a:txBody>
                    <a:bodyPr/>
                    <a:lstStyle/>
                    <a:p>
                      <a:r>
                        <a:rPr lang="en-US" altLang="zh-CN" sz="1400" dirty="0"/>
                        <a:t>jQuery</a:t>
                      </a:r>
                      <a:r>
                        <a:rPr lang="zh-CN" altLang="en-US" sz="1400" b="0" i="0" dirty="0">
                          <a:solidFill>
                            <a:srgbClr val="333333"/>
                          </a:solidFill>
                          <a:effectLst/>
                          <a:latin typeface="微软雅黑" panose="020B0503020204020204" pitchFamily="34" charset="-122"/>
                          <a:ea typeface="微软雅黑" panose="020B0503020204020204" pitchFamily="34" charset="-122"/>
                        </a:rPr>
                        <a:t>：表单验证</a:t>
                      </a:r>
                      <a:endParaRPr lang="zh-CN" altLang="en-US" sz="1400" dirty="0"/>
                    </a:p>
                  </a:txBody>
                  <a:tcPr marT="45700" marB="45700"/>
                </a:tc>
                <a:extLst>
                  <a:ext uri="{0D108BD9-81ED-4DB2-BD59-A6C34878D82A}">
                    <a16:rowId xmlns="" xmlns:a16="http://schemas.microsoft.com/office/drawing/2014/main" val="10004"/>
                  </a:ext>
                </a:extLst>
              </a:tr>
              <a:tr h="370681">
                <a:tc>
                  <a:txBody>
                    <a:bodyPr/>
                    <a:lstStyle/>
                    <a:p>
                      <a:r>
                        <a:rPr lang="en-US" altLang="zh-CN" sz="1300" dirty="0"/>
                        <a:t>5</a:t>
                      </a:r>
                      <a:endParaRPr lang="zh-CN" altLang="en-US" sz="1300" dirty="0"/>
                    </a:p>
                  </a:txBody>
                  <a:tcPr marT="45700" marB="45700"/>
                </a:tc>
                <a:tc>
                  <a:txBody>
                    <a:bodyPr/>
                    <a:lstStyle/>
                    <a:p>
                      <a:r>
                        <a:rPr lang="en-US" altLang="zh-CN" sz="1400" b="0" i="0" kern="1200" dirty="0">
                          <a:solidFill>
                            <a:schemeClr val="dk1"/>
                          </a:solidFill>
                          <a:effectLst/>
                          <a:latin typeface="+mn-lt"/>
                          <a:ea typeface="+mn-ea"/>
                          <a:cs typeface="+mn-cs"/>
                        </a:rPr>
                        <a:t>Bootstrap</a:t>
                      </a:r>
                      <a:r>
                        <a:rPr lang="zh-CN" altLang="en-US" sz="1400" b="0" i="0" dirty="0">
                          <a:solidFill>
                            <a:srgbClr val="333333"/>
                          </a:solidFill>
                          <a:effectLst/>
                          <a:latin typeface="微软雅黑" panose="020B0503020204020204" pitchFamily="34" charset="-122"/>
                          <a:ea typeface="微软雅黑" panose="020B0503020204020204" pitchFamily="34" charset="-122"/>
                        </a:rPr>
                        <a:t>：实现轮播效果</a:t>
                      </a:r>
                      <a:endParaRPr lang="zh-CN" altLang="en-US" sz="1400" dirty="0"/>
                    </a:p>
                  </a:txBody>
                  <a:tcPr marT="45700" marB="45700"/>
                </a:tc>
                <a:extLst>
                  <a:ext uri="{0D108BD9-81ED-4DB2-BD59-A6C34878D82A}">
                    <a16:rowId xmlns="" xmlns:a16="http://schemas.microsoft.com/office/drawing/2014/main" val="10005"/>
                  </a:ext>
                </a:extLst>
              </a:tr>
              <a:tr h="370681">
                <a:tc>
                  <a:txBody>
                    <a:bodyPr/>
                    <a:lstStyle/>
                    <a:p>
                      <a:endParaRPr lang="zh-CN" altLang="en-US" sz="1300" dirty="0"/>
                    </a:p>
                  </a:txBody>
                  <a:tcPr marT="45700" marB="45700"/>
                </a:tc>
                <a:tc>
                  <a:txBody>
                    <a:bodyPr/>
                    <a:lstStyle/>
                    <a:p>
                      <a:endParaRPr lang="zh-CN" altLang="en-US" sz="1400" dirty="0"/>
                    </a:p>
                  </a:txBody>
                  <a:tcPr marT="45700" marB="45700"/>
                </a:tc>
                <a:extLst>
                  <a:ext uri="{0D108BD9-81ED-4DB2-BD59-A6C34878D82A}">
                    <a16:rowId xmlns="" xmlns:a16="http://schemas.microsoft.com/office/drawing/2014/main" val="2016807221"/>
                  </a:ext>
                </a:extLst>
              </a:tr>
            </a:tbl>
          </a:graphicData>
        </a:graphic>
      </p:graphicFrame>
    </p:spTree>
    <p:extLst>
      <p:ext uri="{BB962C8B-B14F-4D97-AF65-F5344CB8AC3E}">
        <p14:creationId xmlns:p14="http://schemas.microsoft.com/office/powerpoint/2010/main" val="145681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998490" cy="610472"/>
            <a:chOff x="5289550" y="0"/>
            <a:chExt cx="1998490" cy="610472"/>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998490" cy="597396"/>
              <a:chOff x="4991099" y="55400"/>
              <a:chExt cx="1998490" cy="597396"/>
            </a:xfrm>
          </p:grpSpPr>
          <p:sp>
            <p:nvSpPr>
              <p:cNvPr id="9" name="矩形 8"/>
              <p:cNvSpPr/>
              <p:nvPr/>
            </p:nvSpPr>
            <p:spPr>
              <a:xfrm>
                <a:off x="5521023" y="68021"/>
                <a:ext cx="1468566" cy="584775"/>
              </a:xfrm>
              <a:prstGeom prst="rect">
                <a:avLst/>
              </a:prstGeom>
            </p:spPr>
            <p:txBody>
              <a:bodyPr wrap="square" anchor="ctr">
                <a:spAutoFit/>
              </a:bodyPr>
              <a:lstStyle/>
              <a:p>
                <a:r>
                  <a:rPr lang="zh-CN" altLang="en-US" sz="1600" b="1" dirty="0">
                    <a:solidFill>
                      <a:schemeClr val="bg1">
                        <a:lumMod val="95000"/>
                      </a:schemeClr>
                    </a:solidFill>
                    <a:latin typeface="+mj-ea"/>
                    <a:cs typeface="微软雅黑"/>
                  </a:rPr>
                  <a:t>开发环境</a:t>
                </a:r>
                <a:endParaRPr lang="en-US" altLang="zh-CN" sz="1600" b="1" dirty="0">
                  <a:solidFill>
                    <a:schemeClr val="bg1">
                      <a:lumMod val="95000"/>
                    </a:schemeClr>
                  </a:solidFill>
                  <a:latin typeface="+mj-ea"/>
                  <a:cs typeface="微软雅黑"/>
                </a:endParaRPr>
              </a:p>
              <a:p>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02</a:t>
                </a: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表格 20"/>
          <p:cNvGraphicFramePr>
            <a:graphicFrameLocks noGrp="1"/>
          </p:cNvGraphicFramePr>
          <p:nvPr/>
        </p:nvGraphicFramePr>
        <p:xfrm>
          <a:off x="3436089" y="2039749"/>
          <a:ext cx="6096000" cy="2348665"/>
        </p:xfrm>
        <a:graphic>
          <a:graphicData uri="http://schemas.openxmlformats.org/drawingml/2006/table">
            <a:tbl>
              <a:tblPr firstRow="1" bandRow="1">
                <a:tableStyleId>{5C22544A-7EE6-4342-B048-85BDC9FD1C3A}</a:tableStyleId>
              </a:tblPr>
              <a:tblGrid>
                <a:gridCol w="1760112">
                  <a:extLst>
                    <a:ext uri="{9D8B030D-6E8A-4147-A177-3AD203B41FA5}">
                      <a16:colId xmlns="" xmlns:a16="http://schemas.microsoft.com/office/drawing/2014/main" val="20000"/>
                    </a:ext>
                  </a:extLst>
                </a:gridCol>
                <a:gridCol w="4335888">
                  <a:extLst>
                    <a:ext uri="{9D8B030D-6E8A-4147-A177-3AD203B41FA5}">
                      <a16:colId xmlns="" xmlns:a16="http://schemas.microsoft.com/office/drawing/2014/main" val="20001"/>
                    </a:ext>
                  </a:extLst>
                </a:gridCol>
              </a:tblGrid>
              <a:tr h="370681">
                <a:tc>
                  <a:txBody>
                    <a:bodyPr/>
                    <a:lstStyle/>
                    <a:p>
                      <a:pPr algn="l"/>
                      <a:r>
                        <a:rPr lang="zh-CN" altLang="en-US" sz="1300" dirty="0"/>
                        <a:t>名称</a:t>
                      </a:r>
                    </a:p>
                  </a:txBody>
                  <a:tcPr marT="45700" marB="45700"/>
                </a:tc>
                <a:tc>
                  <a:txBody>
                    <a:bodyPr/>
                    <a:lstStyle/>
                    <a:p>
                      <a:pPr algn="l"/>
                      <a:r>
                        <a:rPr lang="zh-CN" altLang="en-US" sz="1300" dirty="0"/>
                        <a:t>环境细节</a:t>
                      </a:r>
                    </a:p>
                  </a:txBody>
                  <a:tcPr marT="45700" marB="45700"/>
                </a:tc>
                <a:extLst>
                  <a:ext uri="{0D108BD9-81ED-4DB2-BD59-A6C34878D82A}">
                    <a16:rowId xmlns="" xmlns:a16="http://schemas.microsoft.com/office/drawing/2014/main" val="10000"/>
                  </a:ext>
                </a:extLst>
              </a:tr>
              <a:tr h="370681">
                <a:tc rowSpan="2">
                  <a:txBody>
                    <a:bodyPr/>
                    <a:lstStyle/>
                    <a:p>
                      <a:pPr algn="ctr"/>
                      <a:r>
                        <a:rPr lang="en-US" altLang="zh-CN" sz="1400" dirty="0"/>
                        <a:t>Microsoft Windows 10</a:t>
                      </a:r>
                      <a:endParaRPr lang="zh-CN" altLang="en-US" sz="1400" dirty="0"/>
                    </a:p>
                  </a:txBody>
                  <a:tcPr marT="45700" marB="45700" anchor="ctr"/>
                </a:tc>
                <a:tc>
                  <a:txBody>
                    <a:bodyPr/>
                    <a:lstStyle/>
                    <a:p>
                      <a:r>
                        <a:rPr lang="zh-CN" altLang="en-US" sz="1400" dirty="0"/>
                        <a:t>版本：</a:t>
                      </a:r>
                      <a:r>
                        <a:rPr lang="en-US" altLang="zh-CN" sz="1400" dirty="0"/>
                        <a:t>1607</a:t>
                      </a:r>
                      <a:endParaRPr lang="zh-CN" altLang="en-US" sz="1400" dirty="0"/>
                    </a:p>
                  </a:txBody>
                  <a:tcPr marT="45700" marB="45700"/>
                </a:tc>
                <a:extLst>
                  <a:ext uri="{0D108BD9-81ED-4DB2-BD59-A6C34878D82A}">
                    <a16:rowId xmlns="" xmlns:a16="http://schemas.microsoft.com/office/drawing/2014/main" val="10001"/>
                  </a:ext>
                </a:extLst>
              </a:tr>
              <a:tr h="370681">
                <a:tc vMerge="1">
                  <a:txBody>
                    <a:bodyPr/>
                    <a:lstStyle/>
                    <a:p>
                      <a:pPr algn="ctr"/>
                      <a:endParaRPr lang="zh-CN" altLang="en-US" dirty="0"/>
                    </a:p>
                  </a:txBody>
                  <a:tcPr marT="45700" marB="45700" anchor="ctr"/>
                </a:tc>
                <a:tc>
                  <a:txBody>
                    <a:bodyPr/>
                    <a:lstStyle/>
                    <a:p>
                      <a:r>
                        <a:rPr lang="zh-CN" altLang="en-US" sz="1400" dirty="0"/>
                        <a:t>分辨率：</a:t>
                      </a:r>
                      <a:r>
                        <a:rPr lang="en-US" altLang="zh-CN" sz="1400" dirty="0"/>
                        <a:t>1920</a:t>
                      </a:r>
                      <a:r>
                        <a:rPr lang="zh-CN" altLang="en-US" sz="1400" dirty="0"/>
                        <a:t>*</a:t>
                      </a:r>
                      <a:r>
                        <a:rPr lang="en-US" altLang="zh-CN" sz="1400" dirty="0"/>
                        <a:t>1080</a:t>
                      </a:r>
                      <a:endParaRPr lang="zh-CN" altLang="en-US" sz="1400" dirty="0"/>
                    </a:p>
                  </a:txBody>
                  <a:tcPr marT="45700" marB="45700"/>
                </a:tc>
                <a:extLst>
                  <a:ext uri="{0D108BD9-81ED-4DB2-BD59-A6C34878D82A}">
                    <a16:rowId xmlns="" xmlns:a16="http://schemas.microsoft.com/office/drawing/2014/main" val="10002"/>
                  </a:ext>
                </a:extLst>
              </a:tr>
              <a:tr h="370681">
                <a:tc>
                  <a:txBody>
                    <a:bodyPr/>
                    <a:lstStyle/>
                    <a:p>
                      <a:r>
                        <a:rPr lang="en-US" altLang="zh-CN" sz="1300" dirty="0"/>
                        <a:t>Google Chrome</a:t>
                      </a:r>
                      <a:endParaRPr lang="zh-CN" altLang="en-US" sz="1300" dirty="0"/>
                    </a:p>
                  </a:txBody>
                  <a:tcPr marT="45700" marB="45700"/>
                </a:tc>
                <a:tc>
                  <a:txBody>
                    <a:bodyPr/>
                    <a:lstStyle/>
                    <a:p>
                      <a:r>
                        <a:rPr lang="zh-CN" altLang="en-US" sz="1300" dirty="0"/>
                        <a:t>版本：</a:t>
                      </a:r>
                      <a:r>
                        <a:rPr lang="en-US" altLang="zh-CN" sz="1300" dirty="0"/>
                        <a:t>50.0.2661.102</a:t>
                      </a:r>
                      <a:endParaRPr lang="zh-CN" altLang="en-US" sz="1300" dirty="0"/>
                    </a:p>
                  </a:txBody>
                  <a:tcPr marT="45700" marB="45700"/>
                </a:tc>
                <a:extLst>
                  <a:ext uri="{0D108BD9-81ED-4DB2-BD59-A6C34878D82A}">
                    <a16:rowId xmlns="" xmlns:a16="http://schemas.microsoft.com/office/drawing/2014/main" val="10003"/>
                  </a:ext>
                </a:extLst>
              </a:tr>
              <a:tr h="370681">
                <a:tc>
                  <a:txBody>
                    <a:bodyPr/>
                    <a:lstStyle/>
                    <a:p>
                      <a:r>
                        <a:rPr lang="en-US" altLang="zh-CN" sz="1300" dirty="0" err="1"/>
                        <a:t>Hbuilder</a:t>
                      </a:r>
                      <a:endParaRPr lang="en-US" altLang="zh-CN" sz="1300" dirty="0"/>
                    </a:p>
                    <a:p>
                      <a:r>
                        <a:rPr lang="en-US" altLang="zh-CN" sz="1350" kern="1200" dirty="0">
                          <a:solidFill>
                            <a:schemeClr val="dk1"/>
                          </a:solidFill>
                          <a:effectLst/>
                          <a:latin typeface="+mn-lt"/>
                          <a:ea typeface="+mn-ea"/>
                          <a:cs typeface="+mn-cs"/>
                        </a:rPr>
                        <a:t>Visual Studio Code</a:t>
                      </a:r>
                      <a:endParaRPr lang="zh-CN" altLang="en-US" sz="1300" dirty="0"/>
                    </a:p>
                  </a:txBody>
                  <a:tcPr marT="45700" marB="4570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300" dirty="0"/>
                        <a:t>版本：</a:t>
                      </a:r>
                      <a:r>
                        <a:rPr lang="en-US" altLang="zh-CN" sz="1200" dirty="0"/>
                        <a:t>7.4.0.201608102229</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350" b="0" i="0" kern="1200" dirty="0">
                          <a:solidFill>
                            <a:schemeClr val="dk1"/>
                          </a:solidFill>
                          <a:effectLst/>
                          <a:latin typeface="+mn-lt"/>
                          <a:ea typeface="+mn-ea"/>
                          <a:cs typeface="+mn-cs"/>
                        </a:rPr>
                        <a:t>             1.11.1</a:t>
                      </a:r>
                    </a:p>
                  </a:txBody>
                  <a:tcPr marT="45700" marB="45700"/>
                </a:tc>
                <a:extLst>
                  <a:ext uri="{0D108BD9-81ED-4DB2-BD59-A6C34878D82A}">
                    <a16:rowId xmlns="" xmlns:a16="http://schemas.microsoft.com/office/drawing/2014/main" val="10004"/>
                  </a:ext>
                </a:extLst>
              </a:tr>
              <a:tr h="370681">
                <a:tc>
                  <a:txBody>
                    <a:bodyPr/>
                    <a:lstStyle/>
                    <a:p>
                      <a:r>
                        <a:rPr lang="en-US" altLang="zh-CN" sz="1300" dirty="0"/>
                        <a:t>Notepad++</a:t>
                      </a:r>
                      <a:endParaRPr lang="zh-CN" altLang="en-US" sz="1300" dirty="0"/>
                    </a:p>
                  </a:txBody>
                  <a:tcPr marT="45700" marB="45700"/>
                </a:tc>
                <a:tc>
                  <a:txBody>
                    <a:bodyPr/>
                    <a:lstStyle/>
                    <a:p>
                      <a:r>
                        <a:rPr lang="zh-CN" altLang="en-US" sz="1300" dirty="0"/>
                        <a:t>版本：</a:t>
                      </a:r>
                      <a:r>
                        <a:rPr lang="en-US" altLang="zh-CN" sz="1300" dirty="0"/>
                        <a:t>7.2</a:t>
                      </a:r>
                      <a:endParaRPr lang="zh-CN" altLang="en-US" sz="1300" dirty="0"/>
                    </a:p>
                  </a:txBody>
                  <a:tcPr marT="45700" marB="45700"/>
                </a:tc>
                <a:extLst>
                  <a:ext uri="{0D108BD9-81ED-4DB2-BD59-A6C34878D82A}">
                    <a16:rowId xmlns="" xmlns:a16="http://schemas.microsoft.com/office/drawing/2014/main" val="10005"/>
                  </a:ext>
                </a:extLst>
              </a:tr>
            </a:tbl>
          </a:graphicData>
        </a:graphic>
      </p:graphicFrame>
      <p:sp>
        <p:nvSpPr>
          <p:cNvPr id="3" name="矩形 2"/>
          <p:cNvSpPr/>
          <p:nvPr/>
        </p:nvSpPr>
        <p:spPr>
          <a:xfrm>
            <a:off x="3047286" y="1008406"/>
            <a:ext cx="5711820" cy="646331"/>
          </a:xfrm>
          <a:prstGeom prst="rect">
            <a:avLst/>
          </a:prstGeom>
        </p:spPr>
        <p:txBody>
          <a:bodyPr wrap="none">
            <a:spAutoFit/>
          </a:bodyPr>
          <a:lstStyle/>
          <a:p>
            <a:r>
              <a:rPr lang="zh-CN" altLang="en-US" dirty="0"/>
              <a:t>                                  项目开发环境清单</a:t>
            </a:r>
            <a:endParaRPr lang="en-US" altLang="zh-CN" dirty="0"/>
          </a:p>
          <a:p>
            <a:r>
              <a:rPr lang="zh-CN" altLang="en-US" dirty="0"/>
              <a:t>               （   </a:t>
            </a:r>
            <a:r>
              <a:rPr lang="en-US" altLang="zh-CN" dirty="0"/>
              <a:t>Project development environment list  </a:t>
            </a:r>
            <a:r>
              <a:rPr lang="zh-CN" altLang="en-US" dirty="0"/>
              <a:t>）</a:t>
            </a:r>
            <a:endParaRPr lang="en-US" altLang="zh-CN" dirty="0"/>
          </a:p>
        </p:txBody>
      </p:sp>
    </p:spTree>
    <p:extLst>
      <p:ext uri="{BB962C8B-B14F-4D97-AF65-F5344CB8AC3E}">
        <p14:creationId xmlns:p14="http://schemas.microsoft.com/office/powerpoint/2010/main" val="30620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998490" cy="610472"/>
            <a:chOff x="5289550" y="0"/>
            <a:chExt cx="1998490" cy="610472"/>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998490" cy="597396"/>
              <a:chOff x="4991099" y="55400"/>
              <a:chExt cx="1998490" cy="597396"/>
            </a:xfrm>
          </p:grpSpPr>
          <p:sp>
            <p:nvSpPr>
              <p:cNvPr id="9" name="矩形 8"/>
              <p:cNvSpPr/>
              <p:nvPr/>
            </p:nvSpPr>
            <p:spPr>
              <a:xfrm>
                <a:off x="5521023" y="68021"/>
                <a:ext cx="1468566" cy="584775"/>
              </a:xfrm>
              <a:prstGeom prst="rect">
                <a:avLst/>
              </a:prstGeom>
            </p:spPr>
            <p:txBody>
              <a:bodyPr wrap="square" anchor="ctr">
                <a:spAutoFit/>
              </a:bodyPr>
              <a:lstStyle/>
              <a:p>
                <a:r>
                  <a:rPr lang="zh-CN" altLang="en-US" sz="1600" b="1" dirty="0">
                    <a:solidFill>
                      <a:schemeClr val="bg1">
                        <a:lumMod val="95000"/>
                      </a:schemeClr>
                    </a:solidFill>
                    <a:latin typeface="+mj-ea"/>
                    <a:cs typeface="微软雅黑"/>
                  </a:rPr>
                  <a:t>开发环境</a:t>
                </a:r>
                <a:endParaRPr lang="en-US" altLang="zh-CN" sz="1600" b="1" dirty="0">
                  <a:solidFill>
                    <a:schemeClr val="bg1">
                      <a:lumMod val="95000"/>
                    </a:schemeClr>
                  </a:solidFill>
                  <a:latin typeface="+mj-ea"/>
                  <a:cs typeface="微软雅黑"/>
                </a:endParaRPr>
              </a:p>
              <a:p>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a:solidFill>
                      <a:schemeClr val="bg1"/>
                    </a:solidFill>
                    <a:latin typeface="+mj-ea"/>
                    <a:ea typeface="+mj-ea"/>
                    <a:cs typeface="微软雅黑"/>
                  </a:rPr>
                  <a:t>02</a:t>
                </a: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047286" y="1008406"/>
            <a:ext cx="4788490" cy="646331"/>
          </a:xfrm>
          <a:prstGeom prst="rect">
            <a:avLst/>
          </a:prstGeom>
        </p:spPr>
        <p:txBody>
          <a:bodyPr wrap="none">
            <a:spAutoFit/>
          </a:bodyPr>
          <a:lstStyle/>
          <a:p>
            <a:r>
              <a:rPr lang="zh-CN" altLang="en-US" dirty="0"/>
              <a:t>                             项目业务模块清单</a:t>
            </a:r>
            <a:endParaRPr lang="en-US" altLang="zh-CN" dirty="0"/>
          </a:p>
          <a:p>
            <a:r>
              <a:rPr lang="zh-CN" altLang="en-US" dirty="0"/>
              <a:t>                    （</a:t>
            </a:r>
            <a:r>
              <a:rPr lang="en-US" altLang="zh-CN" dirty="0"/>
              <a:t>Project business module list</a:t>
            </a:r>
            <a:r>
              <a:rPr lang="zh-CN" altLang="en-US" dirty="0"/>
              <a:t>）</a:t>
            </a:r>
            <a:endParaRPr lang="en-US" altLang="zh-CN" dirty="0"/>
          </a:p>
        </p:txBody>
      </p:sp>
      <p:graphicFrame>
        <p:nvGraphicFramePr>
          <p:cNvPr id="12" name="表格 11"/>
          <p:cNvGraphicFramePr>
            <a:graphicFrameLocks noGrp="1"/>
          </p:cNvGraphicFramePr>
          <p:nvPr>
            <p:extLst>
              <p:ext uri="{D42A27DB-BD31-4B8C-83A1-F6EECF244321}">
                <p14:modId xmlns:p14="http://schemas.microsoft.com/office/powerpoint/2010/main" val="3940212342"/>
              </p:ext>
            </p:extLst>
          </p:nvPr>
        </p:nvGraphicFramePr>
        <p:xfrm>
          <a:off x="3048000" y="1878734"/>
          <a:ext cx="6096000" cy="3998914"/>
        </p:xfrm>
        <a:graphic>
          <a:graphicData uri="http://schemas.openxmlformats.org/drawingml/2006/table">
            <a:tbl>
              <a:tblPr firstRow="1" bandRow="1">
                <a:tableStyleId>{5C22544A-7EE6-4342-B048-85BDC9FD1C3A}</a:tableStyleId>
              </a:tblPr>
              <a:tblGrid>
                <a:gridCol w="1399504">
                  <a:extLst>
                    <a:ext uri="{9D8B030D-6E8A-4147-A177-3AD203B41FA5}">
                      <a16:colId xmlns="" xmlns:a16="http://schemas.microsoft.com/office/drawing/2014/main" val="20000"/>
                    </a:ext>
                  </a:extLst>
                </a:gridCol>
                <a:gridCol w="4696496">
                  <a:extLst>
                    <a:ext uri="{9D8B030D-6E8A-4147-A177-3AD203B41FA5}">
                      <a16:colId xmlns="" xmlns:a16="http://schemas.microsoft.com/office/drawing/2014/main" val="20001"/>
                    </a:ext>
                  </a:extLst>
                </a:gridCol>
              </a:tblGrid>
              <a:tr h="370665">
                <a:tc>
                  <a:txBody>
                    <a:bodyPr/>
                    <a:lstStyle/>
                    <a:p>
                      <a:r>
                        <a:rPr lang="zh-CN" altLang="en-US" sz="1300" dirty="0"/>
                        <a:t>模块名称</a:t>
                      </a:r>
                    </a:p>
                  </a:txBody>
                  <a:tcPr marT="45698" marB="45698"/>
                </a:tc>
                <a:tc>
                  <a:txBody>
                    <a:bodyPr/>
                    <a:lstStyle/>
                    <a:p>
                      <a:r>
                        <a:rPr lang="zh-CN" altLang="en-US" sz="1300" dirty="0"/>
                        <a:t>具体内容</a:t>
                      </a:r>
                    </a:p>
                  </a:txBody>
                  <a:tcPr marT="45698" marB="45698"/>
                </a:tc>
                <a:extLst>
                  <a:ext uri="{0D108BD9-81ED-4DB2-BD59-A6C34878D82A}">
                    <a16:rowId xmlns="" xmlns:a16="http://schemas.microsoft.com/office/drawing/2014/main" val="10000"/>
                  </a:ext>
                </a:extLst>
              </a:tr>
              <a:tr h="370665">
                <a:tc>
                  <a:txBody>
                    <a:bodyPr/>
                    <a:lstStyle/>
                    <a:p>
                      <a:r>
                        <a:rPr lang="zh-CN" altLang="en-US" sz="1300" dirty="0"/>
                        <a:t>首页</a:t>
                      </a:r>
                      <a:endParaRPr lang="en-US" altLang="zh-CN" sz="1300" dirty="0"/>
                    </a:p>
                  </a:txBody>
                  <a:tcPr marT="45698" marB="45698"/>
                </a:tc>
                <a:tc>
                  <a:txBody>
                    <a:bodyPr/>
                    <a:lstStyle/>
                    <a:p>
                      <a:r>
                        <a:rPr lang="zh-CN" altLang="zh-CN" sz="1300" kern="1200" dirty="0">
                          <a:solidFill>
                            <a:schemeClr val="dk1"/>
                          </a:solidFill>
                          <a:effectLst/>
                          <a:latin typeface="+mn-lt"/>
                          <a:ea typeface="+mn-ea"/>
                          <a:cs typeface="+mn-cs"/>
                        </a:rPr>
                        <a:t>展示</a:t>
                      </a:r>
                      <a:r>
                        <a:rPr lang="en-US" altLang="zh-CN" sz="1300" kern="1200" dirty="0">
                          <a:solidFill>
                            <a:schemeClr val="dk1"/>
                          </a:solidFill>
                          <a:effectLst/>
                          <a:latin typeface="+mn-lt"/>
                          <a:ea typeface="+mn-ea"/>
                          <a:cs typeface="+mn-cs"/>
                        </a:rPr>
                        <a:t>CSS3</a:t>
                      </a:r>
                      <a:r>
                        <a:rPr lang="zh-CN" altLang="zh-CN" sz="1300" kern="1200" dirty="0">
                          <a:solidFill>
                            <a:schemeClr val="dk1"/>
                          </a:solidFill>
                          <a:effectLst/>
                          <a:latin typeface="+mn-lt"/>
                          <a:ea typeface="+mn-ea"/>
                          <a:cs typeface="+mn-cs"/>
                        </a:rPr>
                        <a:t>特效宣传，模糊效果</a:t>
                      </a:r>
                      <a:r>
                        <a:rPr lang="zh-CN" altLang="en-US" sz="1300" kern="1200" dirty="0">
                          <a:solidFill>
                            <a:schemeClr val="dk1"/>
                          </a:solidFill>
                          <a:effectLst/>
                          <a:latin typeface="+mn-lt"/>
                          <a:ea typeface="+mn-ea"/>
                          <a:cs typeface="+mn-cs"/>
                        </a:rPr>
                        <a:t>，进行用户导航</a:t>
                      </a:r>
                      <a:endParaRPr lang="zh-CN" altLang="en-US" sz="1300" dirty="0"/>
                    </a:p>
                  </a:txBody>
                  <a:tcPr marT="45698" marB="45698"/>
                </a:tc>
                <a:extLst>
                  <a:ext uri="{0D108BD9-81ED-4DB2-BD59-A6C34878D82A}">
                    <a16:rowId xmlns="" xmlns:a16="http://schemas.microsoft.com/office/drawing/2014/main" val="10001"/>
                  </a:ext>
                </a:extLst>
              </a:tr>
              <a:tr h="502858">
                <a:tc>
                  <a:txBody>
                    <a:bodyPr/>
                    <a:lstStyle/>
                    <a:p>
                      <a:r>
                        <a:rPr lang="zh-CN" altLang="en-US" sz="1300" dirty="0"/>
                        <a:t>主页</a:t>
                      </a:r>
                    </a:p>
                  </a:txBody>
                  <a:tcPr marT="45698" marB="45698"/>
                </a:tc>
                <a:tc>
                  <a:txBody>
                    <a:bodyPr/>
                    <a:lstStyle/>
                    <a:p>
                      <a:r>
                        <a:rPr lang="zh-CN" altLang="zh-CN" sz="1300" kern="1200" dirty="0">
                          <a:solidFill>
                            <a:schemeClr val="dk1"/>
                          </a:solidFill>
                          <a:effectLst/>
                          <a:latin typeface="+mn-lt"/>
                          <a:ea typeface="+mn-ea"/>
                          <a:cs typeface="+mn-cs"/>
                        </a:rPr>
                        <a:t>主页布局与动画特效</a:t>
                      </a:r>
                      <a:r>
                        <a:rPr lang="zh-CN" altLang="en-US" sz="1300" kern="1200" dirty="0">
                          <a:solidFill>
                            <a:schemeClr val="dk1"/>
                          </a:solidFill>
                          <a:effectLst/>
                          <a:latin typeface="+mn-lt"/>
                          <a:ea typeface="+mn-ea"/>
                          <a:cs typeface="+mn-cs"/>
                        </a:rPr>
                        <a:t>，在商品上添加查看详情与加入购物车的浮动效果</a:t>
                      </a:r>
                      <a:endParaRPr lang="zh-CN" altLang="en-US" sz="1300" dirty="0"/>
                    </a:p>
                  </a:txBody>
                  <a:tcPr marT="45698" marB="45698"/>
                </a:tc>
                <a:extLst>
                  <a:ext uri="{0D108BD9-81ED-4DB2-BD59-A6C34878D82A}">
                    <a16:rowId xmlns="" xmlns:a16="http://schemas.microsoft.com/office/drawing/2014/main" val="10002"/>
                  </a:ext>
                </a:extLst>
              </a:tr>
              <a:tr h="370665">
                <a:tc>
                  <a:txBody>
                    <a:bodyPr/>
                    <a:lstStyle/>
                    <a:p>
                      <a:r>
                        <a:rPr lang="zh-CN" altLang="en-US" sz="1300" dirty="0"/>
                        <a:t>登陆注册</a:t>
                      </a:r>
                    </a:p>
                  </a:txBody>
                  <a:tcPr marT="45698" marB="45698"/>
                </a:tc>
                <a:tc>
                  <a:txBody>
                    <a:bodyPr/>
                    <a:lstStyle/>
                    <a:p>
                      <a:r>
                        <a:rPr lang="zh-CN" altLang="en-US" sz="1300" dirty="0"/>
                        <a:t>账号密码登陆检测，手机注册密码设置格式检测。</a:t>
                      </a:r>
                    </a:p>
                  </a:txBody>
                  <a:tcPr marT="45698" marB="45698"/>
                </a:tc>
                <a:extLst>
                  <a:ext uri="{0D108BD9-81ED-4DB2-BD59-A6C34878D82A}">
                    <a16:rowId xmlns="" xmlns:a16="http://schemas.microsoft.com/office/drawing/2014/main" val="2784427320"/>
                  </a:ext>
                </a:extLst>
              </a:tr>
              <a:tr h="370665">
                <a:tc>
                  <a:txBody>
                    <a:bodyPr/>
                    <a:lstStyle/>
                    <a:p>
                      <a:r>
                        <a:rPr lang="zh-CN" altLang="en-US" sz="1300" dirty="0"/>
                        <a:t>个人中心</a:t>
                      </a:r>
                    </a:p>
                  </a:txBody>
                  <a:tcPr marT="45698" marB="45698"/>
                </a:tc>
                <a:tc>
                  <a:txBody>
                    <a:bodyPr/>
                    <a:lstStyle/>
                    <a:p>
                      <a:r>
                        <a:rPr lang="zh-CN" altLang="zh-CN" sz="1300" kern="1200" dirty="0">
                          <a:solidFill>
                            <a:schemeClr val="dk1"/>
                          </a:solidFill>
                          <a:effectLst/>
                          <a:latin typeface="+mn-lt"/>
                          <a:ea typeface="+mn-ea"/>
                          <a:cs typeface="+mn-cs"/>
                        </a:rPr>
                        <a:t>在个人中心显示历史订单</a:t>
                      </a:r>
                      <a:endParaRPr lang="zh-CN" altLang="en-US" sz="1300" dirty="0"/>
                    </a:p>
                  </a:txBody>
                  <a:tcPr marT="45698" marB="45698"/>
                </a:tc>
                <a:extLst>
                  <a:ext uri="{0D108BD9-81ED-4DB2-BD59-A6C34878D82A}">
                    <a16:rowId xmlns="" xmlns:a16="http://schemas.microsoft.com/office/drawing/2014/main" val="1795678206"/>
                  </a:ext>
                </a:extLst>
              </a:tr>
              <a:tr h="370665">
                <a:tc>
                  <a:txBody>
                    <a:bodyPr/>
                    <a:lstStyle/>
                    <a:p>
                      <a:r>
                        <a:rPr lang="zh-CN" altLang="en-US" sz="1300" dirty="0"/>
                        <a:t>商品列表</a:t>
                      </a:r>
                    </a:p>
                  </a:txBody>
                  <a:tcPr marT="45698" marB="45698"/>
                </a:tc>
                <a:tc>
                  <a:txBody>
                    <a:bodyPr/>
                    <a:lstStyle/>
                    <a:p>
                      <a:r>
                        <a:rPr lang="zh-CN" altLang="zh-CN" sz="1300" kern="1200" dirty="0">
                          <a:solidFill>
                            <a:schemeClr val="dk1"/>
                          </a:solidFill>
                          <a:effectLst/>
                          <a:latin typeface="+mn-lt"/>
                          <a:ea typeface="+mn-ea"/>
                          <a:cs typeface="+mn-cs"/>
                        </a:rPr>
                        <a:t>商品信息的布局和展示</a:t>
                      </a:r>
                      <a:r>
                        <a:rPr lang="zh-CN" altLang="en-US" sz="1300" kern="1200" dirty="0">
                          <a:solidFill>
                            <a:schemeClr val="dk1"/>
                          </a:solidFill>
                          <a:effectLst/>
                          <a:latin typeface="+mn-lt"/>
                          <a:ea typeface="+mn-ea"/>
                          <a:cs typeface="+mn-cs"/>
                        </a:rPr>
                        <a:t>（</a:t>
                      </a:r>
                      <a:r>
                        <a:rPr lang="en-US" altLang="zh-CN" sz="1300" kern="1200" dirty="0">
                          <a:solidFill>
                            <a:schemeClr val="dk1"/>
                          </a:solidFill>
                          <a:effectLst/>
                          <a:latin typeface="+mn-lt"/>
                          <a:ea typeface="+mn-ea"/>
                          <a:cs typeface="+mn-cs"/>
                        </a:rPr>
                        <a:t>12</a:t>
                      </a:r>
                      <a:r>
                        <a:rPr lang="zh-CN" altLang="en-US" sz="1300" kern="1200" dirty="0">
                          <a:solidFill>
                            <a:schemeClr val="dk1"/>
                          </a:solidFill>
                          <a:effectLst/>
                          <a:latin typeface="+mn-lt"/>
                          <a:ea typeface="+mn-ea"/>
                          <a:cs typeface="+mn-cs"/>
                        </a:rPr>
                        <a:t>个）</a:t>
                      </a:r>
                      <a:r>
                        <a:rPr lang="zh-CN" altLang="zh-CN" sz="1300" kern="1200" dirty="0">
                          <a:solidFill>
                            <a:schemeClr val="dk1"/>
                          </a:solidFill>
                          <a:effectLst/>
                          <a:latin typeface="+mn-lt"/>
                          <a:ea typeface="+mn-ea"/>
                          <a:cs typeface="+mn-cs"/>
                        </a:rPr>
                        <a:t>。商品单元的动画效果</a:t>
                      </a:r>
                      <a:endParaRPr lang="zh-CN" altLang="en-US" sz="1300" dirty="0"/>
                    </a:p>
                  </a:txBody>
                  <a:tcPr marT="45698" marB="45698"/>
                </a:tc>
                <a:extLst>
                  <a:ext uri="{0D108BD9-81ED-4DB2-BD59-A6C34878D82A}">
                    <a16:rowId xmlns="" xmlns:a16="http://schemas.microsoft.com/office/drawing/2014/main" val="10003"/>
                  </a:ext>
                </a:extLst>
              </a:tr>
              <a:tr h="370665">
                <a:tc>
                  <a:txBody>
                    <a:bodyPr/>
                    <a:lstStyle/>
                    <a:p>
                      <a:r>
                        <a:rPr lang="zh-CN" altLang="en-US" sz="1300" dirty="0"/>
                        <a:t>商品详情</a:t>
                      </a:r>
                    </a:p>
                  </a:txBody>
                  <a:tcPr marT="45698" marB="45698"/>
                </a:tc>
                <a:tc>
                  <a:txBody>
                    <a:bodyPr/>
                    <a:lstStyle/>
                    <a:p>
                      <a:r>
                        <a:rPr lang="zh-CN" altLang="zh-CN" sz="1300" kern="1200" dirty="0">
                          <a:solidFill>
                            <a:schemeClr val="dk1"/>
                          </a:solidFill>
                          <a:effectLst/>
                          <a:latin typeface="+mn-lt"/>
                          <a:ea typeface="+mn-ea"/>
                          <a:cs typeface="+mn-cs"/>
                        </a:rPr>
                        <a:t>商品图片切换与图片放大</a:t>
                      </a:r>
                      <a:endParaRPr lang="zh-CN" altLang="en-US" sz="1300" dirty="0"/>
                    </a:p>
                  </a:txBody>
                  <a:tcPr marT="45698" marB="45698"/>
                </a:tc>
                <a:extLst>
                  <a:ext uri="{0D108BD9-81ED-4DB2-BD59-A6C34878D82A}">
                    <a16:rowId xmlns="" xmlns:a16="http://schemas.microsoft.com/office/drawing/2014/main" val="10004"/>
                  </a:ext>
                </a:extLst>
              </a:tr>
              <a:tr h="530736">
                <a:tc>
                  <a:txBody>
                    <a:bodyPr/>
                    <a:lstStyle/>
                    <a:p>
                      <a:r>
                        <a:rPr lang="zh-CN" altLang="en-US" sz="1300" dirty="0"/>
                        <a:t>购物车</a:t>
                      </a:r>
                    </a:p>
                  </a:txBody>
                  <a:tcPr marT="45698" marB="45698"/>
                </a:tc>
                <a:tc>
                  <a:txBody>
                    <a:bodyPr/>
                    <a:lstStyle/>
                    <a:p>
                      <a:r>
                        <a:rPr lang="zh-CN" altLang="zh-CN" sz="1300" kern="1200" dirty="0">
                          <a:solidFill>
                            <a:schemeClr val="dk1"/>
                          </a:solidFill>
                          <a:effectLst/>
                          <a:latin typeface="+mn-lt"/>
                          <a:ea typeface="+mn-ea"/>
                          <a:cs typeface="+mn-cs"/>
                        </a:rPr>
                        <a:t>购物车的添加和删除</a:t>
                      </a:r>
                      <a:r>
                        <a:rPr lang="zh-CN" altLang="en-US" sz="1300" kern="1200" dirty="0">
                          <a:solidFill>
                            <a:schemeClr val="dk1"/>
                          </a:solidFill>
                          <a:effectLst/>
                          <a:latin typeface="+mn-lt"/>
                          <a:ea typeface="+mn-ea"/>
                          <a:cs typeface="+mn-cs"/>
                        </a:rPr>
                        <a:t>，并在上方小购物车显示</a:t>
                      </a:r>
                      <a:endParaRPr lang="zh-CN" altLang="en-US" sz="1300" dirty="0"/>
                    </a:p>
                  </a:txBody>
                  <a:tcPr marT="45698" marB="45698"/>
                </a:tc>
                <a:extLst>
                  <a:ext uri="{0D108BD9-81ED-4DB2-BD59-A6C34878D82A}">
                    <a16:rowId xmlns="" xmlns:a16="http://schemas.microsoft.com/office/drawing/2014/main" val="10005"/>
                  </a:ext>
                </a:extLst>
              </a:tr>
              <a:tr h="370665">
                <a:tc>
                  <a:txBody>
                    <a:bodyPr/>
                    <a:lstStyle/>
                    <a:p>
                      <a:r>
                        <a:rPr lang="zh-CN" altLang="en-US" sz="1300" dirty="0"/>
                        <a:t>结算清单</a:t>
                      </a:r>
                    </a:p>
                  </a:txBody>
                  <a:tcPr marT="45698" marB="45698"/>
                </a:tc>
                <a:tc>
                  <a:txBody>
                    <a:bodyPr/>
                    <a:lstStyle/>
                    <a:p>
                      <a:r>
                        <a:rPr lang="zh-CN" altLang="zh-CN" sz="1300" kern="1200" dirty="0">
                          <a:solidFill>
                            <a:schemeClr val="dk1"/>
                          </a:solidFill>
                          <a:effectLst/>
                          <a:latin typeface="+mn-lt"/>
                          <a:ea typeface="+mn-ea"/>
                          <a:cs typeface="+mn-cs"/>
                        </a:rPr>
                        <a:t>购物结算</a:t>
                      </a:r>
                      <a:endParaRPr lang="zh-CN" altLang="en-US" sz="1300" dirty="0"/>
                    </a:p>
                  </a:txBody>
                  <a:tcPr marT="45698" marB="45698"/>
                </a:tc>
                <a:extLst>
                  <a:ext uri="{0D108BD9-81ED-4DB2-BD59-A6C34878D82A}">
                    <a16:rowId xmlns="" xmlns:a16="http://schemas.microsoft.com/office/drawing/2014/main" val="10006"/>
                  </a:ext>
                </a:extLst>
              </a:tr>
              <a:tr h="370665">
                <a:tc>
                  <a:txBody>
                    <a:bodyPr/>
                    <a:lstStyle/>
                    <a:p>
                      <a:r>
                        <a:rPr lang="zh-CN" altLang="en-US" sz="1300" dirty="0"/>
                        <a:t>应用商城</a:t>
                      </a:r>
                    </a:p>
                  </a:txBody>
                  <a:tcPr marT="45698" marB="45698"/>
                </a:tc>
                <a:tc>
                  <a:txBody>
                    <a:bodyPr/>
                    <a:lstStyle/>
                    <a:p>
                      <a:r>
                        <a:rPr lang="zh-CN" altLang="zh-CN" sz="1300" kern="1200" dirty="0">
                          <a:solidFill>
                            <a:schemeClr val="dk1"/>
                          </a:solidFill>
                          <a:effectLst/>
                          <a:latin typeface="+mn-lt"/>
                          <a:ea typeface="+mn-ea"/>
                          <a:cs typeface="+mn-cs"/>
                        </a:rPr>
                        <a:t>应用商城轮播。</a:t>
                      </a:r>
                      <a:endParaRPr lang="zh-CN" altLang="en-US" sz="1300" dirty="0"/>
                    </a:p>
                  </a:txBody>
                  <a:tcPr marT="45698" marB="45698"/>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23705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871</Words>
  <Application>Microsoft Office PowerPoint</Application>
  <PresentationFormat>自定义</PresentationFormat>
  <Paragraphs>233</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uncle fan</cp:lastModifiedBy>
  <cp:revision>185</cp:revision>
  <dcterms:created xsi:type="dcterms:W3CDTF">2015-11-30T07:24:09Z</dcterms:created>
  <dcterms:modified xsi:type="dcterms:W3CDTF">2017-04-14T00:30:35Z</dcterms:modified>
</cp:coreProperties>
</file>