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ACD55-AE36-4146-A4A5-EEC3999CEF1A}"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78062-2233-48A3-B953-89A2D4DB03CF}" type="slidenum">
              <a:rPr lang="zh-CN" altLang="en-US" smtClean="0"/>
              <a:t>‹#›</a:t>
            </a:fld>
            <a:endParaRPr lang="zh-CN" altLang="en-US"/>
          </a:p>
        </p:txBody>
      </p:sp>
    </p:spTree>
    <p:extLst>
      <p:ext uri="{BB962C8B-B14F-4D97-AF65-F5344CB8AC3E}">
        <p14:creationId xmlns:p14="http://schemas.microsoft.com/office/powerpoint/2010/main" val="15754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B78062-2233-48A3-B953-89A2D4DB03CF}" type="slidenum">
              <a:rPr lang="zh-CN" altLang="en-US" smtClean="0"/>
              <a:t>4</a:t>
            </a:fld>
            <a:endParaRPr lang="zh-CN" altLang="en-US"/>
          </a:p>
        </p:txBody>
      </p:sp>
    </p:spTree>
    <p:extLst>
      <p:ext uri="{BB962C8B-B14F-4D97-AF65-F5344CB8AC3E}">
        <p14:creationId xmlns:p14="http://schemas.microsoft.com/office/powerpoint/2010/main" val="321936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335AF-C0DD-4483-B152-CDE1ACBE74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53224C-CD8C-4700-99D3-2E935CE4D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3C9CE2-0FCC-4537-9584-E423B7A9A013}"/>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78FFC49A-C3E8-46EF-A669-4A48E577B5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72AF17-147F-4E03-84EA-0EF6627B36E8}"/>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241265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C94AC-BABC-484E-9A49-2DE70CF8A6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0CD6CD-EDCF-4809-940B-504DC62B34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E8A1F0-1AC1-41DE-A132-99486B58CA8C}"/>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3DC6766B-DDCD-43A2-AB4D-0469D8F4C8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8D2E38-4A10-49F6-8CB9-A2201B6B1A1C}"/>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167295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BF1459-D084-4AAC-892D-DD56BD077B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9004FA-DF95-4215-B5F0-95ADD9CE05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C63A34-C4CA-4C4C-A73A-EFEBF5D1619D}"/>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6F4920EB-F14A-4869-A59B-82FC48A31F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2DA30-18BD-42DB-9445-152FF75A918F}"/>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87294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F00E9-DDF8-4D42-8161-21978A49D4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2C3862-8EBD-4D8A-9BDE-1943EB2B57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B023C1-EFEF-4CEB-8384-3D281E5B1D97}"/>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82CBC78D-07BE-464D-B0C5-E15ACA0252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1F4B7B-13E8-42B6-B23B-8258A9D95DDB}"/>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423320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B2CB5-ED15-447E-9590-FDBAAE3E0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40598D-0D0F-48BC-A72A-9AA6A6019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415FC0-76AC-4AD6-87F5-CC0BD82C9379}"/>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D2380B6F-6967-48EA-A089-6C6A583C6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AA9CD8-E3DD-4EB4-B6A8-2B3EC554AF87}"/>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257081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BCEE9-7016-4175-ABE8-A76E97D5D3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06E705-503C-435A-916F-F3CB62B0E5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658D1E-E6A1-4209-847C-4D191DA33B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87A2D0-555F-4ECE-A17A-9DF347AC76BD}"/>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F31C81EA-4875-4D9C-A9A1-DCBC2CBA48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9A7DF0-CDE1-4408-86DC-CA6E6E3E5727}"/>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126342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26C35-0EB2-437A-86D9-88A2E1FBAA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D71FC8-BF95-4E0B-9440-D45225300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23DDF2-1487-4308-A90F-D0BAA6030B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8B04E2-8C1E-4013-A0D4-DF7485DE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C749940-0174-439E-9537-F7BA09698D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33A42A-A03C-4444-88A8-595CC935E6EA}"/>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8" name="页脚占位符 7">
            <a:extLst>
              <a:ext uri="{FF2B5EF4-FFF2-40B4-BE49-F238E27FC236}">
                <a16:creationId xmlns:a16="http://schemas.microsoft.com/office/drawing/2014/main" id="{17B06438-B058-493F-AEF3-F887A8CADC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472C06-1F60-4690-BE34-BDF0FC9252FD}"/>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384046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E48A9-8BF8-42F3-8414-5755423334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6C36F4-C3DD-40B4-84CF-FC1A8ECF38D5}"/>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4" name="页脚占位符 3">
            <a:extLst>
              <a:ext uri="{FF2B5EF4-FFF2-40B4-BE49-F238E27FC236}">
                <a16:creationId xmlns:a16="http://schemas.microsoft.com/office/drawing/2014/main" id="{077B9703-EB37-4E28-8EAF-8570C5A24E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649255-165F-40DE-9A49-E3768C27968D}"/>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402530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82E74B-D083-488C-8B5F-4BEE372920CF}"/>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3" name="页脚占位符 2">
            <a:extLst>
              <a:ext uri="{FF2B5EF4-FFF2-40B4-BE49-F238E27FC236}">
                <a16:creationId xmlns:a16="http://schemas.microsoft.com/office/drawing/2014/main" id="{31FCD835-1D0A-4658-B798-758A9F4310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E6A11E-9584-46C4-AB82-67D52EFCAD1F}"/>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68186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D5B98-3262-45E0-B99D-B172DC2233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0723F5-5A32-4631-8F11-336962927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79A3C4-71E5-40C1-B1DF-6889BED3E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A87116-3AE2-4C96-9F6D-2C0659AABE70}"/>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70B76048-7354-4D51-83A1-BF9CDB52D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4770C2-AA45-491C-B071-0EF91C9E6790}"/>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196498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24E09-DFA8-409A-A5B0-502EC4FB4B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1CC756-E4AF-41D7-9A96-88876268C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19C744-320C-464A-BCF1-91BBF0374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E4628B-611B-4FF3-A4ED-5A46C238A07B}"/>
              </a:ext>
            </a:extLst>
          </p:cNvPr>
          <p:cNvSpPr>
            <a:spLocks noGrp="1"/>
          </p:cNvSpPr>
          <p:nvPr>
            <p:ph type="dt" sz="half" idx="10"/>
          </p:nvPr>
        </p:nvSpPr>
        <p:spPr/>
        <p:txBody>
          <a:bodyPr/>
          <a:lstStyle/>
          <a:p>
            <a:fld id="{62CEC6CB-96E8-4467-A33D-E024CF756351}"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41D65F5B-1AE4-4211-AD62-8754720D3C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A22C1-5C5E-4842-AD1D-3D10564188F7}"/>
              </a:ext>
            </a:extLst>
          </p:cNvPr>
          <p:cNvSpPr>
            <a:spLocks noGrp="1"/>
          </p:cNvSpPr>
          <p:nvPr>
            <p:ph type="sldNum" sz="quarter" idx="12"/>
          </p:nvPr>
        </p:nvSpPr>
        <p:spPr/>
        <p:txBody>
          <a:body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9119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3E41B1-56C0-4E37-A7F0-2CA8D615D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EB1A8C-80FC-402B-A1F5-0F3C7FB6F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97B268-7469-4CF6-9AF0-124A37411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EC6CB-96E8-4467-A33D-E024CF756351}"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86D5FA35-527E-416D-A0A6-3A4EA056A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17FE59-173B-4B9A-BD7F-C7727E62B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4CD20-592E-41A0-BB86-0E664926FA02}" type="slidenum">
              <a:rPr lang="zh-CN" altLang="en-US" smtClean="0"/>
              <a:t>‹#›</a:t>
            </a:fld>
            <a:endParaRPr lang="zh-CN" altLang="en-US"/>
          </a:p>
        </p:txBody>
      </p:sp>
    </p:spTree>
    <p:extLst>
      <p:ext uri="{BB962C8B-B14F-4D97-AF65-F5344CB8AC3E}">
        <p14:creationId xmlns:p14="http://schemas.microsoft.com/office/powerpoint/2010/main" val="44836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2EF2E43-93D4-4823-8A1A-0498F96D986D}"/>
              </a:ext>
            </a:extLst>
          </p:cNvPr>
          <p:cNvSpPr txBox="1"/>
          <p:nvPr/>
        </p:nvSpPr>
        <p:spPr>
          <a:xfrm>
            <a:off x="193108" y="486885"/>
            <a:ext cx="6288901" cy="523220"/>
          </a:xfrm>
          <a:prstGeom prst="rect">
            <a:avLst/>
          </a:prstGeom>
          <a:noFill/>
        </p:spPr>
        <p:txBody>
          <a:bodyPr wrap="none" rtlCol="0">
            <a:spAutoFit/>
          </a:bodyPr>
          <a:lstStyle/>
          <a:p>
            <a:r>
              <a:rPr lang="zh-CN" altLang="en-US" sz="2800" dirty="0"/>
              <a:t>一种基于成本模型的生态系统服务评价</a:t>
            </a:r>
          </a:p>
        </p:txBody>
      </p:sp>
      <p:sp>
        <p:nvSpPr>
          <p:cNvPr id="6" name="文本框 5">
            <a:extLst>
              <a:ext uri="{FF2B5EF4-FFF2-40B4-BE49-F238E27FC236}">
                <a16:creationId xmlns:a16="http://schemas.microsoft.com/office/drawing/2014/main" id="{FFBF2686-29A5-4200-8BFD-1FD715DFEDEF}"/>
              </a:ext>
            </a:extLst>
          </p:cNvPr>
          <p:cNvSpPr txBox="1"/>
          <p:nvPr/>
        </p:nvSpPr>
        <p:spPr>
          <a:xfrm>
            <a:off x="193108" y="1174111"/>
            <a:ext cx="2704587" cy="523220"/>
          </a:xfrm>
          <a:prstGeom prst="rect">
            <a:avLst/>
          </a:prstGeom>
          <a:noFill/>
        </p:spPr>
        <p:txBody>
          <a:bodyPr wrap="none" rtlCol="0">
            <a:spAutoFit/>
          </a:bodyPr>
          <a:lstStyle/>
          <a:p>
            <a:r>
              <a:rPr lang="en-US" altLang="zh-CN" sz="2800" dirty="0"/>
              <a:t>1. </a:t>
            </a:r>
            <a:r>
              <a:rPr lang="zh-CN" altLang="en-US" sz="2800" dirty="0"/>
              <a:t>解决什么问题</a:t>
            </a:r>
          </a:p>
        </p:txBody>
      </p:sp>
      <p:sp>
        <p:nvSpPr>
          <p:cNvPr id="9" name="文本框 8">
            <a:extLst>
              <a:ext uri="{FF2B5EF4-FFF2-40B4-BE49-F238E27FC236}">
                <a16:creationId xmlns:a16="http://schemas.microsoft.com/office/drawing/2014/main" id="{8B0893B5-6946-4E83-823B-DBB6AABBAB30}"/>
              </a:ext>
            </a:extLst>
          </p:cNvPr>
          <p:cNvSpPr txBox="1"/>
          <p:nvPr/>
        </p:nvSpPr>
        <p:spPr>
          <a:xfrm>
            <a:off x="365759" y="1806193"/>
            <a:ext cx="9723120" cy="461665"/>
          </a:xfrm>
          <a:prstGeom prst="rect">
            <a:avLst/>
          </a:prstGeom>
          <a:noFill/>
        </p:spPr>
        <p:txBody>
          <a:bodyPr wrap="square" rtlCol="0">
            <a:spAutoFit/>
          </a:bodyPr>
          <a:lstStyle/>
          <a:p>
            <a:r>
              <a:rPr lang="zh-CN" altLang="en-US" sz="2400" dirty="0"/>
              <a:t>  </a:t>
            </a:r>
            <a:r>
              <a:rPr lang="zh-CN" altLang="en-US" dirty="0"/>
              <a:t>这个工作实现了生态系统服务功能的量化，同时解决了此量化的功能向市场价值的转换。</a:t>
            </a:r>
          </a:p>
        </p:txBody>
      </p:sp>
      <p:sp>
        <p:nvSpPr>
          <p:cNvPr id="11" name="文本框 10">
            <a:extLst>
              <a:ext uri="{FF2B5EF4-FFF2-40B4-BE49-F238E27FC236}">
                <a16:creationId xmlns:a16="http://schemas.microsoft.com/office/drawing/2014/main" id="{2D2DFC90-5B95-4AFC-9CBB-630935B85516}"/>
              </a:ext>
            </a:extLst>
          </p:cNvPr>
          <p:cNvSpPr txBox="1"/>
          <p:nvPr/>
        </p:nvSpPr>
        <p:spPr>
          <a:xfrm>
            <a:off x="193108" y="2438585"/>
            <a:ext cx="3063659" cy="523220"/>
          </a:xfrm>
          <a:prstGeom prst="rect">
            <a:avLst/>
          </a:prstGeom>
          <a:noFill/>
        </p:spPr>
        <p:txBody>
          <a:bodyPr wrap="none" rtlCol="0">
            <a:spAutoFit/>
          </a:bodyPr>
          <a:lstStyle/>
          <a:p>
            <a:r>
              <a:rPr lang="en-US" altLang="zh-CN" sz="2800" dirty="0"/>
              <a:t>2. </a:t>
            </a:r>
            <a:r>
              <a:rPr lang="zh-CN" altLang="en-US" sz="2800" dirty="0"/>
              <a:t>前人有什么工作</a:t>
            </a:r>
          </a:p>
        </p:txBody>
      </p:sp>
      <p:pic>
        <p:nvPicPr>
          <p:cNvPr id="12" name="图片 11">
            <a:extLst>
              <a:ext uri="{FF2B5EF4-FFF2-40B4-BE49-F238E27FC236}">
                <a16:creationId xmlns:a16="http://schemas.microsoft.com/office/drawing/2014/main" id="{CB4D3712-6E2D-476B-88A3-BF83B9F85440}"/>
              </a:ext>
            </a:extLst>
          </p:cNvPr>
          <p:cNvPicPr>
            <a:picLocks noChangeAspect="1"/>
          </p:cNvPicPr>
          <p:nvPr/>
        </p:nvPicPr>
        <p:blipFill>
          <a:blip r:embed="rId2"/>
          <a:stretch>
            <a:fillRect/>
          </a:stretch>
        </p:blipFill>
        <p:spPr>
          <a:xfrm>
            <a:off x="522743" y="3129200"/>
            <a:ext cx="6848475" cy="476250"/>
          </a:xfrm>
          <a:prstGeom prst="rect">
            <a:avLst/>
          </a:prstGeom>
        </p:spPr>
      </p:pic>
      <p:sp>
        <p:nvSpPr>
          <p:cNvPr id="13" name="文本框 12">
            <a:extLst>
              <a:ext uri="{FF2B5EF4-FFF2-40B4-BE49-F238E27FC236}">
                <a16:creationId xmlns:a16="http://schemas.microsoft.com/office/drawing/2014/main" id="{399F28E0-B994-4641-803D-3A251C124D27}"/>
              </a:ext>
            </a:extLst>
          </p:cNvPr>
          <p:cNvSpPr txBox="1"/>
          <p:nvPr/>
        </p:nvSpPr>
        <p:spPr>
          <a:xfrm>
            <a:off x="365759" y="3896195"/>
            <a:ext cx="9417963" cy="369332"/>
          </a:xfrm>
          <a:prstGeom prst="rect">
            <a:avLst/>
          </a:prstGeom>
          <a:noFill/>
        </p:spPr>
        <p:txBody>
          <a:bodyPr wrap="none" rtlCol="0">
            <a:spAutoFit/>
          </a:bodyPr>
          <a:lstStyle/>
          <a:p>
            <a:r>
              <a:rPr lang="zh-CN" altLang="en-US" dirty="0"/>
              <a:t>在这篇文章中，研究者</a:t>
            </a:r>
            <a:r>
              <a:rPr lang="zh-CN" altLang="en-US" b="0" i="0" dirty="0">
                <a:solidFill>
                  <a:srgbClr val="000000"/>
                </a:solidFill>
                <a:effectLst/>
                <a:latin typeface="system-ui"/>
              </a:rPr>
              <a:t>提出了一个概念框架，并草拟了实现生态系统服务承诺的战略计划。</a:t>
            </a:r>
            <a:endParaRPr lang="zh-CN" altLang="en-US" dirty="0"/>
          </a:p>
        </p:txBody>
      </p:sp>
      <p:pic>
        <p:nvPicPr>
          <p:cNvPr id="18" name="图片 17">
            <a:extLst>
              <a:ext uri="{FF2B5EF4-FFF2-40B4-BE49-F238E27FC236}">
                <a16:creationId xmlns:a16="http://schemas.microsoft.com/office/drawing/2014/main" id="{E18EEB03-7E26-4DDC-BF98-C6A2281CB4D1}"/>
              </a:ext>
            </a:extLst>
          </p:cNvPr>
          <p:cNvPicPr>
            <a:picLocks noChangeAspect="1"/>
          </p:cNvPicPr>
          <p:nvPr/>
        </p:nvPicPr>
        <p:blipFill>
          <a:blip r:embed="rId3"/>
          <a:stretch>
            <a:fillRect/>
          </a:stretch>
        </p:blipFill>
        <p:spPr>
          <a:xfrm>
            <a:off x="522743" y="4260056"/>
            <a:ext cx="6762750" cy="400050"/>
          </a:xfrm>
          <a:prstGeom prst="rect">
            <a:avLst/>
          </a:prstGeom>
        </p:spPr>
      </p:pic>
      <p:sp>
        <p:nvSpPr>
          <p:cNvPr id="19" name="文本框 18">
            <a:extLst>
              <a:ext uri="{FF2B5EF4-FFF2-40B4-BE49-F238E27FC236}">
                <a16:creationId xmlns:a16="http://schemas.microsoft.com/office/drawing/2014/main" id="{80BE299D-8848-448D-9090-F67843FA879E}"/>
              </a:ext>
            </a:extLst>
          </p:cNvPr>
          <p:cNvSpPr txBox="1"/>
          <p:nvPr/>
        </p:nvSpPr>
        <p:spPr>
          <a:xfrm>
            <a:off x="420093" y="4802743"/>
            <a:ext cx="7109639" cy="369332"/>
          </a:xfrm>
          <a:prstGeom prst="rect">
            <a:avLst/>
          </a:prstGeom>
          <a:noFill/>
        </p:spPr>
        <p:txBody>
          <a:bodyPr wrap="none" rtlCol="0">
            <a:spAutoFit/>
          </a:bodyPr>
          <a:lstStyle/>
          <a:p>
            <a:r>
              <a:rPr lang="zh-CN" altLang="en-US" dirty="0"/>
              <a:t>在这篇文章中，研究者对生态系统在土地上的价值转移进行了改进。</a:t>
            </a:r>
          </a:p>
        </p:txBody>
      </p:sp>
      <p:pic>
        <p:nvPicPr>
          <p:cNvPr id="20" name="图片 19">
            <a:extLst>
              <a:ext uri="{FF2B5EF4-FFF2-40B4-BE49-F238E27FC236}">
                <a16:creationId xmlns:a16="http://schemas.microsoft.com/office/drawing/2014/main" id="{43FFE940-CB75-4A13-B1A5-819A11632326}"/>
              </a:ext>
            </a:extLst>
          </p:cNvPr>
          <p:cNvPicPr>
            <a:picLocks noChangeAspect="1"/>
          </p:cNvPicPr>
          <p:nvPr/>
        </p:nvPicPr>
        <p:blipFill>
          <a:blip r:embed="rId4"/>
          <a:stretch>
            <a:fillRect/>
          </a:stretch>
        </p:blipFill>
        <p:spPr>
          <a:xfrm>
            <a:off x="537030" y="5308892"/>
            <a:ext cx="6819900" cy="419100"/>
          </a:xfrm>
          <a:prstGeom prst="rect">
            <a:avLst/>
          </a:prstGeom>
        </p:spPr>
      </p:pic>
      <p:sp>
        <p:nvSpPr>
          <p:cNvPr id="22" name="文本框 21">
            <a:extLst>
              <a:ext uri="{FF2B5EF4-FFF2-40B4-BE49-F238E27FC236}">
                <a16:creationId xmlns:a16="http://schemas.microsoft.com/office/drawing/2014/main" id="{C47D13C7-F767-475E-B94D-36F8DE9D226F}"/>
              </a:ext>
            </a:extLst>
          </p:cNvPr>
          <p:cNvSpPr txBox="1"/>
          <p:nvPr/>
        </p:nvSpPr>
        <p:spPr>
          <a:xfrm>
            <a:off x="420093" y="5857399"/>
            <a:ext cx="7340471" cy="369332"/>
          </a:xfrm>
          <a:prstGeom prst="rect">
            <a:avLst/>
          </a:prstGeom>
          <a:noFill/>
        </p:spPr>
        <p:txBody>
          <a:bodyPr wrap="none" rtlCol="0">
            <a:spAutoFit/>
          </a:bodyPr>
          <a:lstStyle/>
          <a:p>
            <a:r>
              <a:rPr lang="zh-CN" altLang="en-US" dirty="0"/>
              <a:t>在这篇文章中，研究者通过植物多样性的变化建立了同环境变化的关系</a:t>
            </a:r>
          </a:p>
        </p:txBody>
      </p:sp>
    </p:spTree>
    <p:extLst>
      <p:ext uri="{BB962C8B-B14F-4D97-AF65-F5344CB8AC3E}">
        <p14:creationId xmlns:p14="http://schemas.microsoft.com/office/powerpoint/2010/main" val="405163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E999B9D3-391C-47E4-8E64-77D9D7303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79" y="0"/>
            <a:ext cx="9792433" cy="6858000"/>
          </a:xfrm>
          <a:prstGeom prst="rect">
            <a:avLst/>
          </a:prstGeom>
        </p:spPr>
      </p:pic>
      <p:pic>
        <p:nvPicPr>
          <p:cNvPr id="6" name="图片 5">
            <a:extLst>
              <a:ext uri="{FF2B5EF4-FFF2-40B4-BE49-F238E27FC236}">
                <a16:creationId xmlns:a16="http://schemas.microsoft.com/office/drawing/2014/main" id="{77FD50EC-FD67-4B02-BA51-60F76B6DC3AB}"/>
              </a:ext>
            </a:extLst>
          </p:cNvPr>
          <p:cNvPicPr>
            <a:picLocks noChangeAspect="1"/>
          </p:cNvPicPr>
          <p:nvPr/>
        </p:nvPicPr>
        <p:blipFill>
          <a:blip r:embed="rId3"/>
          <a:stretch>
            <a:fillRect/>
          </a:stretch>
        </p:blipFill>
        <p:spPr>
          <a:xfrm>
            <a:off x="8196875" y="299536"/>
            <a:ext cx="2047875" cy="485775"/>
          </a:xfrm>
          <a:prstGeom prst="rect">
            <a:avLst/>
          </a:prstGeom>
        </p:spPr>
      </p:pic>
      <p:pic>
        <p:nvPicPr>
          <p:cNvPr id="12" name="图片 11">
            <a:extLst>
              <a:ext uri="{FF2B5EF4-FFF2-40B4-BE49-F238E27FC236}">
                <a16:creationId xmlns:a16="http://schemas.microsoft.com/office/drawing/2014/main" id="{DCC0BC9A-CCAA-45AD-89AF-8A3DAAA5C98D}"/>
              </a:ext>
            </a:extLst>
          </p:cNvPr>
          <p:cNvPicPr>
            <a:picLocks noChangeAspect="1"/>
          </p:cNvPicPr>
          <p:nvPr/>
        </p:nvPicPr>
        <p:blipFill>
          <a:blip r:embed="rId4"/>
          <a:stretch>
            <a:fillRect/>
          </a:stretch>
        </p:blipFill>
        <p:spPr>
          <a:xfrm>
            <a:off x="9118924" y="785180"/>
            <a:ext cx="1352550" cy="752475"/>
          </a:xfrm>
          <a:prstGeom prst="rect">
            <a:avLst/>
          </a:prstGeom>
        </p:spPr>
      </p:pic>
      <p:pic>
        <p:nvPicPr>
          <p:cNvPr id="10" name="图片 9">
            <a:extLst>
              <a:ext uri="{FF2B5EF4-FFF2-40B4-BE49-F238E27FC236}">
                <a16:creationId xmlns:a16="http://schemas.microsoft.com/office/drawing/2014/main" id="{85D825D8-CD1F-4A89-BE33-B9F3828FB91C}"/>
              </a:ext>
            </a:extLst>
          </p:cNvPr>
          <p:cNvPicPr>
            <a:picLocks noChangeAspect="1"/>
          </p:cNvPicPr>
          <p:nvPr/>
        </p:nvPicPr>
        <p:blipFill>
          <a:blip r:embed="rId5"/>
          <a:stretch>
            <a:fillRect/>
          </a:stretch>
        </p:blipFill>
        <p:spPr>
          <a:xfrm>
            <a:off x="7748856" y="970917"/>
            <a:ext cx="1171575" cy="381000"/>
          </a:xfrm>
          <a:prstGeom prst="rect">
            <a:avLst/>
          </a:prstGeom>
        </p:spPr>
      </p:pic>
      <p:pic>
        <p:nvPicPr>
          <p:cNvPr id="16" name="图片 15">
            <a:extLst>
              <a:ext uri="{FF2B5EF4-FFF2-40B4-BE49-F238E27FC236}">
                <a16:creationId xmlns:a16="http://schemas.microsoft.com/office/drawing/2014/main" id="{C2423C35-2B3F-4FDC-A09E-ED1B8A4B86F5}"/>
              </a:ext>
            </a:extLst>
          </p:cNvPr>
          <p:cNvPicPr>
            <a:picLocks noChangeAspect="1"/>
          </p:cNvPicPr>
          <p:nvPr/>
        </p:nvPicPr>
        <p:blipFill>
          <a:blip r:embed="rId6"/>
          <a:stretch>
            <a:fillRect/>
          </a:stretch>
        </p:blipFill>
        <p:spPr>
          <a:xfrm>
            <a:off x="7154667" y="1536496"/>
            <a:ext cx="2466975" cy="342900"/>
          </a:xfrm>
          <a:prstGeom prst="rect">
            <a:avLst/>
          </a:prstGeom>
        </p:spPr>
      </p:pic>
      <p:pic>
        <p:nvPicPr>
          <p:cNvPr id="17" name="图片 16">
            <a:extLst>
              <a:ext uri="{FF2B5EF4-FFF2-40B4-BE49-F238E27FC236}">
                <a16:creationId xmlns:a16="http://schemas.microsoft.com/office/drawing/2014/main" id="{0D3FE270-DD65-49AB-80EB-8895EA703D3A}"/>
              </a:ext>
            </a:extLst>
          </p:cNvPr>
          <p:cNvPicPr>
            <a:picLocks noChangeAspect="1"/>
          </p:cNvPicPr>
          <p:nvPr/>
        </p:nvPicPr>
        <p:blipFill>
          <a:blip r:embed="rId7"/>
          <a:stretch>
            <a:fillRect/>
          </a:stretch>
        </p:blipFill>
        <p:spPr>
          <a:xfrm>
            <a:off x="6906926" y="1992146"/>
            <a:ext cx="2181225" cy="390525"/>
          </a:xfrm>
          <a:prstGeom prst="rect">
            <a:avLst/>
          </a:prstGeom>
        </p:spPr>
      </p:pic>
      <p:pic>
        <p:nvPicPr>
          <p:cNvPr id="18" name="图片 17">
            <a:extLst>
              <a:ext uri="{FF2B5EF4-FFF2-40B4-BE49-F238E27FC236}">
                <a16:creationId xmlns:a16="http://schemas.microsoft.com/office/drawing/2014/main" id="{41A292A6-223B-443A-BD16-B4DFB34891BD}"/>
              </a:ext>
            </a:extLst>
          </p:cNvPr>
          <p:cNvPicPr>
            <a:picLocks noChangeAspect="1"/>
          </p:cNvPicPr>
          <p:nvPr/>
        </p:nvPicPr>
        <p:blipFill>
          <a:blip r:embed="rId8"/>
          <a:stretch>
            <a:fillRect/>
          </a:stretch>
        </p:blipFill>
        <p:spPr>
          <a:xfrm>
            <a:off x="6823840" y="2584604"/>
            <a:ext cx="1390650" cy="342900"/>
          </a:xfrm>
          <a:prstGeom prst="rect">
            <a:avLst/>
          </a:prstGeom>
        </p:spPr>
      </p:pic>
      <p:pic>
        <p:nvPicPr>
          <p:cNvPr id="19" name="图片 18">
            <a:extLst>
              <a:ext uri="{FF2B5EF4-FFF2-40B4-BE49-F238E27FC236}">
                <a16:creationId xmlns:a16="http://schemas.microsoft.com/office/drawing/2014/main" id="{6F7E718E-4D79-4C99-8802-77632567F26C}"/>
              </a:ext>
            </a:extLst>
          </p:cNvPr>
          <p:cNvPicPr>
            <a:picLocks noChangeAspect="1"/>
          </p:cNvPicPr>
          <p:nvPr/>
        </p:nvPicPr>
        <p:blipFill>
          <a:blip r:embed="rId9"/>
          <a:stretch>
            <a:fillRect/>
          </a:stretch>
        </p:blipFill>
        <p:spPr>
          <a:xfrm>
            <a:off x="8160918" y="2465985"/>
            <a:ext cx="3686175" cy="561975"/>
          </a:xfrm>
          <a:prstGeom prst="rect">
            <a:avLst/>
          </a:prstGeom>
        </p:spPr>
      </p:pic>
      <p:pic>
        <p:nvPicPr>
          <p:cNvPr id="20" name="图片 19">
            <a:extLst>
              <a:ext uri="{FF2B5EF4-FFF2-40B4-BE49-F238E27FC236}">
                <a16:creationId xmlns:a16="http://schemas.microsoft.com/office/drawing/2014/main" id="{2413C9A3-BB4B-44AC-AC35-2A005DB1FFE3}"/>
              </a:ext>
            </a:extLst>
          </p:cNvPr>
          <p:cNvPicPr>
            <a:picLocks noChangeAspect="1"/>
          </p:cNvPicPr>
          <p:nvPr/>
        </p:nvPicPr>
        <p:blipFill>
          <a:blip r:embed="rId10"/>
          <a:stretch>
            <a:fillRect/>
          </a:stretch>
        </p:blipFill>
        <p:spPr>
          <a:xfrm>
            <a:off x="6913143" y="3057187"/>
            <a:ext cx="1247775" cy="381000"/>
          </a:xfrm>
          <a:prstGeom prst="rect">
            <a:avLst/>
          </a:prstGeom>
        </p:spPr>
      </p:pic>
      <p:pic>
        <p:nvPicPr>
          <p:cNvPr id="21" name="图片 20">
            <a:extLst>
              <a:ext uri="{FF2B5EF4-FFF2-40B4-BE49-F238E27FC236}">
                <a16:creationId xmlns:a16="http://schemas.microsoft.com/office/drawing/2014/main" id="{4B347897-C0C5-4830-B9DD-1D9107BD029E}"/>
              </a:ext>
            </a:extLst>
          </p:cNvPr>
          <p:cNvPicPr>
            <a:picLocks noChangeAspect="1"/>
          </p:cNvPicPr>
          <p:nvPr/>
        </p:nvPicPr>
        <p:blipFill>
          <a:blip r:embed="rId11"/>
          <a:stretch>
            <a:fillRect/>
          </a:stretch>
        </p:blipFill>
        <p:spPr>
          <a:xfrm>
            <a:off x="7501205" y="3563660"/>
            <a:ext cx="1666875" cy="371475"/>
          </a:xfrm>
          <a:prstGeom prst="rect">
            <a:avLst/>
          </a:prstGeom>
        </p:spPr>
      </p:pic>
      <p:pic>
        <p:nvPicPr>
          <p:cNvPr id="22" name="图片 21">
            <a:extLst>
              <a:ext uri="{FF2B5EF4-FFF2-40B4-BE49-F238E27FC236}">
                <a16:creationId xmlns:a16="http://schemas.microsoft.com/office/drawing/2014/main" id="{6523EC4A-769C-49A1-81BC-D6F2E9F822F8}"/>
              </a:ext>
            </a:extLst>
          </p:cNvPr>
          <p:cNvPicPr>
            <a:picLocks noChangeAspect="1"/>
          </p:cNvPicPr>
          <p:nvPr/>
        </p:nvPicPr>
        <p:blipFill>
          <a:blip r:embed="rId12"/>
          <a:stretch>
            <a:fillRect/>
          </a:stretch>
        </p:blipFill>
        <p:spPr>
          <a:xfrm>
            <a:off x="8862574" y="4615780"/>
            <a:ext cx="1266825" cy="409575"/>
          </a:xfrm>
          <a:prstGeom prst="rect">
            <a:avLst/>
          </a:prstGeom>
        </p:spPr>
      </p:pic>
      <p:pic>
        <p:nvPicPr>
          <p:cNvPr id="23" name="图片 22">
            <a:extLst>
              <a:ext uri="{FF2B5EF4-FFF2-40B4-BE49-F238E27FC236}">
                <a16:creationId xmlns:a16="http://schemas.microsoft.com/office/drawing/2014/main" id="{2126EE51-3723-4400-AC2E-C8DBCD85DEF2}"/>
              </a:ext>
            </a:extLst>
          </p:cNvPr>
          <p:cNvPicPr>
            <a:picLocks noChangeAspect="1"/>
          </p:cNvPicPr>
          <p:nvPr/>
        </p:nvPicPr>
        <p:blipFill>
          <a:blip r:embed="rId13"/>
          <a:stretch>
            <a:fillRect/>
          </a:stretch>
        </p:blipFill>
        <p:spPr>
          <a:xfrm>
            <a:off x="2640096" y="3129769"/>
            <a:ext cx="2105025" cy="828675"/>
          </a:xfrm>
          <a:prstGeom prst="rect">
            <a:avLst/>
          </a:prstGeom>
        </p:spPr>
      </p:pic>
      <p:pic>
        <p:nvPicPr>
          <p:cNvPr id="24" name="图片 23">
            <a:extLst>
              <a:ext uri="{FF2B5EF4-FFF2-40B4-BE49-F238E27FC236}">
                <a16:creationId xmlns:a16="http://schemas.microsoft.com/office/drawing/2014/main" id="{903C6434-946F-49A3-823D-76EE00A37139}"/>
              </a:ext>
            </a:extLst>
          </p:cNvPr>
          <p:cNvPicPr>
            <a:picLocks noChangeAspect="1"/>
          </p:cNvPicPr>
          <p:nvPr/>
        </p:nvPicPr>
        <p:blipFill>
          <a:blip r:embed="rId14"/>
          <a:stretch>
            <a:fillRect/>
          </a:stretch>
        </p:blipFill>
        <p:spPr>
          <a:xfrm>
            <a:off x="9025603" y="3871542"/>
            <a:ext cx="1122947" cy="713402"/>
          </a:xfrm>
          <a:prstGeom prst="rect">
            <a:avLst/>
          </a:prstGeom>
        </p:spPr>
      </p:pic>
      <p:pic>
        <p:nvPicPr>
          <p:cNvPr id="26" name="图片 25">
            <a:extLst>
              <a:ext uri="{FF2B5EF4-FFF2-40B4-BE49-F238E27FC236}">
                <a16:creationId xmlns:a16="http://schemas.microsoft.com/office/drawing/2014/main" id="{50F1C58D-2406-4508-A91F-4219FAFBAD36}"/>
              </a:ext>
            </a:extLst>
          </p:cNvPr>
          <p:cNvPicPr>
            <a:picLocks noChangeAspect="1"/>
          </p:cNvPicPr>
          <p:nvPr/>
        </p:nvPicPr>
        <p:blipFill>
          <a:blip r:embed="rId15"/>
          <a:stretch>
            <a:fillRect/>
          </a:stretch>
        </p:blipFill>
        <p:spPr>
          <a:xfrm>
            <a:off x="10148550" y="3581214"/>
            <a:ext cx="1366835" cy="1034566"/>
          </a:xfrm>
          <a:prstGeom prst="rect">
            <a:avLst/>
          </a:prstGeom>
        </p:spPr>
      </p:pic>
      <p:pic>
        <p:nvPicPr>
          <p:cNvPr id="27" name="图片 26">
            <a:extLst>
              <a:ext uri="{FF2B5EF4-FFF2-40B4-BE49-F238E27FC236}">
                <a16:creationId xmlns:a16="http://schemas.microsoft.com/office/drawing/2014/main" id="{86C41B63-C4B5-4062-AB5C-D4BA4E688D55}"/>
              </a:ext>
            </a:extLst>
          </p:cNvPr>
          <p:cNvPicPr>
            <a:picLocks noChangeAspect="1"/>
          </p:cNvPicPr>
          <p:nvPr/>
        </p:nvPicPr>
        <p:blipFill>
          <a:blip r:embed="rId16"/>
          <a:stretch>
            <a:fillRect/>
          </a:stretch>
        </p:blipFill>
        <p:spPr>
          <a:xfrm>
            <a:off x="8103841" y="5402290"/>
            <a:ext cx="3380571" cy="421998"/>
          </a:xfrm>
          <a:prstGeom prst="rect">
            <a:avLst/>
          </a:prstGeom>
        </p:spPr>
      </p:pic>
      <p:pic>
        <p:nvPicPr>
          <p:cNvPr id="28" name="图片 27">
            <a:extLst>
              <a:ext uri="{FF2B5EF4-FFF2-40B4-BE49-F238E27FC236}">
                <a16:creationId xmlns:a16="http://schemas.microsoft.com/office/drawing/2014/main" id="{F037B029-D9C2-4BFC-8925-57BA627F8521}"/>
              </a:ext>
            </a:extLst>
          </p:cNvPr>
          <p:cNvPicPr>
            <a:picLocks noChangeAspect="1"/>
          </p:cNvPicPr>
          <p:nvPr/>
        </p:nvPicPr>
        <p:blipFill>
          <a:blip r:embed="rId17"/>
          <a:stretch>
            <a:fillRect/>
          </a:stretch>
        </p:blipFill>
        <p:spPr>
          <a:xfrm>
            <a:off x="2030854" y="6092375"/>
            <a:ext cx="3323507" cy="765625"/>
          </a:xfrm>
          <a:prstGeom prst="rect">
            <a:avLst/>
          </a:prstGeom>
        </p:spPr>
      </p:pic>
      <p:pic>
        <p:nvPicPr>
          <p:cNvPr id="33" name="图片 32">
            <a:extLst>
              <a:ext uri="{FF2B5EF4-FFF2-40B4-BE49-F238E27FC236}">
                <a16:creationId xmlns:a16="http://schemas.microsoft.com/office/drawing/2014/main" id="{0F11B818-4294-49B1-B4BB-CB7964D5CAC5}"/>
              </a:ext>
            </a:extLst>
          </p:cNvPr>
          <p:cNvPicPr>
            <a:picLocks noChangeAspect="1"/>
          </p:cNvPicPr>
          <p:nvPr/>
        </p:nvPicPr>
        <p:blipFill>
          <a:blip r:embed="rId18"/>
          <a:stretch>
            <a:fillRect/>
          </a:stretch>
        </p:blipFill>
        <p:spPr>
          <a:xfrm>
            <a:off x="7883486" y="6334125"/>
            <a:ext cx="1257300" cy="523875"/>
          </a:xfrm>
          <a:prstGeom prst="rect">
            <a:avLst/>
          </a:prstGeom>
        </p:spPr>
      </p:pic>
      <p:pic>
        <p:nvPicPr>
          <p:cNvPr id="34" name="图片 33">
            <a:extLst>
              <a:ext uri="{FF2B5EF4-FFF2-40B4-BE49-F238E27FC236}">
                <a16:creationId xmlns:a16="http://schemas.microsoft.com/office/drawing/2014/main" id="{3038079E-FA1D-43A9-B500-4DCF333F03FB}"/>
              </a:ext>
            </a:extLst>
          </p:cNvPr>
          <p:cNvPicPr>
            <a:picLocks noChangeAspect="1"/>
          </p:cNvPicPr>
          <p:nvPr/>
        </p:nvPicPr>
        <p:blipFill>
          <a:blip r:embed="rId19"/>
          <a:stretch>
            <a:fillRect/>
          </a:stretch>
        </p:blipFill>
        <p:spPr>
          <a:xfrm>
            <a:off x="8920431" y="5825382"/>
            <a:ext cx="993753" cy="599286"/>
          </a:xfrm>
          <a:prstGeom prst="rect">
            <a:avLst/>
          </a:prstGeom>
        </p:spPr>
      </p:pic>
      <p:sp>
        <p:nvSpPr>
          <p:cNvPr id="35" name="文本框 34">
            <a:extLst>
              <a:ext uri="{FF2B5EF4-FFF2-40B4-BE49-F238E27FC236}">
                <a16:creationId xmlns:a16="http://schemas.microsoft.com/office/drawing/2014/main" id="{26D08920-9ADD-4C09-BC5B-AE8592CC46D6}"/>
              </a:ext>
            </a:extLst>
          </p:cNvPr>
          <p:cNvSpPr txBox="1"/>
          <p:nvPr/>
        </p:nvSpPr>
        <p:spPr>
          <a:xfrm>
            <a:off x="0" y="299536"/>
            <a:ext cx="3990195" cy="523220"/>
          </a:xfrm>
          <a:prstGeom prst="rect">
            <a:avLst/>
          </a:prstGeom>
          <a:noFill/>
        </p:spPr>
        <p:txBody>
          <a:bodyPr wrap="none" rtlCol="0">
            <a:spAutoFit/>
          </a:bodyPr>
          <a:lstStyle/>
          <a:p>
            <a:r>
              <a:rPr lang="en-US" altLang="zh-CN" sz="2800" dirty="0"/>
              <a:t>3. </a:t>
            </a:r>
            <a:r>
              <a:rPr lang="zh-CN" altLang="en-US" sz="2800" dirty="0"/>
              <a:t>解决方案</a:t>
            </a:r>
            <a:r>
              <a:rPr lang="en-US" altLang="zh-CN" sz="2800" dirty="0"/>
              <a:t>(</a:t>
            </a:r>
            <a:r>
              <a:rPr lang="zh-CN" altLang="en-US" sz="2800" dirty="0"/>
              <a:t>我们的工作</a:t>
            </a:r>
            <a:r>
              <a:rPr lang="en-US" altLang="zh-CN" sz="2800" dirty="0"/>
              <a:t>)</a:t>
            </a:r>
            <a:endParaRPr lang="zh-CN" altLang="en-US" sz="2800" dirty="0"/>
          </a:p>
        </p:txBody>
      </p:sp>
      <p:sp>
        <p:nvSpPr>
          <p:cNvPr id="36" name="文本框 35">
            <a:extLst>
              <a:ext uri="{FF2B5EF4-FFF2-40B4-BE49-F238E27FC236}">
                <a16:creationId xmlns:a16="http://schemas.microsoft.com/office/drawing/2014/main" id="{2E26D249-3B2B-437A-BAB7-43A9BAE688CE}"/>
              </a:ext>
            </a:extLst>
          </p:cNvPr>
          <p:cNvSpPr txBox="1"/>
          <p:nvPr/>
        </p:nvSpPr>
        <p:spPr>
          <a:xfrm>
            <a:off x="81955" y="970917"/>
            <a:ext cx="3647152" cy="646331"/>
          </a:xfrm>
          <a:prstGeom prst="rect">
            <a:avLst/>
          </a:prstGeom>
          <a:noFill/>
        </p:spPr>
        <p:txBody>
          <a:bodyPr wrap="none" rtlCol="0">
            <a:spAutoFit/>
          </a:bodyPr>
          <a:lstStyle/>
          <a:p>
            <a:r>
              <a:rPr lang="zh-CN" altLang="en-US" dirty="0"/>
              <a:t>通过中间物料转换以及价值将环境</a:t>
            </a:r>
            <a:endParaRPr lang="en-US" altLang="zh-CN" dirty="0"/>
          </a:p>
          <a:p>
            <a:r>
              <a:rPr lang="zh-CN" altLang="en-US" dirty="0"/>
              <a:t>退化成本转化为货币价值</a:t>
            </a:r>
          </a:p>
        </p:txBody>
      </p:sp>
      <p:pic>
        <p:nvPicPr>
          <p:cNvPr id="32" name="图片 31">
            <a:extLst>
              <a:ext uri="{FF2B5EF4-FFF2-40B4-BE49-F238E27FC236}">
                <a16:creationId xmlns:a16="http://schemas.microsoft.com/office/drawing/2014/main" id="{C9909B98-126C-48CA-92C4-AD8FA7383CB2}"/>
              </a:ext>
            </a:extLst>
          </p:cNvPr>
          <p:cNvPicPr>
            <a:picLocks noChangeAspect="1"/>
          </p:cNvPicPr>
          <p:nvPr/>
        </p:nvPicPr>
        <p:blipFill>
          <a:blip r:embed="rId20"/>
          <a:stretch>
            <a:fillRect/>
          </a:stretch>
        </p:blipFill>
        <p:spPr>
          <a:xfrm>
            <a:off x="9306000" y="6141076"/>
            <a:ext cx="2142783" cy="717471"/>
          </a:xfrm>
          <a:prstGeom prst="rect">
            <a:avLst/>
          </a:prstGeom>
        </p:spPr>
      </p:pic>
    </p:spTree>
    <p:extLst>
      <p:ext uri="{BB962C8B-B14F-4D97-AF65-F5344CB8AC3E}">
        <p14:creationId xmlns:p14="http://schemas.microsoft.com/office/powerpoint/2010/main" val="37040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0F6303-B3DD-4A00-9A91-35196EFC0969}"/>
              </a:ext>
            </a:extLst>
          </p:cNvPr>
          <p:cNvSpPr txBox="1"/>
          <p:nvPr/>
        </p:nvSpPr>
        <p:spPr>
          <a:xfrm>
            <a:off x="213360" y="365760"/>
            <a:ext cx="1986441" cy="523220"/>
          </a:xfrm>
          <a:prstGeom prst="rect">
            <a:avLst/>
          </a:prstGeom>
          <a:noFill/>
        </p:spPr>
        <p:txBody>
          <a:bodyPr wrap="none" rtlCol="0">
            <a:spAutoFit/>
          </a:bodyPr>
          <a:lstStyle/>
          <a:p>
            <a:r>
              <a:rPr lang="en-US" altLang="zh-CN" sz="2800" dirty="0"/>
              <a:t>4. </a:t>
            </a:r>
            <a:r>
              <a:rPr lang="zh-CN" altLang="en-US" sz="2800" dirty="0"/>
              <a:t>创新部分</a:t>
            </a:r>
          </a:p>
        </p:txBody>
      </p:sp>
      <p:sp>
        <p:nvSpPr>
          <p:cNvPr id="8" name="文本框 7">
            <a:extLst>
              <a:ext uri="{FF2B5EF4-FFF2-40B4-BE49-F238E27FC236}">
                <a16:creationId xmlns:a16="http://schemas.microsoft.com/office/drawing/2014/main" id="{BA6AEBE0-E29E-41C9-8FE1-BD6698C1AEB5}"/>
              </a:ext>
            </a:extLst>
          </p:cNvPr>
          <p:cNvSpPr txBox="1"/>
          <p:nvPr/>
        </p:nvSpPr>
        <p:spPr>
          <a:xfrm>
            <a:off x="716280" y="1158240"/>
            <a:ext cx="6647974" cy="646331"/>
          </a:xfrm>
          <a:prstGeom prst="rect">
            <a:avLst/>
          </a:prstGeom>
          <a:noFill/>
        </p:spPr>
        <p:txBody>
          <a:bodyPr wrap="none" rtlCol="0">
            <a:spAutoFit/>
          </a:bodyPr>
          <a:lstStyle/>
          <a:p>
            <a:r>
              <a:rPr lang="zh-CN" altLang="en-US" dirty="0"/>
              <a:t>将对生态系统服务的评价转化为一种基于成本模型的评价方式。</a:t>
            </a:r>
            <a:endParaRPr lang="en-US" altLang="zh-CN" dirty="0"/>
          </a:p>
          <a:p>
            <a:r>
              <a:rPr lang="zh-CN" altLang="en-US" dirty="0"/>
              <a:t>进而用经济价值的形式量化了生态系统服务的评价标准。</a:t>
            </a:r>
          </a:p>
        </p:txBody>
      </p:sp>
      <p:sp>
        <p:nvSpPr>
          <p:cNvPr id="2" name="文本框 1">
            <a:extLst>
              <a:ext uri="{FF2B5EF4-FFF2-40B4-BE49-F238E27FC236}">
                <a16:creationId xmlns:a16="http://schemas.microsoft.com/office/drawing/2014/main" id="{0CD40BFA-9E35-45B8-9579-EEE62BF8FB36}"/>
              </a:ext>
            </a:extLst>
          </p:cNvPr>
          <p:cNvSpPr txBox="1"/>
          <p:nvPr/>
        </p:nvSpPr>
        <p:spPr>
          <a:xfrm>
            <a:off x="213360" y="3167390"/>
            <a:ext cx="2698175" cy="523220"/>
          </a:xfrm>
          <a:prstGeom prst="rect">
            <a:avLst/>
          </a:prstGeom>
          <a:noFill/>
        </p:spPr>
        <p:txBody>
          <a:bodyPr wrap="none" rtlCol="0">
            <a:spAutoFit/>
          </a:bodyPr>
          <a:lstStyle/>
          <a:p>
            <a:r>
              <a:rPr lang="zh-CN" altLang="en-US" sz="2800" dirty="0"/>
              <a:t>最大信念熵模型</a:t>
            </a:r>
          </a:p>
        </p:txBody>
      </p:sp>
      <p:sp>
        <p:nvSpPr>
          <p:cNvPr id="3" name="文本框 2">
            <a:extLst>
              <a:ext uri="{FF2B5EF4-FFF2-40B4-BE49-F238E27FC236}">
                <a16:creationId xmlns:a16="http://schemas.microsoft.com/office/drawing/2014/main" id="{0EFCC977-2440-48A6-A8D7-D43397BED660}"/>
              </a:ext>
            </a:extLst>
          </p:cNvPr>
          <p:cNvSpPr txBox="1"/>
          <p:nvPr/>
        </p:nvSpPr>
        <p:spPr>
          <a:xfrm>
            <a:off x="213359" y="3775948"/>
            <a:ext cx="2704587" cy="523220"/>
          </a:xfrm>
          <a:prstGeom prst="rect">
            <a:avLst/>
          </a:prstGeom>
          <a:noFill/>
        </p:spPr>
        <p:txBody>
          <a:bodyPr wrap="none" rtlCol="0">
            <a:spAutoFit/>
          </a:bodyPr>
          <a:lstStyle/>
          <a:p>
            <a:r>
              <a:rPr lang="en-US" altLang="zh-CN" sz="2800" dirty="0"/>
              <a:t>1. </a:t>
            </a:r>
            <a:r>
              <a:rPr lang="zh-CN" altLang="en-US" sz="2800" dirty="0"/>
              <a:t>解决什么问题</a:t>
            </a:r>
          </a:p>
        </p:txBody>
      </p:sp>
      <p:sp>
        <p:nvSpPr>
          <p:cNvPr id="7" name="文本框 6">
            <a:extLst>
              <a:ext uri="{FF2B5EF4-FFF2-40B4-BE49-F238E27FC236}">
                <a16:creationId xmlns:a16="http://schemas.microsoft.com/office/drawing/2014/main" id="{FC5BAA4D-28BD-4CC3-B406-ABF74D68B871}"/>
              </a:ext>
            </a:extLst>
          </p:cNvPr>
          <p:cNvSpPr txBox="1"/>
          <p:nvPr/>
        </p:nvSpPr>
        <p:spPr>
          <a:xfrm>
            <a:off x="213359" y="4384506"/>
            <a:ext cx="10378162" cy="646331"/>
          </a:xfrm>
          <a:prstGeom prst="rect">
            <a:avLst/>
          </a:prstGeom>
          <a:noFill/>
        </p:spPr>
        <p:txBody>
          <a:bodyPr wrap="none" rtlCol="0">
            <a:spAutoFit/>
          </a:bodyPr>
          <a:lstStyle/>
          <a:p>
            <a:r>
              <a:rPr lang="zh-CN" altLang="en-US" dirty="0"/>
              <a:t>这个工作一方面得出了广义信念熵的解析最大值模型。</a:t>
            </a:r>
            <a:endParaRPr lang="en-US" altLang="zh-CN" dirty="0"/>
          </a:p>
          <a:p>
            <a:r>
              <a:rPr lang="zh-CN" altLang="en-US" dirty="0"/>
              <a:t>另一方面通过得出的广义信念熵的最大值模型将</a:t>
            </a:r>
            <a:r>
              <a:rPr lang="en-US" altLang="zh-CN" sz="1800" dirty="0" err="1">
                <a:solidFill>
                  <a:srgbClr val="333333"/>
                </a:solidFill>
                <a:effectLst/>
                <a:latin typeface="等线" panose="02010600030101010101" pitchFamily="2" charset="-122"/>
                <a:cs typeface="Open Sans" panose="020B0606030504020204" pitchFamily="34" charset="0"/>
              </a:rPr>
              <a:t>Reny</a:t>
            </a:r>
            <a:r>
              <a:rPr lang="zh-CN" altLang="zh-CN" sz="1800" dirty="0">
                <a:solidFill>
                  <a:srgbClr val="333333"/>
                </a:solidFill>
                <a:effectLst/>
                <a:ea typeface="等线" panose="02010600030101010101" pitchFamily="2" charset="-122"/>
                <a:cs typeface="Open Sans" panose="020B0606030504020204" pitchFamily="34" charset="0"/>
              </a:rPr>
              <a:t>熵、</a:t>
            </a:r>
            <a:r>
              <a:rPr lang="en-US" altLang="zh-CN" sz="1800" dirty="0" err="1">
                <a:solidFill>
                  <a:srgbClr val="333333"/>
                </a:solidFill>
                <a:effectLst/>
                <a:ea typeface="等线" panose="02010600030101010101" pitchFamily="2" charset="-122"/>
                <a:cs typeface="Open Sans" panose="020B0606030504020204" pitchFamily="34" charset="0"/>
              </a:rPr>
              <a:t>Tsallis</a:t>
            </a:r>
            <a:r>
              <a:rPr lang="zh-CN" altLang="zh-CN" sz="1800" dirty="0">
                <a:solidFill>
                  <a:srgbClr val="333333"/>
                </a:solidFill>
                <a:effectLst/>
                <a:ea typeface="等线" panose="02010600030101010101" pitchFamily="2" charset="-122"/>
                <a:cs typeface="Open Sans" panose="020B0606030504020204" pitchFamily="34" charset="0"/>
              </a:rPr>
              <a:t>熵、</a:t>
            </a:r>
            <a:r>
              <a:rPr lang="en-US" altLang="zh-CN" sz="1800" dirty="0">
                <a:solidFill>
                  <a:srgbClr val="333333"/>
                </a:solidFill>
                <a:effectLst/>
                <a:ea typeface="等线" panose="02010600030101010101" pitchFamily="2" charset="-122"/>
                <a:cs typeface="Open Sans" panose="020B0606030504020204" pitchFamily="34" charset="0"/>
              </a:rPr>
              <a:t>Deng</a:t>
            </a:r>
            <a:r>
              <a:rPr lang="zh-CN" altLang="zh-CN" sz="1800" dirty="0">
                <a:solidFill>
                  <a:srgbClr val="333333"/>
                </a:solidFill>
                <a:effectLst/>
                <a:ea typeface="等线" panose="02010600030101010101" pitchFamily="2" charset="-122"/>
                <a:cs typeface="Open Sans" panose="020B0606030504020204" pitchFamily="34" charset="0"/>
              </a:rPr>
              <a:t>熵的最大值也统一</a:t>
            </a:r>
            <a:r>
              <a:rPr lang="zh-CN" altLang="en-US" sz="1800" dirty="0">
                <a:solidFill>
                  <a:srgbClr val="333333"/>
                </a:solidFill>
                <a:effectLst/>
                <a:ea typeface="等线" panose="02010600030101010101" pitchFamily="2" charset="-122"/>
                <a:cs typeface="Open Sans" panose="020B0606030504020204" pitchFamily="34" charset="0"/>
              </a:rPr>
              <a:t>了</a:t>
            </a:r>
            <a:r>
              <a:rPr lang="zh-CN" altLang="zh-CN" sz="1800" dirty="0">
                <a:solidFill>
                  <a:srgbClr val="333333"/>
                </a:solidFill>
                <a:effectLst/>
                <a:ea typeface="等线" panose="02010600030101010101" pitchFamily="2" charset="-122"/>
                <a:cs typeface="Open Sans" panose="020B0606030504020204" pitchFamily="34" charset="0"/>
              </a:rPr>
              <a:t>起来</a:t>
            </a:r>
            <a:r>
              <a:rPr lang="zh-CN" altLang="en-US" dirty="0">
                <a:solidFill>
                  <a:srgbClr val="333333"/>
                </a:solidFill>
                <a:ea typeface="等线" panose="02010600030101010101" pitchFamily="2" charset="-122"/>
                <a:cs typeface="Open Sans" panose="020B0606030504020204" pitchFamily="34" charset="0"/>
              </a:rPr>
              <a:t>。</a:t>
            </a:r>
            <a:endParaRPr lang="en-US" altLang="zh-CN" dirty="0"/>
          </a:p>
        </p:txBody>
      </p:sp>
    </p:spTree>
    <p:extLst>
      <p:ext uri="{BB962C8B-B14F-4D97-AF65-F5344CB8AC3E}">
        <p14:creationId xmlns:p14="http://schemas.microsoft.com/office/powerpoint/2010/main" val="392414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33ED373-5E7A-40B0-9B84-756DAB3C7D2D}"/>
              </a:ext>
            </a:extLst>
          </p:cNvPr>
          <p:cNvPicPr>
            <a:picLocks noChangeAspect="1"/>
          </p:cNvPicPr>
          <p:nvPr/>
        </p:nvPicPr>
        <p:blipFill>
          <a:blip r:embed="rId3"/>
          <a:stretch>
            <a:fillRect/>
          </a:stretch>
        </p:blipFill>
        <p:spPr>
          <a:xfrm>
            <a:off x="6251348" y="3296790"/>
            <a:ext cx="2590800" cy="600075"/>
          </a:xfrm>
          <a:prstGeom prst="rect">
            <a:avLst/>
          </a:prstGeom>
        </p:spPr>
      </p:pic>
      <p:sp>
        <p:nvSpPr>
          <p:cNvPr id="11" name="文本框 10">
            <a:extLst>
              <a:ext uri="{FF2B5EF4-FFF2-40B4-BE49-F238E27FC236}">
                <a16:creationId xmlns:a16="http://schemas.microsoft.com/office/drawing/2014/main" id="{9D8D2474-A01F-4F53-BFC8-D6E5AA50C257}"/>
              </a:ext>
            </a:extLst>
          </p:cNvPr>
          <p:cNvSpPr txBox="1"/>
          <p:nvPr/>
        </p:nvSpPr>
        <p:spPr>
          <a:xfrm>
            <a:off x="342195" y="250651"/>
            <a:ext cx="3063659" cy="523220"/>
          </a:xfrm>
          <a:prstGeom prst="rect">
            <a:avLst/>
          </a:prstGeom>
          <a:noFill/>
        </p:spPr>
        <p:txBody>
          <a:bodyPr wrap="none" rtlCol="0">
            <a:spAutoFit/>
          </a:bodyPr>
          <a:lstStyle/>
          <a:p>
            <a:r>
              <a:rPr lang="en-US" altLang="zh-CN" sz="2800" dirty="0"/>
              <a:t>2. </a:t>
            </a:r>
            <a:r>
              <a:rPr lang="zh-CN" altLang="en-US" sz="2800" dirty="0"/>
              <a:t>前人有什么工作</a:t>
            </a:r>
          </a:p>
        </p:txBody>
      </p:sp>
      <p:pic>
        <p:nvPicPr>
          <p:cNvPr id="12" name="图片 11">
            <a:extLst>
              <a:ext uri="{FF2B5EF4-FFF2-40B4-BE49-F238E27FC236}">
                <a16:creationId xmlns:a16="http://schemas.microsoft.com/office/drawing/2014/main" id="{7FA6165C-0881-43E3-8F9C-A51956D2039B}"/>
              </a:ext>
            </a:extLst>
          </p:cNvPr>
          <p:cNvPicPr>
            <a:picLocks noChangeAspect="1"/>
          </p:cNvPicPr>
          <p:nvPr/>
        </p:nvPicPr>
        <p:blipFill>
          <a:blip r:embed="rId4"/>
          <a:stretch>
            <a:fillRect/>
          </a:stretch>
        </p:blipFill>
        <p:spPr>
          <a:xfrm>
            <a:off x="385820" y="2960180"/>
            <a:ext cx="5562600" cy="533400"/>
          </a:xfrm>
          <a:prstGeom prst="rect">
            <a:avLst/>
          </a:prstGeom>
        </p:spPr>
      </p:pic>
      <p:sp>
        <p:nvSpPr>
          <p:cNvPr id="13" name="文本框 12">
            <a:extLst>
              <a:ext uri="{FF2B5EF4-FFF2-40B4-BE49-F238E27FC236}">
                <a16:creationId xmlns:a16="http://schemas.microsoft.com/office/drawing/2014/main" id="{73034ABF-3B24-4CEC-9DF1-531A9459E819}"/>
              </a:ext>
            </a:extLst>
          </p:cNvPr>
          <p:cNvSpPr txBox="1"/>
          <p:nvPr/>
        </p:nvSpPr>
        <p:spPr>
          <a:xfrm>
            <a:off x="342195" y="3647468"/>
            <a:ext cx="6676828" cy="646331"/>
          </a:xfrm>
          <a:prstGeom prst="rect">
            <a:avLst/>
          </a:prstGeom>
          <a:noFill/>
        </p:spPr>
        <p:txBody>
          <a:bodyPr wrap="none" rtlCol="0">
            <a:spAutoFit/>
          </a:bodyPr>
          <a:lstStyle/>
          <a:p>
            <a:r>
              <a:rPr lang="zh-CN" altLang="en-US" dirty="0"/>
              <a:t>在文献</a:t>
            </a:r>
            <a:r>
              <a:rPr lang="en-US" altLang="zh-CN" dirty="0"/>
              <a:t>6</a:t>
            </a:r>
            <a:r>
              <a:rPr lang="zh-CN" altLang="en-US" dirty="0"/>
              <a:t>中，研究者提出了不确定性度量的另一种方式</a:t>
            </a:r>
            <a:r>
              <a:rPr lang="en-US" altLang="zh-CN" dirty="0"/>
              <a:t>—Deng </a:t>
            </a:r>
            <a:r>
              <a:rPr lang="zh-CN" altLang="en-US" dirty="0"/>
              <a:t>熵</a:t>
            </a:r>
            <a:endParaRPr lang="en-US" altLang="zh-CN" dirty="0"/>
          </a:p>
          <a:p>
            <a:r>
              <a:rPr lang="zh-CN" altLang="en-US" dirty="0"/>
              <a:t>在文献</a:t>
            </a:r>
            <a:r>
              <a:rPr lang="en-US" altLang="zh-CN" dirty="0"/>
              <a:t>7</a:t>
            </a:r>
            <a:r>
              <a:rPr lang="zh-CN" altLang="en-US" dirty="0"/>
              <a:t>中，研究者通过解析方式得出了</a:t>
            </a:r>
            <a:r>
              <a:rPr lang="en-US" altLang="zh-CN" dirty="0"/>
              <a:t>Deng</a:t>
            </a:r>
            <a:r>
              <a:rPr lang="zh-CN" altLang="en-US" dirty="0"/>
              <a:t>熵的最大值模型</a:t>
            </a:r>
          </a:p>
        </p:txBody>
      </p:sp>
      <p:pic>
        <p:nvPicPr>
          <p:cNvPr id="16" name="图片 15">
            <a:extLst>
              <a:ext uri="{FF2B5EF4-FFF2-40B4-BE49-F238E27FC236}">
                <a16:creationId xmlns:a16="http://schemas.microsoft.com/office/drawing/2014/main" id="{D6807F04-25CF-41E3-A909-88E5676662B5}"/>
              </a:ext>
            </a:extLst>
          </p:cNvPr>
          <p:cNvPicPr>
            <a:picLocks noChangeAspect="1"/>
          </p:cNvPicPr>
          <p:nvPr/>
        </p:nvPicPr>
        <p:blipFill>
          <a:blip r:embed="rId5"/>
          <a:stretch>
            <a:fillRect/>
          </a:stretch>
        </p:blipFill>
        <p:spPr>
          <a:xfrm>
            <a:off x="385820" y="802048"/>
            <a:ext cx="6057387" cy="526354"/>
          </a:xfrm>
          <a:prstGeom prst="rect">
            <a:avLst/>
          </a:prstGeom>
        </p:spPr>
      </p:pic>
      <p:sp>
        <p:nvSpPr>
          <p:cNvPr id="17" name="文本框 16">
            <a:extLst>
              <a:ext uri="{FF2B5EF4-FFF2-40B4-BE49-F238E27FC236}">
                <a16:creationId xmlns:a16="http://schemas.microsoft.com/office/drawing/2014/main" id="{02E0AA48-C3C0-4C91-908D-DD95610EF274}"/>
              </a:ext>
            </a:extLst>
          </p:cNvPr>
          <p:cNvSpPr txBox="1"/>
          <p:nvPr/>
        </p:nvSpPr>
        <p:spPr>
          <a:xfrm>
            <a:off x="385820" y="1394626"/>
            <a:ext cx="6383479" cy="369332"/>
          </a:xfrm>
          <a:prstGeom prst="rect">
            <a:avLst/>
          </a:prstGeom>
          <a:noFill/>
        </p:spPr>
        <p:txBody>
          <a:bodyPr wrap="none" rtlCol="0">
            <a:spAutoFit/>
          </a:bodyPr>
          <a:lstStyle/>
          <a:p>
            <a:r>
              <a:rPr lang="zh-CN" altLang="en-US" dirty="0"/>
              <a:t>在文献</a:t>
            </a:r>
            <a:r>
              <a:rPr lang="en-US" altLang="zh-CN" dirty="0"/>
              <a:t>4</a:t>
            </a:r>
            <a:r>
              <a:rPr lang="zh-CN" altLang="en-US" dirty="0"/>
              <a:t>中，研究者提出了不确定性度量的一种方式</a:t>
            </a:r>
            <a:r>
              <a:rPr lang="en-US" altLang="zh-CN" dirty="0"/>
              <a:t>—</a:t>
            </a:r>
            <a:r>
              <a:rPr lang="en-US" altLang="zh-CN" dirty="0" err="1"/>
              <a:t>Renyi</a:t>
            </a:r>
            <a:r>
              <a:rPr lang="zh-CN" altLang="en-US" dirty="0"/>
              <a:t>熵</a:t>
            </a:r>
          </a:p>
        </p:txBody>
      </p:sp>
      <p:pic>
        <p:nvPicPr>
          <p:cNvPr id="18" name="图片 17">
            <a:extLst>
              <a:ext uri="{FF2B5EF4-FFF2-40B4-BE49-F238E27FC236}">
                <a16:creationId xmlns:a16="http://schemas.microsoft.com/office/drawing/2014/main" id="{BC04740F-4BDF-4DB7-986E-246D800EBB21}"/>
              </a:ext>
            </a:extLst>
          </p:cNvPr>
          <p:cNvPicPr>
            <a:picLocks noChangeAspect="1"/>
          </p:cNvPicPr>
          <p:nvPr/>
        </p:nvPicPr>
        <p:blipFill>
          <a:blip r:embed="rId6"/>
          <a:stretch>
            <a:fillRect/>
          </a:stretch>
        </p:blipFill>
        <p:spPr>
          <a:xfrm>
            <a:off x="385820" y="1765331"/>
            <a:ext cx="6677025" cy="504825"/>
          </a:xfrm>
          <a:prstGeom prst="rect">
            <a:avLst/>
          </a:prstGeom>
        </p:spPr>
      </p:pic>
      <p:sp>
        <p:nvSpPr>
          <p:cNvPr id="19" name="文本框 18">
            <a:extLst>
              <a:ext uri="{FF2B5EF4-FFF2-40B4-BE49-F238E27FC236}">
                <a16:creationId xmlns:a16="http://schemas.microsoft.com/office/drawing/2014/main" id="{F35C8859-6CBE-4387-917E-E78E803DC8C5}"/>
              </a:ext>
            </a:extLst>
          </p:cNvPr>
          <p:cNvSpPr txBox="1"/>
          <p:nvPr/>
        </p:nvSpPr>
        <p:spPr>
          <a:xfrm>
            <a:off x="385820" y="2404814"/>
            <a:ext cx="6078908" cy="369332"/>
          </a:xfrm>
          <a:prstGeom prst="rect">
            <a:avLst/>
          </a:prstGeom>
          <a:noFill/>
        </p:spPr>
        <p:txBody>
          <a:bodyPr wrap="none" rtlCol="0">
            <a:spAutoFit/>
          </a:bodyPr>
          <a:lstStyle/>
          <a:p>
            <a:r>
              <a:rPr lang="zh-CN" altLang="en-US" dirty="0"/>
              <a:t>在文献</a:t>
            </a:r>
            <a:r>
              <a:rPr lang="en-US" altLang="zh-CN" dirty="0"/>
              <a:t>5</a:t>
            </a:r>
            <a:r>
              <a:rPr lang="zh-CN" altLang="en-US" dirty="0"/>
              <a:t>中，研究者基于玻尔兹曼</a:t>
            </a:r>
            <a:r>
              <a:rPr lang="en-US" altLang="zh-CN" dirty="0"/>
              <a:t>-</a:t>
            </a:r>
            <a:r>
              <a:rPr lang="zh-CN" altLang="en-US" dirty="0"/>
              <a:t>吉布斯熵提出了</a:t>
            </a:r>
            <a:r>
              <a:rPr lang="en-US" altLang="zh-CN" dirty="0" err="1"/>
              <a:t>Tsallis</a:t>
            </a:r>
            <a:r>
              <a:rPr lang="zh-CN" altLang="en-US" dirty="0"/>
              <a:t>熵</a:t>
            </a:r>
          </a:p>
        </p:txBody>
      </p:sp>
      <p:pic>
        <p:nvPicPr>
          <p:cNvPr id="2" name="图片 1">
            <a:extLst>
              <a:ext uri="{FF2B5EF4-FFF2-40B4-BE49-F238E27FC236}">
                <a16:creationId xmlns:a16="http://schemas.microsoft.com/office/drawing/2014/main" id="{B74413B8-45E0-4DC2-91E8-A8C3D093D34E}"/>
              </a:ext>
            </a:extLst>
          </p:cNvPr>
          <p:cNvPicPr>
            <a:picLocks noChangeAspect="1"/>
          </p:cNvPicPr>
          <p:nvPr/>
        </p:nvPicPr>
        <p:blipFill>
          <a:blip r:embed="rId7"/>
          <a:stretch>
            <a:fillRect/>
          </a:stretch>
        </p:blipFill>
        <p:spPr>
          <a:xfrm>
            <a:off x="385820" y="4339257"/>
            <a:ext cx="6696075" cy="466725"/>
          </a:xfrm>
          <a:prstGeom prst="rect">
            <a:avLst/>
          </a:prstGeom>
        </p:spPr>
      </p:pic>
      <p:sp>
        <p:nvSpPr>
          <p:cNvPr id="3" name="文本框 2">
            <a:extLst>
              <a:ext uri="{FF2B5EF4-FFF2-40B4-BE49-F238E27FC236}">
                <a16:creationId xmlns:a16="http://schemas.microsoft.com/office/drawing/2014/main" id="{2F2BC40B-6EA1-4400-A59E-05F7C8CA27F5}"/>
              </a:ext>
            </a:extLst>
          </p:cNvPr>
          <p:cNvSpPr txBox="1"/>
          <p:nvPr/>
        </p:nvSpPr>
        <p:spPr>
          <a:xfrm>
            <a:off x="385820" y="4968860"/>
            <a:ext cx="7423827" cy="369332"/>
          </a:xfrm>
          <a:prstGeom prst="rect">
            <a:avLst/>
          </a:prstGeom>
          <a:noFill/>
        </p:spPr>
        <p:txBody>
          <a:bodyPr wrap="none" rtlCol="0">
            <a:spAutoFit/>
          </a:bodyPr>
          <a:lstStyle/>
          <a:p>
            <a:r>
              <a:rPr lang="zh-CN" altLang="en-US" dirty="0"/>
              <a:t>在文献</a:t>
            </a:r>
            <a:r>
              <a:rPr lang="en-US" altLang="zh-CN" dirty="0"/>
              <a:t>8</a:t>
            </a:r>
            <a:r>
              <a:rPr lang="zh-CN" altLang="en-US" dirty="0"/>
              <a:t>中，研究者对前述提出的两种熵</a:t>
            </a:r>
            <a:r>
              <a:rPr lang="en-US" altLang="zh-CN" dirty="0"/>
              <a:t>—</a:t>
            </a:r>
            <a:r>
              <a:rPr lang="en-US" altLang="zh-CN" dirty="0" err="1"/>
              <a:t>Renyi</a:t>
            </a:r>
            <a:r>
              <a:rPr lang="zh-CN" altLang="en-US" dirty="0"/>
              <a:t>熵和</a:t>
            </a:r>
            <a:r>
              <a:rPr lang="en-US" altLang="zh-CN" dirty="0" err="1"/>
              <a:t>Tsallis</a:t>
            </a:r>
            <a:r>
              <a:rPr lang="zh-CN" altLang="en-US" dirty="0"/>
              <a:t>熵进行了统一</a:t>
            </a:r>
          </a:p>
        </p:txBody>
      </p:sp>
      <p:pic>
        <p:nvPicPr>
          <p:cNvPr id="4" name="图片 3">
            <a:extLst>
              <a:ext uri="{FF2B5EF4-FFF2-40B4-BE49-F238E27FC236}">
                <a16:creationId xmlns:a16="http://schemas.microsoft.com/office/drawing/2014/main" id="{5D24A0FD-AF7E-4CC5-9016-25CDFBAA7007}"/>
              </a:ext>
            </a:extLst>
          </p:cNvPr>
          <p:cNvPicPr>
            <a:picLocks noChangeAspect="1"/>
          </p:cNvPicPr>
          <p:nvPr/>
        </p:nvPicPr>
        <p:blipFill>
          <a:blip r:embed="rId8"/>
          <a:stretch>
            <a:fillRect/>
          </a:stretch>
        </p:blipFill>
        <p:spPr>
          <a:xfrm>
            <a:off x="385820" y="5501070"/>
            <a:ext cx="6677025" cy="485775"/>
          </a:xfrm>
          <a:prstGeom prst="rect">
            <a:avLst/>
          </a:prstGeom>
        </p:spPr>
      </p:pic>
      <p:sp>
        <p:nvSpPr>
          <p:cNvPr id="6" name="文本框 5">
            <a:extLst>
              <a:ext uri="{FF2B5EF4-FFF2-40B4-BE49-F238E27FC236}">
                <a16:creationId xmlns:a16="http://schemas.microsoft.com/office/drawing/2014/main" id="{95C6E088-AA84-4A50-9ADD-43A530F54C1D}"/>
              </a:ext>
            </a:extLst>
          </p:cNvPr>
          <p:cNvSpPr txBox="1"/>
          <p:nvPr/>
        </p:nvSpPr>
        <p:spPr>
          <a:xfrm>
            <a:off x="385820" y="6149723"/>
            <a:ext cx="7721986" cy="646331"/>
          </a:xfrm>
          <a:prstGeom prst="rect">
            <a:avLst/>
          </a:prstGeom>
          <a:noFill/>
        </p:spPr>
        <p:txBody>
          <a:bodyPr wrap="none" rtlCol="0">
            <a:spAutoFit/>
          </a:bodyPr>
          <a:lstStyle/>
          <a:p>
            <a:r>
              <a:rPr lang="zh-CN" altLang="en-US" dirty="0"/>
              <a:t>在文献</a:t>
            </a:r>
            <a:r>
              <a:rPr lang="en-US" altLang="zh-CN" dirty="0"/>
              <a:t>9</a:t>
            </a:r>
            <a:r>
              <a:rPr lang="zh-CN" altLang="en-US" dirty="0"/>
              <a:t>中，研究者将</a:t>
            </a:r>
            <a:r>
              <a:rPr lang="en-US" altLang="zh-CN" dirty="0" err="1"/>
              <a:t>Renyi</a:t>
            </a:r>
            <a:r>
              <a:rPr lang="zh-CN" altLang="en-US" dirty="0"/>
              <a:t>熵和</a:t>
            </a:r>
            <a:r>
              <a:rPr lang="en-US" altLang="zh-CN" dirty="0"/>
              <a:t>Deng</a:t>
            </a:r>
            <a:r>
              <a:rPr lang="zh-CN" altLang="en-US" dirty="0"/>
              <a:t>熵</a:t>
            </a:r>
            <a:r>
              <a:rPr lang="en-US" altLang="zh-CN" dirty="0"/>
              <a:t>(R-D</a:t>
            </a:r>
            <a:r>
              <a:rPr lang="zh-CN" altLang="en-US" dirty="0"/>
              <a:t>熵</a:t>
            </a:r>
            <a:r>
              <a:rPr lang="en-US" altLang="zh-CN" dirty="0"/>
              <a:t>)</a:t>
            </a:r>
            <a:r>
              <a:rPr lang="zh-CN" altLang="en-US" dirty="0"/>
              <a:t>，</a:t>
            </a:r>
            <a:r>
              <a:rPr lang="en-US" altLang="zh-CN" dirty="0" err="1"/>
              <a:t>Tsallis</a:t>
            </a:r>
            <a:r>
              <a:rPr lang="zh-CN" altLang="en-US" dirty="0"/>
              <a:t>熵和</a:t>
            </a:r>
            <a:r>
              <a:rPr lang="en-US" altLang="zh-CN" dirty="0"/>
              <a:t>Deng</a:t>
            </a:r>
            <a:r>
              <a:rPr lang="zh-CN" altLang="en-US" dirty="0"/>
              <a:t>熵</a:t>
            </a:r>
            <a:r>
              <a:rPr lang="en-US" altLang="zh-CN" dirty="0"/>
              <a:t>(T-D</a:t>
            </a:r>
            <a:r>
              <a:rPr lang="zh-CN" altLang="en-US" dirty="0"/>
              <a:t>熵</a:t>
            </a:r>
            <a:r>
              <a:rPr lang="en-US" altLang="zh-CN" dirty="0"/>
              <a:t>)</a:t>
            </a:r>
          </a:p>
          <a:p>
            <a:r>
              <a:rPr lang="zh-CN" altLang="en-US" dirty="0"/>
              <a:t>进行了统一并提出了广义信念熵。</a:t>
            </a:r>
          </a:p>
        </p:txBody>
      </p:sp>
      <p:pic>
        <p:nvPicPr>
          <p:cNvPr id="22" name="图片 21">
            <a:extLst>
              <a:ext uri="{FF2B5EF4-FFF2-40B4-BE49-F238E27FC236}">
                <a16:creationId xmlns:a16="http://schemas.microsoft.com/office/drawing/2014/main" id="{50ED5D96-3541-4740-92F7-D12A1C1EAC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11601" y="240350"/>
            <a:ext cx="3296479" cy="6377300"/>
          </a:xfrm>
          <a:prstGeom prst="rect">
            <a:avLst/>
          </a:prstGeom>
        </p:spPr>
      </p:pic>
      <p:sp>
        <p:nvSpPr>
          <p:cNvPr id="23" name="矩形 22">
            <a:extLst>
              <a:ext uri="{FF2B5EF4-FFF2-40B4-BE49-F238E27FC236}">
                <a16:creationId xmlns:a16="http://schemas.microsoft.com/office/drawing/2014/main" id="{23782ACE-D574-4BBD-BEF9-4429B49CE85D}"/>
              </a:ext>
            </a:extLst>
          </p:cNvPr>
          <p:cNvSpPr/>
          <p:nvPr/>
        </p:nvSpPr>
        <p:spPr>
          <a:xfrm>
            <a:off x="8686800" y="3667539"/>
            <a:ext cx="2037522" cy="2822713"/>
          </a:xfrm>
          <a:prstGeom prst="rect">
            <a:avLst/>
          </a:prstGeom>
          <a:solidFill>
            <a:srgbClr val="0070C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文献</a:t>
            </a:r>
            <a:r>
              <a:rPr lang="en-US" altLang="zh-CN" dirty="0"/>
              <a:t>7</a:t>
            </a:r>
            <a:r>
              <a:rPr lang="zh-CN" altLang="en-US" dirty="0"/>
              <a:t>的工作</a:t>
            </a:r>
          </a:p>
        </p:txBody>
      </p:sp>
      <p:sp>
        <p:nvSpPr>
          <p:cNvPr id="24" name="矩形 23">
            <a:extLst>
              <a:ext uri="{FF2B5EF4-FFF2-40B4-BE49-F238E27FC236}">
                <a16:creationId xmlns:a16="http://schemas.microsoft.com/office/drawing/2014/main" id="{07E2ED12-41A1-45DA-8B48-67965D585D96}"/>
              </a:ext>
            </a:extLst>
          </p:cNvPr>
          <p:cNvSpPr/>
          <p:nvPr/>
        </p:nvSpPr>
        <p:spPr>
          <a:xfrm>
            <a:off x="8069496" y="367748"/>
            <a:ext cx="3180688" cy="3172393"/>
          </a:xfrm>
          <a:prstGeom prst="rect">
            <a:avLst/>
          </a:prstGeom>
          <a:solidFill>
            <a:srgbClr val="0070C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我们的工作</a:t>
            </a:r>
          </a:p>
        </p:txBody>
      </p:sp>
      <p:pic>
        <p:nvPicPr>
          <p:cNvPr id="20" name="图片 19">
            <a:extLst>
              <a:ext uri="{FF2B5EF4-FFF2-40B4-BE49-F238E27FC236}">
                <a16:creationId xmlns:a16="http://schemas.microsoft.com/office/drawing/2014/main" id="{E13D4DF9-824E-41C4-A733-9D36CD663916}"/>
              </a:ext>
            </a:extLst>
          </p:cNvPr>
          <p:cNvPicPr>
            <a:picLocks noChangeAspect="1"/>
          </p:cNvPicPr>
          <p:nvPr/>
        </p:nvPicPr>
        <p:blipFill>
          <a:blip r:embed="rId10"/>
          <a:stretch>
            <a:fillRect/>
          </a:stretch>
        </p:blipFill>
        <p:spPr>
          <a:xfrm>
            <a:off x="778274" y="6381750"/>
            <a:ext cx="3609975" cy="476250"/>
          </a:xfrm>
          <a:prstGeom prst="rect">
            <a:avLst/>
          </a:prstGeom>
        </p:spPr>
      </p:pic>
      <p:pic>
        <p:nvPicPr>
          <p:cNvPr id="7" name="图片 6">
            <a:extLst>
              <a:ext uri="{FF2B5EF4-FFF2-40B4-BE49-F238E27FC236}">
                <a16:creationId xmlns:a16="http://schemas.microsoft.com/office/drawing/2014/main" id="{6652531A-F983-4FF1-AF3B-C40130229067}"/>
              </a:ext>
            </a:extLst>
          </p:cNvPr>
          <p:cNvPicPr>
            <a:picLocks noChangeAspect="1"/>
          </p:cNvPicPr>
          <p:nvPr/>
        </p:nvPicPr>
        <p:blipFill>
          <a:blip r:embed="rId11"/>
          <a:stretch>
            <a:fillRect/>
          </a:stretch>
        </p:blipFill>
        <p:spPr>
          <a:xfrm>
            <a:off x="4388249" y="3125340"/>
            <a:ext cx="1762125" cy="771525"/>
          </a:xfrm>
          <a:prstGeom prst="rect">
            <a:avLst/>
          </a:prstGeom>
        </p:spPr>
      </p:pic>
      <p:pic>
        <p:nvPicPr>
          <p:cNvPr id="9" name="图片 8">
            <a:extLst>
              <a:ext uri="{FF2B5EF4-FFF2-40B4-BE49-F238E27FC236}">
                <a16:creationId xmlns:a16="http://schemas.microsoft.com/office/drawing/2014/main" id="{6942CFED-440D-4A75-BC52-999DBB8A1728}"/>
              </a:ext>
            </a:extLst>
          </p:cNvPr>
          <p:cNvPicPr>
            <a:picLocks noChangeAspect="1"/>
          </p:cNvPicPr>
          <p:nvPr/>
        </p:nvPicPr>
        <p:blipFill>
          <a:blip r:embed="rId12"/>
          <a:stretch>
            <a:fillRect/>
          </a:stretch>
        </p:blipFill>
        <p:spPr>
          <a:xfrm>
            <a:off x="6525427" y="3955886"/>
            <a:ext cx="2075918" cy="668516"/>
          </a:xfrm>
          <a:prstGeom prst="rect">
            <a:avLst/>
          </a:prstGeom>
        </p:spPr>
      </p:pic>
    </p:spTree>
    <p:extLst>
      <p:ext uri="{BB962C8B-B14F-4D97-AF65-F5344CB8AC3E}">
        <p14:creationId xmlns:p14="http://schemas.microsoft.com/office/powerpoint/2010/main" val="386852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EC43497A-DF78-45E1-A2A7-7CA459A858FC}"/>
              </a:ext>
            </a:extLst>
          </p:cNvPr>
          <p:cNvSpPr txBox="1"/>
          <p:nvPr/>
        </p:nvSpPr>
        <p:spPr>
          <a:xfrm>
            <a:off x="99392" y="301737"/>
            <a:ext cx="2084225" cy="523220"/>
          </a:xfrm>
          <a:prstGeom prst="rect">
            <a:avLst/>
          </a:prstGeom>
          <a:noFill/>
        </p:spPr>
        <p:txBody>
          <a:bodyPr wrap="none" rtlCol="0">
            <a:spAutoFit/>
          </a:bodyPr>
          <a:lstStyle/>
          <a:p>
            <a:r>
              <a:rPr lang="en-US" altLang="zh-CN" sz="2800" dirty="0"/>
              <a:t> 3. </a:t>
            </a:r>
            <a:r>
              <a:rPr lang="zh-CN" altLang="en-US" sz="2800" dirty="0"/>
              <a:t>解决方案</a:t>
            </a:r>
          </a:p>
        </p:txBody>
      </p:sp>
      <p:sp>
        <p:nvSpPr>
          <p:cNvPr id="18" name="文本框 17">
            <a:extLst>
              <a:ext uri="{FF2B5EF4-FFF2-40B4-BE49-F238E27FC236}">
                <a16:creationId xmlns:a16="http://schemas.microsoft.com/office/drawing/2014/main" id="{8D0563CF-02AE-4A29-85F4-3C95744035E1}"/>
              </a:ext>
            </a:extLst>
          </p:cNvPr>
          <p:cNvSpPr txBox="1"/>
          <p:nvPr/>
        </p:nvSpPr>
        <p:spPr>
          <a:xfrm>
            <a:off x="568510" y="808253"/>
            <a:ext cx="7701147" cy="646331"/>
          </a:xfrm>
          <a:prstGeom prst="rect">
            <a:avLst/>
          </a:prstGeom>
          <a:noFill/>
        </p:spPr>
        <p:txBody>
          <a:bodyPr wrap="none" rtlCol="0">
            <a:spAutoFit/>
          </a:bodyPr>
          <a:lstStyle/>
          <a:p>
            <a:r>
              <a:rPr lang="zh-CN" altLang="en-US" dirty="0"/>
              <a:t>  </a:t>
            </a:r>
            <a:r>
              <a:rPr lang="en-US" altLang="zh-CN" dirty="0"/>
              <a:t>1. </a:t>
            </a:r>
            <a:r>
              <a:rPr lang="zh-CN" altLang="en-US" dirty="0"/>
              <a:t>通过拉格朗日乘子法来推导出广义信念熵模型取得最大值的充分条件，</a:t>
            </a:r>
            <a:endParaRPr lang="en-US" altLang="zh-CN" dirty="0"/>
          </a:p>
          <a:p>
            <a:r>
              <a:rPr lang="zh-CN" altLang="en-US" dirty="0"/>
              <a:t>将该充分条件适用于广义信念熵模型中导出最大广义信念熵模型</a:t>
            </a:r>
            <a:r>
              <a:rPr lang="en-US" altLang="zh-CN" dirty="0"/>
              <a:t>:</a:t>
            </a:r>
            <a:endParaRPr lang="zh-CN" altLang="en-US" dirty="0"/>
          </a:p>
        </p:txBody>
      </p:sp>
      <p:pic>
        <p:nvPicPr>
          <p:cNvPr id="19" name="图片 18">
            <a:extLst>
              <a:ext uri="{FF2B5EF4-FFF2-40B4-BE49-F238E27FC236}">
                <a16:creationId xmlns:a16="http://schemas.microsoft.com/office/drawing/2014/main" id="{1A8E04A6-40BE-4EDA-944D-3B2ADDC8AA0F}"/>
              </a:ext>
            </a:extLst>
          </p:cNvPr>
          <p:cNvPicPr>
            <a:picLocks noChangeAspect="1"/>
          </p:cNvPicPr>
          <p:nvPr/>
        </p:nvPicPr>
        <p:blipFill>
          <a:blip r:embed="rId2"/>
          <a:stretch>
            <a:fillRect/>
          </a:stretch>
        </p:blipFill>
        <p:spPr>
          <a:xfrm>
            <a:off x="826356" y="1537333"/>
            <a:ext cx="3733800" cy="838200"/>
          </a:xfrm>
          <a:prstGeom prst="rect">
            <a:avLst/>
          </a:prstGeom>
        </p:spPr>
      </p:pic>
      <p:sp>
        <p:nvSpPr>
          <p:cNvPr id="20" name="文本框 19">
            <a:extLst>
              <a:ext uri="{FF2B5EF4-FFF2-40B4-BE49-F238E27FC236}">
                <a16:creationId xmlns:a16="http://schemas.microsoft.com/office/drawing/2014/main" id="{B3CA1F7D-DE6E-45B3-8C8E-32583B4F717C}"/>
              </a:ext>
            </a:extLst>
          </p:cNvPr>
          <p:cNvSpPr txBox="1"/>
          <p:nvPr/>
        </p:nvSpPr>
        <p:spPr>
          <a:xfrm>
            <a:off x="643421" y="2458282"/>
            <a:ext cx="5376793" cy="369332"/>
          </a:xfrm>
          <a:prstGeom prst="rect">
            <a:avLst/>
          </a:prstGeom>
          <a:noFill/>
        </p:spPr>
        <p:txBody>
          <a:bodyPr wrap="none" rtlCol="0">
            <a:spAutoFit/>
          </a:bodyPr>
          <a:lstStyle/>
          <a:p>
            <a:pPr algn="r"/>
            <a:r>
              <a:rPr lang="en-US" altLang="zh-CN" dirty="0"/>
              <a:t>2. </a:t>
            </a:r>
            <a:r>
              <a:rPr lang="zh-CN" altLang="en-US" dirty="0"/>
              <a:t>通过该模型导出最大</a:t>
            </a:r>
            <a:r>
              <a:rPr lang="en-US" altLang="zh-CN" dirty="0"/>
              <a:t>R-D</a:t>
            </a:r>
            <a:r>
              <a:rPr lang="zh-CN" altLang="en-US" dirty="0"/>
              <a:t>熵模型，最大</a:t>
            </a:r>
            <a:r>
              <a:rPr lang="en-US" altLang="zh-CN" dirty="0"/>
              <a:t>T-D</a:t>
            </a:r>
            <a:r>
              <a:rPr lang="zh-CN" altLang="en-US" dirty="0"/>
              <a:t>熵模型</a:t>
            </a:r>
          </a:p>
        </p:txBody>
      </p:sp>
      <p:sp>
        <p:nvSpPr>
          <p:cNvPr id="21" name="文本框 20">
            <a:extLst>
              <a:ext uri="{FF2B5EF4-FFF2-40B4-BE49-F238E27FC236}">
                <a16:creationId xmlns:a16="http://schemas.microsoft.com/office/drawing/2014/main" id="{B43DF1A1-CC41-4113-AB3E-6EF246BE11C8}"/>
              </a:ext>
            </a:extLst>
          </p:cNvPr>
          <p:cNvSpPr txBox="1"/>
          <p:nvPr/>
        </p:nvSpPr>
        <p:spPr>
          <a:xfrm>
            <a:off x="1134961" y="2922806"/>
            <a:ext cx="5561138" cy="369332"/>
          </a:xfrm>
          <a:prstGeom prst="rect">
            <a:avLst/>
          </a:prstGeom>
          <a:noFill/>
        </p:spPr>
        <p:txBody>
          <a:bodyPr wrap="none" rtlCol="0">
            <a:spAutoFit/>
          </a:bodyPr>
          <a:lstStyle/>
          <a:p>
            <a:r>
              <a:rPr lang="zh-CN" altLang="en-US" dirty="0"/>
              <a:t>当</a:t>
            </a:r>
            <a:r>
              <a:rPr lang="en-US" altLang="zh-CN" dirty="0"/>
              <a:t>r-&gt;1</a:t>
            </a:r>
            <a:r>
              <a:rPr lang="zh-CN" altLang="en-US" dirty="0"/>
              <a:t>时，广义信念熵模型的极限为最大</a:t>
            </a:r>
            <a:r>
              <a:rPr lang="en-US" altLang="zh-CN" dirty="0"/>
              <a:t>R-D</a:t>
            </a:r>
            <a:r>
              <a:rPr lang="zh-CN" altLang="en-US" dirty="0"/>
              <a:t>熵模型</a:t>
            </a:r>
            <a:r>
              <a:rPr lang="en-US" altLang="zh-CN" dirty="0"/>
              <a:t>: </a:t>
            </a:r>
            <a:endParaRPr lang="zh-CN" altLang="en-US" dirty="0"/>
          </a:p>
        </p:txBody>
      </p:sp>
      <p:pic>
        <p:nvPicPr>
          <p:cNvPr id="22" name="图片 21">
            <a:extLst>
              <a:ext uri="{FF2B5EF4-FFF2-40B4-BE49-F238E27FC236}">
                <a16:creationId xmlns:a16="http://schemas.microsoft.com/office/drawing/2014/main" id="{DF3D7BCD-149D-4AEE-9679-E625AB2B7D4B}"/>
              </a:ext>
            </a:extLst>
          </p:cNvPr>
          <p:cNvPicPr>
            <a:picLocks noChangeAspect="1"/>
          </p:cNvPicPr>
          <p:nvPr/>
        </p:nvPicPr>
        <p:blipFill>
          <a:blip r:embed="rId3"/>
          <a:stretch>
            <a:fillRect/>
          </a:stretch>
        </p:blipFill>
        <p:spPr>
          <a:xfrm>
            <a:off x="6619254" y="2538025"/>
            <a:ext cx="1123950" cy="742950"/>
          </a:xfrm>
          <a:prstGeom prst="rect">
            <a:avLst/>
          </a:prstGeom>
        </p:spPr>
      </p:pic>
      <p:sp>
        <p:nvSpPr>
          <p:cNvPr id="24" name="文本框 23">
            <a:extLst>
              <a:ext uri="{FF2B5EF4-FFF2-40B4-BE49-F238E27FC236}">
                <a16:creationId xmlns:a16="http://schemas.microsoft.com/office/drawing/2014/main" id="{A1AB92C5-2880-4886-89A2-4A2A01EC31C2}"/>
              </a:ext>
            </a:extLst>
          </p:cNvPr>
          <p:cNvSpPr txBox="1"/>
          <p:nvPr/>
        </p:nvSpPr>
        <p:spPr>
          <a:xfrm>
            <a:off x="1117710" y="3377720"/>
            <a:ext cx="5561138" cy="369332"/>
          </a:xfrm>
          <a:prstGeom prst="rect">
            <a:avLst/>
          </a:prstGeom>
          <a:noFill/>
        </p:spPr>
        <p:txBody>
          <a:bodyPr wrap="none" rtlCol="0">
            <a:spAutoFit/>
          </a:bodyPr>
          <a:lstStyle/>
          <a:p>
            <a:r>
              <a:rPr lang="zh-CN" altLang="en-US" dirty="0"/>
              <a:t>当</a:t>
            </a:r>
            <a:r>
              <a:rPr lang="en-US" altLang="zh-CN" dirty="0"/>
              <a:t>r-&gt;q</a:t>
            </a:r>
            <a:r>
              <a:rPr lang="zh-CN" altLang="en-US" dirty="0"/>
              <a:t>时，广义信念熵模型的极限为最大</a:t>
            </a:r>
            <a:r>
              <a:rPr lang="en-US" altLang="zh-CN" dirty="0"/>
              <a:t>T-D</a:t>
            </a:r>
            <a:r>
              <a:rPr lang="zh-CN" altLang="en-US" dirty="0"/>
              <a:t>熵模型</a:t>
            </a:r>
            <a:r>
              <a:rPr lang="en-US" altLang="zh-CN" dirty="0"/>
              <a:t>: </a:t>
            </a:r>
            <a:endParaRPr lang="zh-CN" altLang="en-US" dirty="0"/>
          </a:p>
        </p:txBody>
      </p:sp>
      <p:pic>
        <p:nvPicPr>
          <p:cNvPr id="25" name="图片 24">
            <a:extLst>
              <a:ext uri="{FF2B5EF4-FFF2-40B4-BE49-F238E27FC236}">
                <a16:creationId xmlns:a16="http://schemas.microsoft.com/office/drawing/2014/main" id="{402B3ADA-21A7-4E19-B4E4-B952AF8F9858}"/>
              </a:ext>
            </a:extLst>
          </p:cNvPr>
          <p:cNvPicPr>
            <a:picLocks noChangeAspect="1"/>
          </p:cNvPicPr>
          <p:nvPr/>
        </p:nvPicPr>
        <p:blipFill>
          <a:blip r:embed="rId4"/>
          <a:stretch>
            <a:fillRect/>
          </a:stretch>
        </p:blipFill>
        <p:spPr>
          <a:xfrm>
            <a:off x="6619254" y="3385102"/>
            <a:ext cx="1266825" cy="723900"/>
          </a:xfrm>
          <a:prstGeom prst="rect">
            <a:avLst/>
          </a:prstGeom>
        </p:spPr>
      </p:pic>
      <p:pic>
        <p:nvPicPr>
          <p:cNvPr id="3" name="图片 2">
            <a:extLst>
              <a:ext uri="{FF2B5EF4-FFF2-40B4-BE49-F238E27FC236}">
                <a16:creationId xmlns:a16="http://schemas.microsoft.com/office/drawing/2014/main" id="{7B94A02E-80DB-4D8A-A87B-9AF9532B17B6}"/>
              </a:ext>
            </a:extLst>
          </p:cNvPr>
          <p:cNvPicPr>
            <a:picLocks noChangeAspect="1"/>
          </p:cNvPicPr>
          <p:nvPr/>
        </p:nvPicPr>
        <p:blipFill>
          <a:blip r:embed="rId5"/>
          <a:stretch>
            <a:fillRect/>
          </a:stretch>
        </p:blipFill>
        <p:spPr>
          <a:xfrm>
            <a:off x="8020671" y="725504"/>
            <a:ext cx="2038350" cy="657225"/>
          </a:xfrm>
          <a:prstGeom prst="rect">
            <a:avLst/>
          </a:prstGeom>
        </p:spPr>
      </p:pic>
    </p:spTree>
    <p:extLst>
      <p:ext uri="{BB962C8B-B14F-4D97-AF65-F5344CB8AC3E}">
        <p14:creationId xmlns:p14="http://schemas.microsoft.com/office/powerpoint/2010/main" val="55168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90418C-9F78-4D31-8C69-695CE3216BAF}"/>
              </a:ext>
            </a:extLst>
          </p:cNvPr>
          <p:cNvSpPr txBox="1"/>
          <p:nvPr/>
        </p:nvSpPr>
        <p:spPr>
          <a:xfrm>
            <a:off x="223299" y="296186"/>
            <a:ext cx="3063659" cy="523220"/>
          </a:xfrm>
          <a:prstGeom prst="rect">
            <a:avLst/>
          </a:prstGeom>
          <a:noFill/>
        </p:spPr>
        <p:txBody>
          <a:bodyPr wrap="none" rtlCol="0">
            <a:spAutoFit/>
          </a:bodyPr>
          <a:lstStyle/>
          <a:p>
            <a:r>
              <a:rPr lang="en-US" altLang="zh-CN" sz="2800" dirty="0"/>
              <a:t>4. </a:t>
            </a:r>
            <a:r>
              <a:rPr lang="zh-CN" altLang="en-US" sz="2800" dirty="0"/>
              <a:t>解决的效果如何</a:t>
            </a:r>
          </a:p>
        </p:txBody>
      </p:sp>
      <p:sp>
        <p:nvSpPr>
          <p:cNvPr id="2" name="文本框 1">
            <a:extLst>
              <a:ext uri="{FF2B5EF4-FFF2-40B4-BE49-F238E27FC236}">
                <a16:creationId xmlns:a16="http://schemas.microsoft.com/office/drawing/2014/main" id="{5733A2B4-F612-41F9-8C04-74C8B450E907}"/>
              </a:ext>
            </a:extLst>
          </p:cNvPr>
          <p:cNvSpPr txBox="1"/>
          <p:nvPr/>
        </p:nvSpPr>
        <p:spPr>
          <a:xfrm>
            <a:off x="735496" y="1033670"/>
            <a:ext cx="10485563" cy="1200329"/>
          </a:xfrm>
          <a:prstGeom prst="rect">
            <a:avLst/>
          </a:prstGeom>
          <a:noFill/>
        </p:spPr>
        <p:txBody>
          <a:bodyPr wrap="none" rtlCol="0">
            <a:spAutoFit/>
          </a:bodyPr>
          <a:lstStyle/>
          <a:p>
            <a:pPr marL="342900" indent="-342900">
              <a:buAutoNum type="arabicPeriod"/>
            </a:pPr>
            <a:r>
              <a:rPr lang="zh-CN" altLang="en-US" dirty="0"/>
              <a:t>可用性</a:t>
            </a:r>
            <a:r>
              <a:rPr lang="en-US" altLang="zh-CN" dirty="0"/>
              <a:t>: </a:t>
            </a:r>
            <a:r>
              <a:rPr lang="zh-CN" altLang="en-US" dirty="0"/>
              <a:t>这里我们将辨识框架</a:t>
            </a:r>
            <a:r>
              <a:rPr lang="en-US" altLang="zh-CN" dirty="0"/>
              <a:t>Ω</a:t>
            </a:r>
            <a:r>
              <a:rPr lang="zh-CN" altLang="en-US" dirty="0"/>
              <a:t>设置为</a:t>
            </a:r>
            <a:r>
              <a:rPr lang="en-US" altLang="zh-CN" dirty="0"/>
              <a:t>{</a:t>
            </a:r>
            <a:r>
              <a:rPr lang="en-US" altLang="zh-CN" dirty="0" err="1"/>
              <a:t>a,b</a:t>
            </a:r>
            <a:r>
              <a:rPr lang="en-US" altLang="zh-CN" dirty="0"/>
              <a:t>}</a:t>
            </a:r>
            <a:r>
              <a:rPr lang="zh-CN" altLang="en-US" dirty="0"/>
              <a:t>，从而辨识框架的幂集可写为</a:t>
            </a:r>
            <a:r>
              <a:rPr lang="en-US" altLang="zh-CN" dirty="0"/>
              <a:t>{{a},{b},{</a:t>
            </a:r>
            <a:r>
              <a:rPr lang="en-US" altLang="zh-CN" dirty="0" err="1"/>
              <a:t>a,b</a:t>
            </a:r>
            <a:r>
              <a:rPr lang="en-US" altLang="zh-CN" dirty="0"/>
              <a:t>}, ∅}</a:t>
            </a:r>
            <a:r>
              <a:rPr lang="zh-CN" altLang="en-US" dirty="0"/>
              <a:t>，然后</a:t>
            </a:r>
            <a:endParaRPr lang="en-US" altLang="zh-CN" dirty="0"/>
          </a:p>
          <a:p>
            <a:r>
              <a:rPr lang="en-US" altLang="zh-CN" dirty="0"/>
              <a:t>      </a:t>
            </a:r>
            <a:r>
              <a:rPr lang="zh-CN" altLang="en-US" dirty="0"/>
              <a:t>将广义熵模型中的参数</a:t>
            </a:r>
            <a:r>
              <a:rPr lang="en-US" altLang="zh-CN" dirty="0" err="1"/>
              <a:t>t,r</a:t>
            </a:r>
            <a:r>
              <a:rPr lang="zh-CN" altLang="en-US" dirty="0"/>
              <a:t>确定下来从而得到一个确定的广义熵模型</a:t>
            </a:r>
            <a:r>
              <a:rPr lang="en-US" altLang="zh-CN" dirty="0"/>
              <a:t>,</a:t>
            </a:r>
            <a:r>
              <a:rPr lang="zh-CN" altLang="en-US" dirty="0"/>
              <a:t>在</a:t>
            </a:r>
            <a:r>
              <a:rPr lang="en-US" altLang="zh-CN" dirty="0" err="1"/>
              <a:t>matlab</a:t>
            </a:r>
            <a:r>
              <a:rPr lang="zh-CN" altLang="en-US" dirty="0"/>
              <a:t>作出此模型，是一个</a:t>
            </a:r>
            <a:endParaRPr lang="en-US" altLang="zh-CN" dirty="0"/>
          </a:p>
          <a:p>
            <a:r>
              <a:rPr lang="en-US" altLang="zh-CN" dirty="0"/>
              <a:t>      </a:t>
            </a:r>
            <a:r>
              <a:rPr lang="zh-CN" altLang="en-US" dirty="0"/>
              <a:t>曲面，然后找出其中的最大值点。这个点与我们使用充分条件而得出的最大广义信念熵是一致的。</a:t>
            </a:r>
            <a:endParaRPr lang="en-US" altLang="zh-CN" dirty="0"/>
          </a:p>
          <a:p>
            <a:r>
              <a:rPr lang="en-US" altLang="zh-CN" dirty="0"/>
              <a:t>       </a:t>
            </a:r>
          </a:p>
        </p:txBody>
      </p:sp>
      <p:pic>
        <p:nvPicPr>
          <p:cNvPr id="3" name="图片 2">
            <a:extLst>
              <a:ext uri="{FF2B5EF4-FFF2-40B4-BE49-F238E27FC236}">
                <a16:creationId xmlns:a16="http://schemas.microsoft.com/office/drawing/2014/main" id="{C0BCBB72-2E8F-4CC0-9EE7-AB5CA5641763}"/>
              </a:ext>
            </a:extLst>
          </p:cNvPr>
          <p:cNvPicPr>
            <a:picLocks noChangeAspect="1"/>
          </p:cNvPicPr>
          <p:nvPr/>
        </p:nvPicPr>
        <p:blipFill>
          <a:blip r:embed="rId2"/>
          <a:stretch>
            <a:fillRect/>
          </a:stretch>
        </p:blipFill>
        <p:spPr>
          <a:xfrm>
            <a:off x="735496" y="2184303"/>
            <a:ext cx="4152900" cy="2828925"/>
          </a:xfrm>
          <a:prstGeom prst="rect">
            <a:avLst/>
          </a:prstGeom>
        </p:spPr>
      </p:pic>
      <p:pic>
        <p:nvPicPr>
          <p:cNvPr id="4" name="图片 3">
            <a:extLst>
              <a:ext uri="{FF2B5EF4-FFF2-40B4-BE49-F238E27FC236}">
                <a16:creationId xmlns:a16="http://schemas.microsoft.com/office/drawing/2014/main" id="{B467804E-6C95-4279-BC32-AADC2182514A}"/>
              </a:ext>
            </a:extLst>
          </p:cNvPr>
          <p:cNvPicPr>
            <a:picLocks noChangeAspect="1"/>
          </p:cNvPicPr>
          <p:nvPr/>
        </p:nvPicPr>
        <p:blipFill>
          <a:blip r:embed="rId3"/>
          <a:stretch>
            <a:fillRect/>
          </a:stretch>
        </p:blipFill>
        <p:spPr>
          <a:xfrm>
            <a:off x="5041625" y="2184303"/>
            <a:ext cx="6905625" cy="1952625"/>
          </a:xfrm>
          <a:prstGeom prst="rect">
            <a:avLst/>
          </a:prstGeom>
        </p:spPr>
      </p:pic>
    </p:spTree>
    <p:extLst>
      <p:ext uri="{BB962C8B-B14F-4D97-AF65-F5344CB8AC3E}">
        <p14:creationId xmlns:p14="http://schemas.microsoft.com/office/powerpoint/2010/main" val="57636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467EA1-7C82-4286-8E80-B9D77DD31942}"/>
              </a:ext>
            </a:extLst>
          </p:cNvPr>
          <p:cNvSpPr txBox="1"/>
          <p:nvPr/>
        </p:nvSpPr>
        <p:spPr>
          <a:xfrm>
            <a:off x="417444" y="506896"/>
            <a:ext cx="1289135" cy="369332"/>
          </a:xfrm>
          <a:prstGeom prst="rect">
            <a:avLst/>
          </a:prstGeom>
          <a:noFill/>
        </p:spPr>
        <p:txBody>
          <a:bodyPr wrap="none" rtlCol="0">
            <a:spAutoFit/>
          </a:bodyPr>
          <a:lstStyle/>
          <a:p>
            <a:r>
              <a:rPr lang="en-US" altLang="zh-CN" dirty="0"/>
              <a:t>2.  </a:t>
            </a:r>
            <a:r>
              <a:rPr lang="zh-CN" altLang="en-US" dirty="0"/>
              <a:t>适应性</a:t>
            </a:r>
            <a:r>
              <a:rPr lang="en-US" altLang="zh-CN" dirty="0"/>
              <a:t>: </a:t>
            </a:r>
          </a:p>
        </p:txBody>
      </p:sp>
      <p:pic>
        <p:nvPicPr>
          <p:cNvPr id="7" name="图片 6">
            <a:extLst>
              <a:ext uri="{FF2B5EF4-FFF2-40B4-BE49-F238E27FC236}">
                <a16:creationId xmlns:a16="http://schemas.microsoft.com/office/drawing/2014/main" id="{A8EAF09D-50B7-4B57-B052-A3DFBDB25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67" y="1053546"/>
            <a:ext cx="2377782" cy="4600007"/>
          </a:xfrm>
          <a:prstGeom prst="rect">
            <a:avLst/>
          </a:prstGeom>
        </p:spPr>
      </p:pic>
      <p:sp>
        <p:nvSpPr>
          <p:cNvPr id="8" name="文本框 7">
            <a:extLst>
              <a:ext uri="{FF2B5EF4-FFF2-40B4-BE49-F238E27FC236}">
                <a16:creationId xmlns:a16="http://schemas.microsoft.com/office/drawing/2014/main" id="{A87296E4-9B80-495E-A870-376730F6F63B}"/>
              </a:ext>
            </a:extLst>
          </p:cNvPr>
          <p:cNvSpPr txBox="1"/>
          <p:nvPr/>
        </p:nvSpPr>
        <p:spPr>
          <a:xfrm>
            <a:off x="1706579" y="506896"/>
            <a:ext cx="9648795" cy="369332"/>
          </a:xfrm>
          <a:prstGeom prst="rect">
            <a:avLst/>
          </a:prstGeom>
          <a:noFill/>
        </p:spPr>
        <p:txBody>
          <a:bodyPr wrap="none" rtlCol="0">
            <a:spAutoFit/>
          </a:bodyPr>
          <a:lstStyle/>
          <a:p>
            <a:r>
              <a:rPr lang="zh-CN" altLang="en-US" dirty="0"/>
              <a:t>前面我们提到我们的模型可以通过参数变化退化为其他最大熵模型，这里我们通过数据来体现</a:t>
            </a:r>
            <a:r>
              <a:rPr lang="en-US" altLang="zh-CN" dirty="0"/>
              <a:t>:</a:t>
            </a:r>
            <a:endParaRPr lang="zh-CN" altLang="en-US" dirty="0"/>
          </a:p>
        </p:txBody>
      </p:sp>
      <p:pic>
        <p:nvPicPr>
          <p:cNvPr id="9" name="图片 8">
            <a:extLst>
              <a:ext uri="{FF2B5EF4-FFF2-40B4-BE49-F238E27FC236}">
                <a16:creationId xmlns:a16="http://schemas.microsoft.com/office/drawing/2014/main" id="{D73B54C3-F2BC-4911-8DC6-457F67BDDC93}"/>
              </a:ext>
            </a:extLst>
          </p:cNvPr>
          <p:cNvPicPr>
            <a:picLocks noChangeAspect="1"/>
          </p:cNvPicPr>
          <p:nvPr/>
        </p:nvPicPr>
        <p:blipFill>
          <a:blip r:embed="rId3"/>
          <a:stretch>
            <a:fillRect/>
          </a:stretch>
        </p:blipFill>
        <p:spPr>
          <a:xfrm>
            <a:off x="3372278" y="969857"/>
            <a:ext cx="3156112" cy="2484784"/>
          </a:xfrm>
          <a:prstGeom prst="rect">
            <a:avLst/>
          </a:prstGeom>
        </p:spPr>
      </p:pic>
      <p:pic>
        <p:nvPicPr>
          <p:cNvPr id="10" name="图片 9">
            <a:extLst>
              <a:ext uri="{FF2B5EF4-FFF2-40B4-BE49-F238E27FC236}">
                <a16:creationId xmlns:a16="http://schemas.microsoft.com/office/drawing/2014/main" id="{4CB430F0-A6CC-41E6-88DA-D9BBB6312D0F}"/>
              </a:ext>
            </a:extLst>
          </p:cNvPr>
          <p:cNvPicPr>
            <a:picLocks noChangeAspect="1"/>
          </p:cNvPicPr>
          <p:nvPr/>
        </p:nvPicPr>
        <p:blipFill>
          <a:blip r:embed="rId4"/>
          <a:stretch>
            <a:fillRect/>
          </a:stretch>
        </p:blipFill>
        <p:spPr>
          <a:xfrm>
            <a:off x="7343319" y="885367"/>
            <a:ext cx="3156112" cy="2577633"/>
          </a:xfrm>
          <a:prstGeom prst="rect">
            <a:avLst/>
          </a:prstGeom>
        </p:spPr>
      </p:pic>
      <p:pic>
        <p:nvPicPr>
          <p:cNvPr id="2" name="图片 1">
            <a:extLst>
              <a:ext uri="{FF2B5EF4-FFF2-40B4-BE49-F238E27FC236}">
                <a16:creationId xmlns:a16="http://schemas.microsoft.com/office/drawing/2014/main" id="{0B5F2BD2-F06C-488E-9FB6-2072AAB290BF}"/>
              </a:ext>
            </a:extLst>
          </p:cNvPr>
          <p:cNvPicPr>
            <a:picLocks noChangeAspect="1"/>
          </p:cNvPicPr>
          <p:nvPr/>
        </p:nvPicPr>
        <p:blipFill>
          <a:blip r:embed="rId5"/>
          <a:stretch>
            <a:fillRect/>
          </a:stretch>
        </p:blipFill>
        <p:spPr>
          <a:xfrm>
            <a:off x="3372278" y="3639415"/>
            <a:ext cx="6189413" cy="2965923"/>
          </a:xfrm>
          <a:prstGeom prst="rect">
            <a:avLst/>
          </a:prstGeom>
        </p:spPr>
      </p:pic>
    </p:spTree>
    <p:extLst>
      <p:ext uri="{BB962C8B-B14F-4D97-AF65-F5344CB8AC3E}">
        <p14:creationId xmlns:p14="http://schemas.microsoft.com/office/powerpoint/2010/main" val="25411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BC8494-B518-4A5F-BF60-FF08A0473E3F}"/>
              </a:ext>
            </a:extLst>
          </p:cNvPr>
          <p:cNvPicPr>
            <a:picLocks noChangeAspect="1"/>
          </p:cNvPicPr>
          <p:nvPr/>
        </p:nvPicPr>
        <p:blipFill>
          <a:blip r:embed="rId2"/>
          <a:stretch>
            <a:fillRect/>
          </a:stretch>
        </p:blipFill>
        <p:spPr>
          <a:xfrm>
            <a:off x="765314" y="1814718"/>
            <a:ext cx="5713343" cy="3949492"/>
          </a:xfrm>
          <a:prstGeom prst="rect">
            <a:avLst/>
          </a:prstGeom>
        </p:spPr>
      </p:pic>
      <p:sp>
        <p:nvSpPr>
          <p:cNvPr id="7" name="文本框 6">
            <a:extLst>
              <a:ext uri="{FF2B5EF4-FFF2-40B4-BE49-F238E27FC236}">
                <a16:creationId xmlns:a16="http://schemas.microsoft.com/office/drawing/2014/main" id="{CC32104C-3A18-40A8-807B-BBEB8AD32D54}"/>
              </a:ext>
            </a:extLst>
          </p:cNvPr>
          <p:cNvSpPr txBox="1"/>
          <p:nvPr/>
        </p:nvSpPr>
        <p:spPr>
          <a:xfrm>
            <a:off x="417444" y="506896"/>
            <a:ext cx="1289135" cy="369332"/>
          </a:xfrm>
          <a:prstGeom prst="rect">
            <a:avLst/>
          </a:prstGeom>
          <a:noFill/>
        </p:spPr>
        <p:txBody>
          <a:bodyPr wrap="none" rtlCol="0">
            <a:spAutoFit/>
          </a:bodyPr>
          <a:lstStyle/>
          <a:p>
            <a:r>
              <a:rPr lang="en-US" altLang="zh-CN" dirty="0"/>
              <a:t>3.  </a:t>
            </a:r>
            <a:r>
              <a:rPr lang="zh-CN" altLang="en-US" dirty="0"/>
              <a:t>敏感性</a:t>
            </a:r>
            <a:r>
              <a:rPr lang="en-US" altLang="zh-CN" dirty="0"/>
              <a:t>: </a:t>
            </a:r>
          </a:p>
        </p:txBody>
      </p:sp>
      <p:sp>
        <p:nvSpPr>
          <p:cNvPr id="8" name="文本框 7">
            <a:extLst>
              <a:ext uri="{FF2B5EF4-FFF2-40B4-BE49-F238E27FC236}">
                <a16:creationId xmlns:a16="http://schemas.microsoft.com/office/drawing/2014/main" id="{DD848993-82E3-42A2-8B20-F7C7F573DB63}"/>
              </a:ext>
            </a:extLst>
          </p:cNvPr>
          <p:cNvSpPr txBox="1"/>
          <p:nvPr/>
        </p:nvSpPr>
        <p:spPr>
          <a:xfrm>
            <a:off x="1706579" y="506896"/>
            <a:ext cx="9958175" cy="1200329"/>
          </a:xfrm>
          <a:prstGeom prst="rect">
            <a:avLst/>
          </a:prstGeom>
          <a:noFill/>
        </p:spPr>
        <p:txBody>
          <a:bodyPr wrap="none" rtlCol="0">
            <a:spAutoFit/>
          </a:bodyPr>
          <a:lstStyle/>
          <a:p>
            <a:r>
              <a:rPr lang="zh-CN" altLang="en-US" dirty="0"/>
              <a:t>可以看出，在辨识框架的大小一定时，我们模型的敏感程度在</a:t>
            </a:r>
            <a:r>
              <a:rPr lang="en-US" altLang="zh-CN" dirty="0"/>
              <a:t>r</a:t>
            </a:r>
            <a:r>
              <a:rPr lang="zh-CN" altLang="en-US" dirty="0"/>
              <a:t>取得不同值的时候具有不同的表现</a:t>
            </a:r>
            <a:endParaRPr lang="en-US" altLang="zh-CN" dirty="0"/>
          </a:p>
          <a:p>
            <a:r>
              <a:rPr lang="zh-CN" altLang="en-US" dirty="0"/>
              <a:t>在</a:t>
            </a:r>
            <a:r>
              <a:rPr lang="en-US" altLang="zh-CN" dirty="0"/>
              <a:t>r&lt;1</a:t>
            </a:r>
            <a:r>
              <a:rPr lang="zh-CN" altLang="en-US" dirty="0"/>
              <a:t>时，模型收敛很快。</a:t>
            </a:r>
            <a:endParaRPr lang="en-US" altLang="zh-CN" dirty="0"/>
          </a:p>
          <a:p>
            <a:r>
              <a:rPr lang="zh-CN" altLang="en-US" dirty="0"/>
              <a:t>在</a:t>
            </a:r>
            <a:r>
              <a:rPr lang="en-US" altLang="zh-CN" dirty="0"/>
              <a:t>r&gt;=1</a:t>
            </a:r>
            <a:r>
              <a:rPr lang="zh-CN" altLang="en-US" dirty="0"/>
              <a:t>后，模型收敛减缓，趋于稳定</a:t>
            </a:r>
            <a:endParaRPr lang="en-US" altLang="zh-CN" dirty="0"/>
          </a:p>
          <a:p>
            <a:r>
              <a:rPr lang="zh-CN" altLang="en-US" dirty="0"/>
              <a:t>这对我们上面的可用性和适应性的实验具有指导意义</a:t>
            </a:r>
          </a:p>
        </p:txBody>
      </p:sp>
    </p:spTree>
    <p:extLst>
      <p:ext uri="{BB962C8B-B14F-4D97-AF65-F5344CB8AC3E}">
        <p14:creationId xmlns:p14="http://schemas.microsoft.com/office/powerpoint/2010/main" val="8263239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643</Words>
  <Application>Microsoft Office PowerPoint</Application>
  <PresentationFormat>宽屏</PresentationFormat>
  <Paragraphs>46</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system-ui</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 </cp:lastModifiedBy>
  <cp:revision>50</cp:revision>
  <dcterms:created xsi:type="dcterms:W3CDTF">2020-09-22T01:54:53Z</dcterms:created>
  <dcterms:modified xsi:type="dcterms:W3CDTF">2020-09-23T12:31:36Z</dcterms:modified>
</cp:coreProperties>
</file>