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93" r:id="rId4"/>
    <p:sldId id="300" r:id="rId5"/>
    <p:sldId id="287" r:id="rId6"/>
    <p:sldId id="288" r:id="rId7"/>
    <p:sldId id="294" r:id="rId8"/>
    <p:sldId id="296" r:id="rId9"/>
    <p:sldId id="290" r:id="rId10"/>
    <p:sldId id="303" r:id="rId11"/>
    <p:sldId id="297" r:id="rId12"/>
    <p:sldId id="305" r:id="rId13"/>
    <p:sldId id="306" r:id="rId14"/>
    <p:sldId id="298" r:id="rId15"/>
    <p:sldId id="307" r:id="rId16"/>
    <p:sldId id="295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EA524B-4D43-46ED-90C8-3369504D06F3}">
          <p14:sldIdLst>
            <p14:sldId id="258"/>
            <p14:sldId id="292"/>
            <p14:sldId id="293"/>
            <p14:sldId id="300"/>
            <p14:sldId id="287"/>
            <p14:sldId id="288"/>
            <p14:sldId id="294"/>
            <p14:sldId id="296"/>
            <p14:sldId id="290"/>
            <p14:sldId id="303"/>
            <p14:sldId id="297"/>
            <p14:sldId id="305"/>
            <p14:sldId id="306"/>
            <p14:sldId id="298"/>
            <p14:sldId id="307"/>
          </p14:sldIdLst>
        </p14:section>
        <p14:section name="无标题节" id="{5054C0B4-15A6-4037-A1C0-B91294BF0AF5}">
          <p14:sldIdLst>
            <p14:sldId id="295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Jialong" initials="LJ" lastIdx="1" clrIdx="0">
    <p:extLst>
      <p:ext uri="{19B8F6BF-5375-455C-9EA6-DF929625EA0E}">
        <p15:presenceInfo xmlns:p15="http://schemas.microsoft.com/office/powerpoint/2012/main" userId="Li, Jial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552E"/>
    <a:srgbClr val="B53025"/>
    <a:srgbClr val="E3A89F"/>
    <a:srgbClr val="12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3BAC5-B451-4FC2-B54E-9DB0AF95D2C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807F5-E6FE-4E97-B64C-EF821008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9B9351-1F15-A141-A925-3435781973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0F11E-9648-8843-8E13-D6625F63726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5BB29D98-6571-3844-8B31-272924C7E4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6D127736-6B46-FB49-89E7-6FA462CC82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39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807F5-E6FE-4E97-B64C-EF821008CF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7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8E14A-BA14-B157-1770-253C595A1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B24A4-4BB6-0548-E310-FD6D601A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A8CE7-B0CD-71F9-9650-71D51B3E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46398-558D-56F8-CB0D-74AB6C0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58A5A-AB30-8CA3-7067-411B5E69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F48E4-E548-26A9-BE57-9952FB28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6239F-C958-B658-8051-D1DC70F8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A826E-F387-6738-97B7-6DD05830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F0024-7DCF-054D-062F-E66C007E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92610-00AB-4D4E-6512-BDC5A157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0E067-2511-4093-6712-7608DED3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2A589-61AD-C885-9A90-1294BD49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86CD4-5DC8-CC25-A665-13013126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C1C9-83E6-70F4-34DB-C83AD372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AEECF-B292-98EA-5DFC-1E25E57D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8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17F5-ECEC-28AD-41D5-E9125FC3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81EBE-0B8E-0007-9A76-AF278D8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8064C-5A13-2B1F-4491-B999A05F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3FA85-3677-9624-97C1-6B5E5D22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28FFF-7DD2-5118-B15E-185CE4E5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7386-E8DE-E7C7-A206-67EB3DF2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0B30E-CB32-1E39-6B9E-D65C6683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66CE0-BA22-F91B-A048-C11CF986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442D6-77B1-AB13-4746-774D4D7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F5FFB-3EF2-6E6B-2109-AED654A0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76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23F6-D983-5946-8F85-80C45F82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2130C-0CA3-8544-B5B9-EE5735E4F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3FD27-6DFA-B6D5-F879-BE6ADB97F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54671-326D-D011-BDAE-4C1AB265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4CA71-D5ED-92EA-C689-5224F5A5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4C7D7-4FE8-6E1C-6757-B3BA5E4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55509-AB46-2D60-D85B-01787B5B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171A6-7F7F-C38C-21D3-16050B8D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CFFF0-C602-CAB7-017F-E4028F0A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07C42-3642-3069-592F-CD5E420BB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A49B4-9261-22F0-541E-321498F84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5D0E8-DF08-87FE-1B2E-EC06A719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4BACB-47B1-1917-3739-19D8571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85810-2BCC-124A-9B6B-38A5CCC2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3D325-D4B8-22EE-865C-2EE0E85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FA089-F9BC-F3C8-6250-F6D72ACC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43AD9-3DBC-096D-614C-8963022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C32373-7B40-E6B5-1434-71DB5776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6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DCAC77-997E-E0CE-1A50-9989E571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78662-4718-FD70-982D-299F7EE0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B6213-59A0-6A0A-502E-894CEFD0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FBBE-C887-C2C6-C6FE-2856FBAB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23873-9D8D-4EA8-A5EE-53836907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D81FC-CF81-256D-2232-9ED61B1AF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06D16-1487-6ED1-E014-DFF28E2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91211-7643-D9E3-4EB4-49FE19A7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D7A69-02B1-3E72-E0A1-F424AFD1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65FB-6938-BB95-A539-35AF9181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B38D42-E12B-814B-5E7C-AC560EDD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1EE7F-4CB8-A91F-F2AD-348D63AB9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5FE5F-B9BC-D8AF-241C-43199033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DB8FA-139C-54DB-A5AA-9DC2215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24AA6-0D97-2DF8-E4C2-5761A756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01F1A-B146-1AE5-D07B-2E2552BF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AF9F3-FECC-FCBE-EB3F-5CCEABC4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A3445-9E6B-C181-9D6A-E00E66FB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AC03-CF5A-4152-9B03-E995A6CF6CD8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816B4-B8F5-5810-46D9-F6743581A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267E4-E449-A957-3CA9-0E9EB106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D799-0242-46EB-9D57-70080D299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5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2D653B-0EE1-E4A2-05F3-704E5D2F1335}"/>
              </a:ext>
            </a:extLst>
          </p:cNvPr>
          <p:cNvSpPr txBox="1"/>
          <p:nvPr/>
        </p:nvSpPr>
        <p:spPr>
          <a:xfrm>
            <a:off x="4498762" y="3380674"/>
            <a:ext cx="3191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294B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Team Converges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ED8A3F-A239-049C-53B9-D4B3C9351B48}"/>
              </a:ext>
            </a:extLst>
          </p:cNvPr>
          <p:cNvSpPr txBox="1"/>
          <p:nvPr/>
        </p:nvSpPr>
        <p:spPr>
          <a:xfrm>
            <a:off x="3932213" y="4492907"/>
            <a:ext cx="4321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Jialong Li - jialong7@illinois.edu</a:t>
            </a:r>
          </a:p>
          <a:p>
            <a:pPr algn="ctr"/>
            <a:endParaRPr lang="en-US" altLang="zh-CN" sz="2000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CN" sz="2000" dirty="0" err="1">
                <a:latin typeface="Palatino Linotype" panose="02040502050505030304" pitchFamily="18" charset="0"/>
              </a:rPr>
              <a:t>Siran</a:t>
            </a:r>
            <a:r>
              <a:rPr lang="en-US" altLang="zh-CN" sz="2000" dirty="0"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latin typeface="Palatino Linotype" panose="02040502050505030304" pitchFamily="18" charset="0"/>
              </a:rPr>
              <a:t>Xianyu</a:t>
            </a:r>
            <a:r>
              <a:rPr lang="en-US" altLang="zh-CN" sz="2000" dirty="0">
                <a:latin typeface="Palatino Linotype" panose="02040502050505030304" pitchFamily="18" charset="0"/>
              </a:rPr>
              <a:t> - sxianyu2@illinois.edu</a:t>
            </a:r>
          </a:p>
          <a:p>
            <a:pPr algn="ctr"/>
            <a:endParaRPr lang="en-US" altLang="zh-CN" sz="2000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CN" sz="2000" dirty="0" err="1">
                <a:latin typeface="Palatino Linotype" panose="02040502050505030304" pitchFamily="18" charset="0"/>
              </a:rPr>
              <a:t>Kaiyi</a:t>
            </a:r>
            <a:r>
              <a:rPr lang="en-US" altLang="zh-CN" sz="2000" dirty="0">
                <a:latin typeface="Palatino Linotype" panose="02040502050505030304" pitchFamily="18" charset="0"/>
              </a:rPr>
              <a:t> Zhang - kaiyi2@illinois.edu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474867-2759-BFB8-5A55-F31CE1F23AE5}"/>
              </a:ext>
            </a:extLst>
          </p:cNvPr>
          <p:cNvSpPr txBox="1"/>
          <p:nvPr/>
        </p:nvSpPr>
        <p:spPr>
          <a:xfrm>
            <a:off x="3763463" y="2480871"/>
            <a:ext cx="4662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2294B"/>
                </a:solidFill>
                <a:effectLst/>
                <a:uLnTx/>
                <a:uFillTx/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CS225 Final Project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7D21057-35E6-FA55-CBF3-15A6C5E9E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2" t="23770" r="10379" b="16861"/>
          <a:stretch/>
        </p:blipFill>
        <p:spPr>
          <a:xfrm>
            <a:off x="2776286" y="147782"/>
            <a:ext cx="6633333" cy="2029346"/>
          </a:xfrm>
          <a:prstGeom prst="rect">
            <a:avLst/>
          </a:prstGeom>
        </p:spPr>
      </p:pic>
      <p:pic>
        <p:nvPicPr>
          <p:cNvPr id="1026" name="Picture 2" descr="University of Illinois Urbana-Champaign - Wikipedia">
            <a:extLst>
              <a:ext uri="{FF2B5EF4-FFF2-40B4-BE49-F238E27FC236}">
                <a16:creationId xmlns:a16="http://schemas.microsoft.com/office/drawing/2014/main" id="{57031E20-FAF9-CE63-F03D-867CF9DC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4" y="2480870"/>
            <a:ext cx="3155302" cy="3155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A Peek into Alma's Closet - UIUC Admissions Blog">
            <a:extLst>
              <a:ext uri="{FF2B5EF4-FFF2-40B4-BE49-F238E27FC236}">
                <a16:creationId xmlns:a16="http://schemas.microsoft.com/office/drawing/2014/main" id="{9A42A3EA-5484-A890-627A-AF5E5058B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r="16564"/>
          <a:stretch/>
        </p:blipFill>
        <p:spPr bwMode="auto">
          <a:xfrm>
            <a:off x="9000396" y="2480870"/>
            <a:ext cx="3191604" cy="3155302"/>
          </a:xfrm>
          <a:prstGeom prst="ellipse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6785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BFS4ST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6D0B-9F1C-382B-2F53-97366C3A0EC6}"/>
              </a:ext>
            </a:extLst>
          </p:cNvPr>
          <p:cNvSpPr txBox="1"/>
          <p:nvPr/>
        </p:nvSpPr>
        <p:spPr>
          <a:xfrm>
            <a:off x="601393" y="118547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Algorithm: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095CD-4240-78B8-5151-5A688309BA3B}"/>
              </a:ext>
            </a:extLst>
          </p:cNvPr>
          <p:cNvSpPr txBox="1"/>
          <p:nvPr/>
        </p:nvSpPr>
        <p:spPr>
          <a:xfrm>
            <a:off x="452080" y="2440875"/>
            <a:ext cx="10316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Traverse all connected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each connected components, find out if </a:t>
            </a:r>
            <a:r>
              <a:rPr lang="en-US" sz="2400" dirty="0">
                <a:solidFill>
                  <a:srgbClr val="E06C75"/>
                </a:solidFill>
                <a:latin typeface="Menlo" panose="020B0609030804020204" pitchFamily="49" charset="0"/>
              </a:rPr>
              <a:t>source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node and </a:t>
            </a:r>
            <a:r>
              <a:rPr lang="en-US" sz="2400" dirty="0">
                <a:solidFill>
                  <a:srgbClr val="E06C75"/>
                </a:solidFill>
                <a:latin typeface="Menlo" panose="020B0609030804020204" pitchFamily="49" charset="0"/>
              </a:rPr>
              <a:t>target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node are in the same component, if not,  return empty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source and target are in the same connected component, do the BFS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Get the first path in the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Add all the neighbors of the current node to the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current node is the target, add the current path(shortest) to the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current path is longer than the shortest path, stop the BFS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Return the output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B9089-FC20-27E6-8089-A97F05FF2BDC}"/>
              </a:ext>
            </a:extLst>
          </p:cNvPr>
          <p:cNvSpPr txBox="1"/>
          <p:nvPr/>
        </p:nvSpPr>
        <p:spPr>
          <a:xfrm>
            <a:off x="564678" y="1831398"/>
            <a:ext cx="1106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US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BFS4ST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visited</a:t>
            </a:r>
            <a:r>
              <a:rPr 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4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3. </a:t>
            </a:r>
            <a:r>
              <a:rPr lang="en-US" altLang="zh-CN" sz="2800" b="1" dirty="0" err="1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Brandes</a:t>
            </a: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– Intro &amp; Difficulties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44705-C784-385C-2E05-45F6EB608575}"/>
              </a:ext>
            </a:extLst>
          </p:cNvPr>
          <p:cNvSpPr txBox="1"/>
          <p:nvPr/>
        </p:nvSpPr>
        <p:spPr>
          <a:xfrm>
            <a:off x="452079" y="2083126"/>
            <a:ext cx="1031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 G = &lt;V,E&gt; (unweighted, undirected, connected)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σ(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s, t)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shortest paths between source nodes s and target nodes t.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σ(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s, t | v): number of shortest paths between source nodes s and target nodes t that pass through the nodes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Centrality of node v: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7CB9-0D06-21AC-51AB-5959E903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3" y="4585880"/>
            <a:ext cx="5008778" cy="1600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E1DB2-6177-4F19-BC9B-5465CD0E85EB}"/>
              </a:ext>
            </a:extLst>
          </p:cNvPr>
          <p:cNvSpPr txBox="1"/>
          <p:nvPr/>
        </p:nvSpPr>
        <p:spPr>
          <a:xfrm>
            <a:off x="601393" y="1214228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Math Definition: </a:t>
            </a:r>
          </a:p>
        </p:txBody>
      </p:sp>
    </p:spTree>
    <p:extLst>
      <p:ext uri="{BB962C8B-B14F-4D97-AF65-F5344CB8AC3E}">
        <p14:creationId xmlns:p14="http://schemas.microsoft.com/office/powerpoint/2010/main" val="280828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3. </a:t>
            </a:r>
            <a:r>
              <a:rPr lang="en-US" altLang="zh-CN" sz="2800" b="1" dirty="0" err="1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Brandes</a:t>
            </a: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– Test case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9EE03C-4152-222D-8207-DE6A6564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0" y="868550"/>
            <a:ext cx="10654760" cy="58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2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3. </a:t>
            </a:r>
            <a:r>
              <a:rPr lang="en-US" altLang="zh-CN" sz="2800" b="1" dirty="0" err="1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Brandes</a:t>
            </a: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– Output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90D26-9335-E93F-9843-7A0250DA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58" y="1064370"/>
            <a:ext cx="6350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80" y="345330"/>
            <a:ext cx="7971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Palatino Linotype" panose="02040502050505030304" pitchFamily="18" charset="0"/>
              </a:rPr>
              <a:t>4. </a:t>
            </a:r>
            <a:r>
              <a:rPr lang="zh-CN" altLang="en-US" sz="2800" b="1" dirty="0">
                <a:latin typeface="Palatino Linotype" panose="02040502050505030304" pitchFamily="18" charset="0"/>
              </a:rPr>
              <a:t>Fruchterman-Reingold</a:t>
            </a: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– Intro &amp; Difficulties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6226EC-8F35-3E73-16E4-700F5304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7" y="1146115"/>
            <a:ext cx="6716426" cy="536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6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DE3F82-A56C-4D94-046D-0AFEF2A5AF1A}"/>
              </a:ext>
            </a:extLst>
          </p:cNvPr>
          <p:cNvSpPr txBox="1"/>
          <p:nvPr/>
        </p:nvSpPr>
        <p:spPr>
          <a:xfrm>
            <a:off x="452080" y="345330"/>
            <a:ext cx="7971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Palatino Linotype" panose="02040502050505030304" pitchFamily="18" charset="0"/>
              </a:rPr>
              <a:t>4. </a:t>
            </a:r>
            <a:r>
              <a:rPr lang="zh-CN" altLang="en-US" sz="2800" b="1" dirty="0">
                <a:latin typeface="Palatino Linotype" panose="02040502050505030304" pitchFamily="18" charset="0"/>
              </a:rPr>
              <a:t>Fruchterman-Reingold</a:t>
            </a: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– Output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FC9A06-7C1D-1F9D-8ECA-EBEB7EE1A65A}"/>
              </a:ext>
            </a:extLst>
          </p:cNvPr>
          <p:cNvSpPr txBox="1"/>
          <p:nvPr/>
        </p:nvSpPr>
        <p:spPr>
          <a:xfrm>
            <a:off x="2110258" y="1750629"/>
            <a:ext cx="7971483" cy="410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alatino Linotype" panose="02040502050505030304" pitchFamily="18" charset="0"/>
              </a:rPr>
              <a:t>Draw:</a:t>
            </a:r>
            <a:endParaRPr lang="en-US" altLang="zh-CN" sz="2200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Palatino Linotype" panose="02040502050505030304" pitchFamily="18" charset="0"/>
              </a:rPr>
              <a:t>Introduction: This algorithm calculate the force relation between two vertices and move the vertices based on the net force of a vertex. Difficulty: As the centrality of a vertex varies a lot in a connected component, distance based on the force also varies from 10000 to -2000, making it impossible to build a image containing stable connected components that could run on our computer</a:t>
            </a:r>
          </a:p>
        </p:txBody>
      </p:sp>
    </p:spTree>
    <p:extLst>
      <p:ext uri="{BB962C8B-B14F-4D97-AF65-F5344CB8AC3E}">
        <p14:creationId xmlns:p14="http://schemas.microsoft.com/office/powerpoint/2010/main" val="22602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78DA48-4F79-78A1-0C27-473206733B49}"/>
              </a:ext>
            </a:extLst>
          </p:cNvPr>
          <p:cNvSpPr txBox="1"/>
          <p:nvPr/>
        </p:nvSpPr>
        <p:spPr>
          <a:xfrm>
            <a:off x="2535767" y="329145"/>
            <a:ext cx="712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The Conclusions (difficulties)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0107C-012A-A564-8B6F-F041F2886F75}"/>
              </a:ext>
            </a:extLst>
          </p:cNvPr>
          <p:cNvSpPr txBox="1"/>
          <p:nvPr/>
        </p:nvSpPr>
        <p:spPr>
          <a:xfrm>
            <a:off x="1023643" y="1828800"/>
            <a:ext cx="849761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Graph Construction --- details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BFS --- one test case example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 err="1">
                <a:latin typeface="Palatino Linotype" panose="02040502050505030304" pitchFamily="18" charset="0"/>
              </a:rPr>
              <a:t>Brandes</a:t>
            </a:r>
            <a:r>
              <a:rPr lang="en-US" altLang="zh-CN" sz="2800" dirty="0">
                <a:latin typeface="Palatino Linotype" panose="02040502050505030304" pitchFamily="18" charset="0"/>
              </a:rPr>
              <a:t> --- one test case example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zh-CN" altLang="en-US" sz="2800" dirty="0">
                <a:latin typeface="Palatino Linotype" panose="02040502050505030304" pitchFamily="18" charset="0"/>
              </a:rPr>
              <a:t>Fruchterman-Reingold algorithm </a:t>
            </a:r>
            <a:r>
              <a:rPr lang="en-US" altLang="zh-CN" sz="2800" dirty="0">
                <a:latin typeface="Palatino Linotype" panose="02040502050505030304" pitchFamily="18" charset="0"/>
              </a:rPr>
              <a:t>--- The Map</a:t>
            </a:r>
            <a:r>
              <a:rPr lang="zh-CN" altLang="en-US" sz="2800" dirty="0">
                <a:latin typeface="Palatino Linotype" panose="0204050205050503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3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4295D49-1FC4-FA96-5035-E2EA68EA38BE}"/>
              </a:ext>
            </a:extLst>
          </p:cNvPr>
          <p:cNvSpPr txBox="1"/>
          <p:nvPr/>
        </p:nvSpPr>
        <p:spPr>
          <a:xfrm>
            <a:off x="2535767" y="329145"/>
            <a:ext cx="712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Individual thoughts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DCD685-0738-303B-7899-B3780973E005}"/>
              </a:ext>
            </a:extLst>
          </p:cNvPr>
          <p:cNvSpPr txBox="1"/>
          <p:nvPr/>
        </p:nvSpPr>
        <p:spPr>
          <a:xfrm>
            <a:off x="1158619" y="1736229"/>
            <a:ext cx="84976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atin typeface="Palatino Linotype" panose="02040502050505030304" pitchFamily="18" charset="0"/>
              </a:rPr>
              <a:t>Data quality matters</a:t>
            </a:r>
          </a:p>
          <a:p>
            <a:pPr marL="514350" indent="-514350">
              <a:buAutoNum type="arabicPeriod"/>
            </a:pPr>
            <a:endParaRPr lang="en-US" altLang="zh-CN" sz="2800" dirty="0">
              <a:latin typeface="Palatino Linotype" panose="0204050205050503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Palatino Linotype" panose="02040502050505030304" pitchFamily="18" charset="0"/>
              </a:rPr>
              <a:t>Part that I like, many mathematic or even physics knowledge that we need to learn.</a:t>
            </a:r>
          </a:p>
          <a:p>
            <a:pPr marL="514350" indent="-514350">
              <a:buAutoNum type="arabicPeriod"/>
            </a:pPr>
            <a:endParaRPr lang="en-US" altLang="zh-CN" sz="2800" dirty="0">
              <a:latin typeface="Palatino Linotype" panose="0204050205050503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atin typeface="Palatino Linotype" panose="02040502050505030304" pitchFamily="18" charset="0"/>
              </a:rPr>
              <a:t>Part that I didn’t like, </a:t>
            </a:r>
            <a:r>
              <a:rPr lang="zh-CN" altLang="en-US" sz="2800" dirty="0">
                <a:latin typeface="Palatino Linotype" panose="02040502050505030304" pitchFamily="18" charset="0"/>
              </a:rPr>
              <a:t>Fruchterman-Reingold algorithm </a:t>
            </a:r>
            <a:r>
              <a:rPr lang="en-US" altLang="zh-CN" sz="2800" dirty="0">
                <a:latin typeface="Palatino Linotype" panose="02040502050505030304" pitchFamily="18" charset="0"/>
              </a:rPr>
              <a:t>is way too hard to learn</a:t>
            </a:r>
          </a:p>
          <a:p>
            <a:endParaRPr lang="zh-CN" altLang="en-US" sz="2800" dirty="0">
              <a:latin typeface="Palatino Linotype" panose="0204050205050503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79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2DEBEE-09C4-352C-558E-2887644524B6}"/>
              </a:ext>
            </a:extLst>
          </p:cNvPr>
          <p:cNvSpPr txBox="1"/>
          <p:nvPr/>
        </p:nvSpPr>
        <p:spPr>
          <a:xfrm>
            <a:off x="2535767" y="329145"/>
            <a:ext cx="712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Our Goals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16BD2F-FBE7-8FF7-DA2B-2DA7BB6E1EFF}"/>
              </a:ext>
            </a:extLst>
          </p:cNvPr>
          <p:cNvSpPr txBox="1"/>
          <p:nvPr/>
        </p:nvSpPr>
        <p:spPr>
          <a:xfrm>
            <a:off x="1119351" y="1314014"/>
            <a:ext cx="7945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Palatino Linotype" panose="02040502050505030304" pitchFamily="18" charset="0"/>
              </a:rPr>
              <a:t>Draw a force-directed graph base on betweenness centrality</a:t>
            </a:r>
            <a:endParaRPr lang="zh-CN" altLang="en-US" sz="2200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CF1E6-9F5F-CB29-2C72-38303FD1E508}"/>
              </a:ext>
            </a:extLst>
          </p:cNvPr>
          <p:cNvSpPr txBox="1"/>
          <p:nvPr/>
        </p:nvSpPr>
        <p:spPr>
          <a:xfrm>
            <a:off x="1128494" y="2083440"/>
            <a:ext cx="815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Palatino Linotype" panose="02040502050505030304" pitchFamily="18" charset="0"/>
              </a:rPr>
              <a:t>BFS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83DD98-8AAB-F1A3-40C8-9EF70C034D6C}"/>
              </a:ext>
            </a:extLst>
          </p:cNvPr>
          <p:cNvSpPr txBox="1"/>
          <p:nvPr/>
        </p:nvSpPr>
        <p:spPr>
          <a:xfrm>
            <a:off x="3693471" y="2081528"/>
            <a:ext cx="2715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Palatino Linotype" panose="02040502050505030304" pitchFamily="18" charset="0"/>
              </a:rPr>
              <a:t>Brandes Algorithm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277BC-2AB4-50F1-4E4D-FC020D37E845}"/>
              </a:ext>
            </a:extLst>
          </p:cNvPr>
          <p:cNvSpPr txBox="1"/>
          <p:nvPr/>
        </p:nvSpPr>
        <p:spPr>
          <a:xfrm>
            <a:off x="7346188" y="2083440"/>
            <a:ext cx="3958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Palatino Linotype" panose="02040502050505030304" pitchFamily="18" charset="0"/>
              </a:rPr>
              <a:t>Fruchterman-Reingold algorithm </a:t>
            </a:r>
          </a:p>
        </p:txBody>
      </p:sp>
      <p:pic>
        <p:nvPicPr>
          <p:cNvPr id="3078" name="Picture 6" descr="对勾图片_对勾素材_对勾高清图片_摄图网图片下载">
            <a:extLst>
              <a:ext uri="{FF2B5EF4-FFF2-40B4-BE49-F238E27FC236}">
                <a16:creationId xmlns:a16="http://schemas.microsoft.com/office/drawing/2014/main" id="{0636D783-7EA1-8695-8DAD-15879EA50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27379" r="11769" b="23793"/>
          <a:stretch/>
        </p:blipFill>
        <p:spPr bwMode="auto">
          <a:xfrm>
            <a:off x="1931715" y="2104698"/>
            <a:ext cx="599314" cy="3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对勾图片_对勾素材_对勾高清图片_摄图网图片下载">
            <a:extLst>
              <a:ext uri="{FF2B5EF4-FFF2-40B4-BE49-F238E27FC236}">
                <a16:creationId xmlns:a16="http://schemas.microsoft.com/office/drawing/2014/main" id="{981574AA-BA51-B1A8-7DF7-022996956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27379" r="11769" b="23793"/>
          <a:stretch/>
        </p:blipFill>
        <p:spPr bwMode="auto">
          <a:xfrm>
            <a:off x="6266049" y="2110317"/>
            <a:ext cx="599314" cy="3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对勾图片_对勾素材_对勾高清图片_摄图网图片下载">
            <a:extLst>
              <a:ext uri="{FF2B5EF4-FFF2-40B4-BE49-F238E27FC236}">
                <a16:creationId xmlns:a16="http://schemas.microsoft.com/office/drawing/2014/main" id="{CFED13C8-8E85-758B-BAED-CB4F45840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27379" r="11769" b="23793"/>
          <a:stretch/>
        </p:blipFill>
        <p:spPr bwMode="auto">
          <a:xfrm>
            <a:off x="11343361" y="2110076"/>
            <a:ext cx="599314" cy="3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2EAEBC-3F8A-BA25-FD9E-6F5AE9E23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3"/>
          <a:stretch/>
        </p:blipFill>
        <p:spPr>
          <a:xfrm>
            <a:off x="273886" y="2940575"/>
            <a:ext cx="3446776" cy="1365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1AB500-4EFF-3122-7A5F-E9434A051F21}"/>
              </a:ext>
            </a:extLst>
          </p:cNvPr>
          <p:cNvSpPr txBox="1"/>
          <p:nvPr/>
        </p:nvSpPr>
        <p:spPr>
          <a:xfrm>
            <a:off x="273886" y="4846281"/>
            <a:ext cx="3374653" cy="122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 Linotype" panose="02040502050505030304" pitchFamily="18" charset="0"/>
              </a:rPr>
              <a:t>Traverse the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 Linotype" panose="02040502050505030304" pitchFamily="18" charset="0"/>
              </a:rPr>
              <a:t>Find Connected Components </a:t>
            </a:r>
          </a:p>
          <a:p>
            <a:pPr>
              <a:lnSpc>
                <a:spcPct val="150000"/>
              </a:lnSpc>
            </a:pPr>
            <a:r>
              <a:rPr lang="en-US" altLang="zh-CN" sz="1700" i="1" dirty="0">
                <a:latin typeface="Palatino Linotype" panose="02040502050505030304" pitchFamily="18" charset="0"/>
              </a:rPr>
              <a:t>      (with 3 test cases)</a:t>
            </a:r>
            <a:endParaRPr lang="zh-CN" altLang="en-US" sz="1700" i="1" dirty="0">
              <a:latin typeface="Palatino Linotype" panose="0204050205050503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31677A-5134-EB9B-2AAC-70FCDBCD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178" y="2822089"/>
            <a:ext cx="3961643" cy="18108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340C0E-4202-64C0-EB45-4CE01C183630}"/>
              </a:ext>
            </a:extLst>
          </p:cNvPr>
          <p:cNvSpPr txBox="1"/>
          <p:nvPr/>
        </p:nvSpPr>
        <p:spPr>
          <a:xfrm>
            <a:off x="3928996" y="4846281"/>
            <a:ext cx="4334006" cy="122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 Linotype" panose="02040502050505030304" pitchFamily="18" charset="0"/>
              </a:rPr>
              <a:t>Generate centrality for each node</a:t>
            </a:r>
          </a:p>
          <a:p>
            <a:pPr>
              <a:lnSpc>
                <a:spcPct val="150000"/>
              </a:lnSpc>
            </a:pPr>
            <a:r>
              <a:rPr lang="en-US" altLang="zh-CN" sz="1700" i="1" dirty="0">
                <a:latin typeface="Palatino Linotype" panose="02040502050505030304" pitchFamily="18" charset="0"/>
              </a:rPr>
              <a:t>      (with 3 test cases)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 Linotype" panose="02040502050505030304" pitchFamily="18" charset="0"/>
              </a:rPr>
              <a:t>Find pivot schools (most influential)</a:t>
            </a:r>
            <a:endParaRPr lang="zh-CN" altLang="en-US" sz="1700" dirty="0">
              <a:latin typeface="Palatino Linotype" panose="0204050205050503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324CA8-7376-3EDD-41E5-2F8E8167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52" y="24835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44ECB8A-00AB-B460-5E26-890D9034D1FA}"/>
              </a:ext>
            </a:extLst>
          </p:cNvPr>
          <p:cNvSpPr txBox="1"/>
          <p:nvPr/>
        </p:nvSpPr>
        <p:spPr>
          <a:xfrm>
            <a:off x="8263002" y="4846281"/>
            <a:ext cx="3772044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 Linotype" panose="02040502050505030304" pitchFamily="18" charset="0"/>
              </a:rPr>
              <a:t>Generate Force-directed graph</a:t>
            </a:r>
          </a:p>
        </p:txBody>
      </p:sp>
    </p:spTree>
    <p:extLst>
      <p:ext uri="{BB962C8B-B14F-4D97-AF65-F5344CB8AC3E}">
        <p14:creationId xmlns:p14="http://schemas.microsoft.com/office/powerpoint/2010/main" val="6030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78DA48-4F79-78A1-0C27-473206733B49}"/>
              </a:ext>
            </a:extLst>
          </p:cNvPr>
          <p:cNvSpPr txBox="1"/>
          <p:nvPr/>
        </p:nvSpPr>
        <p:spPr>
          <a:xfrm>
            <a:off x="2535767" y="329145"/>
            <a:ext cx="712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The Development (difficulties)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0107C-012A-A564-8B6F-F041F2886F75}"/>
              </a:ext>
            </a:extLst>
          </p:cNvPr>
          <p:cNvSpPr txBox="1"/>
          <p:nvPr/>
        </p:nvSpPr>
        <p:spPr>
          <a:xfrm>
            <a:off x="912807" y="1330036"/>
            <a:ext cx="712046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Palatino Linotype" panose="02040502050505030304" pitchFamily="18" charset="0"/>
              </a:rPr>
              <a:t>The data --- string split, and deduplication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Graph Construction 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BFS algorithm 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 err="1">
                <a:latin typeface="Palatino Linotype" panose="02040502050505030304" pitchFamily="18" charset="0"/>
              </a:rPr>
              <a:t>Brandes</a:t>
            </a:r>
            <a:r>
              <a:rPr lang="en-US" altLang="zh-CN" sz="2800" dirty="0">
                <a:latin typeface="Palatino Linotype" panose="02040502050505030304" pitchFamily="18" charset="0"/>
              </a:rPr>
              <a:t> algorithm </a:t>
            </a: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zh-CN" altLang="en-US" sz="2800" dirty="0">
                <a:latin typeface="Palatino Linotype" panose="02040502050505030304" pitchFamily="18" charset="0"/>
              </a:rPr>
              <a:t>Fruchterman-Reingold algorithm </a:t>
            </a:r>
            <a:endParaRPr lang="en-US" altLang="zh-CN" sz="2800" dirty="0">
              <a:latin typeface="Palatino Linotype" panose="02040502050505030304" pitchFamily="18" charset="0"/>
            </a:endParaRPr>
          </a:p>
          <a:p>
            <a:endParaRPr lang="en-US" altLang="zh-CN" sz="2800" dirty="0">
              <a:latin typeface="Palatino Linotype" panose="02040502050505030304" pitchFamily="18" charset="0"/>
            </a:endParaRPr>
          </a:p>
          <a:p>
            <a:r>
              <a:rPr lang="en-US" altLang="zh-CN" sz="2800" dirty="0">
                <a:latin typeface="Palatino Linotype" panose="02040502050505030304" pitchFamily="18" charset="0"/>
              </a:rPr>
              <a:t>Output </a:t>
            </a:r>
            <a:endParaRPr lang="zh-CN" altLang="en-US" sz="2800" dirty="0">
              <a:latin typeface="Palatino Linotype" panose="0204050205050503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4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A285F-F393-D7D7-E199-69C4779DBA34}"/>
              </a:ext>
            </a:extLst>
          </p:cNvPr>
          <p:cNvSpPr txBox="1"/>
          <p:nvPr/>
        </p:nvSpPr>
        <p:spPr>
          <a:xfrm>
            <a:off x="2535767" y="329145"/>
            <a:ext cx="712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Responsibilities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D94C78-1C8A-9BA4-F518-1253942B0073}"/>
              </a:ext>
            </a:extLst>
          </p:cNvPr>
          <p:cNvSpPr txBox="1"/>
          <p:nvPr/>
        </p:nvSpPr>
        <p:spPr>
          <a:xfrm>
            <a:off x="912806" y="1330036"/>
            <a:ext cx="100599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Palatino Linotype" panose="02040502050505030304" pitchFamily="18" charset="0"/>
              </a:rPr>
              <a:t>The data				 	--- Jialong Li</a:t>
            </a: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>
                <a:latin typeface="Palatino Linotype" panose="02040502050505030304" pitchFamily="18" charset="0"/>
              </a:rPr>
              <a:t>Graph Construction 		 	---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Siran</a:t>
            </a:r>
            <a:r>
              <a:rPr lang="en-US" altLang="zh-CN" sz="2400" dirty="0">
                <a:latin typeface="Palatino Linotype" panose="02040502050505030304" pitchFamily="18" charset="0"/>
              </a:rPr>
              <a:t>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Xianyu</a:t>
            </a:r>
            <a:endParaRPr lang="en-US" altLang="zh-CN" sz="2400" dirty="0">
              <a:latin typeface="Palatino Linotype" panose="02040502050505030304" pitchFamily="18" charset="0"/>
            </a:endParaRP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>
                <a:latin typeface="Palatino Linotype" panose="02040502050505030304" pitchFamily="18" charset="0"/>
              </a:rPr>
              <a:t>BFS algorithm 				---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Siran</a:t>
            </a:r>
            <a:r>
              <a:rPr lang="en-US" altLang="zh-CN" sz="2400" dirty="0">
                <a:latin typeface="Palatino Linotype" panose="02040502050505030304" pitchFamily="18" charset="0"/>
              </a:rPr>
              <a:t>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Xianyu</a:t>
            </a:r>
            <a:r>
              <a:rPr lang="en-US" altLang="zh-CN" sz="2400" dirty="0">
                <a:latin typeface="Palatino Linotype" panose="02040502050505030304" pitchFamily="18" charset="0"/>
              </a:rPr>
              <a:t>,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Kaiyi</a:t>
            </a:r>
            <a:r>
              <a:rPr lang="en-US" altLang="zh-CN" sz="2400" dirty="0">
                <a:latin typeface="Palatino Linotype" panose="02040502050505030304" pitchFamily="18" charset="0"/>
              </a:rPr>
              <a:t> Zhang</a:t>
            </a: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 err="1">
                <a:latin typeface="Palatino Linotype" panose="02040502050505030304" pitchFamily="18" charset="0"/>
              </a:rPr>
              <a:t>Brandes</a:t>
            </a:r>
            <a:r>
              <a:rPr lang="en-US" altLang="zh-CN" sz="2400" dirty="0">
                <a:latin typeface="Palatino Linotype" panose="02040502050505030304" pitchFamily="18" charset="0"/>
              </a:rPr>
              <a:t> algorithm 				---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Kaiyi</a:t>
            </a:r>
            <a:r>
              <a:rPr lang="en-US" altLang="zh-CN" sz="2400" dirty="0">
                <a:latin typeface="Palatino Linotype" panose="02040502050505030304" pitchFamily="18" charset="0"/>
              </a:rPr>
              <a:t> Zhang</a:t>
            </a: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zh-CN" altLang="en-US" sz="2400" dirty="0">
                <a:latin typeface="Palatino Linotype" panose="02040502050505030304" pitchFamily="18" charset="0"/>
              </a:rPr>
              <a:t>Fruchterman-Reingold algorithm </a:t>
            </a:r>
            <a:r>
              <a:rPr lang="en-US" altLang="zh-CN" sz="2400" dirty="0">
                <a:latin typeface="Palatino Linotype" panose="02040502050505030304" pitchFamily="18" charset="0"/>
              </a:rPr>
              <a:t>		---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Siran</a:t>
            </a:r>
            <a:r>
              <a:rPr lang="en-US" altLang="zh-CN" sz="2400" dirty="0">
                <a:latin typeface="Palatino Linotype" panose="02040502050505030304" pitchFamily="18" charset="0"/>
              </a:rPr>
              <a:t>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Xianyu</a:t>
            </a:r>
            <a:r>
              <a:rPr lang="en-US" altLang="zh-CN" sz="2400" dirty="0">
                <a:latin typeface="Palatino Linotype" panose="02040502050505030304" pitchFamily="18" charset="0"/>
              </a:rPr>
              <a:t>, Jialong Li</a:t>
            </a: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>
                <a:latin typeface="Palatino Linotype" panose="02040502050505030304" pitchFamily="18" charset="0"/>
              </a:rPr>
              <a:t>Test Cases 					--- Jialong Li, </a:t>
            </a:r>
            <a:r>
              <a:rPr lang="en-US" altLang="zh-CN" sz="2400" dirty="0" err="1">
                <a:latin typeface="Palatino Linotype" panose="02040502050505030304" pitchFamily="18" charset="0"/>
              </a:rPr>
              <a:t>Kaiyi</a:t>
            </a:r>
            <a:r>
              <a:rPr lang="en-US" altLang="zh-CN" sz="2400" dirty="0">
                <a:latin typeface="Palatino Linotype" panose="02040502050505030304" pitchFamily="18" charset="0"/>
              </a:rPr>
              <a:t> Zhang</a:t>
            </a: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>
                <a:latin typeface="Palatino Linotype" panose="02040502050505030304" pitchFamily="18" charset="0"/>
              </a:rPr>
              <a:t>Output &amp; Report 				--- Jialong Li</a:t>
            </a:r>
            <a:endParaRPr lang="zh-CN" altLang="en-US" sz="2400" dirty="0">
              <a:latin typeface="Palatino Linotype" panose="0204050205050503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2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DB17A03-F0AB-A42D-6C68-4A11083DAC53}"/>
              </a:ext>
            </a:extLst>
          </p:cNvPr>
          <p:cNvSpPr/>
          <p:nvPr/>
        </p:nvSpPr>
        <p:spPr>
          <a:xfrm>
            <a:off x="1072384" y="1949085"/>
            <a:ext cx="2035287" cy="61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Raw Data</a:t>
            </a:r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9814DC-1F16-3716-300D-4929D31B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9" y="1079042"/>
            <a:ext cx="2608297" cy="7190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DA68C4-A478-20AF-072A-991FE87C1C1F}"/>
              </a:ext>
            </a:extLst>
          </p:cNvPr>
          <p:cNvSpPr txBox="1"/>
          <p:nvPr/>
        </p:nvSpPr>
        <p:spPr>
          <a:xfrm>
            <a:off x="452080" y="2884803"/>
            <a:ext cx="3785511" cy="3583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We downloaded </a:t>
            </a:r>
            <a:r>
              <a:rPr lang="en-US" altLang="zh-CN" sz="1700" b="1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1,000 highly cited articles </a:t>
            </a:r>
            <a:r>
              <a:rPr lang="en-US" altLang="zh-CN" sz="17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data from </a:t>
            </a:r>
            <a:r>
              <a:rPr lang="en-US" altLang="zh-CN" sz="1700" b="1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WOS database</a:t>
            </a:r>
            <a:r>
              <a:rPr lang="en-US" altLang="zh-CN" sz="17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rgbClr val="212529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Using the advanced search with </a:t>
            </a:r>
            <a:r>
              <a:rPr lang="en-US" altLang="zh-CN" sz="1700" b="1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query “WC=(Statistics &amp; Probability)) AND (TMSO==("9.92 Statistical Methods")”</a:t>
            </a: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rgbClr val="212529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solidFill>
                  <a:srgbClr val="212529"/>
                </a:solidFill>
                <a:latin typeface="Palatino Linotype" panose="02040502050505030304" pitchFamily="18" charset="0"/>
              </a:rPr>
              <a:t>Keep only the </a:t>
            </a:r>
            <a:r>
              <a:rPr lang="en-US" altLang="zh-CN" sz="17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“</a:t>
            </a:r>
            <a:r>
              <a:rPr lang="en-US" altLang="zh-CN" sz="1700" b="1" dirty="0" err="1">
                <a:solidFill>
                  <a:srgbClr val="212529"/>
                </a:solidFill>
                <a:latin typeface="Palatino Linotype" panose="02040502050505030304" pitchFamily="18" charset="0"/>
              </a:rPr>
              <a:t>Affliations</a:t>
            </a:r>
            <a:r>
              <a:rPr lang="en-US" altLang="zh-CN" sz="17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”</a:t>
            </a:r>
            <a:r>
              <a:rPr lang="en-US" altLang="zh-CN" sz="1700" dirty="0">
                <a:solidFill>
                  <a:srgbClr val="212529"/>
                </a:solidFill>
                <a:latin typeface="Palatino Linotype" panose="02040502050505030304" pitchFamily="18" charset="0"/>
              </a:rPr>
              <a:t> column.</a:t>
            </a:r>
            <a:endParaRPr lang="en-US" altLang="zh-CN" sz="1700" b="0" i="0" dirty="0">
              <a:solidFill>
                <a:srgbClr val="212529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F5BC3C-CDE1-37DC-03AE-3174D88F6642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Data_1 - Raw Data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FBADF-7B2F-B941-DC3D-2030841BE7A6}"/>
              </a:ext>
            </a:extLst>
          </p:cNvPr>
          <p:cNvSpPr txBox="1"/>
          <p:nvPr/>
        </p:nvSpPr>
        <p:spPr>
          <a:xfrm>
            <a:off x="6503276" y="4432306"/>
            <a:ext cx="347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Palatino Linotype" panose="02040502050505030304" pitchFamily="18" charset="0"/>
              </a:rPr>
              <a:t>Raw data (screen shoot)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6C188B-5596-5F95-5DB0-2C17B81F2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73" b="46489"/>
          <a:stretch/>
        </p:blipFill>
        <p:spPr>
          <a:xfrm>
            <a:off x="4181191" y="593548"/>
            <a:ext cx="7806099" cy="3884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2F5C88C-BCC5-388A-EDC8-73E496FCA4E5}"/>
              </a:ext>
            </a:extLst>
          </p:cNvPr>
          <p:cNvSpPr txBox="1"/>
          <p:nvPr/>
        </p:nvSpPr>
        <p:spPr>
          <a:xfrm>
            <a:off x="4925957" y="5338352"/>
            <a:ext cx="663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Mathematically, suppose N is an arbitrary school number in a row. The number of school pairs it can generate is        . 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6F1766D-5584-0EAB-E192-1A8957BD5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44" b="12981"/>
          <a:stretch/>
        </p:blipFill>
        <p:spPr>
          <a:xfrm>
            <a:off x="10103704" y="5486238"/>
            <a:ext cx="362607" cy="3505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7C3B939-6E99-1C57-BD40-E7D58C7DF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17" y="6050637"/>
            <a:ext cx="3452646" cy="4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7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9967DC-484F-C1D0-7B3B-C7449389EBEA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Data_2 - Difficulties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38B598-3C5E-DB11-44C5-BD84B9CF8E59}"/>
              </a:ext>
            </a:extLst>
          </p:cNvPr>
          <p:cNvCxnSpPr/>
          <p:nvPr/>
        </p:nvCxnSpPr>
        <p:spPr>
          <a:xfrm>
            <a:off x="593733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AFCCAAA-72D7-4EC1-8AAC-B9EED6F8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8" y="1020870"/>
            <a:ext cx="4295941" cy="5198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60F25B-C62D-BA86-2D28-C70746F6AE02}"/>
              </a:ext>
            </a:extLst>
          </p:cNvPr>
          <p:cNvSpPr txBox="1"/>
          <p:nvPr/>
        </p:nvSpPr>
        <p:spPr>
          <a:xfrm>
            <a:off x="740376" y="6235671"/>
            <a:ext cx="445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Palatino Linotype" panose="02040502050505030304" pitchFamily="18" charset="0"/>
              </a:rPr>
              <a:t>Data_Vertex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CN" sz="1600" dirty="0">
                <a:latin typeface="Palatino Linotype" panose="02040502050505030304" pitchFamily="18" charset="0"/>
              </a:rPr>
              <a:t>Technique used: 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str_split</a:t>
            </a:r>
            <a:r>
              <a:rPr lang="en-US" altLang="zh-CN" sz="1600" dirty="0">
                <a:latin typeface="Palatino Linotype" panose="02040502050505030304" pitchFamily="18" charset="0"/>
              </a:rPr>
              <a:t>, deduplication</a:t>
            </a:r>
            <a:endParaRPr lang="zh-CN" altLang="en-US" sz="1600" dirty="0">
              <a:latin typeface="Palatino Linotype" panose="0204050205050503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F02748-FBD6-90B4-5493-0C368405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52" y="630155"/>
            <a:ext cx="5328368" cy="314555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03A9808-36D4-4C19-BAFD-62320DB05524}"/>
              </a:ext>
            </a:extLst>
          </p:cNvPr>
          <p:cNvCxnSpPr/>
          <p:nvPr/>
        </p:nvCxnSpPr>
        <p:spPr>
          <a:xfrm>
            <a:off x="5937337" y="1158658"/>
            <a:ext cx="6254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9AF41-304D-1C89-6B29-E1A1788E1136}"/>
              </a:ext>
            </a:extLst>
          </p:cNvPr>
          <p:cNvSpPr txBox="1"/>
          <p:nvPr/>
        </p:nvSpPr>
        <p:spPr>
          <a:xfrm>
            <a:off x="7337871" y="146547"/>
            <a:ext cx="34757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 dirty="0">
                <a:latin typeface="Palatino Linotype" panose="02040502050505030304" pitchFamily="18" charset="0"/>
              </a:rPr>
              <a:t>Why Deduplication?</a:t>
            </a:r>
            <a:endParaRPr lang="zh-CN" altLang="en-US" sz="1700" dirty="0">
              <a:latin typeface="Palatino Linotype" panose="0204050205050503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F1D0D51-9D44-3DFD-8E2E-D5E1553C1E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9" r="4569"/>
          <a:stretch/>
        </p:blipFill>
        <p:spPr>
          <a:xfrm>
            <a:off x="6096000" y="1524001"/>
            <a:ext cx="5925988" cy="416248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F317841-F2AF-3778-DDF3-839D3F22BB74}"/>
              </a:ext>
            </a:extLst>
          </p:cNvPr>
          <p:cNvSpPr txBox="1"/>
          <p:nvPr/>
        </p:nvSpPr>
        <p:spPr>
          <a:xfrm>
            <a:off x="6846104" y="5987415"/>
            <a:ext cx="445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Palatino Linotype" panose="02040502050505030304" pitchFamily="18" charset="0"/>
              </a:rPr>
              <a:t>Data_Edges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zh-CN" sz="1600" dirty="0">
                <a:latin typeface="Palatino Linotype" panose="02040502050505030304" pitchFamily="18" charset="0"/>
              </a:rPr>
              <a:t>Connected if they collaborative once</a:t>
            </a:r>
          </a:p>
        </p:txBody>
      </p:sp>
    </p:spTree>
    <p:extLst>
      <p:ext uri="{BB962C8B-B14F-4D97-AF65-F5344CB8AC3E}">
        <p14:creationId xmlns:p14="http://schemas.microsoft.com/office/powerpoint/2010/main" val="21991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79" y="345330"/>
            <a:ext cx="821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1. </a:t>
            </a:r>
            <a:r>
              <a:rPr lang="en-US" altLang="zh-CN" sz="2800" b="1" dirty="0" err="1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Graph_construction</a:t>
            </a: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– Intro &amp; Difficulties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973D2E-6720-D408-98F3-69F7763BCE95}"/>
              </a:ext>
            </a:extLst>
          </p:cNvPr>
          <p:cNvSpPr txBox="1"/>
          <p:nvPr/>
        </p:nvSpPr>
        <p:spPr>
          <a:xfrm>
            <a:off x="1819563" y="1685882"/>
            <a:ext cx="8552873" cy="308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Palatino Linotype" panose="02040502050505030304" pitchFamily="18" charset="0"/>
              </a:rPr>
              <a:t>Introduction: The graph is constructed based on the input data edges file and input data vertex file. </a:t>
            </a:r>
            <a:endParaRPr lang="en-US" altLang="zh-CN" sz="2200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Palatino Linotype" panose="02040502050505030304" pitchFamily="18" charset="0"/>
              </a:rPr>
              <a:t>Difficulty: We created an adjacency list based on the school index, so that neighbors of a a school can be accessed easily by the index of that school</a:t>
            </a:r>
          </a:p>
        </p:txBody>
      </p:sp>
    </p:spTree>
    <p:extLst>
      <p:ext uri="{BB962C8B-B14F-4D97-AF65-F5344CB8AC3E}">
        <p14:creationId xmlns:p14="http://schemas.microsoft.com/office/powerpoint/2010/main" val="14033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46A8B-FDDB-6691-0B6E-F53EED533A8A}"/>
              </a:ext>
            </a:extLst>
          </p:cNvPr>
          <p:cNvSpPr txBox="1"/>
          <p:nvPr/>
        </p:nvSpPr>
        <p:spPr>
          <a:xfrm>
            <a:off x="452080" y="345330"/>
            <a:ext cx="7120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2. BFS – Intro &amp; Difficulties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3A14A-AD99-E7D8-5958-45CF19814171}"/>
              </a:ext>
            </a:extLst>
          </p:cNvPr>
          <p:cNvSpPr txBox="1"/>
          <p:nvPr/>
        </p:nvSpPr>
        <p:spPr>
          <a:xfrm>
            <a:off x="782051" y="1402378"/>
            <a:ext cx="111051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BFS: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We use BFS algorithm to find the all the vertices that is connected to a starting vertex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We store them to a one dimensional vector in a two dimensional vector called </a:t>
            </a:r>
            <a:r>
              <a:rPr lang="en-US" sz="2200" dirty="0" err="1">
                <a:latin typeface="Palatino Linotype" panose="02040502050505030304" pitchFamily="18" charset="0"/>
              </a:rPr>
              <a:t>connected_components</a:t>
            </a:r>
            <a:endParaRPr lang="en-US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1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F275EB-9419-4B23-8D14-AE463C11E708}"/>
              </a:ext>
            </a:extLst>
          </p:cNvPr>
          <p:cNvSpPr txBox="1"/>
          <p:nvPr/>
        </p:nvSpPr>
        <p:spPr>
          <a:xfrm>
            <a:off x="452080" y="345330"/>
            <a:ext cx="7737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12294B"/>
                </a:solidFill>
                <a:latin typeface="Palatino Linotype" panose="0204050205050503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2. BFS – Test Case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2294B"/>
              </a:solidFill>
              <a:effectLst/>
              <a:uLnTx/>
              <a:uFillTx/>
              <a:latin typeface="Palatino Linotype" panose="0204050205050503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8FC278-D7BB-493F-4835-D11E987F6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" r="1721"/>
          <a:stretch/>
        </p:blipFill>
        <p:spPr>
          <a:xfrm>
            <a:off x="303377" y="1481630"/>
            <a:ext cx="5810081" cy="178744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B20A769-982D-7FF9-A2CA-663BC6F62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"/>
          <a:stretch/>
        </p:blipFill>
        <p:spPr>
          <a:xfrm>
            <a:off x="6538902" y="1020067"/>
            <a:ext cx="5506733" cy="27473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BE5F3F9-DED5-A6EE-562B-FFAA18EC52C9}"/>
              </a:ext>
            </a:extLst>
          </p:cNvPr>
          <p:cNvSpPr txBox="1"/>
          <p:nvPr/>
        </p:nvSpPr>
        <p:spPr>
          <a:xfrm>
            <a:off x="6538902" y="3829110"/>
            <a:ext cx="547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print the connected components, Correct!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260FA9-C0C7-83BD-DF19-9188933816A7}"/>
              </a:ext>
            </a:extLst>
          </p:cNvPr>
          <p:cNvSpPr txBox="1"/>
          <p:nvPr/>
        </p:nvSpPr>
        <p:spPr>
          <a:xfrm>
            <a:off x="365370" y="4385228"/>
            <a:ext cx="3103044" cy="226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>
                <a:effectLst/>
                <a:latin typeface="Consolas" panose="020B0609020204030204" pitchFamily="49" charset="0"/>
              </a:rPr>
              <a:t>[BFS &amp; Connected component Test 3]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Palatino Linotype" panose="02040502050505030304" pitchFamily="18" charset="0"/>
              </a:rPr>
              <a:t>Simple Test: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alatino Linotype" panose="02040502050505030304" pitchFamily="18" charset="0"/>
              </a:rPr>
              <a:t>the number of subgraph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Palatino Linotype" panose="02040502050505030304" pitchFamily="18" charset="0"/>
              </a:rPr>
              <a:t>Exact Test: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alatino Linotype" panose="02040502050505030304" pitchFamily="18" charset="0"/>
              </a:rPr>
              <a:t>if they are exactly the same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2FD1D7-7BEA-A047-04D9-96AD97008505}"/>
              </a:ext>
            </a:extLst>
          </p:cNvPr>
          <p:cNvSpPr txBox="1"/>
          <p:nvPr/>
        </p:nvSpPr>
        <p:spPr>
          <a:xfrm>
            <a:off x="930299" y="3429000"/>
            <a:ext cx="455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Palatino Linotype" panose="02040502050505030304" pitchFamily="18" charset="0"/>
              </a:rPr>
              <a:t>data_edge_test2’s structure (by hand)</a:t>
            </a:r>
            <a:endParaRPr lang="zh-CN" alt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ACBD391-AF83-2109-6AE1-B385F388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022" y="4290928"/>
            <a:ext cx="8352121" cy="80133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1B19089-C459-6D02-12D6-648203D30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022" y="5091491"/>
            <a:ext cx="8352120" cy="1727094"/>
          </a:xfrm>
          <a:prstGeom prst="rect">
            <a:avLst/>
          </a:prstGeom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42DF3CF-07F9-851A-E27D-6A847A60DB54}"/>
              </a:ext>
            </a:extLst>
          </p:cNvPr>
          <p:cNvSpPr/>
          <p:nvPr/>
        </p:nvSpPr>
        <p:spPr>
          <a:xfrm>
            <a:off x="3365938" y="4833106"/>
            <a:ext cx="4430111" cy="2583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274D5CD-699B-EC95-2E13-674D66E6ABC6}"/>
              </a:ext>
            </a:extLst>
          </p:cNvPr>
          <p:cNvSpPr/>
          <p:nvPr/>
        </p:nvSpPr>
        <p:spPr>
          <a:xfrm>
            <a:off x="3365939" y="5994499"/>
            <a:ext cx="4432734" cy="824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81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13772</TotalTime>
  <Words>794</Words>
  <Application>Microsoft Macintosh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Consolas</vt:lpstr>
      <vt:lpstr>Menlo</vt:lpstr>
      <vt:lpstr>Palatino Linotype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Jialong</dc:creator>
  <cp:lastModifiedBy>Zhang, Kaiyi</cp:lastModifiedBy>
  <cp:revision>28</cp:revision>
  <dcterms:created xsi:type="dcterms:W3CDTF">2022-11-20T23:02:12Z</dcterms:created>
  <dcterms:modified xsi:type="dcterms:W3CDTF">2022-12-13T05:48:12Z</dcterms:modified>
</cp:coreProperties>
</file>