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81" r:id="rId5"/>
    <p:sldId id="260" r:id="rId6"/>
    <p:sldId id="261" r:id="rId7"/>
    <p:sldId id="283" r:id="rId8"/>
    <p:sldId id="282" r:id="rId9"/>
    <p:sldId id="264" r:id="rId10"/>
    <p:sldId id="262" r:id="rId11"/>
    <p:sldId id="263" r:id="rId12"/>
    <p:sldId id="265" r:id="rId13"/>
    <p:sldId id="266" r:id="rId14"/>
    <p:sldId id="270" r:id="rId15"/>
    <p:sldId id="284" r:id="rId16"/>
    <p:sldId id="267" r:id="rId17"/>
    <p:sldId id="285" r:id="rId18"/>
    <p:sldId id="286" r:id="rId19"/>
  </p:sldIdLst>
  <p:sldSz cx="9144000" cy="5143500" type="screen16x9"/>
  <p:notesSz cx="6858000" cy="9144000"/>
  <p:embeddedFontLst>
    <p:embeddedFont>
      <p:font typeface="Proxima Nov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824" y="52"/>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675144-AEA4-412A-B0E5-46E53B15D77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AU"/>
        </a:p>
      </dgm:t>
    </dgm:pt>
    <dgm:pt modelId="{355BF6A6-E05E-4E68-9072-C7C6DABE060C}">
      <dgm:prSet phldrT="[Text]"/>
      <dgm:spPr/>
      <dgm:t>
        <a:bodyPr/>
        <a:lstStyle/>
        <a:p>
          <a:r>
            <a:rPr lang="en-AU" dirty="0"/>
            <a:t>Eternal Blue</a:t>
          </a:r>
        </a:p>
      </dgm:t>
    </dgm:pt>
    <dgm:pt modelId="{D860C34E-EE54-4AEE-9E60-4C4F9E226F04}" type="parTrans" cxnId="{4D8C6A73-41DF-48F8-8031-7E58960586AE}">
      <dgm:prSet/>
      <dgm:spPr/>
      <dgm:t>
        <a:bodyPr/>
        <a:lstStyle/>
        <a:p>
          <a:endParaRPr lang="en-AU"/>
        </a:p>
      </dgm:t>
    </dgm:pt>
    <dgm:pt modelId="{04685D0F-93C1-4DAD-BCE1-AC9CA35E8975}" type="sibTrans" cxnId="{4D8C6A73-41DF-48F8-8031-7E58960586AE}">
      <dgm:prSet/>
      <dgm:spPr/>
      <dgm:t>
        <a:bodyPr/>
        <a:lstStyle/>
        <a:p>
          <a:endParaRPr lang="en-AU"/>
        </a:p>
      </dgm:t>
    </dgm:pt>
    <dgm:pt modelId="{98CC90B4-0651-4761-902B-CF0D3AFDF5B9}">
      <dgm:prSet phldrT="[Text]"/>
      <dgm:spPr/>
      <dgm:t>
        <a:bodyPr/>
        <a:lstStyle/>
        <a:p>
          <a:r>
            <a:rPr lang="en-AU" dirty="0" err="1"/>
            <a:t>Mimikatz</a:t>
          </a:r>
          <a:endParaRPr lang="en-AU" dirty="0"/>
        </a:p>
      </dgm:t>
    </dgm:pt>
    <dgm:pt modelId="{AD184ADD-8BA6-4ABA-9A8A-0EB819CCC434}" type="parTrans" cxnId="{1F07AB3C-D172-4500-A9BA-47C99657A066}">
      <dgm:prSet/>
      <dgm:spPr/>
      <dgm:t>
        <a:bodyPr/>
        <a:lstStyle/>
        <a:p>
          <a:endParaRPr lang="en-AU"/>
        </a:p>
      </dgm:t>
    </dgm:pt>
    <dgm:pt modelId="{81DF3D8A-52E5-455B-84CF-1C6697A76D87}" type="sibTrans" cxnId="{1F07AB3C-D172-4500-A9BA-47C99657A066}">
      <dgm:prSet/>
      <dgm:spPr/>
      <dgm:t>
        <a:bodyPr/>
        <a:lstStyle/>
        <a:p>
          <a:endParaRPr lang="en-AU"/>
        </a:p>
      </dgm:t>
    </dgm:pt>
    <dgm:pt modelId="{8E5D3E6A-E53B-4432-B5A8-5322F3C10AB0}">
      <dgm:prSet phldrT="[Text]"/>
      <dgm:spPr/>
      <dgm:t>
        <a:bodyPr/>
        <a:lstStyle/>
        <a:p>
          <a:r>
            <a:rPr lang="en-AU" dirty="0"/>
            <a:t>Ransomware worm</a:t>
          </a:r>
        </a:p>
      </dgm:t>
    </dgm:pt>
    <dgm:pt modelId="{7CD42126-EDB9-4C67-811B-2F19249F81D6}" type="parTrans" cxnId="{AE9A32E7-5EB6-4A51-BEEF-2018D7FA4A30}">
      <dgm:prSet/>
      <dgm:spPr/>
      <dgm:t>
        <a:bodyPr/>
        <a:lstStyle/>
        <a:p>
          <a:endParaRPr lang="en-AU"/>
        </a:p>
      </dgm:t>
    </dgm:pt>
    <dgm:pt modelId="{DDDA5F1B-2F47-4BB3-8525-23167D11045F}" type="sibTrans" cxnId="{AE9A32E7-5EB6-4A51-BEEF-2018D7FA4A30}">
      <dgm:prSet/>
      <dgm:spPr/>
      <dgm:t>
        <a:bodyPr/>
        <a:lstStyle/>
        <a:p>
          <a:endParaRPr lang="en-AU"/>
        </a:p>
      </dgm:t>
    </dgm:pt>
    <dgm:pt modelId="{766CDF8D-E021-4050-BAF0-A6CBBEE145A4}">
      <dgm:prSet phldrT="[Text]" phldr="1"/>
      <dgm:spPr/>
      <dgm:t>
        <a:bodyPr/>
        <a:lstStyle/>
        <a:p>
          <a:endParaRPr lang="en-AU" dirty="0"/>
        </a:p>
      </dgm:t>
    </dgm:pt>
    <dgm:pt modelId="{6294BA8F-8CDC-4986-BCDE-18A05081508C}" type="parTrans" cxnId="{22874C72-BD01-4671-A8DB-387F08418D93}">
      <dgm:prSet/>
      <dgm:spPr/>
      <dgm:t>
        <a:bodyPr/>
        <a:lstStyle/>
        <a:p>
          <a:endParaRPr lang="en-AU"/>
        </a:p>
      </dgm:t>
    </dgm:pt>
    <dgm:pt modelId="{67F62820-F478-46D2-A997-BEDD5CFC87E7}" type="sibTrans" cxnId="{22874C72-BD01-4671-A8DB-387F08418D93}">
      <dgm:prSet/>
      <dgm:spPr/>
      <dgm:t>
        <a:bodyPr/>
        <a:lstStyle/>
        <a:p>
          <a:endParaRPr lang="en-AU"/>
        </a:p>
      </dgm:t>
    </dgm:pt>
    <dgm:pt modelId="{52824DFE-E83C-4CE8-9CE3-3EB5C4E9F720}" type="pres">
      <dgm:prSet presAssocID="{85675144-AEA4-412A-B0E5-46E53B15D771}" presName="Name0" presStyleCnt="0">
        <dgm:presLayoutVars>
          <dgm:chMax val="4"/>
          <dgm:resizeHandles val="exact"/>
        </dgm:presLayoutVars>
      </dgm:prSet>
      <dgm:spPr/>
    </dgm:pt>
    <dgm:pt modelId="{1459BE36-535F-4458-A36F-ABD58E4261D7}" type="pres">
      <dgm:prSet presAssocID="{85675144-AEA4-412A-B0E5-46E53B15D771}" presName="ellipse" presStyleLbl="trBgShp" presStyleIdx="0" presStyleCnt="1"/>
      <dgm:spPr/>
    </dgm:pt>
    <dgm:pt modelId="{087C35D5-B874-44C0-B9F7-DF35CBC8EFA6}" type="pres">
      <dgm:prSet presAssocID="{85675144-AEA4-412A-B0E5-46E53B15D771}" presName="arrow1" presStyleLbl="fgShp" presStyleIdx="0" presStyleCnt="1"/>
      <dgm:spPr/>
    </dgm:pt>
    <dgm:pt modelId="{957ABA88-91BB-4E45-8026-6981F183513D}" type="pres">
      <dgm:prSet presAssocID="{85675144-AEA4-412A-B0E5-46E53B15D771}" presName="rectangle" presStyleLbl="revTx" presStyleIdx="0" presStyleCnt="1">
        <dgm:presLayoutVars>
          <dgm:bulletEnabled val="1"/>
        </dgm:presLayoutVars>
      </dgm:prSet>
      <dgm:spPr/>
    </dgm:pt>
    <dgm:pt modelId="{E7CB0C98-61E4-4D33-9857-AFEE7C57AC05}" type="pres">
      <dgm:prSet presAssocID="{98CC90B4-0651-4761-902B-CF0D3AFDF5B9}" presName="item1" presStyleLbl="node1" presStyleIdx="0" presStyleCnt="3">
        <dgm:presLayoutVars>
          <dgm:bulletEnabled val="1"/>
        </dgm:presLayoutVars>
      </dgm:prSet>
      <dgm:spPr/>
    </dgm:pt>
    <dgm:pt modelId="{DF7E5803-511E-4F46-9F2A-81233F67EBD7}" type="pres">
      <dgm:prSet presAssocID="{8E5D3E6A-E53B-4432-B5A8-5322F3C10AB0}" presName="item2" presStyleLbl="node1" presStyleIdx="1" presStyleCnt="3">
        <dgm:presLayoutVars>
          <dgm:bulletEnabled val="1"/>
        </dgm:presLayoutVars>
      </dgm:prSet>
      <dgm:spPr/>
    </dgm:pt>
    <dgm:pt modelId="{D2FD5F30-24E9-4848-B62B-C3997EA5EA7E}" type="pres">
      <dgm:prSet presAssocID="{766CDF8D-E021-4050-BAF0-A6CBBEE145A4}" presName="item3" presStyleLbl="node1" presStyleIdx="2" presStyleCnt="3">
        <dgm:presLayoutVars>
          <dgm:bulletEnabled val="1"/>
        </dgm:presLayoutVars>
      </dgm:prSet>
      <dgm:spPr/>
    </dgm:pt>
    <dgm:pt modelId="{F58D31CC-EB4C-49B1-A5CD-9E71E2930EBC}" type="pres">
      <dgm:prSet presAssocID="{85675144-AEA4-412A-B0E5-46E53B15D771}" presName="funnel" presStyleLbl="trAlignAcc1" presStyleIdx="0" presStyleCnt="1" custLinFactNeighborY="-6212"/>
      <dgm:spPr/>
    </dgm:pt>
  </dgm:ptLst>
  <dgm:cxnLst>
    <dgm:cxn modelId="{1F07AB3C-D172-4500-A9BA-47C99657A066}" srcId="{85675144-AEA4-412A-B0E5-46E53B15D771}" destId="{98CC90B4-0651-4761-902B-CF0D3AFDF5B9}" srcOrd="1" destOrd="0" parTransId="{AD184ADD-8BA6-4ABA-9A8A-0EB819CCC434}" sibTransId="{81DF3D8A-52E5-455B-84CF-1C6697A76D87}"/>
    <dgm:cxn modelId="{4EAF055B-8346-4FD2-BF24-B5842C3ED53D}" type="presOf" srcId="{98CC90B4-0651-4761-902B-CF0D3AFDF5B9}" destId="{DF7E5803-511E-4F46-9F2A-81233F67EBD7}" srcOrd="0" destOrd="0" presId="urn:microsoft.com/office/officeart/2005/8/layout/funnel1"/>
    <dgm:cxn modelId="{22874C72-BD01-4671-A8DB-387F08418D93}" srcId="{85675144-AEA4-412A-B0E5-46E53B15D771}" destId="{766CDF8D-E021-4050-BAF0-A6CBBEE145A4}" srcOrd="3" destOrd="0" parTransId="{6294BA8F-8CDC-4986-BCDE-18A05081508C}" sibTransId="{67F62820-F478-46D2-A997-BEDD5CFC87E7}"/>
    <dgm:cxn modelId="{4D8C6A73-41DF-48F8-8031-7E58960586AE}" srcId="{85675144-AEA4-412A-B0E5-46E53B15D771}" destId="{355BF6A6-E05E-4E68-9072-C7C6DABE060C}" srcOrd="0" destOrd="0" parTransId="{D860C34E-EE54-4AEE-9E60-4C4F9E226F04}" sibTransId="{04685D0F-93C1-4DAD-BCE1-AC9CA35E8975}"/>
    <dgm:cxn modelId="{196CFD84-8E4C-4529-88D0-86206A3A7737}" type="presOf" srcId="{8E5D3E6A-E53B-4432-B5A8-5322F3C10AB0}" destId="{E7CB0C98-61E4-4D33-9857-AFEE7C57AC05}" srcOrd="0" destOrd="0" presId="urn:microsoft.com/office/officeart/2005/8/layout/funnel1"/>
    <dgm:cxn modelId="{FB6EADDE-D20E-485E-8FCB-96166040BC58}" type="presOf" srcId="{355BF6A6-E05E-4E68-9072-C7C6DABE060C}" destId="{D2FD5F30-24E9-4848-B62B-C3997EA5EA7E}" srcOrd="0" destOrd="0" presId="urn:microsoft.com/office/officeart/2005/8/layout/funnel1"/>
    <dgm:cxn modelId="{4DFA4BDF-4E32-4778-98B6-67AB4DA4EC95}" type="presOf" srcId="{85675144-AEA4-412A-B0E5-46E53B15D771}" destId="{52824DFE-E83C-4CE8-9CE3-3EB5C4E9F720}" srcOrd="0" destOrd="0" presId="urn:microsoft.com/office/officeart/2005/8/layout/funnel1"/>
    <dgm:cxn modelId="{AE9A32E7-5EB6-4A51-BEEF-2018D7FA4A30}" srcId="{85675144-AEA4-412A-B0E5-46E53B15D771}" destId="{8E5D3E6A-E53B-4432-B5A8-5322F3C10AB0}" srcOrd="2" destOrd="0" parTransId="{7CD42126-EDB9-4C67-811B-2F19249F81D6}" sibTransId="{DDDA5F1B-2F47-4BB3-8525-23167D11045F}"/>
    <dgm:cxn modelId="{66C054F7-EDE6-4189-BD82-EB3856EE678A}" type="presOf" srcId="{766CDF8D-E021-4050-BAF0-A6CBBEE145A4}" destId="{957ABA88-91BB-4E45-8026-6981F183513D}" srcOrd="0" destOrd="0" presId="urn:microsoft.com/office/officeart/2005/8/layout/funnel1"/>
    <dgm:cxn modelId="{978CC0E1-5A99-42A8-A430-6D96792D5ACE}" type="presParOf" srcId="{52824DFE-E83C-4CE8-9CE3-3EB5C4E9F720}" destId="{1459BE36-535F-4458-A36F-ABD58E4261D7}" srcOrd="0" destOrd="0" presId="urn:microsoft.com/office/officeart/2005/8/layout/funnel1"/>
    <dgm:cxn modelId="{E2B0664F-38E9-43BA-A73B-7FAB865BD558}" type="presParOf" srcId="{52824DFE-E83C-4CE8-9CE3-3EB5C4E9F720}" destId="{087C35D5-B874-44C0-B9F7-DF35CBC8EFA6}" srcOrd="1" destOrd="0" presId="urn:microsoft.com/office/officeart/2005/8/layout/funnel1"/>
    <dgm:cxn modelId="{0DBE905C-45D9-43C4-BCD9-8A979AEDFC3B}" type="presParOf" srcId="{52824DFE-E83C-4CE8-9CE3-3EB5C4E9F720}" destId="{957ABA88-91BB-4E45-8026-6981F183513D}" srcOrd="2" destOrd="0" presId="urn:microsoft.com/office/officeart/2005/8/layout/funnel1"/>
    <dgm:cxn modelId="{4971BD75-583C-4C19-B86F-335E3630A761}" type="presParOf" srcId="{52824DFE-E83C-4CE8-9CE3-3EB5C4E9F720}" destId="{E7CB0C98-61E4-4D33-9857-AFEE7C57AC05}" srcOrd="3" destOrd="0" presId="urn:microsoft.com/office/officeart/2005/8/layout/funnel1"/>
    <dgm:cxn modelId="{4032D4F4-E1E0-4510-870D-9E381AF5BF5C}" type="presParOf" srcId="{52824DFE-E83C-4CE8-9CE3-3EB5C4E9F720}" destId="{DF7E5803-511E-4F46-9F2A-81233F67EBD7}" srcOrd="4" destOrd="0" presId="urn:microsoft.com/office/officeart/2005/8/layout/funnel1"/>
    <dgm:cxn modelId="{7FA4E872-D3B9-446B-8D6B-E650F1EDF4BF}" type="presParOf" srcId="{52824DFE-E83C-4CE8-9CE3-3EB5C4E9F720}" destId="{D2FD5F30-24E9-4848-B62B-C3997EA5EA7E}" srcOrd="5" destOrd="0" presId="urn:microsoft.com/office/officeart/2005/8/layout/funnel1"/>
    <dgm:cxn modelId="{9D77AB37-DB0F-46E2-80E3-63DE9D172A74}" type="presParOf" srcId="{52824DFE-E83C-4CE8-9CE3-3EB5C4E9F720}" destId="{F58D31CC-EB4C-49B1-A5CD-9E71E2930EB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9BE36-535F-4458-A36F-ABD58E4261D7}">
      <dsp:nvSpPr>
        <dsp:cNvPr id="0" name=""/>
        <dsp:cNvSpPr/>
      </dsp:nvSpPr>
      <dsp:spPr>
        <a:xfrm>
          <a:off x="1314250" y="163886"/>
          <a:ext cx="3252507" cy="112955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C35D5-B874-44C0-B9F7-DF35CBC8EFA6}">
      <dsp:nvSpPr>
        <dsp:cNvPr id="0" name=""/>
        <dsp:cNvSpPr/>
      </dsp:nvSpPr>
      <dsp:spPr>
        <a:xfrm>
          <a:off x="2630381" y="2929778"/>
          <a:ext cx="630330" cy="403411"/>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7ABA88-91BB-4E45-8026-6981F183513D}">
      <dsp:nvSpPr>
        <dsp:cNvPr id="0" name=""/>
        <dsp:cNvSpPr/>
      </dsp:nvSpPr>
      <dsp:spPr>
        <a:xfrm>
          <a:off x="1432752" y="3252507"/>
          <a:ext cx="3025588" cy="75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endParaRPr lang="en-AU" sz="2700" kern="1200" dirty="0"/>
        </a:p>
      </dsp:txBody>
      <dsp:txXfrm>
        <a:off x="1432752" y="3252507"/>
        <a:ext cx="3025588" cy="756397"/>
      </dsp:txXfrm>
    </dsp:sp>
    <dsp:sp modelId="{E7CB0C98-61E4-4D33-9857-AFEE7C57AC05}">
      <dsp:nvSpPr>
        <dsp:cNvPr id="0" name=""/>
        <dsp:cNvSpPr/>
      </dsp:nvSpPr>
      <dsp:spPr>
        <a:xfrm>
          <a:off x="2496750" y="1380676"/>
          <a:ext cx="1134595" cy="11345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AU" sz="1000" kern="1200" dirty="0"/>
            <a:t>Ransomware worm</a:t>
          </a:r>
        </a:p>
      </dsp:txBody>
      <dsp:txXfrm>
        <a:off x="2662908" y="1546834"/>
        <a:ext cx="802279" cy="802279"/>
      </dsp:txXfrm>
    </dsp:sp>
    <dsp:sp modelId="{DF7E5803-511E-4F46-9F2A-81233F67EBD7}">
      <dsp:nvSpPr>
        <dsp:cNvPr id="0" name=""/>
        <dsp:cNvSpPr/>
      </dsp:nvSpPr>
      <dsp:spPr>
        <a:xfrm>
          <a:off x="1684884" y="529477"/>
          <a:ext cx="1134595" cy="11345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AU" sz="1000" kern="1200" dirty="0" err="1"/>
            <a:t>Mimikatz</a:t>
          </a:r>
          <a:endParaRPr lang="en-AU" sz="1000" kern="1200" dirty="0"/>
        </a:p>
      </dsp:txBody>
      <dsp:txXfrm>
        <a:off x="1851042" y="695635"/>
        <a:ext cx="802279" cy="802279"/>
      </dsp:txXfrm>
    </dsp:sp>
    <dsp:sp modelId="{D2FD5F30-24E9-4848-B62B-C3997EA5EA7E}">
      <dsp:nvSpPr>
        <dsp:cNvPr id="0" name=""/>
        <dsp:cNvSpPr/>
      </dsp:nvSpPr>
      <dsp:spPr>
        <a:xfrm>
          <a:off x="2844693" y="255157"/>
          <a:ext cx="1134595" cy="11345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AU" sz="1000" kern="1200" dirty="0"/>
            <a:t>Eternal Blue</a:t>
          </a:r>
        </a:p>
      </dsp:txBody>
      <dsp:txXfrm>
        <a:off x="3010851" y="421315"/>
        <a:ext cx="802279" cy="802279"/>
      </dsp:txXfrm>
    </dsp:sp>
    <dsp:sp modelId="{F58D31CC-EB4C-49B1-A5CD-9E71E2930EBC}">
      <dsp:nvSpPr>
        <dsp:cNvPr id="0" name=""/>
        <dsp:cNvSpPr/>
      </dsp:nvSpPr>
      <dsp:spPr>
        <a:xfrm>
          <a:off x="1180619" y="0"/>
          <a:ext cx="3529853" cy="282388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varonis.com/blog/windows-10-authentication-the-end-of-pass-the-hash/"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www.varonis.com/blog/kerberos-attack-silver-ticket/" TargetMode="External"/><Relationship Id="rId4" Type="http://schemas.openxmlformats.org/officeDocument/2006/relationships/hyperlink" Target="https://www.varonis.com/blog/kerberos-how-to-stop-golden-ticket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Boryspil_International_Airport" TargetMode="External"/><Relationship Id="rId7" Type="http://schemas.openxmlformats.org/officeDocument/2006/relationships/hyperlink" Target="https://en.wikipedia.org/wiki/Ukrainian_Railway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State_Savings_Bank_of_Ukraine" TargetMode="External"/><Relationship Id="rId5" Type="http://schemas.openxmlformats.org/officeDocument/2006/relationships/hyperlink" Target="https://en.wikipedia.org/wiki/Ukrposhta" TargetMode="External"/><Relationship Id="rId4" Type="http://schemas.openxmlformats.org/officeDocument/2006/relationships/hyperlink" Target="https://en.wikipedia.org/wiki/Ukrteleco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124247405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12424740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Pass-the-Hash:</a:t>
            </a:r>
            <a:r>
              <a:rPr lang="en-US" dirty="0"/>
              <a:t> Windows used to </a:t>
            </a:r>
            <a:r>
              <a:rPr lang="en-US" dirty="0">
                <a:hlinkClick r:id="rId3"/>
              </a:rPr>
              <a:t>store password data in an NTLM hash</a:t>
            </a:r>
            <a:r>
              <a:rPr lang="en-US" dirty="0"/>
              <a:t>. Attackers use </a:t>
            </a:r>
            <a:r>
              <a:rPr lang="en-US" dirty="0" err="1"/>
              <a:t>Mimikatz</a:t>
            </a:r>
            <a:r>
              <a:rPr lang="en-US" dirty="0"/>
              <a:t> to pass that exact hash string to the target computer to login. Attackers don’t even need to crack the password, they just need to use the hash string as is. It’s the equivalent of finding the master key to a building on the floor. You need that one key to get into all the doors.</a:t>
            </a:r>
          </a:p>
          <a:p>
            <a:r>
              <a:rPr lang="en-US" b="1" dirty="0"/>
              <a:t>Pass-the-Ticket:</a:t>
            </a:r>
            <a:r>
              <a:rPr lang="en-US" dirty="0"/>
              <a:t> Newer versions of windows store password data in a construct called a ticket.  </a:t>
            </a:r>
            <a:r>
              <a:rPr lang="en-US" dirty="0" err="1"/>
              <a:t>Mimikatz</a:t>
            </a:r>
            <a:r>
              <a:rPr lang="en-US" dirty="0"/>
              <a:t> provides functionality for a user to pass a </a:t>
            </a:r>
            <a:r>
              <a:rPr lang="en-US" dirty="0" err="1"/>
              <a:t>kerberos</a:t>
            </a:r>
            <a:r>
              <a:rPr lang="en-US" dirty="0"/>
              <a:t> ticket to another computer and login with that user’s ticket. It’s basically the same as pass-the-hash otherwise.</a:t>
            </a:r>
          </a:p>
          <a:p>
            <a:r>
              <a:rPr lang="en-US" b="1" dirty="0"/>
              <a:t>Over-Pass the Hash (Pass the Key):</a:t>
            </a:r>
            <a:r>
              <a:rPr lang="en-US" dirty="0"/>
              <a:t> Yet another flavor of the pass-the-hash, but this technique passes a unique key to impersonate a user you can obtain from a domain controller.</a:t>
            </a:r>
          </a:p>
          <a:p>
            <a:r>
              <a:rPr lang="en-US" b="1" dirty="0"/>
              <a:t>Kerberos Golden Ticket:</a:t>
            </a:r>
            <a:r>
              <a:rPr lang="en-US" dirty="0"/>
              <a:t> This is a pass-the-ticket attack, but it’s a specific ticket for a hidden account called KRBTGT, which is the account that encrypts all of the other tickets. A </a:t>
            </a:r>
            <a:r>
              <a:rPr lang="en-US" dirty="0">
                <a:hlinkClick r:id="rId4"/>
              </a:rPr>
              <a:t>golden ticket</a:t>
            </a:r>
            <a:r>
              <a:rPr lang="en-US" dirty="0"/>
              <a:t> gives you domain admin credentials to any computer on the network that doesn’t expire.</a:t>
            </a:r>
          </a:p>
          <a:p>
            <a:r>
              <a:rPr lang="en-US" b="1" dirty="0"/>
              <a:t>Kerberos Silver Ticket:</a:t>
            </a:r>
            <a:r>
              <a:rPr lang="en-US" dirty="0"/>
              <a:t> Another pass-the-ticket, but a </a:t>
            </a:r>
            <a:r>
              <a:rPr lang="en-US" dirty="0">
                <a:hlinkClick r:id="rId5"/>
              </a:rPr>
              <a:t>silver ticket</a:t>
            </a:r>
            <a:r>
              <a:rPr lang="en-US" dirty="0"/>
              <a:t> takes advantage of a feature in Windows that makes it easy for you to use services on the network. Kerberos grants a user a TGS ticket, and a user can use that ticket to log into any services on the network. Microsoft doesn’t always check a TGS after it’s issued, so it’s easy to slip it past any safeguards.</a:t>
            </a:r>
          </a:p>
          <a:p>
            <a:r>
              <a:rPr lang="en-US" b="1" dirty="0">
                <a:effectLst/>
              </a:rPr>
              <a:t>Pass-the-Cache:</a:t>
            </a:r>
            <a:r>
              <a:rPr lang="en-US" dirty="0">
                <a:effectLst/>
              </a:rPr>
              <a:t> Finally an attack that doesn’t take advantage of Windows! A pass-the-cache attack is generally the same as a pass-the-ticket, but this one uses the saved and encrypted login data on a Mac/UNIX/Linux system.</a:t>
            </a:r>
            <a:endParaRPr lang="en-US"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12424740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12424740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12424740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12424740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12424740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12424740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13c025a1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13c025a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12424740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12424740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0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12424740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12424740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12424740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12424740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sz="1100" b="0" i="1" u="none" strike="noStrike" cap="none" dirty="0">
                <a:solidFill>
                  <a:srgbClr val="000000"/>
                </a:solidFill>
                <a:effectLst/>
                <a:latin typeface="Arial"/>
                <a:ea typeface="Arial"/>
                <a:cs typeface="Arial"/>
                <a:sym typeface="Arial"/>
              </a:rPr>
              <a:t>Pablo </a:t>
            </a:r>
            <a:r>
              <a:rPr lang="en-AU" sz="1100" b="0" i="1" u="none" strike="noStrike" cap="none" dirty="0" err="1">
                <a:solidFill>
                  <a:srgbClr val="000000"/>
                </a:solidFill>
                <a:effectLst/>
                <a:latin typeface="Arial"/>
                <a:ea typeface="Arial"/>
                <a:cs typeface="Arial"/>
                <a:sym typeface="Arial"/>
              </a:rPr>
              <a:t>Bondorenko</a:t>
            </a:r>
            <a:r>
              <a:rPr lang="en-AU" sz="1100" b="0" i="1" u="none" strike="noStrike" cap="none" dirty="0">
                <a:solidFill>
                  <a:srgbClr val="000000"/>
                </a:solidFill>
                <a:effectLst/>
                <a:latin typeface="Arial"/>
                <a:ea typeface="Arial"/>
                <a:cs typeface="Arial"/>
                <a:sym typeface="Arial"/>
              </a:rPr>
              <a:t> </a:t>
            </a:r>
            <a:r>
              <a:rPr lang="en-AU" sz="1100" b="0" i="0" u="none" strike="noStrike" cap="none" dirty="0">
                <a:solidFill>
                  <a:srgbClr val="000000"/>
                </a:solidFill>
                <a:effectLst/>
                <a:latin typeface="Arial"/>
                <a:ea typeface="Arial"/>
                <a:cs typeface="Arial"/>
                <a:sym typeface="Arial"/>
              </a:rPr>
              <a:t>– Health Ministry</a:t>
            </a:r>
          </a:p>
          <a:p>
            <a:endParaRPr lang="en-AU" dirty="0"/>
          </a:p>
        </p:txBody>
      </p:sp>
    </p:spTree>
    <p:extLst>
      <p:ext uri="{BB962C8B-B14F-4D97-AF65-F5344CB8AC3E}">
        <p14:creationId xmlns:p14="http://schemas.microsoft.com/office/powerpoint/2010/main" val="884005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12424740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12424740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hlinkClick r:id="rId3" tooltip="Boryspil International Airport"/>
              </a:rPr>
              <a:t>Tom Bossert, former Homeland security advisor to the president. </a:t>
            </a:r>
          </a:p>
          <a:p>
            <a:pPr marL="0" lvl="0" indent="0" algn="l" rtl="0">
              <a:spcBef>
                <a:spcPts val="0"/>
              </a:spcBef>
              <a:spcAft>
                <a:spcPts val="0"/>
              </a:spcAft>
              <a:buNone/>
            </a:pPr>
            <a:r>
              <a:rPr lang="en-AU" dirty="0" err="1">
                <a:hlinkClick r:id="rId3" tooltip="Boryspil International Airport"/>
              </a:rPr>
              <a:t>Boryspil</a:t>
            </a:r>
            <a:r>
              <a:rPr lang="en-AU" dirty="0">
                <a:hlinkClick r:id="rId3" tooltip="Boryspil International Airport"/>
              </a:rPr>
              <a:t> International Airport</a:t>
            </a:r>
            <a:r>
              <a:rPr lang="en-AU" dirty="0"/>
              <a:t>, </a:t>
            </a:r>
            <a:r>
              <a:rPr lang="en-AU" dirty="0" err="1">
                <a:hlinkClick r:id="rId4" tooltip="Ukrtelecom"/>
              </a:rPr>
              <a:t>Ukrtelecom</a:t>
            </a:r>
            <a:r>
              <a:rPr lang="en-AU" dirty="0"/>
              <a:t>, </a:t>
            </a:r>
            <a:r>
              <a:rPr lang="en-AU" dirty="0" err="1">
                <a:hlinkClick r:id="rId5" tooltip="Ukrposhta"/>
              </a:rPr>
              <a:t>Ukrposhta</a:t>
            </a:r>
            <a:r>
              <a:rPr lang="en-AU" dirty="0"/>
              <a:t>, </a:t>
            </a:r>
            <a:r>
              <a:rPr lang="en-AU" dirty="0">
                <a:hlinkClick r:id="rId6" tooltip="State Savings Bank of Ukraine"/>
              </a:rPr>
              <a:t>State Savings Bank of Ukraine</a:t>
            </a:r>
            <a:r>
              <a:rPr lang="en-AU" dirty="0"/>
              <a:t>, </a:t>
            </a:r>
            <a:r>
              <a:rPr lang="en-AU" dirty="0">
                <a:hlinkClick r:id="rId7" tooltip="Ukrainian Railways"/>
              </a:rPr>
              <a:t>Ukrainian Railways</a:t>
            </a:r>
            <a:r>
              <a:rPr lang="en-AU" dirty="0"/>
              <a:t>)</a:t>
            </a:r>
          </a:p>
          <a:p>
            <a:pPr marL="0" lvl="0" indent="0" algn="l" rtl="0">
              <a:spcBef>
                <a:spcPts val="0"/>
              </a:spcBef>
              <a:spcAft>
                <a:spcPts val="0"/>
              </a:spcAft>
              <a:buNone/>
            </a:pPr>
            <a:r>
              <a:rPr lang="en-US" dirty="0"/>
              <a:t>The attack has been seen to be more likely aimed at crippling the Ukrainian state rather than for monetary reasons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13c025a1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13c025a1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15 percent of world’s shipping capacity </a:t>
            </a:r>
          </a:p>
        </p:txBody>
      </p:sp>
    </p:spTree>
    <p:extLst>
      <p:ext uri="{BB962C8B-B14F-4D97-AF65-F5344CB8AC3E}">
        <p14:creationId xmlns:p14="http://schemas.microsoft.com/office/powerpoint/2010/main" val="65135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12424740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12424740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124247405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12424740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erver_Message_Block"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hernobyl_Nuclear_Power_Plan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NotPetya</a:t>
            </a:r>
            <a:endParaRPr dirty="0"/>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r>
              <a:rPr lang="en-US" b="1" dirty="0"/>
              <a:t>One of The Most Devastating Cyberattack in History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solidFill>
                  <a:schemeClr val="dk2"/>
                </a:solidFill>
              </a:rPr>
              <a:t>An Autopsy Report </a:t>
            </a:r>
            <a:endParaRPr dirty="0">
              <a:solidFill>
                <a:schemeClr val="dk2"/>
              </a:solidFill>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2400" dirty="0">
                <a:solidFill>
                  <a:schemeClr val="lt1"/>
                </a:solidFill>
              </a:rPr>
              <a:t>1. Disguised as a ransomware worm. Similarity to Petya </a:t>
            </a:r>
          </a:p>
          <a:p>
            <a:pPr marL="0" lvl="0" indent="0" algn="l" rtl="0">
              <a:spcBef>
                <a:spcPts val="0"/>
              </a:spcBef>
              <a:spcAft>
                <a:spcPts val="0"/>
              </a:spcAft>
              <a:buNone/>
            </a:pPr>
            <a:endParaRPr lang="en-AU" sz="2400" dirty="0">
              <a:solidFill>
                <a:schemeClr val="lt1"/>
              </a:solidFill>
            </a:endParaRPr>
          </a:p>
          <a:p>
            <a:pPr marL="0" lvl="0" indent="0" algn="l" rtl="0">
              <a:spcBef>
                <a:spcPts val="0"/>
              </a:spcBef>
              <a:spcAft>
                <a:spcPts val="0"/>
              </a:spcAft>
              <a:buNone/>
            </a:pPr>
            <a:r>
              <a:rPr lang="en-AU" sz="2400" dirty="0">
                <a:solidFill>
                  <a:schemeClr val="lt1"/>
                </a:solidFill>
              </a:rPr>
              <a:t>2. Combined with two very powerful exploits </a:t>
            </a:r>
          </a:p>
          <a:p>
            <a:pPr marL="0" lvl="0" indent="0" algn="l" rtl="0">
              <a:spcBef>
                <a:spcPts val="0"/>
              </a:spcBef>
              <a:spcAft>
                <a:spcPts val="0"/>
              </a:spcAft>
              <a:buNone/>
            </a:pPr>
            <a:endParaRPr lang="en-AU" sz="2400" dirty="0">
              <a:solidFill>
                <a:schemeClr val="lt1"/>
              </a:solidFill>
            </a:endParaRPr>
          </a:p>
          <a:p>
            <a:pPr marL="0" lvl="0" indent="0" algn="l" rtl="0">
              <a:spcBef>
                <a:spcPts val="0"/>
              </a:spcBef>
              <a:spcAft>
                <a:spcPts val="0"/>
              </a:spcAft>
              <a:buNone/>
            </a:pPr>
            <a:r>
              <a:rPr lang="en-AU" sz="2400" dirty="0">
                <a:solidFill>
                  <a:schemeClr val="lt1"/>
                </a:solidFill>
              </a:rPr>
              <a:t>3. </a:t>
            </a:r>
            <a:r>
              <a:rPr lang="en-AU" sz="2400" dirty="0" err="1">
                <a:solidFill>
                  <a:schemeClr val="lt1"/>
                </a:solidFill>
              </a:rPr>
              <a:t>Linkos</a:t>
            </a:r>
            <a:r>
              <a:rPr lang="en-AU" sz="2400" dirty="0">
                <a:solidFill>
                  <a:schemeClr val="lt1"/>
                </a:solidFill>
              </a:rPr>
              <a:t> group’s </a:t>
            </a:r>
            <a:r>
              <a:rPr lang="en-AU" sz="2400" dirty="0" err="1">
                <a:solidFill>
                  <a:schemeClr val="lt1"/>
                </a:solidFill>
              </a:rPr>
              <a:t>M.E.Doc</a:t>
            </a:r>
            <a:r>
              <a:rPr lang="en-AU" sz="2400" dirty="0">
                <a:solidFill>
                  <a:schemeClr val="lt1"/>
                </a:solidFill>
              </a:rPr>
              <a:t> was used to spread the malware</a:t>
            </a:r>
            <a:endParaRPr sz="2400" dirty="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err="1">
                <a:solidFill>
                  <a:schemeClr val="dk2"/>
                </a:solidFill>
              </a:rPr>
              <a:t>Mimikatz</a:t>
            </a:r>
            <a:endParaRPr dirty="0">
              <a:solidFill>
                <a:schemeClr val="dk2"/>
              </a:solidFill>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1600"/>
              </a:spcBef>
              <a:buNone/>
            </a:pPr>
            <a:r>
              <a:rPr lang="en-AU" dirty="0">
                <a:solidFill>
                  <a:schemeClr val="bg1"/>
                </a:solidFill>
              </a:rPr>
              <a:t>Tool to </a:t>
            </a:r>
            <a:r>
              <a:rPr lang="en-US" dirty="0">
                <a:solidFill>
                  <a:schemeClr val="bg1"/>
                </a:solidFill>
              </a:rPr>
              <a:t>extract plaintexts passwords, hash, PIN code and Kerberos tickets from memory. </a:t>
            </a:r>
            <a:endParaRPr dirty="0">
              <a:solidFill>
                <a:schemeClr val="bg1"/>
              </a:solidFill>
            </a:endParaRPr>
          </a:p>
          <a:p>
            <a:pPr marL="285750" indent="-285750">
              <a:spcBef>
                <a:spcPts val="1600"/>
              </a:spcBef>
              <a:spcAft>
                <a:spcPts val="1600"/>
              </a:spcAft>
            </a:pPr>
            <a:r>
              <a:rPr lang="en-AU" sz="1600" dirty="0">
                <a:solidFill>
                  <a:schemeClr val="bg1"/>
                </a:solidFill>
              </a:rPr>
              <a:t>Takes advantage of Lsass.exe</a:t>
            </a:r>
          </a:p>
          <a:p>
            <a:pPr marL="285750" indent="-285750">
              <a:spcBef>
                <a:spcPts val="1600"/>
              </a:spcBef>
              <a:spcAft>
                <a:spcPts val="1600"/>
              </a:spcAft>
            </a:pPr>
            <a:r>
              <a:rPr lang="en-AU" sz="1600" dirty="0">
                <a:solidFill>
                  <a:schemeClr val="bg1"/>
                </a:solidFill>
              </a:rPr>
              <a:t>Pass hashes, tickets, Kerberos</a:t>
            </a:r>
            <a:br>
              <a:rPr lang="en-AU" sz="1600" dirty="0">
                <a:solidFill>
                  <a:schemeClr val="bg1"/>
                </a:solidFill>
              </a:rPr>
            </a:br>
            <a:r>
              <a:rPr lang="en-AU" sz="1600" dirty="0">
                <a:solidFill>
                  <a:schemeClr val="bg1"/>
                </a:solidFill>
              </a:rPr>
              <a:t>golden and silver tickets </a:t>
            </a:r>
          </a:p>
          <a:p>
            <a:pPr marL="285750" indent="-285750">
              <a:spcBef>
                <a:spcPts val="1600"/>
              </a:spcBef>
              <a:spcAft>
                <a:spcPts val="1600"/>
              </a:spcAft>
            </a:pPr>
            <a:endParaRPr sz="1600" dirty="0">
              <a:solidFill>
                <a:schemeClr val="bg1"/>
              </a:solidFill>
            </a:endParaRPr>
          </a:p>
        </p:txBody>
      </p:sp>
      <p:pic>
        <p:nvPicPr>
          <p:cNvPr id="3" name="Picture 2" descr="A screen shot of a computer&#10;&#10;Description automatically generated">
            <a:extLst>
              <a:ext uri="{FF2B5EF4-FFF2-40B4-BE49-F238E27FC236}">
                <a16:creationId xmlns:a16="http://schemas.microsoft.com/office/drawing/2014/main" id="{AF517C5F-BCD2-451E-9975-16ABA248F164}"/>
              </a:ext>
            </a:extLst>
          </p:cNvPr>
          <p:cNvPicPr>
            <a:picLocks noChangeAspect="1"/>
          </p:cNvPicPr>
          <p:nvPr/>
        </p:nvPicPr>
        <p:blipFill>
          <a:blip r:embed="rId3"/>
          <a:stretch>
            <a:fillRect/>
          </a:stretch>
        </p:blipFill>
        <p:spPr>
          <a:xfrm>
            <a:off x="3550023" y="2239486"/>
            <a:ext cx="5412905" cy="21942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solidFill>
                  <a:schemeClr val="dk2"/>
                </a:solidFill>
              </a:rPr>
              <a:t>Eternal Blue</a:t>
            </a:r>
            <a:endParaRPr dirty="0">
              <a:solidFill>
                <a:schemeClr val="dk2"/>
              </a:solidFill>
            </a:endParaRPr>
          </a:p>
        </p:txBody>
      </p:sp>
      <p:sp>
        <p:nvSpPr>
          <p:cNvPr id="120" name="Google Shape;120;p22"/>
          <p:cNvSpPr txBox="1">
            <a:spLocks noGrp="1"/>
          </p:cNvSpPr>
          <p:nvPr>
            <p:ph type="body" idx="1"/>
          </p:nvPr>
        </p:nvSpPr>
        <p:spPr>
          <a:xfrm>
            <a:off x="311700" y="1152475"/>
            <a:ext cx="5658794" cy="3416400"/>
          </a:xfrm>
          <a:prstGeom prst="rect">
            <a:avLst/>
          </a:prstGeom>
        </p:spPr>
        <p:txBody>
          <a:bodyPr spcFirstLastPara="1" wrap="square" lIns="91425" tIns="91425" rIns="91425" bIns="91425" anchor="t" anchorCtr="0">
            <a:noAutofit/>
          </a:bodyPr>
          <a:lstStyle/>
          <a:p>
            <a:pPr marL="285750" indent="-285750"/>
            <a:r>
              <a:rPr lang="en-AU" dirty="0">
                <a:solidFill>
                  <a:schemeClr val="lt1"/>
                </a:solidFill>
              </a:rPr>
              <a:t>Developed by NSA, leaked by Shadow Brokers</a:t>
            </a:r>
          </a:p>
          <a:p>
            <a:pPr marL="285750" indent="-285750"/>
            <a:r>
              <a:rPr lang="en-AU" dirty="0">
                <a:solidFill>
                  <a:schemeClr val="lt1"/>
                </a:solidFill>
              </a:rPr>
              <a:t>Used in the WannaCry ransomware attack</a:t>
            </a:r>
          </a:p>
          <a:p>
            <a:pPr marL="285750" indent="-285750"/>
            <a:r>
              <a:rPr lang="en-US" dirty="0">
                <a:solidFill>
                  <a:schemeClr val="bg1"/>
                </a:solidFill>
              </a:rPr>
              <a:t>Exploits a vulnerability in Microsoft's implementation of the </a:t>
            </a:r>
            <a:r>
              <a:rPr lang="en-US" dirty="0">
                <a:solidFill>
                  <a:srgbClr val="FF0000"/>
                </a:solidFill>
                <a:hlinkClick r:id="rId3" tooltip="Server Message Block">
                  <a:extLst>
                    <a:ext uri="{A12FA001-AC4F-418D-AE19-62706E023703}">
                      <ahyp:hlinkClr xmlns:ahyp="http://schemas.microsoft.com/office/drawing/2018/hyperlinkcolor" val="tx"/>
                    </a:ext>
                  </a:extLst>
                </a:hlinkClick>
              </a:rPr>
              <a:t>Server Message Block</a:t>
            </a:r>
            <a:r>
              <a:rPr lang="en-US" dirty="0">
                <a:solidFill>
                  <a:srgbClr val="FF0000"/>
                </a:solidFill>
              </a:rPr>
              <a:t> </a:t>
            </a:r>
            <a:r>
              <a:rPr lang="en-US" dirty="0">
                <a:solidFill>
                  <a:schemeClr val="bg1"/>
                </a:solidFill>
              </a:rPr>
              <a:t>(SMB) protocol. </a:t>
            </a:r>
            <a:endParaRPr dirty="0">
              <a:solidFill>
                <a:schemeClr val="bg1"/>
              </a:solidFill>
            </a:endParaRPr>
          </a:p>
        </p:txBody>
      </p:sp>
      <p:pic>
        <p:nvPicPr>
          <p:cNvPr id="5" name="Picture 4" descr="A close up of a sign&#10;&#10;Description automatically generated">
            <a:extLst>
              <a:ext uri="{FF2B5EF4-FFF2-40B4-BE49-F238E27FC236}">
                <a16:creationId xmlns:a16="http://schemas.microsoft.com/office/drawing/2014/main" id="{A8E8BC79-02B2-4767-A837-9CB1564141D7}"/>
              </a:ext>
            </a:extLst>
          </p:cNvPr>
          <p:cNvPicPr>
            <a:picLocks noChangeAspect="1"/>
          </p:cNvPicPr>
          <p:nvPr/>
        </p:nvPicPr>
        <p:blipFill>
          <a:blip r:embed="rId4"/>
          <a:stretch>
            <a:fillRect/>
          </a:stretch>
        </p:blipFill>
        <p:spPr>
          <a:xfrm>
            <a:off x="1851877" y="2694695"/>
            <a:ext cx="4825548" cy="22393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F333912-6182-4586-B200-0A0FB7CA099C}"/>
              </a:ext>
            </a:extLst>
          </p:cNvPr>
          <p:cNvGraphicFramePr/>
          <p:nvPr>
            <p:extLst>
              <p:ext uri="{D42A27DB-BD31-4B8C-83A1-F6EECF244321}">
                <p14:modId xmlns:p14="http://schemas.microsoft.com/office/powerpoint/2010/main" val="44719361"/>
              </p:ext>
            </p:extLst>
          </p:nvPr>
        </p:nvGraphicFramePr>
        <p:xfrm>
          <a:off x="1214077" y="184795"/>
          <a:ext cx="5891093" cy="4034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picture containing drawing, shirt&#10;&#10;Description automatically generated">
            <a:extLst>
              <a:ext uri="{FF2B5EF4-FFF2-40B4-BE49-F238E27FC236}">
                <a16:creationId xmlns:a16="http://schemas.microsoft.com/office/drawing/2014/main" id="{EEB8265F-56E2-4F8E-B203-5CEA7DA560AA}"/>
              </a:ext>
            </a:extLst>
          </p:cNvPr>
          <p:cNvPicPr>
            <a:picLocks noChangeAspect="1"/>
          </p:cNvPicPr>
          <p:nvPr/>
        </p:nvPicPr>
        <p:blipFill>
          <a:blip r:embed="rId8"/>
          <a:stretch>
            <a:fillRect/>
          </a:stretch>
        </p:blipFill>
        <p:spPr>
          <a:xfrm>
            <a:off x="3081297" y="3554819"/>
            <a:ext cx="2119450" cy="13281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a:t>Who? Why?</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653B-9351-4BDD-A049-5DCE976C85B7}"/>
              </a:ext>
            </a:extLst>
          </p:cNvPr>
          <p:cNvSpPr>
            <a:spLocks noGrp="1"/>
          </p:cNvSpPr>
          <p:nvPr>
            <p:ph type="title"/>
          </p:nvPr>
        </p:nvSpPr>
        <p:spPr/>
        <p:txBody>
          <a:bodyPr/>
          <a:lstStyle/>
          <a:p>
            <a:r>
              <a:rPr lang="en-AU" dirty="0">
                <a:solidFill>
                  <a:schemeClr val="tx2"/>
                </a:solidFill>
              </a:rPr>
              <a:t>Rogue Hacker Group or National State Agent? </a:t>
            </a:r>
            <a:br>
              <a:rPr lang="en-AU" dirty="0">
                <a:solidFill>
                  <a:schemeClr val="tx2"/>
                </a:solidFill>
              </a:rPr>
            </a:br>
            <a:endParaRPr lang="en-AU" dirty="0">
              <a:solidFill>
                <a:schemeClr val="tx2"/>
              </a:solidFill>
            </a:endParaRPr>
          </a:p>
        </p:txBody>
      </p:sp>
      <p:sp>
        <p:nvSpPr>
          <p:cNvPr id="3" name="Text Placeholder 2">
            <a:extLst>
              <a:ext uri="{FF2B5EF4-FFF2-40B4-BE49-F238E27FC236}">
                <a16:creationId xmlns:a16="http://schemas.microsoft.com/office/drawing/2014/main" id="{4109C6C0-5F6C-4539-B8E4-ADD8F6EE94E7}"/>
              </a:ext>
            </a:extLst>
          </p:cNvPr>
          <p:cNvSpPr>
            <a:spLocks noGrp="1"/>
          </p:cNvSpPr>
          <p:nvPr>
            <p:ph type="body" idx="1"/>
          </p:nvPr>
        </p:nvSpPr>
        <p:spPr/>
        <p:txBody>
          <a:bodyPr/>
          <a:lstStyle/>
          <a:p>
            <a:r>
              <a:rPr lang="en-AU" dirty="0">
                <a:solidFill>
                  <a:schemeClr val="bg1"/>
                </a:solidFill>
              </a:rPr>
              <a:t>Researchers starting pulling the code apart </a:t>
            </a:r>
          </a:p>
          <a:p>
            <a:pPr marL="114300" indent="0">
              <a:buNone/>
            </a:pPr>
            <a:endParaRPr lang="en-AU" dirty="0">
              <a:solidFill>
                <a:schemeClr val="bg1"/>
              </a:solidFill>
            </a:endParaRPr>
          </a:p>
          <a:p>
            <a:r>
              <a:rPr lang="en-AU" dirty="0">
                <a:solidFill>
                  <a:schemeClr val="bg1"/>
                </a:solidFill>
              </a:rPr>
              <a:t>Slovakian Security firm ESET collect forensic evidence which tie it Sandworm </a:t>
            </a:r>
          </a:p>
          <a:p>
            <a:pPr marL="114300" indent="0">
              <a:buNone/>
            </a:pPr>
            <a:endParaRPr lang="en-AU" dirty="0">
              <a:solidFill>
                <a:schemeClr val="bg1"/>
              </a:solidFill>
            </a:endParaRPr>
          </a:p>
          <a:p>
            <a:r>
              <a:rPr lang="en-US" dirty="0">
                <a:solidFill>
                  <a:schemeClr val="bg1"/>
                </a:solidFill>
              </a:rPr>
              <a:t>Malware attack on the Ukrainian power grid as well as a mining company and a large railway operator in December 2015</a:t>
            </a:r>
            <a:endParaRPr lang="en-AU" dirty="0">
              <a:solidFill>
                <a:schemeClr val="bg1"/>
              </a:solidFill>
            </a:endParaRPr>
          </a:p>
        </p:txBody>
      </p:sp>
    </p:spTree>
    <p:extLst>
      <p:ext uri="{BB962C8B-B14F-4D97-AF65-F5344CB8AC3E}">
        <p14:creationId xmlns:p14="http://schemas.microsoft.com/office/powerpoint/2010/main" val="360259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solidFill>
                  <a:schemeClr val="dk2"/>
                </a:solidFill>
              </a:rPr>
              <a:t>Changing the cyberwar landscape</a:t>
            </a:r>
            <a:endParaRPr dirty="0">
              <a:solidFill>
                <a:schemeClr val="dk2"/>
              </a:solidFill>
            </a:endParaRPr>
          </a:p>
        </p:txBody>
      </p:sp>
      <p:pic>
        <p:nvPicPr>
          <p:cNvPr id="6" name="Picture 5" descr="A close up of a person&#10;&#10;Description automatically generated">
            <a:extLst>
              <a:ext uri="{FF2B5EF4-FFF2-40B4-BE49-F238E27FC236}">
                <a16:creationId xmlns:a16="http://schemas.microsoft.com/office/drawing/2014/main" id="{3094770E-26F3-4735-9585-576914CB89D8}"/>
              </a:ext>
            </a:extLst>
          </p:cNvPr>
          <p:cNvPicPr>
            <a:picLocks noChangeAspect="1"/>
          </p:cNvPicPr>
          <p:nvPr/>
        </p:nvPicPr>
        <p:blipFill>
          <a:blip r:embed="rId3"/>
          <a:stretch>
            <a:fillRect/>
          </a:stretch>
        </p:blipFill>
        <p:spPr>
          <a:xfrm>
            <a:off x="756654" y="1110412"/>
            <a:ext cx="6424075" cy="2671600"/>
          </a:xfrm>
          <a:prstGeom prst="rect">
            <a:avLst/>
          </a:prstGeom>
        </p:spPr>
      </p:pic>
      <p:pic>
        <p:nvPicPr>
          <p:cNvPr id="3" name="Picture 2" descr="A screenshot of a social media post&#10;&#10;Description automatically generated">
            <a:extLst>
              <a:ext uri="{FF2B5EF4-FFF2-40B4-BE49-F238E27FC236}">
                <a16:creationId xmlns:a16="http://schemas.microsoft.com/office/drawing/2014/main" id="{F4B0BB54-E175-4DF6-A99C-485549B3AFEC}"/>
              </a:ext>
            </a:extLst>
          </p:cNvPr>
          <p:cNvPicPr>
            <a:picLocks noChangeAspect="1"/>
          </p:cNvPicPr>
          <p:nvPr/>
        </p:nvPicPr>
        <p:blipFill>
          <a:blip r:embed="rId4"/>
          <a:stretch>
            <a:fillRect/>
          </a:stretch>
        </p:blipFill>
        <p:spPr>
          <a:xfrm>
            <a:off x="111307" y="2236679"/>
            <a:ext cx="5017673" cy="2098636"/>
          </a:xfrm>
          <a:prstGeom prst="rect">
            <a:avLst/>
          </a:prstGeom>
        </p:spPr>
      </p:pic>
      <p:pic>
        <p:nvPicPr>
          <p:cNvPr id="5" name="Picture 4" descr="A picture containing indoor, sitting, photo, red&#10;&#10;Description automatically generated">
            <a:extLst>
              <a:ext uri="{FF2B5EF4-FFF2-40B4-BE49-F238E27FC236}">
                <a16:creationId xmlns:a16="http://schemas.microsoft.com/office/drawing/2014/main" id="{BC499C9F-BF8E-4BF4-8384-7C2CD9EC98F4}"/>
              </a:ext>
            </a:extLst>
          </p:cNvPr>
          <p:cNvPicPr>
            <a:picLocks noChangeAspect="1"/>
          </p:cNvPicPr>
          <p:nvPr/>
        </p:nvPicPr>
        <p:blipFill>
          <a:blip r:embed="rId5"/>
          <a:stretch>
            <a:fillRect/>
          </a:stretch>
        </p:blipFill>
        <p:spPr>
          <a:xfrm>
            <a:off x="4706724" y="2329366"/>
            <a:ext cx="4325969" cy="23691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C16D-CF41-4A22-9510-2F3433B7F1C2}"/>
              </a:ext>
            </a:extLst>
          </p:cNvPr>
          <p:cNvSpPr>
            <a:spLocks noGrp="1"/>
          </p:cNvSpPr>
          <p:nvPr>
            <p:ph type="title"/>
          </p:nvPr>
        </p:nvSpPr>
        <p:spPr/>
        <p:txBody>
          <a:bodyPr/>
          <a:lstStyle/>
          <a:p>
            <a:r>
              <a:rPr lang="en-AU" dirty="0">
                <a:solidFill>
                  <a:schemeClr val="bg2"/>
                </a:solidFill>
              </a:rPr>
              <a:t>Food For Thought </a:t>
            </a:r>
          </a:p>
        </p:txBody>
      </p:sp>
      <p:sp>
        <p:nvSpPr>
          <p:cNvPr id="3" name="Text Placeholder 2">
            <a:extLst>
              <a:ext uri="{FF2B5EF4-FFF2-40B4-BE49-F238E27FC236}">
                <a16:creationId xmlns:a16="http://schemas.microsoft.com/office/drawing/2014/main" id="{F909C0E2-3315-467F-A55F-C0AE4B98C03E}"/>
              </a:ext>
            </a:extLst>
          </p:cNvPr>
          <p:cNvSpPr>
            <a:spLocks noGrp="1"/>
          </p:cNvSpPr>
          <p:nvPr>
            <p:ph type="body" idx="1"/>
          </p:nvPr>
        </p:nvSpPr>
        <p:spPr/>
        <p:txBody>
          <a:bodyPr/>
          <a:lstStyle/>
          <a:p>
            <a:r>
              <a:rPr lang="en-AU" sz="2600" dirty="0">
                <a:solidFill>
                  <a:schemeClr val="bg1"/>
                </a:solidFill>
              </a:rPr>
              <a:t>Why did Russia leak Eternal Blue in the first place? </a:t>
            </a:r>
          </a:p>
          <a:p>
            <a:r>
              <a:rPr lang="en-AU" sz="2600" dirty="0">
                <a:solidFill>
                  <a:schemeClr val="bg1"/>
                </a:solidFill>
              </a:rPr>
              <a:t>Why no visible action was taken against Russia? </a:t>
            </a:r>
          </a:p>
        </p:txBody>
      </p:sp>
    </p:spTree>
    <p:extLst>
      <p:ext uri="{BB962C8B-B14F-4D97-AF65-F5344CB8AC3E}">
        <p14:creationId xmlns:p14="http://schemas.microsoft.com/office/powerpoint/2010/main" val="2781323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a:t>Thank You!</a:t>
            </a:r>
            <a:endParaRPr dirty="0"/>
          </a:p>
        </p:txBody>
      </p:sp>
    </p:spTree>
    <p:extLst>
      <p:ext uri="{BB962C8B-B14F-4D97-AF65-F5344CB8AC3E}">
        <p14:creationId xmlns:p14="http://schemas.microsoft.com/office/powerpoint/2010/main" val="73880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solidFill>
                  <a:schemeClr val="dk2"/>
                </a:solidFill>
              </a:rPr>
              <a:t>Kaif Ahsan</a:t>
            </a:r>
            <a:br>
              <a:rPr lang="en-AU" dirty="0">
                <a:solidFill>
                  <a:schemeClr val="dk2"/>
                </a:solidFill>
              </a:rPr>
            </a:br>
            <a:endParaRPr dirty="0">
              <a:solidFill>
                <a:schemeClr val="dk2"/>
              </a:solidFill>
            </a:endParaRPr>
          </a:p>
        </p:txBody>
      </p:sp>
      <p:cxnSp>
        <p:nvCxnSpPr>
          <p:cNvPr id="6" name="Straight Connector 5">
            <a:extLst>
              <a:ext uri="{FF2B5EF4-FFF2-40B4-BE49-F238E27FC236}">
                <a16:creationId xmlns:a16="http://schemas.microsoft.com/office/drawing/2014/main" id="{267688AC-F649-4FC8-AD56-0C86F903BF5C}"/>
              </a:ext>
            </a:extLst>
          </p:cNvPr>
          <p:cNvCxnSpPr>
            <a:cxnSpLocks/>
          </p:cNvCxnSpPr>
          <p:nvPr/>
        </p:nvCxnSpPr>
        <p:spPr>
          <a:xfrm>
            <a:off x="3992880" y="1314905"/>
            <a:ext cx="0" cy="2278380"/>
          </a:xfrm>
          <a:prstGeom prst="line">
            <a:avLst/>
          </a:prstGeom>
          <a:ln w="34925">
            <a:solidFill>
              <a:schemeClr val="dk1">
                <a:shade val="95000"/>
                <a:satMod val="10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814F07B-B48E-4E4B-93BC-E95C803D3EE7}"/>
              </a:ext>
            </a:extLst>
          </p:cNvPr>
          <p:cNvCxnSpPr>
            <a:cxnSpLocks/>
          </p:cNvCxnSpPr>
          <p:nvPr/>
        </p:nvCxnSpPr>
        <p:spPr>
          <a:xfrm>
            <a:off x="3992880" y="1314905"/>
            <a:ext cx="79248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126676-618D-4B94-8C42-17A80BDE0E3A}"/>
              </a:ext>
            </a:extLst>
          </p:cNvPr>
          <p:cNvSpPr/>
          <p:nvPr/>
        </p:nvSpPr>
        <p:spPr>
          <a:xfrm>
            <a:off x="2606558" y="2417862"/>
            <a:ext cx="3930884" cy="307777"/>
          </a:xfrm>
          <a:prstGeom prst="rect">
            <a:avLst/>
          </a:prstGeom>
        </p:spPr>
        <p:txBody>
          <a:bodyPr wrap="none">
            <a:spAutoFit/>
          </a:bodyPr>
          <a:lstStyle/>
          <a:p>
            <a:r>
              <a:rPr lang="en-US" b="1" dirty="0"/>
              <a:t>the Most Devastating Cyberattack in History</a:t>
            </a:r>
          </a:p>
        </p:txBody>
      </p:sp>
      <p:cxnSp>
        <p:nvCxnSpPr>
          <p:cNvPr id="15" name="Straight Connector 14">
            <a:extLst>
              <a:ext uri="{FF2B5EF4-FFF2-40B4-BE49-F238E27FC236}">
                <a16:creationId xmlns:a16="http://schemas.microsoft.com/office/drawing/2014/main" id="{096E43D1-5F4C-45D9-AC4E-B67F95014F2A}"/>
              </a:ext>
            </a:extLst>
          </p:cNvPr>
          <p:cNvCxnSpPr>
            <a:cxnSpLocks/>
          </p:cNvCxnSpPr>
          <p:nvPr/>
        </p:nvCxnSpPr>
        <p:spPr>
          <a:xfrm>
            <a:off x="3055257" y="2469790"/>
            <a:ext cx="937623"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89BE99-D5E4-4756-806D-785B0B0DEA32}"/>
              </a:ext>
            </a:extLst>
          </p:cNvPr>
          <p:cNvCxnSpPr>
            <a:cxnSpLocks/>
          </p:cNvCxnSpPr>
          <p:nvPr/>
        </p:nvCxnSpPr>
        <p:spPr>
          <a:xfrm>
            <a:off x="3992880" y="3593285"/>
            <a:ext cx="79248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19" name="Picture 18" descr="A close up of a sign&#10;&#10;Description automatically generated">
            <a:extLst>
              <a:ext uri="{FF2B5EF4-FFF2-40B4-BE49-F238E27FC236}">
                <a16:creationId xmlns:a16="http://schemas.microsoft.com/office/drawing/2014/main" id="{3F2F5FB4-DB0D-4EA7-829E-30BF95A57813}"/>
              </a:ext>
            </a:extLst>
          </p:cNvPr>
          <p:cNvPicPr>
            <a:picLocks noChangeAspect="1"/>
          </p:cNvPicPr>
          <p:nvPr/>
        </p:nvPicPr>
        <p:blipFill>
          <a:blip r:embed="rId3"/>
          <a:stretch>
            <a:fillRect/>
          </a:stretch>
        </p:blipFill>
        <p:spPr>
          <a:xfrm>
            <a:off x="1952170" y="1866319"/>
            <a:ext cx="1103086" cy="1103086"/>
          </a:xfrm>
          <a:prstGeom prst="rect">
            <a:avLst/>
          </a:prstGeom>
        </p:spPr>
      </p:pic>
      <p:pic>
        <p:nvPicPr>
          <p:cNvPr id="22" name="Picture 21" descr="A close up of a logo&#10;&#10;Description automatically generated">
            <a:extLst>
              <a:ext uri="{FF2B5EF4-FFF2-40B4-BE49-F238E27FC236}">
                <a16:creationId xmlns:a16="http://schemas.microsoft.com/office/drawing/2014/main" id="{6D7A65CF-8ADD-47BF-8313-140744844A85}"/>
              </a:ext>
            </a:extLst>
          </p:cNvPr>
          <p:cNvPicPr>
            <a:picLocks noChangeAspect="1"/>
          </p:cNvPicPr>
          <p:nvPr/>
        </p:nvPicPr>
        <p:blipFill>
          <a:blip r:embed="rId4"/>
          <a:stretch>
            <a:fillRect/>
          </a:stretch>
        </p:blipFill>
        <p:spPr>
          <a:xfrm>
            <a:off x="4824549" y="921045"/>
            <a:ext cx="2633889" cy="913299"/>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5720026E-FF79-4E8E-97E1-D7E8DD4BE33F}"/>
              </a:ext>
            </a:extLst>
          </p:cNvPr>
          <p:cNvPicPr>
            <a:picLocks noChangeAspect="1"/>
          </p:cNvPicPr>
          <p:nvPr/>
        </p:nvPicPr>
        <p:blipFill>
          <a:blip r:embed="rId5"/>
          <a:stretch>
            <a:fillRect/>
          </a:stretch>
        </p:blipFill>
        <p:spPr>
          <a:xfrm>
            <a:off x="4782048" y="2650964"/>
            <a:ext cx="2297395" cy="17611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a:t>What’s the worst thing that</a:t>
            </a:r>
            <a:br>
              <a:rPr lang="en-AU" dirty="0"/>
            </a:br>
            <a:r>
              <a:rPr lang="en-AU" dirty="0"/>
              <a:t>can happen from a cyberattack?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30EC47-C40C-498A-B93E-D4EBB0B1B20C}"/>
              </a:ext>
            </a:extLst>
          </p:cNvPr>
          <p:cNvPicPr>
            <a:picLocks noChangeAspect="1"/>
          </p:cNvPicPr>
          <p:nvPr/>
        </p:nvPicPr>
        <p:blipFill>
          <a:blip r:embed="rId3"/>
          <a:stretch>
            <a:fillRect/>
          </a:stretch>
        </p:blipFill>
        <p:spPr>
          <a:xfrm>
            <a:off x="0" y="0"/>
            <a:ext cx="9194800" cy="5169034"/>
          </a:xfrm>
          <a:prstGeom prst="rect">
            <a:avLst/>
          </a:prstGeom>
        </p:spPr>
      </p:pic>
    </p:spTree>
    <p:extLst>
      <p:ext uri="{BB962C8B-B14F-4D97-AF65-F5344CB8AC3E}">
        <p14:creationId xmlns:p14="http://schemas.microsoft.com/office/powerpoint/2010/main" val="313702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solidFill>
                  <a:schemeClr val="dk2"/>
                </a:solidFill>
              </a:rPr>
              <a:t>Damage on Ukraine</a:t>
            </a:r>
            <a:endParaRPr dirty="0">
              <a:solidFill>
                <a:schemeClr val="dk2"/>
              </a:solidFill>
            </a:endParaRPr>
          </a:p>
        </p:txBody>
      </p:sp>
      <p:sp>
        <p:nvSpPr>
          <p:cNvPr id="86" name="Google Shape;86;p17"/>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285750" indent="-285750"/>
            <a:r>
              <a:rPr lang="en-US" dirty="0">
                <a:solidFill>
                  <a:schemeClr val="bg1"/>
                </a:solidFill>
              </a:rPr>
              <a:t>The radiation monitoring system at Ukraine's </a:t>
            </a:r>
            <a:r>
              <a:rPr lang="en-US" dirty="0">
                <a:solidFill>
                  <a:srgbClr val="FF0000"/>
                </a:solidFill>
                <a:hlinkClick r:id="rId3" tooltip="Chernobyl Nuclear Power Plant">
                  <a:extLst>
                    <a:ext uri="{A12FA001-AC4F-418D-AE19-62706E023703}">
                      <ahyp:hlinkClr xmlns:ahyp="http://schemas.microsoft.com/office/drawing/2018/hyperlinkcolor" val="tx"/>
                    </a:ext>
                  </a:extLst>
                </a:hlinkClick>
              </a:rPr>
              <a:t>Chernobyl Nuclear Power Plant</a:t>
            </a:r>
            <a:r>
              <a:rPr lang="en-US" dirty="0">
                <a:solidFill>
                  <a:srgbClr val="FF0000"/>
                </a:solidFill>
              </a:rPr>
              <a:t> </a:t>
            </a:r>
            <a:r>
              <a:rPr lang="en-US" dirty="0">
                <a:solidFill>
                  <a:schemeClr val="bg1"/>
                </a:solidFill>
              </a:rPr>
              <a:t>went offline</a:t>
            </a:r>
          </a:p>
          <a:p>
            <a:pPr marL="0" indent="0">
              <a:buNone/>
            </a:pPr>
            <a:endParaRPr lang="en-US" dirty="0">
              <a:solidFill>
                <a:schemeClr val="bg1"/>
              </a:solidFill>
            </a:endParaRPr>
          </a:p>
          <a:p>
            <a:pPr marL="285750" indent="-285750"/>
            <a:r>
              <a:rPr lang="en-US" dirty="0">
                <a:solidFill>
                  <a:schemeClr val="bg1"/>
                </a:solidFill>
              </a:rPr>
              <a:t>Several Ukrainian ministries, banks, metro systems and state-owned enterprises</a:t>
            </a:r>
          </a:p>
          <a:p>
            <a:pPr marL="0" indent="0">
              <a:buNone/>
            </a:pPr>
            <a:endParaRPr lang="en-US" dirty="0">
              <a:solidFill>
                <a:schemeClr val="bg1"/>
              </a:solidFill>
            </a:endParaRPr>
          </a:p>
          <a:p>
            <a:pPr marL="285750" indent="-285750"/>
            <a:r>
              <a:rPr lang="en-US" dirty="0"/>
              <a:t> </a:t>
            </a:r>
            <a:r>
              <a:rPr lang="en-US" dirty="0">
                <a:solidFill>
                  <a:schemeClr val="bg1"/>
                </a:solidFill>
              </a:rPr>
              <a:t>1,500 legal entities and individuals </a:t>
            </a:r>
          </a:p>
          <a:p>
            <a:pPr marL="285750" indent="-285750"/>
            <a:endParaRPr lang="en-US" dirty="0">
              <a:solidFill>
                <a:schemeClr val="bg1"/>
              </a:solidFill>
            </a:endParaRPr>
          </a:p>
          <a:p>
            <a:pPr marL="0" indent="0">
              <a:buNone/>
            </a:pPr>
            <a:endParaRPr dirty="0">
              <a:solidFill>
                <a:schemeClr val="bg1"/>
              </a:solidFill>
            </a:endParaRPr>
          </a:p>
        </p:txBody>
      </p:sp>
      <p:pic>
        <p:nvPicPr>
          <p:cNvPr id="3" name="Picture 2" descr="A picture containing holding, red, white&#10;&#10;Description automatically generated">
            <a:extLst>
              <a:ext uri="{FF2B5EF4-FFF2-40B4-BE49-F238E27FC236}">
                <a16:creationId xmlns:a16="http://schemas.microsoft.com/office/drawing/2014/main" id="{2B0C8C74-0697-49C5-B3A6-D60C1685149A}"/>
              </a:ext>
            </a:extLst>
          </p:cNvPr>
          <p:cNvPicPr>
            <a:picLocks noChangeAspect="1"/>
          </p:cNvPicPr>
          <p:nvPr/>
        </p:nvPicPr>
        <p:blipFill>
          <a:blip r:embed="rId4"/>
          <a:stretch>
            <a:fillRect/>
          </a:stretch>
        </p:blipFill>
        <p:spPr>
          <a:xfrm>
            <a:off x="1016386" y="3263912"/>
            <a:ext cx="6788499" cy="1454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solidFill>
                  <a:schemeClr val="dk2"/>
                </a:solidFill>
              </a:rPr>
              <a:t>Notable Companies Affected by </a:t>
            </a:r>
            <a:r>
              <a:rPr lang="en-AU" dirty="0" err="1">
                <a:solidFill>
                  <a:schemeClr val="dk2"/>
                </a:solidFill>
              </a:rPr>
              <a:t>NotPetya</a:t>
            </a:r>
            <a:r>
              <a:rPr lang="en-AU" dirty="0">
                <a:solidFill>
                  <a:schemeClr val="dk2"/>
                </a:solidFill>
              </a:rPr>
              <a:t> </a:t>
            </a:r>
            <a:endParaRPr dirty="0">
              <a:solidFill>
                <a:schemeClr val="dk2"/>
              </a:solidFill>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Courier New" panose="02070309020205020404" pitchFamily="49" charset="0"/>
              <a:buChar char="o"/>
            </a:pPr>
            <a:r>
              <a:rPr lang="en-AU" dirty="0">
                <a:solidFill>
                  <a:schemeClr val="bg1"/>
                </a:solidFill>
              </a:rPr>
              <a:t> Maersk </a:t>
            </a:r>
          </a:p>
          <a:p>
            <a:pPr marL="285750" lvl="0" indent="-285750" algn="l" rtl="0">
              <a:spcBef>
                <a:spcPts val="0"/>
              </a:spcBef>
              <a:spcAft>
                <a:spcPts val="1600"/>
              </a:spcAft>
              <a:buFont typeface="Courier New" panose="02070309020205020404" pitchFamily="49" charset="0"/>
              <a:buChar char="o"/>
            </a:pPr>
            <a:r>
              <a:rPr lang="en-AU" dirty="0">
                <a:solidFill>
                  <a:schemeClr val="bg1"/>
                </a:solidFill>
              </a:rPr>
              <a:t>FedEx </a:t>
            </a:r>
          </a:p>
          <a:p>
            <a:pPr marL="285750" lvl="0" indent="-285750" algn="l" rtl="0">
              <a:spcBef>
                <a:spcPts val="0"/>
              </a:spcBef>
              <a:spcAft>
                <a:spcPts val="1600"/>
              </a:spcAft>
              <a:buFont typeface="Courier New" panose="02070309020205020404" pitchFamily="49" charset="0"/>
              <a:buChar char="o"/>
            </a:pPr>
            <a:r>
              <a:rPr lang="en-AU" dirty="0">
                <a:solidFill>
                  <a:schemeClr val="bg1"/>
                </a:solidFill>
              </a:rPr>
              <a:t>Merck </a:t>
            </a:r>
          </a:p>
          <a:p>
            <a:pPr marL="285750" lvl="0" indent="-285750">
              <a:spcAft>
                <a:spcPts val="1600"/>
              </a:spcAft>
              <a:buFont typeface="Courier New" panose="02070309020205020404" pitchFamily="49" charset="0"/>
              <a:buChar char="o"/>
            </a:pPr>
            <a:r>
              <a:rPr lang="en-AU" dirty="0">
                <a:solidFill>
                  <a:schemeClr val="bg1"/>
                </a:solidFill>
              </a:rPr>
              <a:t>Mondelēz (Cadbury &amp; Nabisco)</a:t>
            </a:r>
          </a:p>
          <a:p>
            <a:pPr marL="0" lvl="0" indent="0">
              <a:spcAft>
                <a:spcPts val="1600"/>
              </a:spcAft>
              <a:buNone/>
            </a:pPr>
            <a:r>
              <a:rPr lang="en-AU" dirty="0">
                <a:solidFill>
                  <a:schemeClr val="bg1"/>
                </a:solidFill>
              </a:rPr>
              <a:t>And almost 300 More! </a:t>
            </a:r>
            <a:endParaRPr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3271-420F-49C5-9AAD-1A428729A4F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737178B2-1198-42EF-BCA2-43B3486601A7}"/>
              </a:ext>
            </a:extLst>
          </p:cNvPr>
          <p:cNvSpPr>
            <a:spLocks noGrp="1"/>
          </p:cNvSpPr>
          <p:nvPr>
            <p:ph type="body" idx="1"/>
          </p:nvPr>
        </p:nvSpPr>
        <p:spPr/>
        <p:txBody>
          <a:bodyPr/>
          <a:lstStyle/>
          <a:p>
            <a:endParaRPr lang="en-AU"/>
          </a:p>
        </p:txBody>
      </p:sp>
      <p:pic>
        <p:nvPicPr>
          <p:cNvPr id="7" name="Picture 6" descr="A picture containing outdoor, red, stop, painted&#10;&#10;Description automatically generated">
            <a:extLst>
              <a:ext uri="{FF2B5EF4-FFF2-40B4-BE49-F238E27FC236}">
                <a16:creationId xmlns:a16="http://schemas.microsoft.com/office/drawing/2014/main" id="{5E07FFDA-C9E4-4035-9932-488CC7C3F322}"/>
              </a:ext>
            </a:extLst>
          </p:cNvPr>
          <p:cNvPicPr>
            <a:picLocks noChangeAspect="1"/>
          </p:cNvPicPr>
          <p:nvPr/>
        </p:nvPicPr>
        <p:blipFill>
          <a:blip r:embed="rId3"/>
          <a:stretch>
            <a:fillRect/>
          </a:stretch>
        </p:blipFill>
        <p:spPr>
          <a:xfrm>
            <a:off x="-1006608" y="-4102123"/>
            <a:ext cx="10957432" cy="14943197"/>
          </a:xfrm>
          <a:prstGeom prst="rect">
            <a:avLst/>
          </a:prstGeom>
        </p:spPr>
      </p:pic>
    </p:spTree>
    <p:extLst>
      <p:ext uri="{BB962C8B-B14F-4D97-AF65-F5344CB8AC3E}">
        <p14:creationId xmlns:p14="http://schemas.microsoft.com/office/powerpoint/2010/main" val="128605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5680-D97B-490B-9C68-6B66D7959743}"/>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47ECE7C4-77A1-495B-995D-74C11A1B8F47}"/>
              </a:ext>
            </a:extLst>
          </p:cNvPr>
          <p:cNvSpPr>
            <a:spLocks noGrp="1"/>
          </p:cNvSpPr>
          <p:nvPr>
            <p:ph type="body" idx="1"/>
          </p:nvPr>
        </p:nvSpPr>
        <p:spPr>
          <a:xfrm>
            <a:off x="1118524" y="1520278"/>
            <a:ext cx="6665402" cy="2390895"/>
          </a:xfrm>
        </p:spPr>
        <p:txBody>
          <a:bodyPr/>
          <a:lstStyle/>
          <a:p>
            <a:pPr marL="114300" indent="0">
              <a:buNone/>
            </a:pPr>
            <a:r>
              <a:rPr lang="en-AU" sz="5000" dirty="0">
                <a:solidFill>
                  <a:schemeClr val="bg1"/>
                </a:solidFill>
              </a:rPr>
              <a:t>$10,000,000,000,000 </a:t>
            </a:r>
          </a:p>
        </p:txBody>
      </p:sp>
    </p:spTree>
    <p:extLst>
      <p:ext uri="{BB962C8B-B14F-4D97-AF65-F5344CB8AC3E}">
        <p14:creationId xmlns:p14="http://schemas.microsoft.com/office/powerpoint/2010/main" val="214964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a:t>National State Level Sophistication</a:t>
            </a:r>
            <a:endParaRPr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660</Words>
  <Application>Microsoft Office PowerPoint</Application>
  <PresentationFormat>On-screen Show (16:9)</PresentationFormat>
  <Paragraphs>59</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Courier New</vt:lpstr>
      <vt:lpstr>Proxima Nova</vt:lpstr>
      <vt:lpstr>Arial</vt:lpstr>
      <vt:lpstr>Spearmint</vt:lpstr>
      <vt:lpstr>NotPetya</vt:lpstr>
      <vt:lpstr>Kaif Ahsan </vt:lpstr>
      <vt:lpstr>What’s the worst thing that can happen from a cyberattack? </vt:lpstr>
      <vt:lpstr>PowerPoint Presentation</vt:lpstr>
      <vt:lpstr>Damage on Ukraine</vt:lpstr>
      <vt:lpstr>Notable Companies Affected by NotPetya </vt:lpstr>
      <vt:lpstr>PowerPoint Presentation</vt:lpstr>
      <vt:lpstr>PowerPoint Presentation</vt:lpstr>
      <vt:lpstr>National State Level Sophistication</vt:lpstr>
      <vt:lpstr>An Autopsy Report </vt:lpstr>
      <vt:lpstr>Mimikatz</vt:lpstr>
      <vt:lpstr>Eternal Blue</vt:lpstr>
      <vt:lpstr>PowerPoint Presentation</vt:lpstr>
      <vt:lpstr>Who? Why?</vt:lpstr>
      <vt:lpstr>Rogue Hacker Group or National State Agent?  </vt:lpstr>
      <vt:lpstr>Changing the cyberwar landscape</vt:lpstr>
      <vt:lpstr>Food For Thought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NotPetya</dc:title>
  <dc:creator>Kaif Ahsan</dc:creator>
  <cp:lastModifiedBy>Kaif Ahsan</cp:lastModifiedBy>
  <cp:revision>12</cp:revision>
  <dcterms:modified xsi:type="dcterms:W3CDTF">2020-01-29T06:12:49Z</dcterms:modified>
</cp:coreProperties>
</file>