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y="5143500" cx="9144000"/>
  <p:notesSz cx="6858000" cy="9144000"/>
  <p:embeddedFontLst>
    <p:embeddedFont>
      <p:font typeface="Dosis"/>
      <p:regular r:id="rId60"/>
      <p:bold r:id="rId61"/>
    </p:embeddedFont>
    <p:embeddedFont>
      <p:font typeface="Average"/>
      <p:regular r:id="rId62"/>
    </p:embeddedFont>
    <p:embeddedFont>
      <p:font typeface="Oswald"/>
      <p:regular r:id="rId63"/>
      <p:bold r:id="rId64"/>
    </p:embeddedFont>
    <p:embeddedFont>
      <p:font typeface="Comfortaa"/>
      <p:regular r:id="rId65"/>
      <p:bold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Average-regular.fntdata"/><Relationship Id="rId61" Type="http://schemas.openxmlformats.org/officeDocument/2006/relationships/font" Target="fonts/Dosis-bold.fntdata"/><Relationship Id="rId20" Type="http://schemas.openxmlformats.org/officeDocument/2006/relationships/slide" Target="slides/slide14.xml"/><Relationship Id="rId64" Type="http://schemas.openxmlformats.org/officeDocument/2006/relationships/font" Target="fonts/Oswald-bold.fntdata"/><Relationship Id="rId63" Type="http://schemas.openxmlformats.org/officeDocument/2006/relationships/font" Target="fonts/Oswald-regular.fntdata"/><Relationship Id="rId22" Type="http://schemas.openxmlformats.org/officeDocument/2006/relationships/slide" Target="slides/slide16.xml"/><Relationship Id="rId66" Type="http://schemas.openxmlformats.org/officeDocument/2006/relationships/font" Target="fonts/Comfortaa-bold.fntdata"/><Relationship Id="rId21" Type="http://schemas.openxmlformats.org/officeDocument/2006/relationships/slide" Target="slides/slide15.xml"/><Relationship Id="rId65" Type="http://schemas.openxmlformats.org/officeDocument/2006/relationships/font" Target="fonts/Comfortaa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Dosis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f5d56d973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6f5d56d973_2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f5d56d973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6f5d56d973_2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f5d56d973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6f5d56d973_2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f5d56d97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6f5d56d97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f5d56d973_3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6f5d56d973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Remove has error, discard has no error if elem does not exist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f5d56d973_3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6f5d56d973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Difference gets rid of shared elements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f5d56d973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f5d56d97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f5d56d973_2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f5d56d973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f5d56d973_2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f5d56d973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f5d56d973_2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f5d56d973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536aae05e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536aae05e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f5d56d973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6f5d56d973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f5d56d973_2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f5d56d973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f5d56d973_2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f5d56d973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f5d56d973_2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f5d56d973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f5d56d973_2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f5d56d973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f5d56d973_2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6f5d56d973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f517835f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6f517835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f517835f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6f517835f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f517835f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6f517835f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6f517835f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6f517835f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6f517835fd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6f517835f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517835fd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f517835f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6f517835fd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6f517835f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6f4fed2520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6f4fed252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6542b1a7f8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6542b1a7f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542b1a7f8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6542b1a7f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6542b1a7f8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6542b1a7f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6f4fed2520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6f4fed252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f5d56d973_2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6f5d56d973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6f4fed2520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6f4fed252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f4fed2520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f4fed252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f4fed2520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f4fed252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6f4fed2520_0_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6f4fed252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6f4fed2520_0_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6f4fed252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6f5d56d973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6f5d56d973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6f5f4111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6f5f4111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6f5f4111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6f5f4111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6f5f41110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6f5f41110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6f5f41110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6f5f41110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f5d56d973_2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6f5d56d973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6f5f411109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6f5f41110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6f5f41110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6f5f41110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6f5f41110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6f5f41110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6f5f41110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6f5f41110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f5d56d973_2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6f5d56d973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f5d56d973_2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6f5d56d973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f5d56d973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6f5d56d973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f5d56d973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6f5d56d973_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4350277" y="2855378"/>
            <a:ext cx="443589" cy="105632"/>
            <a:chOff x="4137525" y="2915950"/>
            <a:chExt cx="869100" cy="207000"/>
          </a:xfrm>
        </p:grpSpPr>
        <p:sp>
          <p:nvSpPr>
            <p:cNvPr id="61" name="Google Shape;61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p1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18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2" name="Google Shape;82;p18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realpython.com/python-thinking-recursively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www.example.com:80/index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youtube.com/watch?v=J8hzJxb0rpc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2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type="ctrTitle"/>
          </p:nvPr>
        </p:nvSpPr>
        <p:spPr>
          <a:xfrm>
            <a:off x="671258" y="1098013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Dosis"/>
                <a:ea typeface="Dosis"/>
                <a:cs typeface="Dosis"/>
                <a:sym typeface="Dosis"/>
              </a:rPr>
              <a:t>COMP10001 workshop</a:t>
            </a:r>
            <a:endParaRPr sz="36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10" name="Google Shape;110;p25"/>
          <p:cNvSpPr txBox="1"/>
          <p:nvPr>
            <p:ph idx="1" type="subTitle"/>
          </p:nvPr>
        </p:nvSpPr>
        <p:spPr>
          <a:xfrm>
            <a:off x="671250" y="3243138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Semester 2, 2019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1" name="Google Shape;1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4216" y="1010363"/>
            <a:ext cx="3379709" cy="9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Dictionaries</a:t>
            </a:r>
            <a:endParaRPr/>
          </a:p>
        </p:txBody>
      </p:sp>
      <p:sp>
        <p:nvSpPr>
          <p:cNvPr id="191" name="Google Shape;191;p34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92" name="Google Shape;192;p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/>
              <a:t>{1: ”hi”, 2: “python”, 3: “codeislyfe”}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/>
              <a:t>Mutable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/>
              <a:t>Not ordered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Dictionaries</a:t>
            </a:r>
            <a:endParaRPr/>
          </a:p>
        </p:txBody>
      </p:sp>
      <p:sp>
        <p:nvSpPr>
          <p:cNvPr id="198" name="Google Shape;198;p35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99" name="Google Shape;199;p3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/>
              <a:t>E.g. b = {1: ”hi”, 2: “python”, 3: “codeislyfe”}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/>
              <a:t>To initialize: b ={}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/>
              <a:t>To add a key and value: b[‘4’] =“added”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/>
              <a:t>To get a value of a key: b[‘4’]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/>
              <a:t>To remove a key: b.</a:t>
            </a:r>
            <a:r>
              <a:rPr b="1" lang="en"/>
              <a:t>pop(1)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/>
              <a:t>Find how many elements: </a:t>
            </a:r>
            <a:r>
              <a:rPr b="1" lang="en"/>
              <a:t>len(b)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Dictionaries</a:t>
            </a:r>
            <a:endParaRPr/>
          </a:p>
        </p:txBody>
      </p:sp>
      <p:sp>
        <p:nvSpPr>
          <p:cNvPr id="205" name="Google Shape;205;p36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06" name="Google Shape;206;p3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/>
              <a:t>E.g. b = {1: ”hi”, 2: “python”, 3: “codeislyfe”}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/>
              <a:t>Iterate through each key:          </a:t>
            </a:r>
            <a:r>
              <a:rPr b="1" lang="en"/>
              <a:t>for x in b: …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"/>
              <a:t>Iterate through the values: </a:t>
            </a:r>
            <a:r>
              <a:rPr lang="en"/>
              <a:t>for y in b</a:t>
            </a:r>
            <a:r>
              <a:rPr b="1" lang="en"/>
              <a:t>.values()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"/>
              <a:t>Iterate through keys and values: </a:t>
            </a:r>
            <a:r>
              <a:rPr lang="en"/>
              <a:t>for (key, val) in b</a:t>
            </a:r>
            <a:r>
              <a:rPr b="1" lang="en"/>
              <a:t>.items()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Sets</a:t>
            </a:r>
            <a:endParaRPr/>
          </a:p>
        </p:txBody>
      </p:sp>
      <p:sp>
        <p:nvSpPr>
          <p:cNvPr id="212" name="Google Shape;212;p37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13" name="Google Shape;213;p3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/>
              <a:t>{1,2}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/>
              <a:t>Unordered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/>
              <a:t>No repeated elements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Sets</a:t>
            </a:r>
            <a:endParaRPr/>
          </a:p>
        </p:txBody>
      </p:sp>
      <p:sp>
        <p:nvSpPr>
          <p:cNvPr id="219" name="Google Shape;219;p38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20" name="Google Shape;220;p3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/>
              <a:t> s = {1,2,3,4,5}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/>
              <a:t>Access elements: </a:t>
            </a:r>
            <a:r>
              <a:rPr b="1" lang="en"/>
              <a:t>for x in s: …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/>
              <a:t>Is element in set? </a:t>
            </a:r>
            <a:r>
              <a:rPr b="1" lang="en"/>
              <a:t>x in 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/>
              <a:t>Add element: s.</a:t>
            </a:r>
            <a:r>
              <a:rPr b="1" lang="en"/>
              <a:t>add(6)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/>
              <a:t>Add multiple: s.</a:t>
            </a:r>
            <a:r>
              <a:rPr b="1" lang="en"/>
              <a:t>update([x,y])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/>
              <a:t>Remove element: s.</a:t>
            </a:r>
            <a:r>
              <a:rPr b="1" lang="en"/>
              <a:t>remove(1) OR </a:t>
            </a:r>
            <a:r>
              <a:rPr lang="en"/>
              <a:t>s.</a:t>
            </a:r>
            <a:r>
              <a:rPr b="1" lang="en"/>
              <a:t>discard(1) OR </a:t>
            </a:r>
            <a:r>
              <a:rPr lang="en"/>
              <a:t>s</a:t>
            </a:r>
            <a:r>
              <a:rPr b="1" lang="en"/>
              <a:t>.pop()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/>
              <a:t>Length of set: </a:t>
            </a:r>
            <a:r>
              <a:rPr b="1" lang="en"/>
              <a:t>len(s)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Sets</a:t>
            </a:r>
            <a:endParaRPr/>
          </a:p>
        </p:txBody>
      </p:sp>
      <p:sp>
        <p:nvSpPr>
          <p:cNvPr id="226" name="Google Shape;226;p3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27" name="Google Shape;227;p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/>
              <a:t>e.g. s1 = {1,2,3}, s2 = {3,4,1}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/>
              <a:t>Union of sets: s1.</a:t>
            </a:r>
            <a:r>
              <a:rPr b="1" lang="en"/>
              <a:t>union(s2)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/>
              <a:t>Intersection: s1.</a:t>
            </a:r>
            <a:r>
              <a:rPr b="1" lang="en"/>
              <a:t>intersect(s2)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/>
              <a:t>Difference: s1</a:t>
            </a:r>
            <a:r>
              <a:rPr b="1" lang="en"/>
              <a:t>.difference(s2)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Recursion</a:t>
            </a:r>
            <a:endParaRPr b="1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33" name="Google Shape;233;p40"/>
          <p:cNvSpPr txBox="1"/>
          <p:nvPr>
            <p:ph idx="2" type="body"/>
          </p:nvPr>
        </p:nvSpPr>
        <p:spPr>
          <a:xfrm>
            <a:off x="4950375" y="3130525"/>
            <a:ext cx="3837000" cy="227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1400" y="217125"/>
            <a:ext cx="3625975" cy="403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/>
          <p:nvPr>
            <p:ph type="title"/>
          </p:nvPr>
        </p:nvSpPr>
        <p:spPr>
          <a:xfrm>
            <a:off x="645900" y="3875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Introduction to Recursion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40" name="Google Shape;240;p41"/>
          <p:cNvSpPr txBox="1"/>
          <p:nvPr/>
        </p:nvSpPr>
        <p:spPr>
          <a:xfrm>
            <a:off x="571600" y="1400625"/>
            <a:ext cx="7714500" cy="14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●"/>
            </a:pPr>
            <a:r>
              <a:rPr i="1"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“When no one wants to call you, you call yourself.”</a:t>
            </a:r>
            <a:endParaRPr i="1"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●"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 recursive function is one that </a:t>
            </a:r>
            <a:r>
              <a:rPr b="1"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calls itself</a:t>
            </a: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one or more times in its body.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●"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 recursive function breaks a big problem into smaller parts, and </a:t>
            </a:r>
            <a:r>
              <a:rPr b="1"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calls itself </a:t>
            </a: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for each small part.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/>
          <p:nvPr>
            <p:ph type="title"/>
          </p:nvPr>
        </p:nvSpPr>
        <p:spPr>
          <a:xfrm>
            <a:off x="645900" y="3875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Recursive Function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46" name="Google Shape;246;p42"/>
          <p:cNvSpPr txBox="1"/>
          <p:nvPr/>
        </p:nvSpPr>
        <p:spPr>
          <a:xfrm>
            <a:off x="1195850" y="2123100"/>
            <a:ext cx="2373300" cy="14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Base Case</a:t>
            </a:r>
            <a:endParaRPr b="1"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 condition / guard.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Function terminates once Base Case is reached.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47" name="Google Shape;247;p42"/>
          <p:cNvCxnSpPr/>
          <p:nvPr/>
        </p:nvCxnSpPr>
        <p:spPr>
          <a:xfrm flipH="1">
            <a:off x="2933150" y="1131525"/>
            <a:ext cx="916500" cy="10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42"/>
          <p:cNvCxnSpPr/>
          <p:nvPr/>
        </p:nvCxnSpPr>
        <p:spPr>
          <a:xfrm>
            <a:off x="5209725" y="1151475"/>
            <a:ext cx="1044600" cy="10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42"/>
          <p:cNvSpPr txBox="1"/>
          <p:nvPr/>
        </p:nvSpPr>
        <p:spPr>
          <a:xfrm>
            <a:off x="5693850" y="2123100"/>
            <a:ext cx="2373300" cy="14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Recursive Case</a:t>
            </a:r>
            <a:endParaRPr b="1"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Where the function calls itself.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Process of breaking down big problem. into smaller parts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Must converge to Base Case.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/>
          <p:nvPr>
            <p:ph type="title"/>
          </p:nvPr>
        </p:nvSpPr>
        <p:spPr>
          <a:xfrm>
            <a:off x="645900" y="3875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Example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55" name="Google Shape;255;p43"/>
          <p:cNvSpPr txBox="1"/>
          <p:nvPr/>
        </p:nvSpPr>
        <p:spPr>
          <a:xfrm>
            <a:off x="645900" y="1400625"/>
            <a:ext cx="764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56" name="Google Shape;25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900" y="1573087"/>
            <a:ext cx="7640099" cy="2655068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3"/>
          <p:cNvSpPr/>
          <p:nvPr/>
        </p:nvSpPr>
        <p:spPr>
          <a:xfrm>
            <a:off x="1186225" y="2259150"/>
            <a:ext cx="2857500" cy="312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3"/>
          <p:cNvSpPr/>
          <p:nvPr/>
        </p:nvSpPr>
        <p:spPr>
          <a:xfrm>
            <a:off x="1186225" y="3845700"/>
            <a:ext cx="3860400" cy="3126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3"/>
          <p:cNvSpPr/>
          <p:nvPr/>
        </p:nvSpPr>
        <p:spPr>
          <a:xfrm>
            <a:off x="1186225" y="2571750"/>
            <a:ext cx="2857500" cy="663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3"/>
          <p:cNvSpPr/>
          <p:nvPr/>
        </p:nvSpPr>
        <p:spPr>
          <a:xfrm>
            <a:off x="2965425" y="3845700"/>
            <a:ext cx="2081100" cy="3126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3"/>
          <p:cNvSpPr txBox="1"/>
          <p:nvPr/>
        </p:nvSpPr>
        <p:spPr>
          <a:xfrm>
            <a:off x="4572000" y="2215950"/>
            <a:ext cx="20811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Base Case condition</a:t>
            </a:r>
            <a:endParaRPr b="1" sz="16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2" name="Google Shape;262;p43"/>
          <p:cNvSpPr txBox="1"/>
          <p:nvPr/>
        </p:nvSpPr>
        <p:spPr>
          <a:xfrm>
            <a:off x="4638200" y="2704200"/>
            <a:ext cx="20811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Base Case action </a:t>
            </a:r>
            <a:endParaRPr b="1" sz="16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3" name="Google Shape;263;p43"/>
          <p:cNvSpPr txBox="1"/>
          <p:nvPr/>
        </p:nvSpPr>
        <p:spPr>
          <a:xfrm>
            <a:off x="5101875" y="4400625"/>
            <a:ext cx="20811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FF00"/>
                </a:solidFill>
                <a:latin typeface="Average"/>
                <a:ea typeface="Average"/>
                <a:cs typeface="Average"/>
                <a:sym typeface="Average"/>
              </a:rPr>
              <a:t>Recursive Case input</a:t>
            </a:r>
            <a:endParaRPr b="1" sz="1600">
              <a:solidFill>
                <a:srgbClr val="00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4" name="Google Shape;264;p43"/>
          <p:cNvSpPr txBox="1"/>
          <p:nvPr/>
        </p:nvSpPr>
        <p:spPr>
          <a:xfrm>
            <a:off x="1477375" y="4400625"/>
            <a:ext cx="20811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FF00"/>
                </a:solidFill>
                <a:latin typeface="Average"/>
                <a:ea typeface="Average"/>
                <a:cs typeface="Average"/>
                <a:sym typeface="Average"/>
              </a:rPr>
              <a:t>Recursive Case action</a:t>
            </a:r>
            <a:endParaRPr b="1" sz="1600">
              <a:solidFill>
                <a:srgbClr val="00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65" name="Google Shape;265;p43"/>
          <p:cNvCxnSpPr>
            <a:stCxn id="257" idx="3"/>
            <a:endCxn id="261" idx="1"/>
          </p:cNvCxnSpPr>
          <p:nvPr/>
        </p:nvCxnSpPr>
        <p:spPr>
          <a:xfrm>
            <a:off x="4043725" y="2415450"/>
            <a:ext cx="5283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43"/>
          <p:cNvCxnSpPr>
            <a:endCxn id="262" idx="1"/>
          </p:cNvCxnSpPr>
          <p:nvPr/>
        </p:nvCxnSpPr>
        <p:spPr>
          <a:xfrm>
            <a:off x="4076900" y="2891400"/>
            <a:ext cx="561300" cy="1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43"/>
          <p:cNvCxnSpPr>
            <a:stCxn id="258" idx="1"/>
            <a:endCxn id="264" idx="1"/>
          </p:cNvCxnSpPr>
          <p:nvPr/>
        </p:nvCxnSpPr>
        <p:spPr>
          <a:xfrm>
            <a:off x="1186225" y="4002000"/>
            <a:ext cx="291300" cy="598200"/>
          </a:xfrm>
          <a:prstGeom prst="bentConnector3">
            <a:avLst>
              <a:gd fmla="val -81746" name="adj1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43"/>
          <p:cNvCxnSpPr>
            <a:stCxn id="260" idx="2"/>
            <a:endCxn id="263" idx="1"/>
          </p:cNvCxnSpPr>
          <p:nvPr/>
        </p:nvCxnSpPr>
        <p:spPr>
          <a:xfrm flipH="1" rot="-5400000">
            <a:off x="4332975" y="3831300"/>
            <a:ext cx="441900" cy="1095900"/>
          </a:xfrm>
          <a:prstGeom prst="bentConnector2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311700" y="445025"/>
            <a:ext cx="502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Our Workshops</a:t>
            </a:r>
            <a:endParaRPr b="1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We know that there </a:t>
            </a:r>
            <a:r>
              <a:rPr lang="en" sz="1800">
                <a:solidFill>
                  <a:srgbClr val="FFFFFF"/>
                </a:solidFill>
              </a:rPr>
              <a:t>will be consultation time between you and the lecturer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You are given practice exams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You can ask question on the subject discussion forum  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8" name="Google Shape;118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Lecturers will </a:t>
            </a:r>
            <a:r>
              <a:rPr b="1" lang="en" sz="1800">
                <a:solidFill>
                  <a:srgbClr val="FFFFFF"/>
                </a:solidFill>
              </a:rPr>
              <a:t>NOT</a:t>
            </a:r>
            <a:r>
              <a:rPr lang="en" sz="1800">
                <a:solidFill>
                  <a:srgbClr val="FFFFFF"/>
                </a:solidFill>
              </a:rPr>
              <a:t> tell you about the exam contents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Past exams can be ‘recursive’ (No pun intended). So it is crucial to hear from past peers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Discussion is limited to subject content but not about exam structures 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13" y="637275"/>
            <a:ext cx="8838175" cy="386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645900" y="3875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Recursion vs Iteration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80" name="Google Shape;280;p45"/>
          <p:cNvSpPr txBox="1"/>
          <p:nvPr/>
        </p:nvSpPr>
        <p:spPr>
          <a:xfrm>
            <a:off x="645900" y="1400625"/>
            <a:ext cx="764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81" name="Google Shape;28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00" y="1762675"/>
            <a:ext cx="8576176" cy="161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5"/>
          <p:cNvSpPr txBox="1"/>
          <p:nvPr>
            <p:ph idx="4294967295" type="body"/>
          </p:nvPr>
        </p:nvSpPr>
        <p:spPr>
          <a:xfrm>
            <a:off x="64100" y="3569875"/>
            <a:ext cx="8562900" cy="13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FFFFFF"/>
                </a:solidFill>
              </a:rPr>
              <a:t>Recursion:</a:t>
            </a:r>
            <a:r>
              <a:rPr b="1" lang="en" sz="2000">
                <a:solidFill>
                  <a:srgbClr val="FFFFFF"/>
                </a:solidFill>
              </a:rPr>
              <a:t> </a:t>
            </a:r>
            <a:r>
              <a:rPr lang="en" sz="2000">
                <a:solidFill>
                  <a:srgbClr val="FFFFFF"/>
                </a:solidFill>
              </a:rPr>
              <a:t>break down a large task to smaller tasks</a:t>
            </a:r>
            <a:endParaRPr sz="20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000" u="sng">
                <a:solidFill>
                  <a:srgbClr val="FFFFFF"/>
                </a:solidFill>
              </a:rPr>
              <a:t>Iteration:</a:t>
            </a:r>
            <a:r>
              <a:rPr lang="en" sz="2000">
                <a:solidFill>
                  <a:srgbClr val="FFFFFF"/>
                </a:solidFill>
              </a:rPr>
              <a:t> repeat a task over and over again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>
            <p:ph type="title"/>
          </p:nvPr>
        </p:nvSpPr>
        <p:spPr>
          <a:xfrm>
            <a:off x="645900" y="3875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Why Recursion?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88" name="Google Shape;288;p46"/>
          <p:cNvSpPr txBox="1"/>
          <p:nvPr/>
        </p:nvSpPr>
        <p:spPr>
          <a:xfrm>
            <a:off x="645900" y="1400625"/>
            <a:ext cx="764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9" name="Google Shape;289;p46"/>
          <p:cNvSpPr txBox="1"/>
          <p:nvPr>
            <p:ph idx="4294967295" type="body"/>
          </p:nvPr>
        </p:nvSpPr>
        <p:spPr>
          <a:xfrm>
            <a:off x="311700" y="1152475"/>
            <a:ext cx="413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Advantages of Recursion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Elegance:</a:t>
            </a:r>
            <a:r>
              <a:rPr lang="en" sz="2100">
                <a:solidFill>
                  <a:schemeClr val="dk1"/>
                </a:solidFill>
              </a:rPr>
              <a:t> clean and neat code.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Divide-and-conquer</a:t>
            </a:r>
            <a:r>
              <a:rPr lang="en" sz="2100">
                <a:solidFill>
                  <a:schemeClr val="dk1"/>
                </a:solidFill>
              </a:rPr>
              <a:t> rather than brute force.</a:t>
            </a:r>
            <a:endParaRPr sz="2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290" name="Google Shape;290;p46"/>
          <p:cNvSpPr txBox="1"/>
          <p:nvPr>
            <p:ph idx="4294967295" type="body"/>
          </p:nvPr>
        </p:nvSpPr>
        <p:spPr>
          <a:xfrm>
            <a:off x="444305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Advantages of Iteration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Logic is easier to follow for beginners.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Efficiency (most cases)</a:t>
            </a:r>
            <a:r>
              <a:rPr lang="en" sz="2100">
                <a:solidFill>
                  <a:schemeClr val="dk1"/>
                </a:solidFill>
              </a:rPr>
              <a:t>: cheaper to call than recursion (cost less time and memory).</a:t>
            </a:r>
            <a:endParaRPr sz="2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 txBox="1"/>
          <p:nvPr>
            <p:ph type="title"/>
          </p:nvPr>
        </p:nvSpPr>
        <p:spPr>
          <a:xfrm>
            <a:off x="645900" y="3875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When to Use?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6" name="Google Shape;296;p47"/>
          <p:cNvSpPr txBox="1"/>
          <p:nvPr/>
        </p:nvSpPr>
        <p:spPr>
          <a:xfrm>
            <a:off x="645900" y="1400625"/>
            <a:ext cx="764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7" name="Google Shape;297;p47"/>
          <p:cNvSpPr txBox="1"/>
          <p:nvPr>
            <p:ph idx="4294967295" type="body"/>
          </p:nvPr>
        </p:nvSpPr>
        <p:spPr>
          <a:xfrm>
            <a:off x="311700" y="1152475"/>
            <a:ext cx="434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Other than the </a:t>
            </a:r>
            <a:r>
              <a:rPr i="1" lang="en">
                <a:solidFill>
                  <a:schemeClr val="dk1"/>
                </a:solidFill>
              </a:rPr>
              <a:t>classic</a:t>
            </a:r>
            <a:r>
              <a:rPr lang="en">
                <a:solidFill>
                  <a:schemeClr val="dk1"/>
                </a:solidFill>
              </a:rPr>
              <a:t> factorial-finding / fibonacci sequence calculating problems…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Traversing through </a:t>
            </a:r>
            <a:r>
              <a:rPr b="1" lang="en">
                <a:solidFill>
                  <a:schemeClr val="dk1"/>
                </a:solidFill>
              </a:rPr>
              <a:t>nodes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leaves</a:t>
            </a:r>
            <a:r>
              <a:rPr lang="en">
                <a:solidFill>
                  <a:schemeClr val="dk1"/>
                </a:solidFill>
              </a:rPr>
              <a:t> of a tree (a data structure!) is usually easily done with recursion.</a:t>
            </a:r>
            <a:endParaRPr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</a:rPr>
              <a:t>E.g.</a:t>
            </a:r>
            <a:r>
              <a:rPr lang="en" sz="1800">
                <a:solidFill>
                  <a:schemeClr val="dk1"/>
                </a:solidFill>
              </a:rPr>
              <a:t> Recursively visit left branch of the tree until result node (base case) is reached.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98" name="Google Shape;29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453" y="1222025"/>
            <a:ext cx="3969026" cy="327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 txBox="1"/>
          <p:nvPr>
            <p:ph type="title"/>
          </p:nvPr>
        </p:nvSpPr>
        <p:spPr>
          <a:xfrm>
            <a:off x="645900" y="3875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More Examples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04" name="Google Shape;304;p48"/>
          <p:cNvSpPr txBox="1"/>
          <p:nvPr/>
        </p:nvSpPr>
        <p:spPr>
          <a:xfrm>
            <a:off x="645900" y="1400625"/>
            <a:ext cx="764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5" name="Google Shape;305;p48"/>
          <p:cNvSpPr txBox="1"/>
          <p:nvPr>
            <p:ph idx="4294967295" type="body"/>
          </p:nvPr>
        </p:nvSpPr>
        <p:spPr>
          <a:xfrm>
            <a:off x="184500" y="1192425"/>
            <a:ext cx="856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Detailed example on…</a:t>
            </a:r>
            <a:endParaRPr sz="2000">
              <a:solidFill>
                <a:srgbClr val="FFFFFF"/>
              </a:solidFill>
            </a:endParaRPr>
          </a:p>
          <a:p>
            <a:pPr indent="-3556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HOW SANTA CLAUS CAN DELIVER PRESENTS RECURSIVELY!</a:t>
            </a:r>
            <a:endParaRPr sz="2000">
              <a:solidFill>
                <a:srgbClr val="FFFFFF"/>
              </a:solidFill>
            </a:endParaRPr>
          </a:p>
          <a:p>
            <a:pPr indent="-3556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https://realpython.com/python-thinking-recursively/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9"/>
          <p:cNvSpPr txBox="1"/>
          <p:nvPr>
            <p:ph type="title"/>
          </p:nvPr>
        </p:nvSpPr>
        <p:spPr>
          <a:xfrm>
            <a:off x="645900" y="3875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Introduction to HTML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311" name="Google Shape;31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662" y="177563"/>
            <a:ext cx="4872676" cy="478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File Handling</a:t>
            </a:r>
            <a:endParaRPr b="1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17" name="Google Shape;317;p50"/>
          <p:cNvSpPr txBox="1"/>
          <p:nvPr>
            <p:ph idx="2" type="body"/>
          </p:nvPr>
        </p:nvSpPr>
        <p:spPr>
          <a:xfrm>
            <a:off x="4918025" y="14484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interact with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working with CSV files be easy?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Andrew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The File Object</a:t>
            </a:r>
            <a:endParaRPr b="1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23" name="Google Shape;323;p5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Very Pythonic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read all the text to you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Or read text to you line by line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Remembers which line you are up to</a:t>
            </a:r>
            <a:endParaRPr sz="1600"/>
          </a:p>
        </p:txBody>
      </p:sp>
      <p:sp>
        <p:nvSpPr>
          <p:cNvPr id="324" name="Google Shape;324;p5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How do we get it?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file_object= open(“filename.___”)</a:t>
            </a:r>
            <a:endParaRPr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5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5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-1"/>
            <a:ext cx="9505478" cy="52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What if we want to write</a:t>
            </a:r>
            <a:endParaRPr b="1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38" name="Google Shape;338;p5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Let’s rewrite The Little Prince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Book = open(“The Little Prince.book”, “w”)</a:t>
            </a:r>
            <a:endParaRPr sz="1600"/>
          </a:p>
        </p:txBody>
      </p:sp>
      <p:sp>
        <p:nvSpPr>
          <p:cNvPr id="339" name="Google Shape;339;p5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Or let’s just write the next chapter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Book = open(“The Little Prince.book”, “a”)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311700" y="42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Our Presenters</a:t>
            </a:r>
            <a:endParaRPr b="1"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24" name="Google Shape;124;p27"/>
          <p:cNvGrpSpPr/>
          <p:nvPr/>
        </p:nvGrpSpPr>
        <p:grpSpPr>
          <a:xfrm>
            <a:off x="431925" y="1304875"/>
            <a:ext cx="2628925" cy="1598400"/>
            <a:chOff x="431925" y="1304875"/>
            <a:chExt cx="2628925" cy="1598400"/>
          </a:xfrm>
        </p:grpSpPr>
        <p:sp>
          <p:nvSpPr>
            <p:cNvPr id="125" name="Google Shape;125;p2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7"/>
            <p:cNvSpPr/>
            <p:nvPr/>
          </p:nvSpPr>
          <p:spPr>
            <a:xfrm>
              <a:off x="431950" y="1304875"/>
              <a:ext cx="2628900" cy="1598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27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Jansen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p27"/>
          <p:cNvSpPr txBox="1"/>
          <p:nvPr>
            <p:ph idx="4294967295" type="body"/>
          </p:nvPr>
        </p:nvSpPr>
        <p:spPr>
          <a:xfrm>
            <a:off x="508375" y="1850300"/>
            <a:ext cx="2478600" cy="10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Data Structures </a:t>
            </a:r>
            <a:endParaRPr sz="1600"/>
          </a:p>
        </p:txBody>
      </p:sp>
      <p:grpSp>
        <p:nvGrpSpPr>
          <p:cNvPr id="129" name="Google Shape;129;p27"/>
          <p:cNvGrpSpPr/>
          <p:nvPr/>
        </p:nvGrpSpPr>
        <p:grpSpPr>
          <a:xfrm>
            <a:off x="3152275" y="1304863"/>
            <a:ext cx="2628925" cy="1598400"/>
            <a:chOff x="431925" y="1304875"/>
            <a:chExt cx="2628925" cy="1598400"/>
          </a:xfrm>
        </p:grpSpPr>
        <p:sp>
          <p:nvSpPr>
            <p:cNvPr id="130" name="Google Shape;130;p2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7"/>
            <p:cNvSpPr/>
            <p:nvPr/>
          </p:nvSpPr>
          <p:spPr>
            <a:xfrm>
              <a:off x="431950" y="1304875"/>
              <a:ext cx="2628900" cy="1598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27"/>
          <p:cNvSpPr txBox="1"/>
          <p:nvPr>
            <p:ph idx="4294967295" type="body"/>
          </p:nvPr>
        </p:nvSpPr>
        <p:spPr>
          <a:xfrm>
            <a:off x="3226775" y="1304863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Betty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27"/>
          <p:cNvSpPr txBox="1"/>
          <p:nvPr>
            <p:ph idx="4294967295" type="body"/>
          </p:nvPr>
        </p:nvSpPr>
        <p:spPr>
          <a:xfrm>
            <a:off x="3228725" y="1850288"/>
            <a:ext cx="2478600" cy="10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Recursion</a:t>
            </a:r>
            <a:endParaRPr sz="1600"/>
          </a:p>
        </p:txBody>
      </p:sp>
      <p:grpSp>
        <p:nvGrpSpPr>
          <p:cNvPr id="134" name="Google Shape;134;p27"/>
          <p:cNvGrpSpPr/>
          <p:nvPr/>
        </p:nvGrpSpPr>
        <p:grpSpPr>
          <a:xfrm>
            <a:off x="5946500" y="1304863"/>
            <a:ext cx="2628925" cy="1598400"/>
            <a:chOff x="431925" y="1304875"/>
            <a:chExt cx="2628925" cy="1598400"/>
          </a:xfrm>
        </p:grpSpPr>
        <p:sp>
          <p:nvSpPr>
            <p:cNvPr id="135" name="Google Shape;135;p2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7"/>
            <p:cNvSpPr/>
            <p:nvPr/>
          </p:nvSpPr>
          <p:spPr>
            <a:xfrm>
              <a:off x="431950" y="1304875"/>
              <a:ext cx="2628900" cy="1598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27"/>
          <p:cNvSpPr txBox="1"/>
          <p:nvPr>
            <p:ph idx="4294967295" type="body"/>
          </p:nvPr>
        </p:nvSpPr>
        <p:spPr>
          <a:xfrm>
            <a:off x="6021000" y="1304863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Andrew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8" name="Google Shape;138;p27"/>
          <p:cNvSpPr txBox="1"/>
          <p:nvPr>
            <p:ph idx="4294967295" type="body"/>
          </p:nvPr>
        </p:nvSpPr>
        <p:spPr>
          <a:xfrm>
            <a:off x="6022950" y="1850288"/>
            <a:ext cx="2478600" cy="10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File Handling</a:t>
            </a:r>
            <a:r>
              <a:rPr lang="en" sz="1600"/>
              <a:t> </a:t>
            </a:r>
            <a:endParaRPr sz="1600"/>
          </a:p>
        </p:txBody>
      </p:sp>
      <p:grpSp>
        <p:nvGrpSpPr>
          <p:cNvPr id="139" name="Google Shape;139;p27"/>
          <p:cNvGrpSpPr/>
          <p:nvPr/>
        </p:nvGrpSpPr>
        <p:grpSpPr>
          <a:xfrm>
            <a:off x="1751650" y="2987313"/>
            <a:ext cx="2628925" cy="1598400"/>
            <a:chOff x="431925" y="1304875"/>
            <a:chExt cx="2628925" cy="1598400"/>
          </a:xfrm>
        </p:grpSpPr>
        <p:sp>
          <p:nvSpPr>
            <p:cNvPr id="140" name="Google Shape;140;p2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7"/>
            <p:cNvSpPr/>
            <p:nvPr/>
          </p:nvSpPr>
          <p:spPr>
            <a:xfrm>
              <a:off x="431950" y="1304875"/>
              <a:ext cx="2628900" cy="1598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27"/>
          <p:cNvSpPr txBox="1"/>
          <p:nvPr>
            <p:ph idx="4294967295" type="body"/>
          </p:nvPr>
        </p:nvSpPr>
        <p:spPr>
          <a:xfrm>
            <a:off x="1826150" y="2987313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Andy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3" name="Google Shape;143;p27"/>
          <p:cNvSpPr txBox="1"/>
          <p:nvPr>
            <p:ph idx="4294967295" type="body"/>
          </p:nvPr>
        </p:nvSpPr>
        <p:spPr>
          <a:xfrm>
            <a:off x="1828100" y="3532738"/>
            <a:ext cx="2478600" cy="10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HTML and Web Structure</a:t>
            </a:r>
            <a:endParaRPr sz="1600"/>
          </a:p>
        </p:txBody>
      </p:sp>
      <p:grpSp>
        <p:nvGrpSpPr>
          <p:cNvPr id="144" name="Google Shape;144;p27"/>
          <p:cNvGrpSpPr/>
          <p:nvPr/>
        </p:nvGrpSpPr>
        <p:grpSpPr>
          <a:xfrm>
            <a:off x="4552900" y="2987313"/>
            <a:ext cx="2628925" cy="1598400"/>
            <a:chOff x="431925" y="1304875"/>
            <a:chExt cx="2628925" cy="1598400"/>
          </a:xfrm>
        </p:grpSpPr>
        <p:sp>
          <p:nvSpPr>
            <p:cNvPr id="145" name="Google Shape;145;p2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431950" y="1304875"/>
              <a:ext cx="2628900" cy="1598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27"/>
          <p:cNvSpPr txBox="1"/>
          <p:nvPr>
            <p:ph idx="4294967295" type="body"/>
          </p:nvPr>
        </p:nvSpPr>
        <p:spPr>
          <a:xfrm>
            <a:off x="4627400" y="2987313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Kaif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27"/>
          <p:cNvSpPr txBox="1"/>
          <p:nvPr>
            <p:ph idx="4294967295" type="body"/>
          </p:nvPr>
        </p:nvSpPr>
        <p:spPr>
          <a:xfrm>
            <a:off x="4629350" y="3532738"/>
            <a:ext cx="2478600" cy="10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Exam Questions</a:t>
            </a: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I want to both write and read</a:t>
            </a:r>
            <a:endParaRPr b="1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45" name="Google Shape;345;p5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Book = o</a:t>
            </a:r>
            <a:r>
              <a:rPr lang="en" sz="1600"/>
              <a:t>pen(“The Little Prince.book”, “w+”)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Also creates files for us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MyBook = open(“Arrowsmith.book”, “w+”)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5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What’s up with modes?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Very not python (not nice)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Came from C (the grandfather language, lives in Foundations of Algorithms)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FILE *book = fopen(“filename”, “w+”)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“</a:t>
            </a:r>
            <a:r>
              <a:rPr lang="en" sz="1600"/>
              <a:t>r</a:t>
            </a:r>
            <a:r>
              <a:rPr lang="en" sz="1600"/>
              <a:t>”</a:t>
            </a:r>
            <a:r>
              <a:rPr lang="en" sz="1600"/>
              <a:t> / open()</a:t>
            </a:r>
            <a:r>
              <a:rPr lang="en" sz="1600"/>
              <a:t>, “w”, “a”, “w+”</a:t>
            </a:r>
            <a:endParaRPr sz="1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Working with data</a:t>
            </a:r>
            <a:r>
              <a:rPr b="1" lang="en">
                <a:latin typeface="Dosis"/>
                <a:ea typeface="Dosis"/>
                <a:cs typeface="Dosis"/>
                <a:sym typeface="Dosis"/>
              </a:rPr>
              <a:t> - Comma Separated Files</a:t>
            </a:r>
            <a:endParaRPr b="1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5"/>
          <p:cNvSpPr txBox="1"/>
          <p:nvPr>
            <p:ph idx="1" type="body"/>
          </p:nvPr>
        </p:nvSpPr>
        <p:spPr>
          <a:xfrm>
            <a:off x="3318350" y="23444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 real life example</a:t>
            </a:r>
            <a:endParaRPr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The csv module</a:t>
            </a:r>
            <a:endParaRPr b="1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58" name="Google Shape;358;p5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Someone made our lives easier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You can access these functions by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import csv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All functions inside start with csv. </a:t>
            </a:r>
            <a:endParaRPr sz="1600"/>
          </a:p>
        </p:txBody>
      </p:sp>
      <p:sp>
        <p:nvSpPr>
          <p:cNvPr id="359" name="Google Shape;359;p5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Upgrades your file object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data_list = csv.reader(file_object)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data_dict = csv.DictReader(file_object)</a:t>
            </a:r>
            <a:endParaRPr sz="1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How have they been represented</a:t>
            </a:r>
            <a:endParaRPr b="1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65" name="Google Shape;365;p5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List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Just a collection of values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Each line is distinct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care about separating values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data_list[line][0:10]</a:t>
            </a:r>
            <a:endParaRPr sz="1600"/>
          </a:p>
        </p:txBody>
      </p:sp>
      <p:sp>
        <p:nvSpPr>
          <p:cNvPr id="366" name="Google Shape;366;p5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Dictionary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have a table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Each line is distinct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care about separating values by columns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data_dict[line][‘column’] </a:t>
            </a:r>
            <a:endParaRPr sz="1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8"/>
          <p:cNvSpPr txBox="1"/>
          <p:nvPr>
            <p:ph type="title"/>
          </p:nvPr>
        </p:nvSpPr>
        <p:spPr>
          <a:xfrm>
            <a:off x="0" y="1330025"/>
            <a:ext cx="4652400" cy="20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Dosis"/>
                <a:ea typeface="Dosis"/>
                <a:cs typeface="Dosis"/>
                <a:sym typeface="Dosis"/>
              </a:rPr>
              <a:t>The Internet/HTML</a:t>
            </a:r>
            <a:endParaRPr b="1" sz="38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72" name="Google Shape;372;p58"/>
          <p:cNvSpPr txBox="1"/>
          <p:nvPr>
            <p:ph idx="2" type="body"/>
          </p:nvPr>
        </p:nvSpPr>
        <p:spPr>
          <a:xfrm>
            <a:off x="4918025" y="14484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Internet/WWW?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 addresses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 to 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9"/>
          <p:cNvSpPr txBox="1"/>
          <p:nvPr>
            <p:ph type="title"/>
          </p:nvPr>
        </p:nvSpPr>
        <p:spPr>
          <a:xfrm>
            <a:off x="645900" y="3875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What is the Internet?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78" name="Google Shape;378;p59"/>
          <p:cNvSpPr txBox="1"/>
          <p:nvPr/>
        </p:nvSpPr>
        <p:spPr>
          <a:xfrm>
            <a:off x="645900" y="1400625"/>
            <a:ext cx="764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 massive global system of networks where any computer can communicate with 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any 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other computers.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It is a way for computers to share information, such as transferring files or sending emails.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World Wide Web is the most common use of the Internet.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0"/>
          <p:cNvSpPr txBox="1"/>
          <p:nvPr>
            <p:ph type="title"/>
          </p:nvPr>
        </p:nvSpPr>
        <p:spPr>
          <a:xfrm>
            <a:off x="645900" y="39840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What is the WWW?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84" name="Google Shape;384;p60"/>
          <p:cNvSpPr txBox="1"/>
          <p:nvPr/>
        </p:nvSpPr>
        <p:spPr>
          <a:xfrm>
            <a:off x="723150" y="1259400"/>
            <a:ext cx="7697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World Wide Web (WWW) is a platform where resources can be shared and accessed via the Internet.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Internet is a network infrastructure, the WWW is a service that is built upon the Internet.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1"/>
          <p:cNvSpPr txBox="1"/>
          <p:nvPr>
            <p:ph type="title"/>
          </p:nvPr>
        </p:nvSpPr>
        <p:spPr>
          <a:xfrm>
            <a:off x="645900" y="3875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IP Addresses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90" name="Google Shape;390;p61"/>
          <p:cNvSpPr txBox="1"/>
          <p:nvPr/>
        </p:nvSpPr>
        <p:spPr>
          <a:xfrm>
            <a:off x="645900" y="1400625"/>
            <a:ext cx="764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Each computer has a unique IP address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2400" u="sng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205. 78. 280. 20</a:t>
            </a:r>
            <a:endParaRPr i="1" sz="2400" u="sng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 u="sng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 u="sng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Made up of four “8-bit” numbers, each number between 0 and 255, separated by dots.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91" name="Google Shape;391;p61"/>
          <p:cNvCxnSpPr/>
          <p:nvPr/>
        </p:nvCxnSpPr>
        <p:spPr>
          <a:xfrm flipH="1" rot="10800000">
            <a:off x="2612950" y="2284175"/>
            <a:ext cx="870900" cy="50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p61"/>
          <p:cNvCxnSpPr/>
          <p:nvPr/>
        </p:nvCxnSpPr>
        <p:spPr>
          <a:xfrm flipH="1" rot="10800000">
            <a:off x="4201900" y="2348975"/>
            <a:ext cx="59100" cy="72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61"/>
          <p:cNvCxnSpPr/>
          <p:nvPr/>
        </p:nvCxnSpPr>
        <p:spPr>
          <a:xfrm rot="10800000">
            <a:off x="4825600" y="2407725"/>
            <a:ext cx="435600" cy="8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4" name="Google Shape;394;p61"/>
          <p:cNvCxnSpPr/>
          <p:nvPr/>
        </p:nvCxnSpPr>
        <p:spPr>
          <a:xfrm rot="10800000">
            <a:off x="5461400" y="2301875"/>
            <a:ext cx="776700" cy="4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2"/>
          <p:cNvSpPr txBox="1"/>
          <p:nvPr>
            <p:ph type="title"/>
          </p:nvPr>
        </p:nvSpPr>
        <p:spPr>
          <a:xfrm>
            <a:off x="645900" y="3875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URLs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00" name="Google Shape;400;p62"/>
          <p:cNvSpPr txBox="1"/>
          <p:nvPr/>
        </p:nvSpPr>
        <p:spPr>
          <a:xfrm>
            <a:off x="645900" y="1400625"/>
            <a:ext cx="764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http://www.example.com:80/index.html</a:t>
            </a:r>
            <a:endParaRPr sz="3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scheme://hostname:port/path</a:t>
            </a:r>
            <a:endParaRPr sz="3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3"/>
          <p:cNvSpPr txBox="1"/>
          <p:nvPr>
            <p:ph type="title"/>
          </p:nvPr>
        </p:nvSpPr>
        <p:spPr>
          <a:xfrm>
            <a:off x="645900" y="3875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Summary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06" name="Google Shape;406;p63"/>
          <p:cNvSpPr txBox="1"/>
          <p:nvPr/>
        </p:nvSpPr>
        <p:spPr>
          <a:xfrm>
            <a:off x="645900" y="1400625"/>
            <a:ext cx="764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Internet is the network infrastructure that connects computers together.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WWW is the most commonly used service on the Internet.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Each computer/server has its unique IP address and hostname.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Resources on the Internet can be located with URLs, which is made up of a scheme, hostname, port, and path.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u="sng">
                <a:solidFill>
                  <a:schemeClr val="dk1"/>
                </a:solidFill>
                <a:hlinkClick r:id="rId3"/>
              </a:rPr>
              <a:t>https://www.youtube.com/watch?v=J8hzJxb0rpc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Data Structures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4"/>
          <p:cNvSpPr txBox="1"/>
          <p:nvPr>
            <p:ph type="title"/>
          </p:nvPr>
        </p:nvSpPr>
        <p:spPr>
          <a:xfrm>
            <a:off x="645900" y="3875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Introduction to HTML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12" name="Google Shape;412;p64"/>
          <p:cNvSpPr txBox="1"/>
          <p:nvPr/>
        </p:nvSpPr>
        <p:spPr>
          <a:xfrm>
            <a:off x="645900" y="1400625"/>
            <a:ext cx="764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Hypertext Markup Language (HTML) is used to format documents on the web that you see in your browser.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HTML documents are made up of tags. Tags come in pairs. A starting tag and an ending tag: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&lt;tag&gt;  ….  &lt;/tag&gt;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413" name="Google Shape;413;p64"/>
          <p:cNvCxnSpPr/>
          <p:nvPr/>
        </p:nvCxnSpPr>
        <p:spPr>
          <a:xfrm flipH="1" rot="10800000">
            <a:off x="3684025" y="3272150"/>
            <a:ext cx="306000" cy="3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4" name="Google Shape;414;p64"/>
          <p:cNvCxnSpPr/>
          <p:nvPr/>
        </p:nvCxnSpPr>
        <p:spPr>
          <a:xfrm rot="10800000">
            <a:off x="4931750" y="3260375"/>
            <a:ext cx="270600" cy="3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5" name="Google Shape;415;p64"/>
          <p:cNvSpPr txBox="1"/>
          <p:nvPr/>
        </p:nvSpPr>
        <p:spPr>
          <a:xfrm>
            <a:off x="2860100" y="3578075"/>
            <a:ext cx="13890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Starting tag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16" name="Google Shape;416;p64"/>
          <p:cNvSpPr txBox="1"/>
          <p:nvPr/>
        </p:nvSpPr>
        <p:spPr>
          <a:xfrm>
            <a:off x="4801550" y="3589850"/>
            <a:ext cx="31314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Ending</a:t>
            </a: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tag (starts with backslash)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5"/>
          <p:cNvSpPr txBox="1"/>
          <p:nvPr>
            <p:ph type="title"/>
          </p:nvPr>
        </p:nvSpPr>
        <p:spPr>
          <a:xfrm>
            <a:off x="645900" y="3875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Introduction to HTML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22" name="Google Shape;422;p65"/>
          <p:cNvSpPr txBox="1"/>
          <p:nvPr/>
        </p:nvSpPr>
        <p:spPr>
          <a:xfrm>
            <a:off x="645900" y="1400625"/>
            <a:ext cx="764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423" name="Google Shape;42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9025" y="1689662"/>
            <a:ext cx="2871950" cy="1764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4" name="Google Shape;424;p65"/>
          <p:cNvCxnSpPr/>
          <p:nvPr/>
        </p:nvCxnSpPr>
        <p:spPr>
          <a:xfrm>
            <a:off x="4909450" y="2475834"/>
            <a:ext cx="7401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25" name="Google Shape;425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000" y="1772200"/>
            <a:ext cx="4373600" cy="15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6"/>
          <p:cNvSpPr txBox="1"/>
          <p:nvPr/>
        </p:nvSpPr>
        <p:spPr>
          <a:xfrm>
            <a:off x="645900" y="1400625"/>
            <a:ext cx="764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31" name="Google Shape;431;p66"/>
          <p:cNvSpPr txBox="1"/>
          <p:nvPr/>
        </p:nvSpPr>
        <p:spPr>
          <a:xfrm>
            <a:off x="645900" y="306000"/>
            <a:ext cx="7640100" cy="4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&lt;!DOCTYPE HTML&gt; </a:t>
            </a:r>
            <a:endParaRPr b="1"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&lt;html&gt;</a:t>
            </a:r>
            <a:endParaRPr b="1"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&lt;head&gt;</a:t>
            </a:r>
            <a:endParaRPr b="1"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...</a:t>
            </a:r>
            <a:endParaRPr b="1"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&lt;/head&gt;</a:t>
            </a:r>
            <a:endParaRPr b="1"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&lt;body&gt;</a:t>
            </a:r>
            <a:endParaRPr b="1"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...</a:t>
            </a:r>
            <a:endParaRPr b="1"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&lt;/body&gt;</a:t>
            </a:r>
            <a:endParaRPr b="1"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&lt;/html&gt;</a:t>
            </a:r>
            <a:endParaRPr b="1"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432" name="Google Shape;432;p66"/>
          <p:cNvCxnSpPr/>
          <p:nvPr/>
        </p:nvCxnSpPr>
        <p:spPr>
          <a:xfrm>
            <a:off x="3566325" y="500950"/>
            <a:ext cx="200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3" name="Google Shape;433;p66"/>
          <p:cNvCxnSpPr/>
          <p:nvPr/>
        </p:nvCxnSpPr>
        <p:spPr>
          <a:xfrm>
            <a:off x="3566325" y="1541875"/>
            <a:ext cx="200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4" name="Google Shape;434;p66"/>
          <p:cNvCxnSpPr/>
          <p:nvPr/>
        </p:nvCxnSpPr>
        <p:spPr>
          <a:xfrm>
            <a:off x="3571500" y="994075"/>
            <a:ext cx="200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" name="Google Shape;435;p66"/>
          <p:cNvCxnSpPr/>
          <p:nvPr/>
        </p:nvCxnSpPr>
        <p:spPr>
          <a:xfrm>
            <a:off x="3046600" y="2971250"/>
            <a:ext cx="200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6" name="Google Shape;436;p66"/>
          <p:cNvCxnSpPr/>
          <p:nvPr/>
        </p:nvCxnSpPr>
        <p:spPr>
          <a:xfrm>
            <a:off x="2963000" y="3864725"/>
            <a:ext cx="200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7" name="Google Shape;437;p66"/>
          <p:cNvCxnSpPr/>
          <p:nvPr/>
        </p:nvCxnSpPr>
        <p:spPr>
          <a:xfrm>
            <a:off x="2963000" y="4400625"/>
            <a:ext cx="200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8" name="Google Shape;438;p66"/>
          <p:cNvSpPr txBox="1"/>
          <p:nvPr/>
        </p:nvSpPr>
        <p:spPr>
          <a:xfrm>
            <a:off x="5779075" y="300875"/>
            <a:ext cx="2636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Declare file type</a:t>
            </a:r>
            <a:endParaRPr b="1" sz="1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39" name="Google Shape;439;p66"/>
          <p:cNvSpPr txBox="1"/>
          <p:nvPr/>
        </p:nvSpPr>
        <p:spPr>
          <a:xfrm>
            <a:off x="5779075" y="756600"/>
            <a:ext cx="2636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Start of HTML file</a:t>
            </a:r>
            <a:endParaRPr b="1" sz="1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40" name="Google Shape;440;p66"/>
          <p:cNvSpPr txBox="1"/>
          <p:nvPr/>
        </p:nvSpPr>
        <p:spPr>
          <a:xfrm>
            <a:off x="2679025" y="1780988"/>
            <a:ext cx="4028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(Contains metadata and title)</a:t>
            </a:r>
            <a:endParaRPr b="1" sz="1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41" name="Google Shape;441;p66"/>
          <p:cNvSpPr txBox="1"/>
          <p:nvPr/>
        </p:nvSpPr>
        <p:spPr>
          <a:xfrm>
            <a:off x="5731400" y="1319913"/>
            <a:ext cx="2636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Start of Header section</a:t>
            </a:r>
            <a:endParaRPr b="1" sz="1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42" name="Google Shape;442;p66"/>
          <p:cNvSpPr txBox="1"/>
          <p:nvPr/>
        </p:nvSpPr>
        <p:spPr>
          <a:xfrm>
            <a:off x="5779075" y="2242038"/>
            <a:ext cx="2636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End</a:t>
            </a:r>
            <a:r>
              <a:rPr b="1" lang="en" sz="1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of Header section</a:t>
            </a:r>
            <a:endParaRPr b="1" sz="1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443" name="Google Shape;443;p66"/>
          <p:cNvCxnSpPr/>
          <p:nvPr/>
        </p:nvCxnSpPr>
        <p:spPr>
          <a:xfrm>
            <a:off x="3399700" y="2528725"/>
            <a:ext cx="200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4" name="Google Shape;444;p66"/>
          <p:cNvSpPr txBox="1"/>
          <p:nvPr/>
        </p:nvSpPr>
        <p:spPr>
          <a:xfrm>
            <a:off x="5779075" y="2734938"/>
            <a:ext cx="2636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Start</a:t>
            </a:r>
            <a:r>
              <a:rPr b="1" lang="en" sz="1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of Body section</a:t>
            </a:r>
            <a:endParaRPr b="1" sz="1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45" name="Google Shape;445;p66"/>
          <p:cNvSpPr txBox="1"/>
          <p:nvPr/>
        </p:nvSpPr>
        <p:spPr>
          <a:xfrm>
            <a:off x="5731400" y="3652388"/>
            <a:ext cx="2636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End</a:t>
            </a:r>
            <a:r>
              <a:rPr b="1" lang="en" sz="1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of Body section</a:t>
            </a:r>
            <a:endParaRPr b="1" sz="1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46" name="Google Shape;446;p66"/>
          <p:cNvSpPr txBox="1"/>
          <p:nvPr/>
        </p:nvSpPr>
        <p:spPr>
          <a:xfrm>
            <a:off x="2679025" y="3299825"/>
            <a:ext cx="4028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( Contains website content)</a:t>
            </a:r>
            <a:endParaRPr b="1" sz="1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47" name="Google Shape;447;p66"/>
          <p:cNvSpPr txBox="1"/>
          <p:nvPr/>
        </p:nvSpPr>
        <p:spPr>
          <a:xfrm>
            <a:off x="5649600" y="4183213"/>
            <a:ext cx="2636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End of HTML file</a:t>
            </a:r>
            <a:endParaRPr b="1" sz="1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7"/>
          <p:cNvSpPr txBox="1"/>
          <p:nvPr/>
        </p:nvSpPr>
        <p:spPr>
          <a:xfrm>
            <a:off x="645900" y="1400625"/>
            <a:ext cx="764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453" name="Google Shape;453;p67"/>
          <p:cNvPicPr preferRelativeResize="0"/>
          <p:nvPr/>
        </p:nvPicPr>
        <p:blipFill rotWithShape="1">
          <a:blip r:embed="rId3">
            <a:alphaModFix/>
          </a:blip>
          <a:srcRect b="0" l="0" r="0" t="1545"/>
          <a:stretch/>
        </p:blipFill>
        <p:spPr>
          <a:xfrm>
            <a:off x="417925" y="79550"/>
            <a:ext cx="4811399" cy="5063949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67"/>
          <p:cNvSpPr txBox="1"/>
          <p:nvPr/>
        </p:nvSpPr>
        <p:spPr>
          <a:xfrm>
            <a:off x="5475600" y="46575"/>
            <a:ext cx="28104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Table tag</a:t>
            </a:r>
            <a:endParaRPr b="1"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55" name="Google Shape;455;p67"/>
          <p:cNvSpPr txBox="1"/>
          <p:nvPr/>
        </p:nvSpPr>
        <p:spPr>
          <a:xfrm>
            <a:off x="5282650" y="4719300"/>
            <a:ext cx="28104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Table tag</a:t>
            </a:r>
            <a:endParaRPr b="1"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56" name="Google Shape;456;p67"/>
          <p:cNvSpPr txBox="1"/>
          <p:nvPr/>
        </p:nvSpPr>
        <p:spPr>
          <a:xfrm>
            <a:off x="5475600" y="503750"/>
            <a:ext cx="28104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Starting Row</a:t>
            </a:r>
            <a:r>
              <a:rPr b="1"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tag</a:t>
            </a:r>
            <a:endParaRPr b="1"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57" name="Google Shape;457;p67"/>
          <p:cNvSpPr txBox="1"/>
          <p:nvPr/>
        </p:nvSpPr>
        <p:spPr>
          <a:xfrm>
            <a:off x="5475600" y="927950"/>
            <a:ext cx="28104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First Column</a:t>
            </a:r>
            <a:r>
              <a:rPr b="1"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Header</a:t>
            </a:r>
            <a:endParaRPr b="1"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58" name="Google Shape;458;p67"/>
          <p:cNvSpPr txBox="1"/>
          <p:nvPr/>
        </p:nvSpPr>
        <p:spPr>
          <a:xfrm>
            <a:off x="5475600" y="1312250"/>
            <a:ext cx="28104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Second Column</a:t>
            </a:r>
            <a:r>
              <a:rPr b="1"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Header</a:t>
            </a:r>
            <a:endParaRPr b="1"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59" name="Google Shape;459;p67"/>
          <p:cNvSpPr txBox="1"/>
          <p:nvPr/>
        </p:nvSpPr>
        <p:spPr>
          <a:xfrm>
            <a:off x="5475600" y="1809325"/>
            <a:ext cx="28104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Ending Row tag</a:t>
            </a:r>
            <a:endParaRPr b="1"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460" name="Google Shape;460;p67"/>
          <p:cNvCxnSpPr/>
          <p:nvPr/>
        </p:nvCxnSpPr>
        <p:spPr>
          <a:xfrm>
            <a:off x="2664550" y="1988475"/>
            <a:ext cx="26115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67"/>
          <p:cNvCxnSpPr/>
          <p:nvPr/>
        </p:nvCxnSpPr>
        <p:spPr>
          <a:xfrm>
            <a:off x="4379800" y="1587413"/>
            <a:ext cx="10155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Google Shape;462;p67"/>
          <p:cNvCxnSpPr/>
          <p:nvPr/>
        </p:nvCxnSpPr>
        <p:spPr>
          <a:xfrm>
            <a:off x="2783800" y="709250"/>
            <a:ext cx="26115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3" name="Google Shape;463;p67"/>
          <p:cNvCxnSpPr/>
          <p:nvPr/>
        </p:nvCxnSpPr>
        <p:spPr>
          <a:xfrm>
            <a:off x="4096150" y="1148338"/>
            <a:ext cx="11865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4" name="Google Shape;464;p67"/>
          <p:cNvCxnSpPr/>
          <p:nvPr/>
        </p:nvCxnSpPr>
        <p:spPr>
          <a:xfrm>
            <a:off x="5011500" y="270150"/>
            <a:ext cx="4641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8"/>
          <p:cNvSpPr txBox="1"/>
          <p:nvPr/>
        </p:nvSpPr>
        <p:spPr>
          <a:xfrm>
            <a:off x="645900" y="1400625"/>
            <a:ext cx="764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470" name="Google Shape;470;p68"/>
          <p:cNvPicPr preferRelativeResize="0"/>
          <p:nvPr/>
        </p:nvPicPr>
        <p:blipFill rotWithShape="1">
          <a:blip r:embed="rId3">
            <a:alphaModFix/>
          </a:blip>
          <a:srcRect b="0" l="0" r="0" t="1545"/>
          <a:stretch/>
        </p:blipFill>
        <p:spPr>
          <a:xfrm>
            <a:off x="417925" y="79550"/>
            <a:ext cx="4811399" cy="506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68"/>
          <p:cNvPicPr preferRelativeResize="0"/>
          <p:nvPr/>
        </p:nvPicPr>
        <p:blipFill rotWithShape="1">
          <a:blip r:embed="rId4">
            <a:alphaModFix/>
          </a:blip>
          <a:srcRect b="0" l="0" r="42922" t="0"/>
          <a:stretch/>
        </p:blipFill>
        <p:spPr>
          <a:xfrm>
            <a:off x="5428170" y="862225"/>
            <a:ext cx="350667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9"/>
          <p:cNvSpPr txBox="1"/>
          <p:nvPr>
            <p:ph type="title"/>
          </p:nvPr>
        </p:nvSpPr>
        <p:spPr>
          <a:xfrm>
            <a:off x="311700" y="4221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Dosis"/>
                <a:ea typeface="Dosis"/>
                <a:cs typeface="Dosis"/>
                <a:sym typeface="Dosis"/>
              </a:rPr>
              <a:t>Break: A Word from Our Sponsors</a:t>
            </a:r>
            <a:r>
              <a:rPr b="1" lang="en">
                <a:latin typeface="Dosis"/>
                <a:ea typeface="Dosis"/>
                <a:cs typeface="Dosis"/>
                <a:sym typeface="Dosis"/>
              </a:rPr>
              <a:t> </a:t>
            </a:r>
            <a:endParaRPr b="1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477" name="Google Shape;47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572" y="1292050"/>
            <a:ext cx="2286019" cy="65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7425" y="1551150"/>
            <a:ext cx="2217400" cy="22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69"/>
          <p:cNvSpPr txBox="1"/>
          <p:nvPr/>
        </p:nvSpPr>
        <p:spPr>
          <a:xfrm>
            <a:off x="5907925" y="3768550"/>
            <a:ext cx="24564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https://accenture-hackathon-banking.devpost.com/</a:t>
            </a:r>
            <a:endParaRPr/>
          </a:p>
        </p:txBody>
      </p:sp>
      <p:sp>
        <p:nvSpPr>
          <p:cNvPr id="480" name="Google Shape;480;p69"/>
          <p:cNvSpPr txBox="1"/>
          <p:nvPr/>
        </p:nvSpPr>
        <p:spPr>
          <a:xfrm>
            <a:off x="638200" y="2130250"/>
            <a:ext cx="37533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Accenture will be hosting a Hackathon on 30th November. The theme for this year’s Hackathon will be Banking revolution!</a:t>
            </a:r>
            <a:endParaRPr b="1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81" name="Google Shape;481;p69"/>
          <p:cNvSpPr txBox="1"/>
          <p:nvPr/>
        </p:nvSpPr>
        <p:spPr>
          <a:xfrm>
            <a:off x="571500" y="3154675"/>
            <a:ext cx="4198500" cy="15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Dosis"/>
                <a:ea typeface="Dosis"/>
                <a:cs typeface="Dosis"/>
                <a:sym typeface="Dosis"/>
              </a:rPr>
              <a:t>Date:</a:t>
            </a:r>
            <a:r>
              <a:rPr lang="en" sz="1800">
                <a:latin typeface="Dosis"/>
                <a:ea typeface="Dosis"/>
                <a:cs typeface="Dosis"/>
                <a:sym typeface="Dosis"/>
              </a:rPr>
              <a:t> 30th November - 1st December, 2019</a:t>
            </a:r>
            <a:endParaRPr sz="18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Dosis"/>
                <a:ea typeface="Dosis"/>
                <a:cs typeface="Dosis"/>
                <a:sym typeface="Dosis"/>
              </a:rPr>
              <a:t>Location:</a:t>
            </a:r>
            <a:r>
              <a:rPr lang="en" sz="1800">
                <a:latin typeface="Dosis"/>
                <a:ea typeface="Dosis"/>
                <a:cs typeface="Dosis"/>
                <a:sym typeface="Dosis"/>
              </a:rPr>
              <a:t> Level 5, 161 Collins Street, </a:t>
            </a:r>
            <a:endParaRPr sz="1800">
              <a:latin typeface="Dosis"/>
              <a:ea typeface="Dosis"/>
              <a:cs typeface="Dosis"/>
              <a:sym typeface="Dosi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osis"/>
                <a:ea typeface="Dosis"/>
                <a:cs typeface="Dosis"/>
                <a:sym typeface="Dosis"/>
              </a:rPr>
              <a:t>Melbourne 3000</a:t>
            </a:r>
            <a:endParaRPr sz="180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title"/>
          </p:nvPr>
        </p:nvSpPr>
        <p:spPr>
          <a:xfrm>
            <a:off x="2191650" y="1647550"/>
            <a:ext cx="502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Dosis"/>
                <a:ea typeface="Dosis"/>
                <a:cs typeface="Dosis"/>
                <a:sym typeface="Dosis"/>
              </a:rPr>
              <a:t>Exam Preparation </a:t>
            </a:r>
            <a:endParaRPr b="1" sz="34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87" name="Google Shape;487;p70"/>
          <p:cNvSpPr txBox="1"/>
          <p:nvPr>
            <p:ph idx="1" type="body"/>
          </p:nvPr>
        </p:nvSpPr>
        <p:spPr>
          <a:xfrm>
            <a:off x="3665500" y="22202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With Kaif Ahsan 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Different part of the question: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3" name="Google Shape;493;p71"/>
          <p:cNvSpPr txBox="1"/>
          <p:nvPr>
            <p:ph idx="1" type="body"/>
          </p:nvPr>
        </p:nvSpPr>
        <p:spPr>
          <a:xfrm>
            <a:off x="311700" y="1152475"/>
            <a:ext cx="5919600" cy="38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Algorithmic thinking 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Code Generation 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Conceptual Questions </a:t>
            </a:r>
            <a:endParaRPr sz="2800"/>
          </a:p>
        </p:txBody>
      </p:sp>
      <p:sp>
        <p:nvSpPr>
          <p:cNvPr id="494" name="Google Shape;494;p7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they expect you to do: </a:t>
            </a:r>
            <a:endParaRPr/>
          </a:p>
        </p:txBody>
      </p:sp>
      <p:sp>
        <p:nvSpPr>
          <p:cNvPr id="500" name="Google Shape;500;p72"/>
          <p:cNvSpPr txBox="1"/>
          <p:nvPr>
            <p:ph idx="1" type="body"/>
          </p:nvPr>
        </p:nvSpPr>
        <p:spPr>
          <a:xfrm>
            <a:off x="311700" y="1017725"/>
            <a:ext cx="819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Output Tracing: One-liners, Loops &amp; Functions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Identify and differentiate between different types of errors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Logical Progression: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Being able to reconstruct a program and “Fill in the blanks”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Being able to for a complete program step by step </a:t>
            </a:r>
            <a:r>
              <a:rPr b="1" lang="en" sz="2400"/>
              <a:t>“without a crutch” 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Know some of the definitions the course has covered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What is unit testing, debugging etc 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for preparation</a:t>
            </a:r>
            <a:endParaRPr/>
          </a:p>
        </p:txBody>
      </p:sp>
      <p:sp>
        <p:nvSpPr>
          <p:cNvPr id="506" name="Google Shape;506;p73"/>
          <p:cNvSpPr txBox="1"/>
          <p:nvPr>
            <p:ph idx="1" type="body"/>
          </p:nvPr>
        </p:nvSpPr>
        <p:spPr>
          <a:xfrm>
            <a:off x="311700" y="1152475"/>
            <a:ext cx="718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Re-read GROK worksheets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Do past exam papers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Practice problems on Project Euler 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&gt;&gt; </a:t>
            </a:r>
            <a:r>
              <a:rPr b="1" i="1" lang="en" sz="2400"/>
              <a:t>Hackerrank</a:t>
            </a:r>
            <a:r>
              <a:rPr lang="en" sz="2400"/>
              <a:t> is a nice place (www.hackerrank.com)</a:t>
            </a:r>
            <a:endParaRPr sz="2400"/>
          </a:p>
        </p:txBody>
      </p:sp>
      <p:sp>
        <p:nvSpPr>
          <p:cNvPr id="507" name="Google Shape;507;p7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List</a:t>
            </a:r>
            <a:br>
              <a:rPr b="1" lang="en">
                <a:latin typeface="Dosis"/>
                <a:ea typeface="Dosis"/>
                <a:cs typeface="Dosis"/>
                <a:sym typeface="Dosis"/>
              </a:rPr>
            </a:br>
            <a:r>
              <a:rPr b="1" lang="en">
                <a:latin typeface="Dosis"/>
                <a:ea typeface="Dosis"/>
                <a:cs typeface="Dosis"/>
                <a:sym typeface="Dosis"/>
              </a:rPr>
              <a:t>(Array)</a:t>
            </a:r>
            <a:endParaRPr b="1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9" name="Google Shape;159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-"/>
            </a:pPr>
            <a:r>
              <a:rPr lang="en"/>
              <a:t>[ 1, 2, 3, 4, 5]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-"/>
            </a:pPr>
            <a:r>
              <a:rPr lang="en"/>
              <a:t>[’unimelb’,’monash’, ‘rmit’]</a:t>
            </a:r>
            <a:endParaRPr/>
          </a:p>
          <a:p>
            <a:pPr indent="-1714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-"/>
            </a:pPr>
            <a:r>
              <a:rPr lang="en"/>
              <a:t>mutable 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-"/>
            </a:pPr>
            <a:r>
              <a:rPr lang="en"/>
              <a:t>Ordered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4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Practice Coding By Hand!!!</a:t>
            </a:r>
            <a:endParaRPr b="1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13" name="Google Shape;513;p74"/>
          <p:cNvSpPr txBox="1"/>
          <p:nvPr>
            <p:ph idx="2" type="body"/>
          </p:nvPr>
        </p:nvSpPr>
        <p:spPr>
          <a:xfrm>
            <a:off x="4918025" y="14484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Run the program afterwards to spot your syntax mistakes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If you find the transition hard - start by - 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Writing Code in Word or Notepad first 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Then move onto the hand-written </a:t>
            </a:r>
            <a:endParaRPr sz="22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7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7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21" name="Google Shape;521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275" y="0"/>
            <a:ext cx="56849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FAQs </a:t>
            </a:r>
            <a:endParaRPr/>
          </a:p>
        </p:txBody>
      </p:sp>
      <p:sp>
        <p:nvSpPr>
          <p:cNvPr id="527" name="Google Shape;527;p7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Will my marks be deducted for same syntax errors?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No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How to do I check my code in the exam?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Think of small test cases (if possible edge cases)</a:t>
            </a:r>
            <a:endParaRPr sz="2000"/>
          </a:p>
        </p:txBody>
      </p:sp>
      <p:sp>
        <p:nvSpPr>
          <p:cNvPr id="528" name="Google Shape;528;p7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534" name="Google Shape;534;p77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7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GOOD LUCK FELLOW COMPadre!!!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List</a:t>
            </a:r>
            <a:br>
              <a:rPr b="1" lang="en">
                <a:latin typeface="Dosis"/>
                <a:ea typeface="Dosis"/>
                <a:cs typeface="Dosis"/>
                <a:sym typeface="Dosis"/>
              </a:rPr>
            </a:br>
            <a:r>
              <a:rPr b="1" lang="en">
                <a:latin typeface="Dosis"/>
                <a:ea typeface="Dosis"/>
                <a:cs typeface="Dosis"/>
                <a:sym typeface="Dosis"/>
              </a:rPr>
              <a:t>(Array)</a:t>
            </a:r>
            <a:endParaRPr b="1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65" name="Google Shape;165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e.g. arr = [1,2,3]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-"/>
            </a:pPr>
            <a:r>
              <a:rPr lang="en"/>
              <a:t>To add: arr.</a:t>
            </a:r>
            <a:r>
              <a:rPr b="1" lang="en"/>
              <a:t>append(4)</a:t>
            </a:r>
            <a:r>
              <a:rPr lang="en"/>
              <a:t> 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-"/>
            </a:pPr>
            <a:r>
              <a:rPr lang="en"/>
              <a:t>To remove: arr.</a:t>
            </a:r>
            <a:r>
              <a:rPr b="1" lang="en"/>
              <a:t>remove(2) OR .pop()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-"/>
            </a:pPr>
            <a:r>
              <a:rPr lang="en"/>
              <a:t>To take a substring: arr</a:t>
            </a:r>
            <a:r>
              <a:rPr b="1" lang="en"/>
              <a:t>[1:3]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-"/>
            </a:pPr>
            <a:r>
              <a:rPr lang="en"/>
              <a:t>Take an element w.r.t the end of a list: arr</a:t>
            </a:r>
            <a:r>
              <a:rPr b="1" lang="en"/>
              <a:t>[-1]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-"/>
            </a:pPr>
            <a:r>
              <a:rPr lang="en"/>
              <a:t>To find the value in a certain index: arr</a:t>
            </a:r>
            <a:r>
              <a:rPr b="1" lang="en"/>
              <a:t>[1]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-"/>
            </a:pPr>
            <a:r>
              <a:rPr lang="en"/>
              <a:t>To find the index of a certain value: arr</a:t>
            </a:r>
            <a:r>
              <a:rPr b="1" lang="en"/>
              <a:t>.index(1)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List</a:t>
            </a:r>
            <a:br>
              <a:rPr b="1" lang="en">
                <a:latin typeface="Dosis"/>
                <a:ea typeface="Dosis"/>
                <a:cs typeface="Dosis"/>
                <a:sym typeface="Dosis"/>
              </a:rPr>
            </a:br>
            <a:r>
              <a:rPr b="1" lang="en">
                <a:latin typeface="Dosis"/>
                <a:ea typeface="Dosis"/>
                <a:cs typeface="Dosis"/>
                <a:sym typeface="Dosis"/>
              </a:rPr>
              <a:t>(Array)</a:t>
            </a:r>
            <a:endParaRPr b="1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71" name="Google Shape;171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e.g. arr = [1,2,3], arr2 = [4,5,6]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-"/>
            </a:pPr>
            <a:r>
              <a:rPr lang="en"/>
              <a:t>Change element in a certain index: arr[1] = “hello”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-"/>
            </a:pPr>
            <a:r>
              <a:rPr lang="en"/>
              <a:t>To get the length: </a:t>
            </a:r>
            <a:r>
              <a:rPr b="1" lang="en"/>
              <a:t>len(arr)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-"/>
            </a:pPr>
            <a:r>
              <a:rPr lang="en"/>
              <a:t>Iterate through a list: </a:t>
            </a:r>
            <a:r>
              <a:rPr b="1" lang="en"/>
              <a:t>for</a:t>
            </a:r>
            <a:r>
              <a:rPr lang="en"/>
              <a:t> x </a:t>
            </a:r>
            <a:r>
              <a:rPr b="1" lang="en"/>
              <a:t>in </a:t>
            </a:r>
            <a:r>
              <a:rPr lang="en"/>
              <a:t>arr: …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-"/>
            </a:pPr>
            <a:r>
              <a:rPr lang="en"/>
              <a:t>See if element in a list: </a:t>
            </a:r>
            <a:r>
              <a:rPr b="1" lang="en"/>
              <a:t>if</a:t>
            </a:r>
            <a:r>
              <a:rPr lang="en"/>
              <a:t> 2 </a:t>
            </a:r>
            <a:r>
              <a:rPr b="1" lang="en"/>
              <a:t>in</a:t>
            </a:r>
            <a:r>
              <a:rPr lang="en"/>
              <a:t> arr: …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-"/>
            </a:pPr>
            <a:r>
              <a:rPr lang="en"/>
              <a:t>Combine lists: arr + arr2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-"/>
            </a:pPr>
            <a:r>
              <a:rPr lang="en"/>
              <a:t>Sort a list: </a:t>
            </a:r>
            <a:r>
              <a:rPr b="1" lang="en"/>
              <a:t>sort</a:t>
            </a:r>
            <a:r>
              <a:rPr lang="en"/>
              <a:t>(arr)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Tuples</a:t>
            </a:r>
            <a:endParaRPr/>
          </a:p>
        </p:txBody>
      </p:sp>
      <p:sp>
        <p:nvSpPr>
          <p:cNvPr id="177" name="Google Shape;177;p3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78" name="Google Shape;178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/>
              <a:t>(1, 2) 🡪 2-tuple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/>
              <a:t>(1, 2, ‘a’) 🡪 3-tuple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/>
              <a:t>Immutable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/>
              <a:t>Ordered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Tuples</a:t>
            </a:r>
            <a:endParaRPr/>
          </a:p>
        </p:txBody>
      </p:sp>
      <p:sp>
        <p:nvSpPr>
          <p:cNvPr id="184" name="Google Shape;184;p3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85" name="Google Shape;185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/>
              <a:t>e.g. t = (1,2,3)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/>
              <a:t>To get item from tuple: t[1] OR t[-1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/>
              <a:t>To get a part of the tuple t[1:-1]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