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98" y="6396337"/>
            <a:ext cx="2351856" cy="34241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2011" y="6377224"/>
            <a:ext cx="3292395" cy="3800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7250"/>
            <a:ext cx="10058400" cy="57054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575" y="656336"/>
            <a:ext cx="103568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1698" y="6396337"/>
            <a:ext cx="2351856" cy="34241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2011" y="6377224"/>
            <a:ext cx="3292395" cy="3800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57250"/>
            <a:ext cx="10058400" cy="57054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42962" y="1366900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3837" y="6255105"/>
            <a:ext cx="197485" cy="386715"/>
          </a:xfrm>
          <a:custGeom>
            <a:avLst/>
            <a:gdLst/>
            <a:ahLst/>
            <a:cxnLst/>
            <a:rect l="l" t="t" r="r" b="b"/>
            <a:pathLst>
              <a:path w="197485" h="386715">
                <a:moveTo>
                  <a:pt x="196888" y="0"/>
                </a:moveTo>
                <a:lnTo>
                  <a:pt x="16891" y="0"/>
                </a:lnTo>
                <a:lnTo>
                  <a:pt x="16891" y="8636"/>
                </a:lnTo>
                <a:lnTo>
                  <a:pt x="0" y="8636"/>
                </a:lnTo>
                <a:lnTo>
                  <a:pt x="0" y="368642"/>
                </a:lnTo>
                <a:lnTo>
                  <a:pt x="16891" y="368642"/>
                </a:lnTo>
                <a:lnTo>
                  <a:pt x="16891" y="386638"/>
                </a:lnTo>
                <a:lnTo>
                  <a:pt x="196888" y="386638"/>
                </a:lnTo>
                <a:lnTo>
                  <a:pt x="196888" y="359994"/>
                </a:lnTo>
                <a:lnTo>
                  <a:pt x="196888" y="26657"/>
                </a:lnTo>
                <a:lnTo>
                  <a:pt x="196888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5765" y="1841880"/>
            <a:ext cx="388747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7615" y="1794255"/>
            <a:ext cx="9716769" cy="224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698" y="857250"/>
            <a:ext cx="11433175" cy="5900420"/>
            <a:chOff x="371698" y="857250"/>
            <a:chExt cx="11433175" cy="5900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698" y="6396337"/>
              <a:ext cx="2351856" cy="342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2011" y="6377224"/>
              <a:ext cx="3292395" cy="380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57250"/>
              <a:ext cx="10058400" cy="570547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2962" y="1366900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341" y="6255105"/>
            <a:ext cx="1497965" cy="512445"/>
          </a:xfrm>
          <a:custGeom>
            <a:avLst/>
            <a:gdLst/>
            <a:ahLst/>
            <a:cxnLst/>
            <a:rect l="l" t="t" r="r" b="b"/>
            <a:pathLst>
              <a:path w="1497964" h="512445">
                <a:moveTo>
                  <a:pt x="622020" y="426034"/>
                </a:moveTo>
                <a:lnTo>
                  <a:pt x="534225" y="425818"/>
                </a:lnTo>
                <a:lnTo>
                  <a:pt x="449707" y="426034"/>
                </a:lnTo>
                <a:lnTo>
                  <a:pt x="622020" y="426034"/>
                </a:lnTo>
                <a:close/>
              </a:path>
              <a:path w="1497964" h="512445">
                <a:moveTo>
                  <a:pt x="1497965" y="222275"/>
                </a:moveTo>
                <a:lnTo>
                  <a:pt x="1040384" y="222275"/>
                </a:lnTo>
                <a:lnTo>
                  <a:pt x="998982" y="220472"/>
                </a:lnTo>
                <a:lnTo>
                  <a:pt x="948944" y="216154"/>
                </a:lnTo>
                <a:lnTo>
                  <a:pt x="868045" y="210388"/>
                </a:lnTo>
                <a:lnTo>
                  <a:pt x="636905" y="209804"/>
                </a:lnTo>
                <a:lnTo>
                  <a:pt x="636905" y="426085"/>
                </a:lnTo>
                <a:lnTo>
                  <a:pt x="341630" y="426034"/>
                </a:lnTo>
                <a:lnTo>
                  <a:pt x="449707" y="426034"/>
                </a:lnTo>
                <a:lnTo>
                  <a:pt x="479171" y="425665"/>
                </a:lnTo>
                <a:lnTo>
                  <a:pt x="534225" y="425818"/>
                </a:lnTo>
                <a:lnTo>
                  <a:pt x="587248" y="425665"/>
                </a:lnTo>
                <a:lnTo>
                  <a:pt x="636905" y="426085"/>
                </a:lnTo>
                <a:lnTo>
                  <a:pt x="636905" y="209804"/>
                </a:lnTo>
                <a:lnTo>
                  <a:pt x="609384" y="209727"/>
                </a:lnTo>
                <a:lnTo>
                  <a:pt x="609384" y="26657"/>
                </a:lnTo>
                <a:lnTo>
                  <a:pt x="609384" y="0"/>
                </a:lnTo>
                <a:lnTo>
                  <a:pt x="429387" y="0"/>
                </a:lnTo>
                <a:lnTo>
                  <a:pt x="429387" y="8636"/>
                </a:lnTo>
                <a:lnTo>
                  <a:pt x="412496" y="8636"/>
                </a:lnTo>
                <a:lnTo>
                  <a:pt x="412496" y="206260"/>
                </a:lnTo>
                <a:lnTo>
                  <a:pt x="411226" y="206070"/>
                </a:lnTo>
                <a:lnTo>
                  <a:pt x="398145" y="203542"/>
                </a:lnTo>
                <a:lnTo>
                  <a:pt x="381635" y="199593"/>
                </a:lnTo>
                <a:lnTo>
                  <a:pt x="339852" y="190957"/>
                </a:lnTo>
                <a:lnTo>
                  <a:pt x="291338" y="186626"/>
                </a:lnTo>
                <a:lnTo>
                  <a:pt x="242697" y="184467"/>
                </a:lnTo>
                <a:lnTo>
                  <a:pt x="134747" y="184467"/>
                </a:lnTo>
                <a:lnTo>
                  <a:pt x="17272" y="185915"/>
                </a:lnTo>
                <a:lnTo>
                  <a:pt x="1524" y="187350"/>
                </a:lnTo>
                <a:lnTo>
                  <a:pt x="1143" y="187350"/>
                </a:lnTo>
                <a:lnTo>
                  <a:pt x="1143" y="187706"/>
                </a:lnTo>
                <a:lnTo>
                  <a:pt x="381" y="187706"/>
                </a:lnTo>
                <a:lnTo>
                  <a:pt x="381" y="188087"/>
                </a:lnTo>
                <a:lnTo>
                  <a:pt x="0" y="188087"/>
                </a:lnTo>
                <a:lnTo>
                  <a:pt x="0" y="405511"/>
                </a:lnTo>
                <a:lnTo>
                  <a:pt x="109093" y="436105"/>
                </a:lnTo>
                <a:lnTo>
                  <a:pt x="165989" y="447992"/>
                </a:lnTo>
                <a:lnTo>
                  <a:pt x="223647" y="457352"/>
                </a:lnTo>
                <a:lnTo>
                  <a:pt x="370078" y="472465"/>
                </a:lnTo>
                <a:lnTo>
                  <a:pt x="429133" y="480758"/>
                </a:lnTo>
                <a:lnTo>
                  <a:pt x="509778" y="496239"/>
                </a:lnTo>
                <a:lnTo>
                  <a:pt x="530987" y="501269"/>
                </a:lnTo>
                <a:lnTo>
                  <a:pt x="552323" y="505599"/>
                </a:lnTo>
                <a:lnTo>
                  <a:pt x="573913" y="508838"/>
                </a:lnTo>
                <a:lnTo>
                  <a:pt x="595884" y="510997"/>
                </a:lnTo>
                <a:lnTo>
                  <a:pt x="636905" y="512432"/>
                </a:lnTo>
                <a:lnTo>
                  <a:pt x="744855" y="512432"/>
                </a:lnTo>
                <a:lnTo>
                  <a:pt x="1293114" y="511352"/>
                </a:lnTo>
                <a:lnTo>
                  <a:pt x="1401191" y="511352"/>
                </a:lnTo>
                <a:lnTo>
                  <a:pt x="1401191" y="463473"/>
                </a:lnTo>
                <a:lnTo>
                  <a:pt x="1401191" y="438277"/>
                </a:lnTo>
                <a:lnTo>
                  <a:pt x="1497965" y="438277"/>
                </a:lnTo>
                <a:lnTo>
                  <a:pt x="1497965" y="246748"/>
                </a:lnTo>
                <a:lnTo>
                  <a:pt x="1497965" y="242074"/>
                </a:lnTo>
                <a:lnTo>
                  <a:pt x="1497965" y="22227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STACK</a:t>
            </a:r>
            <a:r>
              <a:rPr spc="-45" dirty="0"/>
              <a:t> </a:t>
            </a:r>
            <a:r>
              <a:rPr dirty="0"/>
              <a:t>OVERFLOW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55765" y="2328163"/>
            <a:ext cx="25031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0D649B"/>
                </a:solidFill>
                <a:latin typeface="Courier New"/>
                <a:cs typeface="Courier New"/>
              </a:rPr>
              <a:t>DEVELOPER</a:t>
            </a:r>
            <a:endParaRPr sz="36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1828800"/>
            <a:ext cx="4800600" cy="43529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55765" y="2619250"/>
            <a:ext cx="3883025" cy="136144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3600" b="1" spc="10" dirty="0">
                <a:solidFill>
                  <a:srgbClr val="0D649B"/>
                </a:solidFill>
                <a:latin typeface="Courier New"/>
                <a:cs typeface="Courier New"/>
              </a:rPr>
              <a:t>SURVEY</a:t>
            </a:r>
            <a:r>
              <a:rPr sz="3600" b="1" spc="-65" dirty="0">
                <a:solidFill>
                  <a:srgbClr val="0D649B"/>
                </a:solidFill>
                <a:latin typeface="Courier New"/>
                <a:cs typeface="Courier New"/>
              </a:rPr>
              <a:t> </a:t>
            </a:r>
            <a:r>
              <a:rPr sz="3600" b="1" dirty="0">
                <a:solidFill>
                  <a:srgbClr val="0D649B"/>
                </a:solidFill>
                <a:latin typeface="Courier New"/>
                <a:cs typeface="Courier New"/>
              </a:rPr>
              <a:t>RESULTS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IN" sz="2750" spc="-5" dirty="0">
                <a:solidFill>
                  <a:srgbClr val="006FC0"/>
                </a:solidFill>
                <a:latin typeface="Calibri"/>
                <a:cs typeface="Calibri"/>
              </a:rPr>
              <a:t>Siranjeevi B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5765" y="4046537"/>
            <a:ext cx="17379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lang="en-IN" sz="2750" spc="15" dirty="0">
                <a:solidFill>
                  <a:srgbClr val="006FC0"/>
                </a:solidFill>
                <a:latin typeface="Calibri"/>
                <a:cs typeface="Calibri"/>
              </a:rPr>
              <a:t>7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/12/2023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00807" y="855090"/>
            <a:ext cx="192405" cy="360045"/>
          </a:xfrm>
          <a:custGeom>
            <a:avLst/>
            <a:gdLst/>
            <a:ahLst/>
            <a:cxnLst/>
            <a:rect l="l" t="t" r="r" b="b"/>
            <a:pathLst>
              <a:path w="192405" h="360044">
                <a:moveTo>
                  <a:pt x="191935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11938" y="360045"/>
                </a:lnTo>
                <a:lnTo>
                  <a:pt x="184785" y="360045"/>
                </a:lnTo>
                <a:lnTo>
                  <a:pt x="191935" y="360045"/>
                </a:lnTo>
                <a:lnTo>
                  <a:pt x="191935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4791" y="769797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6214" y="2281732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8406" y="4378375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1444" y="830630"/>
            <a:ext cx="274955" cy="372745"/>
          </a:xfrm>
          <a:custGeom>
            <a:avLst/>
            <a:gdLst/>
            <a:ahLst/>
            <a:cxnLst/>
            <a:rect l="l" t="t" r="r" b="b"/>
            <a:pathLst>
              <a:path w="274955" h="372744">
                <a:moveTo>
                  <a:pt x="274701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0043" y="372186"/>
                </a:lnTo>
                <a:lnTo>
                  <a:pt x="240449" y="372186"/>
                </a:lnTo>
                <a:lnTo>
                  <a:pt x="274701" y="372186"/>
                </a:lnTo>
                <a:lnTo>
                  <a:pt x="274701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81063"/>
            <a:ext cx="856297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spc="25" dirty="0">
                <a:solidFill>
                  <a:srgbClr val="005392"/>
                </a:solidFill>
              </a:rPr>
              <a:t>DATABASE</a:t>
            </a:r>
            <a:r>
              <a:rPr sz="3950" spc="35" dirty="0">
                <a:solidFill>
                  <a:srgbClr val="005392"/>
                </a:solidFill>
              </a:rPr>
              <a:t> </a:t>
            </a:r>
            <a:r>
              <a:rPr sz="3950" spc="25" dirty="0">
                <a:solidFill>
                  <a:srgbClr val="005392"/>
                </a:solidFill>
              </a:rPr>
              <a:t>TRENDS </a:t>
            </a:r>
            <a:r>
              <a:rPr sz="3950" spc="15" dirty="0">
                <a:solidFill>
                  <a:srgbClr val="005392"/>
                </a:solidFill>
              </a:rPr>
              <a:t>-</a:t>
            </a:r>
            <a:r>
              <a:rPr sz="3950" spc="40" dirty="0">
                <a:solidFill>
                  <a:srgbClr val="005392"/>
                </a:solidFill>
              </a:rPr>
              <a:t> </a:t>
            </a:r>
            <a:r>
              <a:rPr sz="3950" spc="25" dirty="0">
                <a:solidFill>
                  <a:srgbClr val="005392"/>
                </a:solidFill>
              </a:rPr>
              <a:t>FINDINGS</a:t>
            </a:r>
            <a:r>
              <a:rPr sz="3950" spc="30" dirty="0">
                <a:solidFill>
                  <a:srgbClr val="005392"/>
                </a:solidFill>
              </a:rPr>
              <a:t> </a:t>
            </a:r>
            <a:r>
              <a:rPr sz="3950" spc="15" dirty="0">
                <a:solidFill>
                  <a:srgbClr val="005392"/>
                </a:solidFill>
              </a:rPr>
              <a:t>&amp; </a:t>
            </a:r>
            <a:r>
              <a:rPr sz="3950" spc="-2355" dirty="0">
                <a:solidFill>
                  <a:srgbClr val="005392"/>
                </a:solidFill>
              </a:rPr>
              <a:t> </a:t>
            </a:r>
            <a:r>
              <a:rPr sz="3950" spc="25" dirty="0">
                <a:solidFill>
                  <a:srgbClr val="005392"/>
                </a:solidFill>
              </a:rPr>
              <a:t>IMPLICATIONS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3127" y="2824797"/>
            <a:ext cx="4688205" cy="17272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65785" indent="-229235">
              <a:lnSpc>
                <a:spcPts val="300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750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popular </a:t>
            </a:r>
            <a:r>
              <a:rPr sz="2750" spc="-6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27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now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0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PostgreSQL</a:t>
            </a:r>
            <a:r>
              <a:rPr sz="2750" spc="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75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30" dirty="0">
                <a:solidFill>
                  <a:srgbClr val="006FC0"/>
                </a:solidFill>
                <a:latin typeface="Calibri"/>
                <a:cs typeface="Calibri"/>
              </a:rPr>
              <a:t>MS</a:t>
            </a:r>
            <a:r>
              <a:rPr sz="275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75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Server </a:t>
            </a:r>
            <a:r>
              <a:rPr sz="275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75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75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45" dirty="0">
                <a:solidFill>
                  <a:srgbClr val="006FC0"/>
                </a:solidFill>
                <a:latin typeface="Calibri"/>
                <a:cs typeface="Calibri"/>
              </a:rPr>
              <a:t>Top3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127" y="1794255"/>
            <a:ext cx="71361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75275" algn="l"/>
              </a:tabLst>
            </a:pP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5765" y="2824797"/>
            <a:ext cx="4632325" cy="17272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72085" indent="-229235">
              <a:lnSpc>
                <a:spcPts val="300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change</a:t>
            </a:r>
            <a:r>
              <a:rPr sz="2750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75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database </a:t>
            </a:r>
            <a:r>
              <a:rPr sz="2750" spc="-6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750" spc="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7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expected</a:t>
            </a:r>
            <a:r>
              <a:rPr sz="2750" spc="2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3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75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0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Fast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growing</a:t>
            </a:r>
            <a:r>
              <a:rPr sz="2750" spc="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share</a:t>
            </a:r>
            <a:r>
              <a:rPr sz="275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75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MongoDB,</a:t>
            </a:r>
            <a:r>
              <a:rPr sz="2750" spc="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30" dirty="0">
                <a:solidFill>
                  <a:srgbClr val="006FC0"/>
                </a:solidFill>
                <a:latin typeface="Calibri"/>
                <a:cs typeface="Calibri"/>
              </a:rPr>
              <a:t>Redis,</a:t>
            </a:r>
            <a:r>
              <a:rPr sz="2750" spc="2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Elasticsearch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27717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DASHBOARD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367276" y="3132137"/>
            <a:ext cx="6874509" cy="15684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86995">
              <a:lnSpc>
                <a:spcPts val="2400"/>
              </a:lnSpc>
              <a:spcBef>
                <a:spcPts val="355"/>
              </a:spcBef>
            </a:pP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https://dataplatform.cloud.ibm.com/dashboards/0b3fb618- </a:t>
            </a:r>
            <a:r>
              <a:rPr sz="2150" spc="-4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Calibri"/>
                <a:cs typeface="Calibri"/>
              </a:rPr>
              <a:t>bc27-442b-9e99-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2150" spc="15" dirty="0">
                <a:solidFill>
                  <a:srgbClr val="006FC0"/>
                </a:solidFill>
                <a:latin typeface="Calibri"/>
                <a:cs typeface="Calibri"/>
              </a:rPr>
              <a:t>2951f3afec31/view/0220fb76679b33d115d0b5e407cc7e057</a:t>
            </a:r>
            <a:endParaRPr sz="2150">
              <a:latin typeface="Calibri"/>
              <a:cs typeface="Calibri"/>
            </a:endParaRPr>
          </a:p>
          <a:p>
            <a:pPr marL="12700" marR="72390">
              <a:lnSpc>
                <a:spcPts val="2400"/>
              </a:lnSpc>
              <a:spcBef>
                <a:spcPts val="145"/>
              </a:spcBef>
            </a:pPr>
            <a:r>
              <a:rPr sz="2150" spc="20" dirty="0">
                <a:solidFill>
                  <a:srgbClr val="006FC0"/>
                </a:solidFill>
                <a:latin typeface="Calibri"/>
                <a:cs typeface="Calibri"/>
              </a:rPr>
              <a:t>8612408babbd156d3d47b495c667097a96e1091c82f185fda </a:t>
            </a:r>
            <a:r>
              <a:rPr sz="2150" spc="-4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Calibri"/>
                <a:cs typeface="Calibri"/>
              </a:rPr>
              <a:t>405364a5bd475c98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5" y="1905000"/>
            <a:ext cx="305752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962" y="1300225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575" y="656336"/>
            <a:ext cx="46005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DASHBOARD</a:t>
            </a:r>
            <a:r>
              <a:rPr sz="395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20" dirty="0">
                <a:solidFill>
                  <a:srgbClr val="005392"/>
                </a:solidFill>
                <a:latin typeface="Courier New"/>
                <a:cs typeface="Courier New"/>
              </a:rPr>
              <a:t>TAB</a:t>
            </a:r>
            <a:r>
              <a:rPr sz="395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15" dirty="0">
                <a:solidFill>
                  <a:srgbClr val="005392"/>
                </a:solidFill>
                <a:latin typeface="Courier New"/>
                <a:cs typeface="Courier New"/>
              </a:rPr>
              <a:t>1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689224"/>
            <a:ext cx="59289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Screenshot</a:t>
            </a:r>
            <a:r>
              <a:rPr sz="275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r>
              <a:rPr sz="27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30" dirty="0">
                <a:solidFill>
                  <a:srgbClr val="006FC0"/>
                </a:solidFill>
                <a:latin typeface="Calibri"/>
                <a:cs typeface="Calibri"/>
              </a:rPr>
              <a:t>tab</a:t>
            </a:r>
            <a:r>
              <a:rPr sz="275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275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goes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here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62100" y="1381125"/>
            <a:ext cx="8667750" cy="5133975"/>
            <a:chOff x="1562100" y="1381125"/>
            <a:chExt cx="8667750" cy="51339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3550" y="1381125"/>
              <a:ext cx="8324850" cy="26193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3867150"/>
              <a:ext cx="8667750" cy="2647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962" y="1300225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575" y="656336"/>
            <a:ext cx="46005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DASHBOARD</a:t>
            </a:r>
            <a:r>
              <a:rPr sz="395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20" dirty="0">
                <a:solidFill>
                  <a:srgbClr val="005392"/>
                </a:solidFill>
                <a:latin typeface="Courier New"/>
                <a:cs typeface="Courier New"/>
              </a:rPr>
              <a:t>TAB</a:t>
            </a:r>
            <a:r>
              <a:rPr sz="395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15" dirty="0">
                <a:solidFill>
                  <a:srgbClr val="005392"/>
                </a:solidFill>
                <a:latin typeface="Courier New"/>
                <a:cs typeface="Courier New"/>
              </a:rPr>
              <a:t>2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689224"/>
            <a:ext cx="59289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Screenshot</a:t>
            </a:r>
            <a:r>
              <a:rPr sz="275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r>
              <a:rPr sz="27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30" dirty="0">
                <a:solidFill>
                  <a:srgbClr val="006FC0"/>
                </a:solidFill>
                <a:latin typeface="Calibri"/>
                <a:cs typeface="Calibri"/>
              </a:rPr>
              <a:t>tab</a:t>
            </a:r>
            <a:r>
              <a:rPr sz="275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75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goes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here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75" y="1323975"/>
            <a:ext cx="9258300" cy="5162550"/>
            <a:chOff x="600075" y="1323975"/>
            <a:chExt cx="9258300" cy="51625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5" y="1323975"/>
              <a:ext cx="9010650" cy="24860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3686175"/>
              <a:ext cx="9020175" cy="2800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962" y="1300225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575" y="656336"/>
            <a:ext cx="46005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DASHBOARD</a:t>
            </a:r>
            <a:r>
              <a:rPr sz="395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20" dirty="0">
                <a:solidFill>
                  <a:srgbClr val="005392"/>
                </a:solidFill>
                <a:latin typeface="Courier New"/>
                <a:cs typeface="Courier New"/>
              </a:rPr>
              <a:t>TAB</a:t>
            </a:r>
            <a:r>
              <a:rPr sz="395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15" dirty="0">
                <a:solidFill>
                  <a:srgbClr val="005392"/>
                </a:solidFill>
                <a:latin typeface="Courier New"/>
                <a:cs typeface="Courier New"/>
              </a:rPr>
              <a:t>3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689224"/>
            <a:ext cx="59289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Screenshot</a:t>
            </a:r>
            <a:r>
              <a:rPr sz="275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r>
              <a:rPr sz="27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30" dirty="0">
                <a:solidFill>
                  <a:srgbClr val="006FC0"/>
                </a:solidFill>
                <a:latin typeface="Calibri"/>
                <a:cs typeface="Calibri"/>
              </a:rPr>
              <a:t>tab</a:t>
            </a:r>
            <a:r>
              <a:rPr sz="275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75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goes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here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75" y="1314450"/>
            <a:ext cx="9763125" cy="5467350"/>
            <a:chOff x="600075" y="1314450"/>
            <a:chExt cx="9763125" cy="54673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950" y="1314450"/>
              <a:ext cx="8791575" cy="28670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75" y="4029073"/>
              <a:ext cx="9763125" cy="2752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962" y="1366900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3837" y="6255105"/>
            <a:ext cx="197485" cy="386715"/>
          </a:xfrm>
          <a:custGeom>
            <a:avLst/>
            <a:gdLst/>
            <a:ahLst/>
            <a:cxnLst/>
            <a:rect l="l" t="t" r="r" b="b"/>
            <a:pathLst>
              <a:path w="197485" h="386715">
                <a:moveTo>
                  <a:pt x="196888" y="0"/>
                </a:moveTo>
                <a:lnTo>
                  <a:pt x="16891" y="0"/>
                </a:lnTo>
                <a:lnTo>
                  <a:pt x="16891" y="8636"/>
                </a:lnTo>
                <a:lnTo>
                  <a:pt x="0" y="8636"/>
                </a:lnTo>
                <a:lnTo>
                  <a:pt x="0" y="368642"/>
                </a:lnTo>
                <a:lnTo>
                  <a:pt x="16891" y="368642"/>
                </a:lnTo>
                <a:lnTo>
                  <a:pt x="16891" y="386638"/>
                </a:lnTo>
                <a:lnTo>
                  <a:pt x="196888" y="386638"/>
                </a:lnTo>
                <a:lnTo>
                  <a:pt x="196888" y="359994"/>
                </a:lnTo>
                <a:lnTo>
                  <a:pt x="196888" y="26657"/>
                </a:lnTo>
                <a:lnTo>
                  <a:pt x="196888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575" y="656336"/>
            <a:ext cx="30765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DISCUSSION</a:t>
            </a:r>
            <a:endParaRPr sz="39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828800"/>
            <a:ext cx="4343400" cy="43529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55765" y="2629535"/>
            <a:ext cx="40106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Do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30" dirty="0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sz="275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7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any</a:t>
            </a:r>
            <a:r>
              <a:rPr sz="2750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questions?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94843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OVERALL FINDINGS</a:t>
            </a:r>
            <a:r>
              <a:rPr sz="3950" spc="30" dirty="0">
                <a:solidFill>
                  <a:srgbClr val="005392"/>
                </a:solidFill>
              </a:rPr>
              <a:t> </a:t>
            </a:r>
            <a:r>
              <a:rPr sz="3950" spc="15" dirty="0">
                <a:solidFill>
                  <a:srgbClr val="005392"/>
                </a:solidFill>
              </a:rPr>
              <a:t>&amp;</a:t>
            </a:r>
            <a:r>
              <a:rPr sz="3950" spc="30" dirty="0">
                <a:solidFill>
                  <a:srgbClr val="005392"/>
                </a:solidFill>
              </a:rPr>
              <a:t> </a:t>
            </a:r>
            <a:r>
              <a:rPr sz="3950" spc="25" dirty="0">
                <a:solidFill>
                  <a:srgbClr val="005392"/>
                </a:solidFill>
              </a:rPr>
              <a:t>IMPLICATIONS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3127" y="2824797"/>
            <a:ext cx="4958080" cy="26238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94360" indent="-229235">
              <a:lnSpc>
                <a:spcPts val="300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sz="275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6,3</a:t>
            </a:r>
            <a:r>
              <a:rPr sz="275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%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750" spc="1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750" spc="-6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women.</a:t>
            </a:r>
            <a:endParaRPr sz="2750">
              <a:latin typeface="Calibri"/>
              <a:cs typeface="Calibri"/>
            </a:endParaRPr>
          </a:p>
          <a:p>
            <a:pPr marL="241300" marR="289560" indent="-229235">
              <a:lnSpc>
                <a:spcPts val="300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majority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750" spc="2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750" spc="-6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younger</a:t>
            </a:r>
            <a:r>
              <a:rPr sz="2750" spc="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006FC0"/>
                </a:solidFill>
                <a:latin typeface="Calibri"/>
                <a:cs typeface="Calibri"/>
              </a:rPr>
              <a:t>40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years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0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750" spc="1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75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mostly</a:t>
            </a:r>
            <a:r>
              <a:rPr sz="2750" spc="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750" spc="-6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750" spc="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127" y="1794255"/>
            <a:ext cx="71361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75275" algn="l"/>
              </a:tabLst>
            </a:pP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5765" y="2824797"/>
            <a:ext cx="4979035" cy="17272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615315" indent="-229235">
              <a:lnSpc>
                <a:spcPts val="300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Java</a:t>
            </a:r>
            <a:r>
              <a:rPr sz="275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Script</a:t>
            </a:r>
            <a:r>
              <a:rPr sz="27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remains</a:t>
            </a:r>
            <a:r>
              <a:rPr sz="2750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most </a:t>
            </a:r>
            <a:r>
              <a:rPr sz="275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750" spc="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0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75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750" spc="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7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75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75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age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75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30765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CONCLUSION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629660" marR="64135" indent="-229235">
              <a:lnSpc>
                <a:spcPts val="3080"/>
              </a:lnSpc>
              <a:spcBef>
                <a:spcPts val="415"/>
              </a:spcBef>
              <a:buFont typeface="Arial MT"/>
              <a:buChar char="•"/>
              <a:tabLst>
                <a:tab pos="3630929" algn="l"/>
              </a:tabLst>
            </a:pPr>
            <a:r>
              <a:rPr spc="5" dirty="0"/>
              <a:t>Python</a:t>
            </a:r>
            <a:r>
              <a:rPr spc="160" dirty="0"/>
              <a:t> </a:t>
            </a:r>
            <a:r>
              <a:rPr spc="-15" dirty="0"/>
              <a:t>is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85" dirty="0"/>
              <a:t> </a:t>
            </a:r>
            <a:r>
              <a:rPr spc="-5" dirty="0"/>
              <a:t>programming</a:t>
            </a:r>
            <a:r>
              <a:rPr spc="235" dirty="0"/>
              <a:t> </a:t>
            </a:r>
            <a:r>
              <a:rPr spc="-5" dirty="0"/>
              <a:t>language</a:t>
            </a:r>
            <a:r>
              <a:rPr spc="160" dirty="0"/>
              <a:t> </a:t>
            </a:r>
            <a:r>
              <a:rPr spc="-20" dirty="0"/>
              <a:t>with </a:t>
            </a:r>
            <a:r>
              <a:rPr spc="-610" dirty="0"/>
              <a:t> </a:t>
            </a:r>
            <a:r>
              <a:rPr spc="-20" dirty="0"/>
              <a:t>fast</a:t>
            </a:r>
            <a:r>
              <a:rPr spc="90" dirty="0"/>
              <a:t> </a:t>
            </a:r>
            <a:r>
              <a:rPr spc="-15" dirty="0"/>
              <a:t>growing</a:t>
            </a:r>
            <a:r>
              <a:rPr spc="160" dirty="0"/>
              <a:t> </a:t>
            </a:r>
            <a:r>
              <a:rPr spc="-5" dirty="0"/>
              <a:t>number</a:t>
            </a:r>
            <a:r>
              <a:rPr spc="204" dirty="0"/>
              <a:t> </a:t>
            </a:r>
            <a:r>
              <a:rPr spc="25" dirty="0"/>
              <a:t>of</a:t>
            </a:r>
            <a:r>
              <a:rPr spc="-45" dirty="0"/>
              <a:t> </a:t>
            </a:r>
            <a:r>
              <a:rPr spc="-25" dirty="0"/>
              <a:t>users</a:t>
            </a:r>
          </a:p>
          <a:p>
            <a:pPr marL="3629660" marR="5080" indent="-229235">
              <a:lnSpc>
                <a:spcPts val="3080"/>
              </a:lnSpc>
              <a:spcBef>
                <a:spcPts val="900"/>
              </a:spcBef>
              <a:buFont typeface="Arial MT"/>
              <a:buChar char="•"/>
              <a:tabLst>
                <a:tab pos="3630929" algn="l"/>
              </a:tabLst>
            </a:pPr>
            <a:r>
              <a:rPr spc="-15" dirty="0"/>
              <a:t>Fast</a:t>
            </a:r>
            <a:r>
              <a:rPr spc="15" dirty="0"/>
              <a:t> </a:t>
            </a:r>
            <a:r>
              <a:rPr spc="-15" dirty="0"/>
              <a:t>growing</a:t>
            </a:r>
            <a:r>
              <a:rPr spc="160" dirty="0"/>
              <a:t> </a:t>
            </a:r>
            <a:r>
              <a:rPr dirty="0"/>
              <a:t>share</a:t>
            </a:r>
            <a:r>
              <a:rPr spc="90" dirty="0"/>
              <a:t> </a:t>
            </a:r>
            <a:r>
              <a:rPr spc="25" dirty="0"/>
              <a:t>of </a:t>
            </a:r>
            <a:r>
              <a:rPr dirty="0"/>
              <a:t>such</a:t>
            </a:r>
            <a:r>
              <a:rPr spc="85" dirty="0"/>
              <a:t> </a:t>
            </a:r>
            <a:r>
              <a:rPr spc="-5" dirty="0"/>
              <a:t>databases</a:t>
            </a:r>
            <a:r>
              <a:rPr spc="155" dirty="0"/>
              <a:t> </a:t>
            </a:r>
            <a:r>
              <a:rPr spc="20" dirty="0"/>
              <a:t>as </a:t>
            </a:r>
            <a:r>
              <a:rPr spc="25" dirty="0"/>
              <a:t> </a:t>
            </a:r>
            <a:r>
              <a:rPr spc="5" dirty="0"/>
              <a:t>MongoDB,</a:t>
            </a:r>
            <a:r>
              <a:rPr spc="120" dirty="0"/>
              <a:t> </a:t>
            </a:r>
            <a:r>
              <a:rPr spc="-25" dirty="0"/>
              <a:t>Redis,</a:t>
            </a:r>
            <a:r>
              <a:rPr spc="250" dirty="0"/>
              <a:t> </a:t>
            </a:r>
            <a:r>
              <a:rPr spc="-10" dirty="0"/>
              <a:t>Elasticsearch</a:t>
            </a:r>
            <a:r>
              <a:rPr spc="240" dirty="0"/>
              <a:t> </a:t>
            </a:r>
            <a:r>
              <a:rPr spc="-15" dirty="0"/>
              <a:t>is</a:t>
            </a:r>
            <a:r>
              <a:rPr spc="10" dirty="0"/>
              <a:t> </a:t>
            </a:r>
            <a:r>
              <a:rPr spc="-20" dirty="0"/>
              <a:t>expected</a:t>
            </a:r>
          </a:p>
          <a:p>
            <a:pPr marL="3629660" indent="-22923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630929" algn="l"/>
              </a:tabLst>
            </a:pPr>
            <a:r>
              <a:rPr spc="10" dirty="0"/>
              <a:t>Majority</a:t>
            </a:r>
            <a:r>
              <a:rPr spc="60" dirty="0"/>
              <a:t> </a:t>
            </a:r>
            <a:r>
              <a:rPr spc="25" dirty="0"/>
              <a:t>of</a:t>
            </a:r>
            <a:r>
              <a:rPr spc="-45" dirty="0"/>
              <a:t> </a:t>
            </a:r>
            <a:r>
              <a:rPr spc="-15" dirty="0"/>
              <a:t>developers</a:t>
            </a:r>
            <a:r>
              <a:rPr spc="235" dirty="0"/>
              <a:t> </a:t>
            </a:r>
            <a:r>
              <a:rPr spc="15" dirty="0"/>
              <a:t>are</a:t>
            </a:r>
            <a:r>
              <a:rPr spc="-60" dirty="0"/>
              <a:t> </a:t>
            </a:r>
            <a:r>
              <a:rPr spc="10" dirty="0"/>
              <a:t>men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2114550"/>
            <a:ext cx="3057525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24663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APPENDIX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1847850"/>
            <a:ext cx="319087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655" y="673988"/>
            <a:ext cx="36830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0" dirty="0">
                <a:solidFill>
                  <a:srgbClr val="005392"/>
                </a:solidFill>
              </a:rPr>
              <a:t>JOB</a:t>
            </a:r>
            <a:r>
              <a:rPr sz="3950" spc="-30" dirty="0">
                <a:solidFill>
                  <a:srgbClr val="005392"/>
                </a:solidFill>
              </a:rPr>
              <a:t> </a:t>
            </a:r>
            <a:r>
              <a:rPr sz="3950" spc="25" dirty="0">
                <a:solidFill>
                  <a:srgbClr val="005392"/>
                </a:solidFill>
              </a:rPr>
              <a:t>POSTINGS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9205976" y="1719326"/>
            <a:ext cx="0" cy="3629025"/>
          </a:xfrm>
          <a:custGeom>
            <a:avLst/>
            <a:gdLst/>
            <a:ahLst/>
            <a:cxnLst/>
            <a:rect l="l" t="t" r="r" b="b"/>
            <a:pathLst>
              <a:path h="3629025">
                <a:moveTo>
                  <a:pt x="0" y="0"/>
                </a:moveTo>
                <a:lnTo>
                  <a:pt x="0" y="3629025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19375" y="1719326"/>
            <a:ext cx="5838825" cy="3629025"/>
            <a:chOff x="2619375" y="1719326"/>
            <a:chExt cx="5838825" cy="3629025"/>
          </a:xfrm>
        </p:grpSpPr>
        <p:sp>
          <p:nvSpPr>
            <p:cNvPr id="5" name="object 5"/>
            <p:cNvSpPr/>
            <p:nvPr/>
          </p:nvSpPr>
          <p:spPr>
            <a:xfrm>
              <a:off x="3719575" y="3105150"/>
              <a:ext cx="2190750" cy="2243455"/>
            </a:xfrm>
            <a:custGeom>
              <a:avLst/>
              <a:gdLst/>
              <a:ahLst/>
              <a:cxnLst/>
              <a:rect l="l" t="t" r="r" b="b"/>
              <a:pathLst>
                <a:path w="2190750" h="2243454">
                  <a:moveTo>
                    <a:pt x="0" y="523875"/>
                  </a:moveTo>
                  <a:lnTo>
                    <a:pt x="0" y="2243201"/>
                  </a:lnTo>
                </a:path>
                <a:path w="2190750" h="2243454">
                  <a:moveTo>
                    <a:pt x="0" y="0"/>
                  </a:moveTo>
                  <a:lnTo>
                    <a:pt x="0" y="333375"/>
                  </a:lnTo>
                </a:path>
                <a:path w="2190750" h="2243454">
                  <a:moveTo>
                    <a:pt x="1095375" y="523875"/>
                  </a:moveTo>
                  <a:lnTo>
                    <a:pt x="1095375" y="2243201"/>
                  </a:lnTo>
                </a:path>
                <a:path w="2190750" h="2243454">
                  <a:moveTo>
                    <a:pt x="1095375" y="0"/>
                  </a:moveTo>
                  <a:lnTo>
                    <a:pt x="1095375" y="333375"/>
                  </a:lnTo>
                </a:path>
                <a:path w="2190750" h="2243454">
                  <a:moveTo>
                    <a:pt x="2190750" y="523875"/>
                  </a:moveTo>
                  <a:lnTo>
                    <a:pt x="2190750" y="2243201"/>
                  </a:lnTo>
                </a:path>
                <a:path w="2190750" h="2243454">
                  <a:moveTo>
                    <a:pt x="2190750" y="0"/>
                  </a:moveTo>
                  <a:lnTo>
                    <a:pt x="219075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9375" y="3438525"/>
              <a:ext cx="3543300" cy="190500"/>
            </a:xfrm>
            <a:custGeom>
              <a:avLst/>
              <a:gdLst/>
              <a:ahLst/>
              <a:cxnLst/>
              <a:rect l="l" t="t" r="r" b="b"/>
              <a:pathLst>
                <a:path w="3543300" h="190500">
                  <a:moveTo>
                    <a:pt x="35433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543300" y="190500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19575" y="2590800"/>
              <a:ext cx="2190750" cy="333375"/>
            </a:xfrm>
            <a:custGeom>
              <a:avLst/>
              <a:gdLst/>
              <a:ahLst/>
              <a:cxnLst/>
              <a:rect l="l" t="t" r="r" b="b"/>
              <a:pathLst>
                <a:path w="2190750" h="333375">
                  <a:moveTo>
                    <a:pt x="0" y="0"/>
                  </a:moveTo>
                  <a:lnTo>
                    <a:pt x="0" y="333375"/>
                  </a:lnTo>
                </a:path>
                <a:path w="2190750" h="333375">
                  <a:moveTo>
                    <a:pt x="1095375" y="0"/>
                  </a:moveTo>
                  <a:lnTo>
                    <a:pt x="1095375" y="333375"/>
                  </a:lnTo>
                </a:path>
                <a:path w="2190750" h="333375">
                  <a:moveTo>
                    <a:pt x="2190750" y="0"/>
                  </a:moveTo>
                  <a:lnTo>
                    <a:pt x="219075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9375" y="2924175"/>
              <a:ext cx="3705225" cy="180975"/>
            </a:xfrm>
            <a:custGeom>
              <a:avLst/>
              <a:gdLst/>
              <a:ahLst/>
              <a:cxnLst/>
              <a:rect l="l" t="t" r="r" b="b"/>
              <a:pathLst>
                <a:path w="3705225" h="180975">
                  <a:moveTo>
                    <a:pt x="37052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3705225" y="180975"/>
                  </a:lnTo>
                  <a:lnTo>
                    <a:pt x="37052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9575" y="2066925"/>
              <a:ext cx="2190750" cy="333375"/>
            </a:xfrm>
            <a:custGeom>
              <a:avLst/>
              <a:gdLst/>
              <a:ahLst/>
              <a:cxnLst/>
              <a:rect l="l" t="t" r="r" b="b"/>
              <a:pathLst>
                <a:path w="2190750" h="333375">
                  <a:moveTo>
                    <a:pt x="0" y="0"/>
                  </a:moveTo>
                  <a:lnTo>
                    <a:pt x="0" y="333375"/>
                  </a:lnTo>
                </a:path>
                <a:path w="2190750" h="333375">
                  <a:moveTo>
                    <a:pt x="1095375" y="0"/>
                  </a:moveTo>
                  <a:lnTo>
                    <a:pt x="1095375" y="333375"/>
                  </a:lnTo>
                </a:path>
                <a:path w="2190750" h="333375">
                  <a:moveTo>
                    <a:pt x="2190750" y="0"/>
                  </a:moveTo>
                  <a:lnTo>
                    <a:pt x="219075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9375" y="2400300"/>
              <a:ext cx="4333875" cy="190500"/>
            </a:xfrm>
            <a:custGeom>
              <a:avLst/>
              <a:gdLst/>
              <a:ahLst/>
              <a:cxnLst/>
              <a:rect l="l" t="t" r="r" b="b"/>
              <a:pathLst>
                <a:path w="4333875" h="190500">
                  <a:moveTo>
                    <a:pt x="433387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333875" y="190500"/>
                  </a:lnTo>
                  <a:lnTo>
                    <a:pt x="43338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9575" y="1719326"/>
              <a:ext cx="4391025" cy="3629025"/>
            </a:xfrm>
            <a:custGeom>
              <a:avLst/>
              <a:gdLst/>
              <a:ahLst/>
              <a:cxnLst/>
              <a:rect l="l" t="t" r="r" b="b"/>
              <a:pathLst>
                <a:path w="4391025" h="3629025">
                  <a:moveTo>
                    <a:pt x="0" y="0"/>
                  </a:moveTo>
                  <a:lnTo>
                    <a:pt x="0" y="166624"/>
                  </a:lnTo>
                </a:path>
                <a:path w="4391025" h="3629025">
                  <a:moveTo>
                    <a:pt x="1095375" y="0"/>
                  </a:moveTo>
                  <a:lnTo>
                    <a:pt x="1095375" y="166624"/>
                  </a:lnTo>
                </a:path>
                <a:path w="4391025" h="3629025">
                  <a:moveTo>
                    <a:pt x="2190750" y="0"/>
                  </a:moveTo>
                  <a:lnTo>
                    <a:pt x="2190750" y="166624"/>
                  </a:lnTo>
                </a:path>
                <a:path w="4391025" h="3629025">
                  <a:moveTo>
                    <a:pt x="3295650" y="347599"/>
                  </a:moveTo>
                  <a:lnTo>
                    <a:pt x="3295650" y="3629025"/>
                  </a:lnTo>
                </a:path>
                <a:path w="4391025" h="3629025">
                  <a:moveTo>
                    <a:pt x="3295650" y="0"/>
                  </a:moveTo>
                  <a:lnTo>
                    <a:pt x="3295650" y="166624"/>
                  </a:lnTo>
                </a:path>
                <a:path w="4391025" h="3629025">
                  <a:moveTo>
                    <a:pt x="4391025" y="347599"/>
                  </a:moveTo>
                  <a:lnTo>
                    <a:pt x="4391025" y="3629025"/>
                  </a:lnTo>
                </a:path>
                <a:path w="4391025" h="3629025">
                  <a:moveTo>
                    <a:pt x="4391025" y="0"/>
                  </a:moveTo>
                  <a:lnTo>
                    <a:pt x="4391025" y="16662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9375" y="1885949"/>
              <a:ext cx="5838825" cy="3295650"/>
            </a:xfrm>
            <a:custGeom>
              <a:avLst/>
              <a:gdLst/>
              <a:ahLst/>
              <a:cxnLst/>
              <a:rect l="l" t="t" r="r" b="b"/>
              <a:pathLst>
                <a:path w="5838825" h="3295650">
                  <a:moveTo>
                    <a:pt x="476250" y="3114675"/>
                  </a:moveTo>
                  <a:lnTo>
                    <a:pt x="0" y="3114675"/>
                  </a:lnTo>
                  <a:lnTo>
                    <a:pt x="0" y="3295650"/>
                  </a:lnTo>
                  <a:lnTo>
                    <a:pt x="476250" y="3295650"/>
                  </a:lnTo>
                  <a:lnTo>
                    <a:pt x="476250" y="3114675"/>
                  </a:lnTo>
                  <a:close/>
                </a:path>
                <a:path w="5838825" h="3295650">
                  <a:moveTo>
                    <a:pt x="476250" y="2590800"/>
                  </a:moveTo>
                  <a:lnTo>
                    <a:pt x="0" y="2590800"/>
                  </a:lnTo>
                  <a:lnTo>
                    <a:pt x="0" y="2781300"/>
                  </a:lnTo>
                  <a:lnTo>
                    <a:pt x="476250" y="2781300"/>
                  </a:lnTo>
                  <a:lnTo>
                    <a:pt x="476250" y="2590800"/>
                  </a:lnTo>
                  <a:close/>
                </a:path>
                <a:path w="5838825" h="3295650">
                  <a:moveTo>
                    <a:pt x="704850" y="2076450"/>
                  </a:moveTo>
                  <a:lnTo>
                    <a:pt x="0" y="2076450"/>
                  </a:lnTo>
                  <a:lnTo>
                    <a:pt x="0" y="2257425"/>
                  </a:lnTo>
                  <a:lnTo>
                    <a:pt x="704850" y="2257425"/>
                  </a:lnTo>
                  <a:lnTo>
                    <a:pt x="704850" y="2076450"/>
                  </a:lnTo>
                  <a:close/>
                </a:path>
                <a:path w="5838825" h="3295650">
                  <a:moveTo>
                    <a:pt x="58388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5838825" y="180975"/>
                  </a:lnTo>
                  <a:lnTo>
                    <a:pt x="58388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4200" y="1719326"/>
              <a:ext cx="0" cy="3629025"/>
            </a:xfrm>
            <a:custGeom>
              <a:avLst/>
              <a:gdLst/>
              <a:ahLst/>
              <a:cxnLst/>
              <a:rect l="l" t="t" r="r" b="b"/>
              <a:pathLst>
                <a:path h="3629025">
                  <a:moveTo>
                    <a:pt x="0" y="36290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80385" y="540867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2195" y="5408676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9115" y="5408676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4000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87918" y="5408676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5000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86850" y="5408676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7785" y="1839277"/>
            <a:ext cx="1147445" cy="33610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Washington</a:t>
            </a:r>
            <a:r>
              <a:rPr sz="14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DC</a:t>
            </a:r>
            <a:endParaRPr sz="1400">
              <a:latin typeface="Calibri"/>
              <a:cs typeface="Calibri"/>
            </a:endParaRPr>
          </a:p>
          <a:p>
            <a:pPr marL="282575" marR="5080" indent="332105" algn="r">
              <a:lnSpc>
                <a:spcPct val="243600"/>
              </a:lnSpc>
            </a:pP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t 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Seattle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New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York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Lo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Ang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</a:pP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co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R="11430" algn="r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Austin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52975" y="574357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91126" y="5338054"/>
            <a:ext cx="1358265" cy="56324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1111250" algn="l"/>
              </a:tabLst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207645">
              <a:lnSpc>
                <a:spcPct val="100000"/>
              </a:lnSpc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umb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r </a:t>
            </a:r>
            <a:r>
              <a:rPr sz="1400" spc="-7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J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obs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028825"/>
            <a:ext cx="3200400" cy="31908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377" y="554736"/>
            <a:ext cx="21615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OUTLINE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6255765" y="1716341"/>
            <a:ext cx="2875280" cy="39649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15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1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1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3526" y="81843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2439" y="781989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310" y="745286"/>
            <a:ext cx="188595" cy="367665"/>
          </a:xfrm>
          <a:custGeom>
            <a:avLst/>
            <a:gdLst/>
            <a:ahLst/>
            <a:cxnLst/>
            <a:rect l="l" t="t" r="r" b="b"/>
            <a:pathLst>
              <a:path w="188594" h="367665">
                <a:moveTo>
                  <a:pt x="188125" y="0"/>
                </a:moveTo>
                <a:lnTo>
                  <a:pt x="8128" y="0"/>
                </a:lnTo>
                <a:lnTo>
                  <a:pt x="8128" y="2743"/>
                </a:lnTo>
                <a:lnTo>
                  <a:pt x="2159" y="2743"/>
                </a:lnTo>
                <a:lnTo>
                  <a:pt x="2159" y="2489"/>
                </a:lnTo>
                <a:lnTo>
                  <a:pt x="0" y="2489"/>
                </a:lnTo>
                <a:lnTo>
                  <a:pt x="0" y="362534"/>
                </a:lnTo>
                <a:lnTo>
                  <a:pt x="2159" y="362534"/>
                </a:lnTo>
                <a:lnTo>
                  <a:pt x="2159" y="362153"/>
                </a:lnTo>
                <a:lnTo>
                  <a:pt x="2463" y="362153"/>
                </a:lnTo>
                <a:lnTo>
                  <a:pt x="2463" y="364693"/>
                </a:lnTo>
                <a:lnTo>
                  <a:pt x="2921" y="364693"/>
                </a:lnTo>
                <a:lnTo>
                  <a:pt x="2921" y="367233"/>
                </a:lnTo>
                <a:lnTo>
                  <a:pt x="182880" y="367233"/>
                </a:lnTo>
                <a:lnTo>
                  <a:pt x="182880" y="362534"/>
                </a:lnTo>
                <a:lnTo>
                  <a:pt x="182880" y="362153"/>
                </a:lnTo>
                <a:lnTo>
                  <a:pt x="182880" y="359994"/>
                </a:lnTo>
                <a:lnTo>
                  <a:pt x="188125" y="359994"/>
                </a:lnTo>
                <a:lnTo>
                  <a:pt x="18812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0453" y="270807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5109" y="2696133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37" y="673988"/>
            <a:ext cx="52127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POPULAR</a:t>
            </a:r>
            <a:r>
              <a:rPr sz="3950" spc="-25" dirty="0">
                <a:solidFill>
                  <a:srgbClr val="005392"/>
                </a:solidFill>
              </a:rPr>
              <a:t> </a:t>
            </a:r>
            <a:r>
              <a:rPr sz="3950" spc="25" dirty="0">
                <a:solidFill>
                  <a:srgbClr val="005392"/>
                </a:solidFill>
              </a:rPr>
              <a:t>LANGUAGES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0272776" y="1652651"/>
            <a:ext cx="0" cy="3695700"/>
          </a:xfrm>
          <a:custGeom>
            <a:avLst/>
            <a:gdLst/>
            <a:ahLst/>
            <a:cxnLst/>
            <a:rect l="l" t="t" r="r" b="b"/>
            <a:pathLst>
              <a:path h="3695700">
                <a:moveTo>
                  <a:pt x="0" y="0"/>
                </a:moveTo>
                <a:lnTo>
                  <a:pt x="0" y="36957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81238" y="1652651"/>
            <a:ext cx="7934325" cy="3695700"/>
            <a:chOff x="1781238" y="1652651"/>
            <a:chExt cx="7934325" cy="3695700"/>
          </a:xfrm>
        </p:grpSpPr>
        <p:sp>
          <p:nvSpPr>
            <p:cNvPr id="5" name="object 5"/>
            <p:cNvSpPr/>
            <p:nvPr/>
          </p:nvSpPr>
          <p:spPr>
            <a:xfrm>
              <a:off x="3005201" y="4857750"/>
              <a:ext cx="3629025" cy="490855"/>
            </a:xfrm>
            <a:custGeom>
              <a:avLst/>
              <a:gdLst/>
              <a:ahLst/>
              <a:cxnLst/>
              <a:rect l="l" t="t" r="r" b="b"/>
              <a:pathLst>
                <a:path w="3629025" h="490854">
                  <a:moveTo>
                    <a:pt x="0" y="371475"/>
                  </a:moveTo>
                  <a:lnTo>
                    <a:pt x="0" y="490600"/>
                  </a:lnTo>
                </a:path>
                <a:path w="3629025" h="490854">
                  <a:moveTo>
                    <a:pt x="0" y="0"/>
                  </a:moveTo>
                  <a:lnTo>
                    <a:pt x="0" y="238125"/>
                  </a:lnTo>
                </a:path>
                <a:path w="3629025" h="490854">
                  <a:moveTo>
                    <a:pt x="1209675" y="371475"/>
                  </a:moveTo>
                  <a:lnTo>
                    <a:pt x="1209675" y="490600"/>
                  </a:lnTo>
                </a:path>
                <a:path w="3629025" h="490854">
                  <a:moveTo>
                    <a:pt x="1209675" y="0"/>
                  </a:moveTo>
                  <a:lnTo>
                    <a:pt x="1209675" y="238125"/>
                  </a:lnTo>
                </a:path>
                <a:path w="3629025" h="490854">
                  <a:moveTo>
                    <a:pt x="2419350" y="371475"/>
                  </a:moveTo>
                  <a:lnTo>
                    <a:pt x="2419350" y="490600"/>
                  </a:lnTo>
                </a:path>
                <a:path w="3629025" h="490854">
                  <a:moveTo>
                    <a:pt x="2419350" y="0"/>
                  </a:moveTo>
                  <a:lnTo>
                    <a:pt x="2419350" y="238125"/>
                  </a:lnTo>
                </a:path>
                <a:path w="3629025" h="490854">
                  <a:moveTo>
                    <a:pt x="3629025" y="371475"/>
                  </a:moveTo>
                  <a:lnTo>
                    <a:pt x="3629025" y="490600"/>
                  </a:lnTo>
                </a:path>
                <a:path w="3629025" h="490854">
                  <a:moveTo>
                    <a:pt x="3629025" y="0"/>
                  </a:moveTo>
                  <a:lnTo>
                    <a:pt x="3629025" y="2381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0700" y="5095875"/>
              <a:ext cx="5133975" cy="133350"/>
            </a:xfrm>
            <a:custGeom>
              <a:avLst/>
              <a:gdLst/>
              <a:ahLst/>
              <a:cxnLst/>
              <a:rect l="l" t="t" r="r" b="b"/>
              <a:pathLst>
                <a:path w="5133975" h="133350">
                  <a:moveTo>
                    <a:pt x="513397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5133975" y="133350"/>
                  </a:lnTo>
                  <a:lnTo>
                    <a:pt x="51339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05201" y="4486275"/>
              <a:ext cx="3629025" cy="238125"/>
            </a:xfrm>
            <a:custGeom>
              <a:avLst/>
              <a:gdLst/>
              <a:ahLst/>
              <a:cxnLst/>
              <a:rect l="l" t="t" r="r" b="b"/>
              <a:pathLst>
                <a:path w="3629025" h="238125">
                  <a:moveTo>
                    <a:pt x="0" y="0"/>
                  </a:moveTo>
                  <a:lnTo>
                    <a:pt x="0" y="238125"/>
                  </a:lnTo>
                </a:path>
                <a:path w="3629025" h="238125">
                  <a:moveTo>
                    <a:pt x="1209675" y="0"/>
                  </a:moveTo>
                  <a:lnTo>
                    <a:pt x="1209675" y="238125"/>
                  </a:lnTo>
                </a:path>
                <a:path w="3629025" h="238125">
                  <a:moveTo>
                    <a:pt x="2419350" y="0"/>
                  </a:moveTo>
                  <a:lnTo>
                    <a:pt x="2419350" y="238125"/>
                  </a:lnTo>
                </a:path>
                <a:path w="3629025" h="238125">
                  <a:moveTo>
                    <a:pt x="3629025" y="0"/>
                  </a:moveTo>
                  <a:lnTo>
                    <a:pt x="3629025" y="2381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0700" y="4724400"/>
              <a:ext cx="5133975" cy="133350"/>
            </a:xfrm>
            <a:custGeom>
              <a:avLst/>
              <a:gdLst/>
              <a:ahLst/>
              <a:cxnLst/>
              <a:rect l="l" t="t" r="r" b="b"/>
              <a:pathLst>
                <a:path w="5133975" h="133350">
                  <a:moveTo>
                    <a:pt x="513397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5133975" y="133350"/>
                  </a:lnTo>
                  <a:lnTo>
                    <a:pt x="51339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05201" y="4114800"/>
              <a:ext cx="3629025" cy="238125"/>
            </a:xfrm>
            <a:custGeom>
              <a:avLst/>
              <a:gdLst/>
              <a:ahLst/>
              <a:cxnLst/>
              <a:rect l="l" t="t" r="r" b="b"/>
              <a:pathLst>
                <a:path w="3629025" h="238125">
                  <a:moveTo>
                    <a:pt x="0" y="0"/>
                  </a:moveTo>
                  <a:lnTo>
                    <a:pt x="0" y="238125"/>
                  </a:lnTo>
                </a:path>
                <a:path w="3629025" h="238125">
                  <a:moveTo>
                    <a:pt x="1209675" y="0"/>
                  </a:moveTo>
                  <a:lnTo>
                    <a:pt x="1209675" y="238125"/>
                  </a:lnTo>
                </a:path>
                <a:path w="3629025" h="238125">
                  <a:moveTo>
                    <a:pt x="2419350" y="0"/>
                  </a:moveTo>
                  <a:lnTo>
                    <a:pt x="2419350" y="238125"/>
                  </a:lnTo>
                </a:path>
                <a:path w="3629025" h="238125">
                  <a:moveTo>
                    <a:pt x="3629025" y="0"/>
                  </a:moveTo>
                  <a:lnTo>
                    <a:pt x="3629025" y="2381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0700" y="4352925"/>
              <a:ext cx="5372100" cy="133350"/>
            </a:xfrm>
            <a:custGeom>
              <a:avLst/>
              <a:gdLst/>
              <a:ahLst/>
              <a:cxnLst/>
              <a:rect l="l" t="t" r="r" b="b"/>
              <a:pathLst>
                <a:path w="5372100" h="133350">
                  <a:moveTo>
                    <a:pt x="53721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5372100" y="133350"/>
                  </a:lnTo>
                  <a:lnTo>
                    <a:pt x="53721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5201" y="3752850"/>
              <a:ext cx="3629025" cy="238125"/>
            </a:xfrm>
            <a:custGeom>
              <a:avLst/>
              <a:gdLst/>
              <a:ahLst/>
              <a:cxnLst/>
              <a:rect l="l" t="t" r="r" b="b"/>
              <a:pathLst>
                <a:path w="3629025" h="238125">
                  <a:moveTo>
                    <a:pt x="0" y="0"/>
                  </a:moveTo>
                  <a:lnTo>
                    <a:pt x="0" y="238125"/>
                  </a:lnTo>
                </a:path>
                <a:path w="3629025" h="238125">
                  <a:moveTo>
                    <a:pt x="1209675" y="0"/>
                  </a:moveTo>
                  <a:lnTo>
                    <a:pt x="1209675" y="238125"/>
                  </a:lnTo>
                </a:path>
                <a:path w="3629025" h="238125">
                  <a:moveTo>
                    <a:pt x="2419350" y="0"/>
                  </a:moveTo>
                  <a:lnTo>
                    <a:pt x="2419350" y="238125"/>
                  </a:lnTo>
                </a:path>
                <a:path w="3629025" h="238125">
                  <a:moveTo>
                    <a:pt x="3629025" y="0"/>
                  </a:moveTo>
                  <a:lnTo>
                    <a:pt x="3629025" y="2381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90700" y="3990975"/>
              <a:ext cx="5572125" cy="123825"/>
            </a:xfrm>
            <a:custGeom>
              <a:avLst/>
              <a:gdLst/>
              <a:ahLst/>
              <a:cxnLst/>
              <a:rect l="l" t="t" r="r" b="b"/>
              <a:pathLst>
                <a:path w="5572125" h="123825">
                  <a:moveTo>
                    <a:pt x="5572125" y="0"/>
                  </a:moveTo>
                  <a:lnTo>
                    <a:pt x="0" y="0"/>
                  </a:lnTo>
                  <a:lnTo>
                    <a:pt x="0" y="123825"/>
                  </a:lnTo>
                  <a:lnTo>
                    <a:pt x="5572125" y="123825"/>
                  </a:lnTo>
                  <a:lnTo>
                    <a:pt x="55721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5201" y="3381375"/>
              <a:ext cx="3629025" cy="238125"/>
            </a:xfrm>
            <a:custGeom>
              <a:avLst/>
              <a:gdLst/>
              <a:ahLst/>
              <a:cxnLst/>
              <a:rect l="l" t="t" r="r" b="b"/>
              <a:pathLst>
                <a:path w="3629025" h="238125">
                  <a:moveTo>
                    <a:pt x="0" y="0"/>
                  </a:moveTo>
                  <a:lnTo>
                    <a:pt x="0" y="238125"/>
                  </a:lnTo>
                </a:path>
                <a:path w="3629025" h="238125">
                  <a:moveTo>
                    <a:pt x="1209675" y="0"/>
                  </a:moveTo>
                  <a:lnTo>
                    <a:pt x="1209675" y="238125"/>
                  </a:lnTo>
                </a:path>
                <a:path w="3629025" h="238125">
                  <a:moveTo>
                    <a:pt x="2419350" y="0"/>
                  </a:moveTo>
                  <a:lnTo>
                    <a:pt x="2419350" y="238125"/>
                  </a:lnTo>
                </a:path>
                <a:path w="3629025" h="238125">
                  <a:moveTo>
                    <a:pt x="3629025" y="0"/>
                  </a:moveTo>
                  <a:lnTo>
                    <a:pt x="3629025" y="2381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90700" y="3619500"/>
              <a:ext cx="5695950" cy="133350"/>
            </a:xfrm>
            <a:custGeom>
              <a:avLst/>
              <a:gdLst/>
              <a:ahLst/>
              <a:cxnLst/>
              <a:rect l="l" t="t" r="r" b="b"/>
              <a:pathLst>
                <a:path w="5695950" h="133350">
                  <a:moveTo>
                    <a:pt x="569595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5695950" y="133350"/>
                  </a:lnTo>
                  <a:lnTo>
                    <a:pt x="56959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05201" y="3009900"/>
              <a:ext cx="4848225" cy="2338705"/>
            </a:xfrm>
            <a:custGeom>
              <a:avLst/>
              <a:gdLst/>
              <a:ahLst/>
              <a:cxnLst/>
              <a:rect l="l" t="t" r="r" b="b"/>
              <a:pathLst>
                <a:path w="4848225" h="2338704">
                  <a:moveTo>
                    <a:pt x="0" y="0"/>
                  </a:moveTo>
                  <a:lnTo>
                    <a:pt x="0" y="238125"/>
                  </a:lnTo>
                </a:path>
                <a:path w="4848225" h="2338704">
                  <a:moveTo>
                    <a:pt x="1209675" y="0"/>
                  </a:moveTo>
                  <a:lnTo>
                    <a:pt x="1209675" y="238125"/>
                  </a:lnTo>
                </a:path>
                <a:path w="4848225" h="2338704">
                  <a:moveTo>
                    <a:pt x="2419350" y="0"/>
                  </a:moveTo>
                  <a:lnTo>
                    <a:pt x="2419350" y="238125"/>
                  </a:lnTo>
                </a:path>
                <a:path w="4848225" h="2338704">
                  <a:moveTo>
                    <a:pt x="3629025" y="0"/>
                  </a:moveTo>
                  <a:lnTo>
                    <a:pt x="3629025" y="238125"/>
                  </a:lnTo>
                </a:path>
                <a:path w="4848225" h="2338704">
                  <a:moveTo>
                    <a:pt x="4848225" y="371475"/>
                  </a:moveTo>
                  <a:lnTo>
                    <a:pt x="4848225" y="2338451"/>
                  </a:lnTo>
                </a:path>
                <a:path w="4848225" h="2338704">
                  <a:moveTo>
                    <a:pt x="4848225" y="0"/>
                  </a:moveTo>
                  <a:lnTo>
                    <a:pt x="4848225" y="2381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0700" y="3248025"/>
              <a:ext cx="6115050" cy="133350"/>
            </a:xfrm>
            <a:custGeom>
              <a:avLst/>
              <a:gdLst/>
              <a:ahLst/>
              <a:cxnLst/>
              <a:rect l="l" t="t" r="r" b="b"/>
              <a:pathLst>
                <a:path w="6115050" h="133350">
                  <a:moveTo>
                    <a:pt x="611505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6115050" y="133350"/>
                  </a:lnTo>
                  <a:lnTo>
                    <a:pt x="61150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5201" y="2638425"/>
              <a:ext cx="4848225" cy="238125"/>
            </a:xfrm>
            <a:custGeom>
              <a:avLst/>
              <a:gdLst/>
              <a:ahLst/>
              <a:cxnLst/>
              <a:rect l="l" t="t" r="r" b="b"/>
              <a:pathLst>
                <a:path w="4848225" h="238125">
                  <a:moveTo>
                    <a:pt x="0" y="0"/>
                  </a:moveTo>
                  <a:lnTo>
                    <a:pt x="0" y="238125"/>
                  </a:lnTo>
                </a:path>
                <a:path w="4848225" h="238125">
                  <a:moveTo>
                    <a:pt x="1209675" y="0"/>
                  </a:moveTo>
                  <a:lnTo>
                    <a:pt x="1209675" y="238125"/>
                  </a:lnTo>
                </a:path>
                <a:path w="4848225" h="238125">
                  <a:moveTo>
                    <a:pt x="2419350" y="0"/>
                  </a:moveTo>
                  <a:lnTo>
                    <a:pt x="2419350" y="238125"/>
                  </a:lnTo>
                </a:path>
                <a:path w="4848225" h="238125">
                  <a:moveTo>
                    <a:pt x="3629025" y="0"/>
                  </a:moveTo>
                  <a:lnTo>
                    <a:pt x="3629025" y="238125"/>
                  </a:lnTo>
                </a:path>
                <a:path w="4848225" h="238125">
                  <a:moveTo>
                    <a:pt x="4848225" y="0"/>
                  </a:moveTo>
                  <a:lnTo>
                    <a:pt x="4848225" y="2381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90700" y="2876550"/>
              <a:ext cx="6724650" cy="133350"/>
            </a:xfrm>
            <a:custGeom>
              <a:avLst/>
              <a:gdLst/>
              <a:ahLst/>
              <a:cxnLst/>
              <a:rect l="l" t="t" r="r" b="b"/>
              <a:pathLst>
                <a:path w="6724650" h="133350">
                  <a:moveTo>
                    <a:pt x="672465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6724650" y="133350"/>
                  </a:lnTo>
                  <a:lnTo>
                    <a:pt x="67246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5201" y="2266950"/>
              <a:ext cx="4848225" cy="238125"/>
            </a:xfrm>
            <a:custGeom>
              <a:avLst/>
              <a:gdLst/>
              <a:ahLst/>
              <a:cxnLst/>
              <a:rect l="l" t="t" r="r" b="b"/>
              <a:pathLst>
                <a:path w="4848225" h="238125">
                  <a:moveTo>
                    <a:pt x="0" y="0"/>
                  </a:moveTo>
                  <a:lnTo>
                    <a:pt x="0" y="238125"/>
                  </a:lnTo>
                </a:path>
                <a:path w="4848225" h="238125">
                  <a:moveTo>
                    <a:pt x="1209675" y="0"/>
                  </a:moveTo>
                  <a:lnTo>
                    <a:pt x="1209675" y="238125"/>
                  </a:lnTo>
                </a:path>
                <a:path w="4848225" h="238125">
                  <a:moveTo>
                    <a:pt x="2419350" y="0"/>
                  </a:moveTo>
                  <a:lnTo>
                    <a:pt x="2419350" y="238125"/>
                  </a:lnTo>
                </a:path>
                <a:path w="4848225" h="238125">
                  <a:moveTo>
                    <a:pt x="3629025" y="0"/>
                  </a:moveTo>
                  <a:lnTo>
                    <a:pt x="3629025" y="238125"/>
                  </a:lnTo>
                </a:path>
                <a:path w="4848225" h="238125">
                  <a:moveTo>
                    <a:pt x="4848225" y="0"/>
                  </a:moveTo>
                  <a:lnTo>
                    <a:pt x="4848225" y="2381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0700" y="2505075"/>
              <a:ext cx="6896100" cy="133350"/>
            </a:xfrm>
            <a:custGeom>
              <a:avLst/>
              <a:gdLst/>
              <a:ahLst/>
              <a:cxnLst/>
              <a:rect l="l" t="t" r="r" b="b"/>
              <a:pathLst>
                <a:path w="6896100" h="133350">
                  <a:moveTo>
                    <a:pt x="68961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6896100" y="133350"/>
                  </a:lnTo>
                  <a:lnTo>
                    <a:pt x="68961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5201" y="1905000"/>
              <a:ext cx="4848225" cy="238125"/>
            </a:xfrm>
            <a:custGeom>
              <a:avLst/>
              <a:gdLst/>
              <a:ahLst/>
              <a:cxnLst/>
              <a:rect l="l" t="t" r="r" b="b"/>
              <a:pathLst>
                <a:path w="4848225" h="238125">
                  <a:moveTo>
                    <a:pt x="0" y="0"/>
                  </a:moveTo>
                  <a:lnTo>
                    <a:pt x="0" y="238125"/>
                  </a:lnTo>
                </a:path>
                <a:path w="4848225" h="238125">
                  <a:moveTo>
                    <a:pt x="1209675" y="0"/>
                  </a:moveTo>
                  <a:lnTo>
                    <a:pt x="1209675" y="238125"/>
                  </a:lnTo>
                </a:path>
                <a:path w="4848225" h="238125">
                  <a:moveTo>
                    <a:pt x="2419350" y="0"/>
                  </a:moveTo>
                  <a:lnTo>
                    <a:pt x="2419350" y="238125"/>
                  </a:lnTo>
                </a:path>
                <a:path w="4848225" h="238125">
                  <a:moveTo>
                    <a:pt x="3629025" y="0"/>
                  </a:moveTo>
                  <a:lnTo>
                    <a:pt x="3629025" y="238125"/>
                  </a:lnTo>
                </a:path>
                <a:path w="4848225" h="238125">
                  <a:moveTo>
                    <a:pt x="4848225" y="0"/>
                  </a:moveTo>
                  <a:lnTo>
                    <a:pt x="4848225" y="2381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90700" y="2143125"/>
              <a:ext cx="6934200" cy="123825"/>
            </a:xfrm>
            <a:custGeom>
              <a:avLst/>
              <a:gdLst/>
              <a:ahLst/>
              <a:cxnLst/>
              <a:rect l="l" t="t" r="r" b="b"/>
              <a:pathLst>
                <a:path w="6934200" h="123825">
                  <a:moveTo>
                    <a:pt x="6934200" y="0"/>
                  </a:moveTo>
                  <a:lnTo>
                    <a:pt x="0" y="0"/>
                  </a:lnTo>
                  <a:lnTo>
                    <a:pt x="0" y="123825"/>
                  </a:lnTo>
                  <a:lnTo>
                    <a:pt x="6934200" y="123825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05201" y="1652651"/>
              <a:ext cx="6057900" cy="3695700"/>
            </a:xfrm>
            <a:custGeom>
              <a:avLst/>
              <a:gdLst/>
              <a:ahLst/>
              <a:cxnLst/>
              <a:rect l="l" t="t" r="r" b="b"/>
              <a:pathLst>
                <a:path w="6057900" h="3695700">
                  <a:moveTo>
                    <a:pt x="0" y="0"/>
                  </a:moveTo>
                  <a:lnTo>
                    <a:pt x="0" y="118999"/>
                  </a:lnTo>
                </a:path>
                <a:path w="6057900" h="3695700">
                  <a:moveTo>
                    <a:pt x="1209675" y="0"/>
                  </a:moveTo>
                  <a:lnTo>
                    <a:pt x="1209675" y="118999"/>
                  </a:lnTo>
                </a:path>
                <a:path w="6057900" h="3695700">
                  <a:moveTo>
                    <a:pt x="2419350" y="0"/>
                  </a:moveTo>
                  <a:lnTo>
                    <a:pt x="2419350" y="118999"/>
                  </a:lnTo>
                </a:path>
                <a:path w="6057900" h="3695700">
                  <a:moveTo>
                    <a:pt x="3629025" y="0"/>
                  </a:moveTo>
                  <a:lnTo>
                    <a:pt x="3629025" y="118999"/>
                  </a:lnTo>
                </a:path>
                <a:path w="6057900" h="3695700">
                  <a:moveTo>
                    <a:pt x="4848225" y="0"/>
                  </a:moveTo>
                  <a:lnTo>
                    <a:pt x="4848225" y="118999"/>
                  </a:lnTo>
                </a:path>
                <a:path w="6057900" h="3695700">
                  <a:moveTo>
                    <a:pt x="6057900" y="252349"/>
                  </a:moveTo>
                  <a:lnTo>
                    <a:pt x="6057900" y="3695700"/>
                  </a:lnTo>
                </a:path>
                <a:path w="6057900" h="3695700">
                  <a:moveTo>
                    <a:pt x="6057900" y="0"/>
                  </a:moveTo>
                  <a:lnTo>
                    <a:pt x="6057900" y="118999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90700" y="1771650"/>
              <a:ext cx="7924800" cy="133350"/>
            </a:xfrm>
            <a:custGeom>
              <a:avLst/>
              <a:gdLst/>
              <a:ahLst/>
              <a:cxnLst/>
              <a:rect l="l" t="t" r="r" b="b"/>
              <a:pathLst>
                <a:path w="7924800" h="133350">
                  <a:moveTo>
                    <a:pt x="79248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7924800" y="133350"/>
                  </a:lnTo>
                  <a:lnTo>
                    <a:pt x="792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6001" y="1652651"/>
              <a:ext cx="0" cy="3695700"/>
            </a:xfrm>
            <a:custGeom>
              <a:avLst/>
              <a:gdLst/>
              <a:ahLst/>
              <a:cxnLst/>
              <a:rect l="l" t="t" r="r" b="b"/>
              <a:pathLst>
                <a:path h="3695700">
                  <a:moveTo>
                    <a:pt x="0" y="36957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48789" y="540232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45816" y="5402326"/>
            <a:ext cx="313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8920" y="5402326"/>
            <a:ext cx="311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40000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68514" y="5402326"/>
            <a:ext cx="368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81491" y="5402326"/>
            <a:ext cx="368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94341" y="5402326"/>
            <a:ext cx="368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140000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4235" y="1698878"/>
            <a:ext cx="737870" cy="35706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Swift</a:t>
            </a:r>
            <a:endParaRPr sz="1400">
              <a:latin typeface="Calibri"/>
              <a:cs typeface="Calibri"/>
            </a:endParaRPr>
          </a:p>
          <a:p>
            <a:pPr marR="6985" algn="r">
              <a:lnSpc>
                <a:spcPct val="100000"/>
              </a:lnSpc>
              <a:spcBef>
                <a:spcPts val="123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Python</a:t>
            </a:r>
            <a:endParaRPr sz="1400">
              <a:latin typeface="Calibri"/>
              <a:cs typeface="Calibri"/>
            </a:endParaRPr>
          </a:p>
          <a:p>
            <a:pPr marL="448945">
              <a:lnSpc>
                <a:spcPct val="100000"/>
              </a:lnSpc>
              <a:spcBef>
                <a:spcPts val="123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C++</a:t>
            </a:r>
            <a:endParaRPr sz="14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  <a:spcBef>
                <a:spcPts val="123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Javascript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30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Java</a:t>
            </a:r>
            <a:endParaRPr sz="1400">
              <a:latin typeface="Calibri"/>
              <a:cs typeface="Calibri"/>
            </a:endParaRPr>
          </a:p>
          <a:p>
            <a:pPr marL="426084" marR="5080" indent="88265" algn="just">
              <a:lnSpc>
                <a:spcPct val="173300"/>
              </a:lnSpc>
              <a:spcBef>
                <a:spcPts val="5"/>
              </a:spcBef>
            </a:pP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Go 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R 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C#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SQL </a:t>
            </a:r>
            <a:r>
              <a:rPr sz="1400" spc="-3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19650" y="5734050"/>
            <a:ext cx="104775" cy="95250"/>
          </a:xfrm>
          <a:custGeom>
            <a:avLst/>
            <a:gdLst/>
            <a:ahLst/>
            <a:cxnLst/>
            <a:rect l="l" t="t" r="r" b="b"/>
            <a:pathLst>
              <a:path w="104775" h="95250">
                <a:moveTo>
                  <a:pt x="104775" y="0"/>
                </a:moveTo>
                <a:lnTo>
                  <a:pt x="0" y="0"/>
                </a:lnTo>
                <a:lnTo>
                  <a:pt x="0" y="95250"/>
                </a:lnTo>
                <a:lnTo>
                  <a:pt x="104775" y="95250"/>
                </a:lnTo>
                <a:lnTo>
                  <a:pt x="1047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93611" y="5331704"/>
            <a:ext cx="1802764" cy="56324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655"/>
              </a:spcBef>
              <a:tabLst>
                <a:tab pos="150304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6000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80000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Average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Annual</a:t>
            </a:r>
            <a:r>
              <a:rPr sz="14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Salary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435" y="596011"/>
            <a:ext cx="52070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EXECUTIVE</a:t>
            </a:r>
            <a:r>
              <a:rPr sz="3950" spc="-30" dirty="0">
                <a:solidFill>
                  <a:srgbClr val="005392"/>
                </a:solidFill>
              </a:rPr>
              <a:t> </a:t>
            </a:r>
            <a:r>
              <a:rPr sz="3950" spc="25" dirty="0">
                <a:solidFill>
                  <a:srgbClr val="005392"/>
                </a:solidFill>
              </a:rPr>
              <a:t>SUMMARY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367276" y="1716341"/>
            <a:ext cx="4636770" cy="31064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15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15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goal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150" spc="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006FC0"/>
                </a:solidFill>
                <a:latin typeface="Calibri"/>
                <a:cs typeface="Calibri"/>
              </a:rPr>
              <a:t>description:</a:t>
            </a:r>
            <a:endParaRPr sz="21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800" spc="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ta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1800" spc="35" dirty="0">
                <a:solidFill>
                  <a:srgbClr val="006FC0"/>
                </a:solidFill>
                <a:latin typeface="Calibri"/>
                <a:cs typeface="Calibri"/>
              </a:rPr>
              <a:t>ll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800" spc="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ta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00" spc="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5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2150" spc="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findings are</a:t>
            </a:r>
            <a:r>
              <a:rPr sz="2150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006FC0"/>
                </a:solidFill>
                <a:latin typeface="Calibri"/>
                <a:cs typeface="Calibri"/>
              </a:rPr>
              <a:t>presented</a:t>
            </a:r>
            <a:r>
              <a:rPr sz="2150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1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15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2305050"/>
            <a:ext cx="32004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656336"/>
            <a:ext cx="36868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INTRODUCTION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257425"/>
            <a:ext cx="3057525" cy="3057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7276" y="1823148"/>
            <a:ext cx="6695440" cy="3448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ts val="2490"/>
              </a:lnSpc>
              <a:spcBef>
                <a:spcPts val="125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Stack</a:t>
            </a:r>
            <a:r>
              <a:rPr sz="2150" spc="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006FC0"/>
                </a:solidFill>
                <a:latin typeface="Arial MT"/>
                <a:cs typeface="Arial MT"/>
              </a:rPr>
              <a:t>Overflow,</a:t>
            </a:r>
            <a:r>
              <a:rPr sz="2150" spc="2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2150" spc="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popular</a:t>
            </a:r>
            <a:r>
              <a:rPr sz="2150" spc="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Arial MT"/>
                <a:cs typeface="Arial MT"/>
              </a:rPr>
              <a:t>website</a:t>
            </a:r>
            <a:r>
              <a:rPr sz="21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for</a:t>
            </a:r>
            <a:endParaRPr sz="2150">
              <a:latin typeface="Arial MT"/>
              <a:cs typeface="Arial MT"/>
            </a:endParaRPr>
          </a:p>
          <a:p>
            <a:pPr marL="241300" marR="77470">
              <a:lnSpc>
                <a:spcPts val="2330"/>
              </a:lnSpc>
              <a:spcBef>
                <a:spcPts val="200"/>
              </a:spcBef>
            </a:pP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developers,</a:t>
            </a:r>
            <a:r>
              <a:rPr sz="2150" spc="2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Arial MT"/>
                <a:cs typeface="Arial MT"/>
              </a:rPr>
              <a:t>conducted</a:t>
            </a:r>
            <a:r>
              <a:rPr sz="2150" spc="1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an</a:t>
            </a:r>
            <a:r>
              <a:rPr sz="21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Arial MT"/>
                <a:cs typeface="Arial MT"/>
              </a:rPr>
              <a:t>online</a:t>
            </a:r>
            <a:r>
              <a:rPr sz="2150" spc="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survey</a:t>
            </a:r>
            <a:r>
              <a:rPr sz="2150" spc="1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of</a:t>
            </a:r>
            <a:r>
              <a:rPr sz="215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Arial MT"/>
                <a:cs typeface="Arial MT"/>
              </a:rPr>
              <a:t>software </a:t>
            </a:r>
            <a:r>
              <a:rPr sz="2150" spc="-58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Arial MT"/>
                <a:cs typeface="Arial MT"/>
              </a:rPr>
              <a:t>professionals</a:t>
            </a:r>
            <a:r>
              <a:rPr sz="2150" spc="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Arial MT"/>
                <a:cs typeface="Arial MT"/>
              </a:rPr>
              <a:t>across</a:t>
            </a:r>
            <a:r>
              <a:rPr sz="2150" spc="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2150" spc="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Arial MT"/>
                <a:cs typeface="Arial MT"/>
              </a:rPr>
              <a:t>world</a:t>
            </a:r>
            <a:endParaRPr sz="2150">
              <a:latin typeface="Arial MT"/>
              <a:cs typeface="Arial MT"/>
            </a:endParaRPr>
          </a:p>
          <a:p>
            <a:pPr marL="241300" marR="315595" indent="-228600">
              <a:lnSpc>
                <a:spcPts val="2400"/>
              </a:lnSpc>
              <a:spcBef>
                <a:spcPts val="99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4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21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survey</a:t>
            </a:r>
            <a:r>
              <a:rPr sz="2150" spc="114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data</a:t>
            </a:r>
            <a:r>
              <a:rPr sz="2150" spc="1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Arial MT"/>
                <a:cs typeface="Arial MT"/>
              </a:rPr>
              <a:t>was</a:t>
            </a:r>
            <a:r>
              <a:rPr sz="2150" spc="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later</a:t>
            </a:r>
            <a:r>
              <a:rPr sz="2150" spc="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open</a:t>
            </a:r>
            <a:r>
              <a:rPr sz="2150" spc="1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Arial MT"/>
                <a:cs typeface="Arial MT"/>
              </a:rPr>
              <a:t>sourced</a:t>
            </a:r>
            <a:r>
              <a:rPr sz="2150" spc="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by</a:t>
            </a:r>
            <a:r>
              <a:rPr sz="2150" spc="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Stack </a:t>
            </a:r>
            <a:r>
              <a:rPr sz="2150" spc="-5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Overflow</a:t>
            </a:r>
            <a:endParaRPr sz="21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4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21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actual</a:t>
            </a:r>
            <a:r>
              <a:rPr sz="2150" spc="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data</a:t>
            </a:r>
            <a:r>
              <a:rPr sz="2150" spc="1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Arial MT"/>
                <a:cs typeface="Arial MT"/>
              </a:rPr>
              <a:t>set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 has</a:t>
            </a:r>
            <a:r>
              <a:rPr sz="2150" spc="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around</a:t>
            </a:r>
            <a:r>
              <a:rPr sz="2150" spc="1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90,000</a:t>
            </a:r>
            <a:r>
              <a:rPr sz="2150" spc="1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Arial MT"/>
                <a:cs typeface="Arial MT"/>
              </a:rPr>
              <a:t>responses</a:t>
            </a:r>
            <a:endParaRPr sz="2150">
              <a:latin typeface="Arial MT"/>
              <a:cs typeface="Arial MT"/>
            </a:endParaRPr>
          </a:p>
          <a:p>
            <a:pPr marL="241300" marR="5080" indent="-228600">
              <a:lnSpc>
                <a:spcPct val="91200"/>
              </a:lnSpc>
              <a:spcBef>
                <a:spcPts val="1025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40" dirty="0">
                <a:solidFill>
                  <a:srgbClr val="006FC0"/>
                </a:solidFill>
                <a:latin typeface="Arial MT"/>
                <a:cs typeface="Arial MT"/>
              </a:rPr>
              <a:t>This</a:t>
            </a:r>
            <a:r>
              <a:rPr sz="215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Arial MT"/>
                <a:cs typeface="Arial MT"/>
              </a:rPr>
              <a:t>randomised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Arial MT"/>
                <a:cs typeface="Arial MT"/>
              </a:rPr>
              <a:t>subset</a:t>
            </a:r>
            <a:r>
              <a:rPr sz="2150" spc="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contains</a:t>
            </a:r>
            <a:r>
              <a:rPr sz="2150" spc="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around</a:t>
            </a:r>
            <a:r>
              <a:rPr sz="2150" spc="1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1/10th</a:t>
            </a:r>
            <a:r>
              <a:rPr sz="2150" spc="1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of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 the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original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data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set.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Any </a:t>
            </a:r>
            <a:r>
              <a:rPr sz="2150" spc="20" dirty="0">
                <a:solidFill>
                  <a:srgbClr val="006FC0"/>
                </a:solidFill>
                <a:latin typeface="Arial MT"/>
                <a:cs typeface="Arial MT"/>
              </a:rPr>
              <a:t>conclusions </a:t>
            </a:r>
            <a:r>
              <a:rPr sz="2150" spc="-30" dirty="0">
                <a:solidFill>
                  <a:srgbClr val="006FC0"/>
                </a:solidFill>
                <a:latin typeface="Arial MT"/>
                <a:cs typeface="Arial MT"/>
              </a:rPr>
              <a:t>you</a:t>
            </a:r>
            <a:r>
              <a:rPr sz="215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Arial MT"/>
                <a:cs typeface="Arial MT"/>
              </a:rPr>
              <a:t>draw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after </a:t>
            </a:r>
            <a:r>
              <a:rPr sz="2150" spc="-5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analyzing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006FC0"/>
                </a:solidFill>
                <a:latin typeface="Arial MT"/>
                <a:cs typeface="Arial MT"/>
              </a:rPr>
              <a:t>this subset </a:t>
            </a:r>
            <a:r>
              <a:rPr sz="2150" spc="30" dirty="0">
                <a:solidFill>
                  <a:srgbClr val="006FC0"/>
                </a:solidFill>
                <a:latin typeface="Arial MT"/>
                <a:cs typeface="Arial MT"/>
              </a:rPr>
              <a:t>may </a:t>
            </a:r>
            <a:r>
              <a:rPr sz="2150" dirty="0">
                <a:solidFill>
                  <a:srgbClr val="006FC0"/>
                </a:solidFill>
                <a:latin typeface="Arial MT"/>
                <a:cs typeface="Arial MT"/>
              </a:rPr>
              <a:t>not </a:t>
            </a:r>
            <a:r>
              <a:rPr sz="2150" spc="15" dirty="0">
                <a:solidFill>
                  <a:srgbClr val="006FC0"/>
                </a:solidFill>
                <a:latin typeface="Arial MT"/>
                <a:cs typeface="Arial MT"/>
              </a:rPr>
              <a:t>reflect </a:t>
            </a:r>
            <a:r>
              <a:rPr sz="2150" spc="5" dirty="0">
                <a:solidFill>
                  <a:srgbClr val="006FC0"/>
                </a:solidFill>
                <a:latin typeface="Arial MT"/>
                <a:cs typeface="Arial MT"/>
              </a:rPr>
              <a:t>the real </a:t>
            </a:r>
            <a:r>
              <a:rPr sz="2150" spc="20" dirty="0">
                <a:solidFill>
                  <a:srgbClr val="006FC0"/>
                </a:solidFill>
                <a:latin typeface="Arial MT"/>
                <a:cs typeface="Arial MT"/>
              </a:rPr>
              <a:t>world </a:t>
            </a:r>
            <a:r>
              <a:rPr sz="2150" spc="25" dirty="0">
                <a:solidFill>
                  <a:srgbClr val="006FC0"/>
                </a:solidFill>
                <a:latin typeface="Arial MT"/>
                <a:cs typeface="Arial MT"/>
              </a:rPr>
              <a:t> scenario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77" y="667638"/>
            <a:ext cx="33820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METHODOLOGY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367276" y="1765141"/>
            <a:ext cx="5962015" cy="23139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Collecting</a:t>
            </a:r>
            <a:r>
              <a:rPr sz="2150" spc="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15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006FC0"/>
                </a:solidFill>
                <a:latin typeface="Calibri"/>
                <a:cs typeface="Calibri"/>
              </a:rPr>
              <a:t>exploration</a:t>
            </a:r>
            <a:r>
              <a:rPr sz="2150" spc="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15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1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150" spc="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endParaRPr sz="215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1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APIs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1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15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1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15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215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1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006FC0"/>
                </a:solidFill>
                <a:latin typeface="Calibri"/>
                <a:cs typeface="Calibri"/>
              </a:rPr>
              <a:t>Cognos</a:t>
            </a:r>
            <a:r>
              <a:rPr sz="2150" spc="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r>
              <a:rPr sz="2150" spc="1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006FC0"/>
                </a:solidFill>
                <a:latin typeface="Calibri"/>
                <a:cs typeface="Calibri"/>
              </a:rPr>
              <a:t>Embedded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1828800"/>
            <a:ext cx="319087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21615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RESULTS</a:t>
            </a:r>
            <a:endParaRPr sz="39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962" y="1366900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63" y="253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3837" y="6255105"/>
            <a:ext cx="197485" cy="386715"/>
          </a:xfrm>
          <a:custGeom>
            <a:avLst/>
            <a:gdLst/>
            <a:ahLst/>
            <a:cxnLst/>
            <a:rect l="l" t="t" r="r" b="b"/>
            <a:pathLst>
              <a:path w="197485" h="386715">
                <a:moveTo>
                  <a:pt x="196888" y="0"/>
                </a:moveTo>
                <a:lnTo>
                  <a:pt x="16891" y="0"/>
                </a:lnTo>
                <a:lnTo>
                  <a:pt x="16891" y="8636"/>
                </a:lnTo>
                <a:lnTo>
                  <a:pt x="0" y="8636"/>
                </a:lnTo>
                <a:lnTo>
                  <a:pt x="0" y="368642"/>
                </a:lnTo>
                <a:lnTo>
                  <a:pt x="16891" y="368642"/>
                </a:lnTo>
                <a:lnTo>
                  <a:pt x="16891" y="386638"/>
                </a:lnTo>
                <a:lnTo>
                  <a:pt x="196888" y="386638"/>
                </a:lnTo>
                <a:lnTo>
                  <a:pt x="196888" y="359994"/>
                </a:lnTo>
                <a:lnTo>
                  <a:pt x="196888" y="26657"/>
                </a:lnTo>
                <a:lnTo>
                  <a:pt x="196888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575" y="656336"/>
            <a:ext cx="82638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3950" b="1" spc="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3950" b="1" spc="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3950" b="1" spc="2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127" y="1794255"/>
            <a:ext cx="67513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75275" algn="l"/>
              </a:tabLst>
            </a:pP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75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30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750" spc="-50" dirty="0">
                <a:solidFill>
                  <a:srgbClr val="006FC0"/>
                </a:solidFill>
                <a:latin typeface="Calibri"/>
                <a:cs typeface="Calibri"/>
              </a:rPr>
              <a:t> Year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1925" y="2409825"/>
            <a:ext cx="11877675" cy="3429000"/>
            <a:chOff x="161925" y="2409825"/>
            <a:chExt cx="11877675" cy="3429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" y="2409825"/>
              <a:ext cx="5886450" cy="3171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6900" y="2409825"/>
              <a:ext cx="6362700" cy="342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127" y="2824797"/>
            <a:ext cx="4829810" cy="26238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299085" indent="-229235">
              <a:lnSpc>
                <a:spcPts val="3000"/>
              </a:lnSpc>
              <a:spcBef>
                <a:spcPts val="475"/>
              </a:spcBef>
              <a:buClr>
                <a:srgbClr val="006FC0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7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75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popular </a:t>
            </a:r>
            <a:r>
              <a:rPr sz="2750" spc="-6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750" spc="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endParaRPr sz="2750">
              <a:latin typeface="Calibri"/>
              <a:cs typeface="Calibri"/>
            </a:endParaRPr>
          </a:p>
          <a:p>
            <a:pPr marL="241300" marR="958215" indent="-229235">
              <a:lnSpc>
                <a:spcPts val="300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750" spc="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750" spc="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750" spc="-6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growing</a:t>
            </a:r>
            <a:r>
              <a:rPr sz="2750" spc="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006FC0"/>
                </a:solidFill>
                <a:latin typeface="Calibri"/>
                <a:cs typeface="Calibri"/>
              </a:rPr>
              <a:t>fast.</a:t>
            </a:r>
            <a:endParaRPr sz="2750">
              <a:latin typeface="Calibri"/>
              <a:cs typeface="Calibri"/>
            </a:endParaRPr>
          </a:p>
          <a:p>
            <a:pPr marL="241300" marR="5080" indent="-229235">
              <a:lnSpc>
                <a:spcPts val="300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7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usage</a:t>
            </a:r>
            <a:r>
              <a:rPr sz="2750" spc="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75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sz="2750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75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going </a:t>
            </a:r>
            <a:r>
              <a:rPr sz="275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grow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127" y="574674"/>
            <a:ext cx="8554085" cy="16687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6830" marR="5080">
              <a:lnSpc>
                <a:spcPts val="3010"/>
              </a:lnSpc>
              <a:spcBef>
                <a:spcPts val="470"/>
              </a:spcBef>
            </a:pPr>
            <a:r>
              <a:rPr sz="2750" b="1" spc="2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750" b="1" spc="-3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750" b="1" spc="2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75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750" b="1" spc="2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750" b="1" spc="7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750" b="1" spc="15" dirty="0">
                <a:solidFill>
                  <a:srgbClr val="005392"/>
                </a:solidFill>
                <a:latin typeface="Courier New"/>
                <a:cs typeface="Courier New"/>
              </a:rPr>
              <a:t>-</a:t>
            </a:r>
            <a:r>
              <a:rPr sz="275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750" b="1" spc="25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75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750" b="1" spc="1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750" b="1" spc="-163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750" b="1" spc="2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75275" algn="l"/>
              </a:tabLst>
            </a:pP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765" y="2824797"/>
            <a:ext cx="4977130" cy="21088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36575" indent="-229235" algn="just">
              <a:lnSpc>
                <a:spcPts val="300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25" dirty="0">
                <a:solidFill>
                  <a:srgbClr val="006FC0"/>
                </a:solidFill>
                <a:latin typeface="Calibri"/>
                <a:cs typeface="Calibri"/>
              </a:rPr>
              <a:t>However, 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less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750" spc="1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75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going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work </a:t>
            </a:r>
            <a:r>
              <a:rPr sz="2750" spc="-20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JavaScript </a:t>
            </a:r>
            <a:r>
              <a:rPr sz="275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750" spc="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75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3000"/>
              </a:lnSpc>
              <a:spcBef>
                <a:spcPts val="106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migration from other </a:t>
            </a:r>
            <a:r>
              <a:rPr sz="2750" spc="-6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2750" spc="22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75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22" y="719518"/>
            <a:ext cx="46024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005392"/>
                </a:solidFill>
              </a:rPr>
              <a:t>DATABASE</a:t>
            </a:r>
            <a:r>
              <a:rPr sz="3950" spc="-10" dirty="0">
                <a:solidFill>
                  <a:srgbClr val="005392"/>
                </a:solidFill>
              </a:rPr>
              <a:t> </a:t>
            </a:r>
            <a:r>
              <a:rPr sz="3950" spc="25" dirty="0">
                <a:solidFill>
                  <a:srgbClr val="005392"/>
                </a:solidFill>
              </a:rPr>
              <a:t>TRENDS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3127" y="1794255"/>
            <a:ext cx="18180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75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765" y="1794255"/>
            <a:ext cx="13887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75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50" spc="-5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675" y="2428875"/>
            <a:ext cx="12049125" cy="3429000"/>
            <a:chOff x="66675" y="2428875"/>
            <a:chExt cx="12049125" cy="3429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2571750"/>
              <a:ext cx="5743575" cy="3200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50" y="2428875"/>
              <a:ext cx="6305550" cy="342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433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PowerPoint Presentation</vt:lpstr>
      <vt:lpstr>PowerPoint Presentation</vt:lpstr>
      <vt:lpstr>DATABASE TRENDS</vt:lpstr>
      <vt:lpstr>DATABASE TRENDS - FINDINGS &amp;  IMPLICATIONS</vt:lpstr>
      <vt:lpstr>DASHBOARD</vt:lpstr>
      <vt:lpstr>PowerPoint Presentation</vt:lpstr>
      <vt:lpstr>PowerPoint Presentation</vt:lpstr>
      <vt:lpstr>PowerPoint Presentation</vt:lpstr>
      <vt:lpstr>PowerPoint Presentation</vt:lpstr>
      <vt:lpstr>OVERALL FINDINGS &amp; IMPLICATIONS</vt:lpstr>
      <vt:lpstr>CONCLUSION</vt:lpstr>
      <vt:lpstr>APPENDIX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cp:lastModifiedBy>siranjeevi B</cp:lastModifiedBy>
  <cp:revision>1</cp:revision>
  <dcterms:created xsi:type="dcterms:W3CDTF">2023-12-27T13:10:21Z</dcterms:created>
  <dcterms:modified xsi:type="dcterms:W3CDTF">2023-12-27T13:10:58Z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2023-12-27T00:00:00Z</vt:filetime>
  </property>
  <property fmtid="{D5CDD505-2E9C-101B-9397-08002B2CF9AE}" pid="3" name="LastSaved">
    <vt:filetime>2023-12-27T00:00:00Z</vt:filetime>
  </property>
</Properties>
</file>