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3" r:id="rId11"/>
    <p:sldId id="271" r:id="rId12"/>
    <p:sldId id="272" r:id="rId13"/>
    <p:sldId id="258" r:id="rId14"/>
    <p:sldId id="259" r:id="rId15"/>
    <p:sldId id="260" r:id="rId16"/>
    <p:sldId id="261" r:id="rId17"/>
    <p:sldId id="26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4" r:id="rId26"/>
    <p:sldId id="283" r:id="rId2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625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267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03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077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308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982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854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0786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192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3608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401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BE52A-1C58-4B81-8DBE-4B7F829105A3}" type="datetimeFigureOut">
              <a:rPr lang="th-TH" smtClean="0"/>
              <a:t>01/04/60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5BFB2-CB11-432E-9F9A-34914E00D8BA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87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635546" y="1541789"/>
            <a:ext cx="11131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cs typeface="+mj-cs"/>
              </a:rPr>
              <a:t>Fenwick </a:t>
            </a:r>
            <a:r>
              <a:rPr lang="en-US" sz="6000" b="1" dirty="0">
                <a:solidFill>
                  <a:schemeClr val="accent6"/>
                </a:solidFill>
                <a:cs typeface="+mj-cs"/>
              </a:rPr>
              <a:t>tree</a:t>
            </a:r>
            <a:r>
              <a:rPr lang="en-US" sz="6000" b="1" dirty="0">
                <a:cs typeface="+mj-cs"/>
              </a:rPr>
              <a:t> </a:t>
            </a:r>
          </a:p>
          <a:p>
            <a:r>
              <a:rPr lang="en-US" sz="6000" dirty="0">
                <a:cs typeface="+mj-cs"/>
              </a:rPr>
              <a:t>				or </a:t>
            </a:r>
          </a:p>
          <a:p>
            <a:r>
              <a:rPr lang="en-US" sz="6000" b="1" dirty="0">
                <a:cs typeface="+mj-cs"/>
              </a:rPr>
              <a:t>					Binary indexed </a:t>
            </a:r>
            <a:r>
              <a:rPr lang="en-US" sz="6000" b="1" dirty="0">
                <a:solidFill>
                  <a:schemeClr val="accent6"/>
                </a:solidFill>
                <a:cs typeface="+mj-cs"/>
              </a:rPr>
              <a:t>tree</a:t>
            </a:r>
            <a:endParaRPr lang="th-TH" sz="6000" dirty="0">
              <a:solidFill>
                <a:schemeClr val="accent6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03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7" y="539931"/>
            <a:ext cx="96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SUM(13) = 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dirty="0"/>
              <a:t>+ 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+ 	</a:t>
            </a:r>
            <a:endParaRPr lang="th-TH" sz="2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กล่องข้อความ 88"/>
              <p:cNvSpPr txBox="1"/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13=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th-TH" sz="3200" dirty="0"/>
              </a:p>
            </p:txBody>
          </p:sp>
        </mc:Choice>
        <mc:Fallback xmlns="">
          <p:sp>
            <p:nvSpPr>
              <p:cNvPr id="89" name="กล่องข้อความ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81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7" y="539931"/>
            <a:ext cx="96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SUM(13) = 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dirty="0"/>
              <a:t>+ 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+ 	</a:t>
            </a:r>
            <a:r>
              <a:rPr lang="en-US" sz="2400" dirty="0">
                <a:solidFill>
                  <a:schemeClr val="accent6"/>
                </a:solidFill>
              </a:rPr>
              <a:t>RANGE(13,13)</a:t>
            </a:r>
            <a:endParaRPr lang="th-TH" sz="2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กล่องข้อความ 88"/>
              <p:cNvSpPr txBox="1"/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13=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th-TH" sz="3200" dirty="0"/>
              </a:p>
            </p:txBody>
          </p:sp>
        </mc:Choice>
        <mc:Fallback xmlns="">
          <p:sp>
            <p:nvSpPr>
              <p:cNvPr id="89" name="กล่องข้อความ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73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7" y="539931"/>
            <a:ext cx="96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SUM(13) = 			+ 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RANGE(9,12) 	</a:t>
            </a:r>
            <a:r>
              <a:rPr lang="en-US" sz="2400" dirty="0"/>
              <a:t>+ 	</a:t>
            </a:r>
            <a:r>
              <a:rPr lang="en-US" sz="2400" dirty="0">
                <a:solidFill>
                  <a:schemeClr val="accent6"/>
                </a:solidFill>
              </a:rPr>
              <a:t>RANGE(13,13)</a:t>
            </a:r>
            <a:endParaRPr lang="th-TH" sz="2400" dirty="0">
              <a:solidFill>
                <a:schemeClr val="accent6"/>
              </a:solidFill>
            </a:endParaRPr>
          </a:p>
        </p:txBody>
      </p:sp>
      <p:cxnSp>
        <p:nvCxnSpPr>
          <p:cNvPr id="88" name="ตัวเชื่อมต่อ: หักมุม 87"/>
          <p:cNvCxnSpPr>
            <a:cxnSpLocks/>
            <a:stCxn id="54" idx="0"/>
            <a:endCxn id="52" idx="3"/>
          </p:cNvCxnSpPr>
          <p:nvPr/>
        </p:nvCxnSpPr>
        <p:spPr>
          <a:xfrm rot="16200000" flipV="1">
            <a:off x="9072159" y="3694619"/>
            <a:ext cx="740235" cy="474618"/>
          </a:xfrm>
          <a:prstGeom prst="bentConnector2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กล่องข้อความ 88"/>
              <p:cNvSpPr txBox="1"/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13=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th-TH" sz="3200" dirty="0"/>
              </a:p>
            </p:txBody>
          </p:sp>
        </mc:Choice>
        <mc:Fallback xmlns="">
          <p:sp>
            <p:nvSpPr>
              <p:cNvPr id="89" name="กล่องข้อความ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39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สี่เหลี่ยมผืนผ้า 85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7" name="สี่เหลี่ยมผืนผ้า 86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8" name="สี่เหลี่ยมผืนผ้า 87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9" name="สี่เหลี่ยมผืนผ้า 88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0" name="สี่เหลี่ยมผืนผ้า 89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1" name="สี่เหลี่ยมผืนผ้า 90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2" name="กล่องข้อความ 91"/>
          <p:cNvSpPr txBox="1"/>
          <p:nvPr/>
        </p:nvSpPr>
        <p:spPr>
          <a:xfrm>
            <a:off x="984067" y="539931"/>
            <a:ext cx="96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SUM(13) = 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RANGE(1,8) 	</a:t>
            </a:r>
            <a:r>
              <a:rPr lang="en-US" sz="2400" dirty="0"/>
              <a:t>+ 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RANGE(9,12) 	</a:t>
            </a:r>
            <a:r>
              <a:rPr lang="en-US" sz="2400" dirty="0"/>
              <a:t>+ 	</a:t>
            </a:r>
            <a:r>
              <a:rPr lang="en-US" sz="2400" dirty="0">
                <a:solidFill>
                  <a:schemeClr val="accent6"/>
                </a:solidFill>
              </a:rPr>
              <a:t>RANGE(13,13)</a:t>
            </a:r>
            <a:endParaRPr lang="th-TH" sz="2400" dirty="0">
              <a:solidFill>
                <a:schemeClr val="accent6"/>
              </a:solidFill>
            </a:endParaRPr>
          </a:p>
        </p:txBody>
      </p:sp>
      <p:cxnSp>
        <p:nvCxnSpPr>
          <p:cNvPr id="27" name="ตัวเชื่อมต่อ: หักมุม 26"/>
          <p:cNvCxnSpPr>
            <a:cxnSpLocks/>
            <a:stCxn id="58" idx="0"/>
            <a:endCxn id="50" idx="3"/>
          </p:cNvCxnSpPr>
          <p:nvPr/>
        </p:nvCxnSpPr>
        <p:spPr>
          <a:xfrm rot="16200000" flipV="1">
            <a:off x="7308674" y="1748247"/>
            <a:ext cx="740230" cy="2590803"/>
          </a:xfrm>
          <a:prstGeom prst="bentConnector2">
            <a:avLst/>
          </a:prstGeom>
          <a:ln w="47625">
            <a:solidFill>
              <a:schemeClr val="accent2">
                <a:lumMod val="75000"/>
              </a:schemeClr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ตัวเชื่อมต่อ: หักมุม 45"/>
          <p:cNvCxnSpPr>
            <a:cxnSpLocks/>
            <a:stCxn id="60" idx="0"/>
            <a:endCxn id="58" idx="3"/>
          </p:cNvCxnSpPr>
          <p:nvPr/>
        </p:nvCxnSpPr>
        <p:spPr>
          <a:xfrm rot="16200000" flipV="1">
            <a:off x="9072159" y="3694619"/>
            <a:ext cx="740235" cy="474618"/>
          </a:xfrm>
          <a:prstGeom prst="bentConnector2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กล่องข้อความ 94"/>
              <p:cNvSpPr txBox="1"/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13=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th-TH" sz="3200" dirty="0"/>
              </a:p>
            </p:txBody>
          </p:sp>
        </mc:Choice>
        <mc:Fallback xmlns="">
          <p:sp>
            <p:nvSpPr>
              <p:cNvPr id="95" name="กล่องข้อความ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32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0001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0010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0011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0100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0111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1000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1011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1100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1101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1110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7" y="539931"/>
            <a:ext cx="96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SUM(13) = 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RANGE(1,8) 	</a:t>
            </a:r>
            <a:r>
              <a:rPr lang="en-US" sz="2400" dirty="0"/>
              <a:t>+ 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RANGE(9,12) 	</a:t>
            </a:r>
            <a:r>
              <a:rPr lang="en-US" sz="2400" dirty="0"/>
              <a:t>+ 	</a:t>
            </a:r>
            <a:r>
              <a:rPr lang="en-US" sz="2400" dirty="0">
                <a:solidFill>
                  <a:schemeClr val="accent6"/>
                </a:solidFill>
              </a:rPr>
              <a:t>RANGE(13,13)</a:t>
            </a:r>
            <a:endParaRPr lang="th-TH" sz="2400" dirty="0">
              <a:solidFill>
                <a:schemeClr val="accent6"/>
              </a:solidFill>
            </a:endParaRPr>
          </a:p>
        </p:txBody>
      </p:sp>
      <p:cxnSp>
        <p:nvCxnSpPr>
          <p:cNvPr id="87" name="ตัวเชื่อมต่อ: หักมุม 86"/>
          <p:cNvCxnSpPr>
            <a:cxnSpLocks/>
            <a:stCxn id="52" idx="0"/>
            <a:endCxn id="44" idx="3"/>
          </p:cNvCxnSpPr>
          <p:nvPr/>
        </p:nvCxnSpPr>
        <p:spPr>
          <a:xfrm rot="16200000" flipV="1">
            <a:off x="7308674" y="1748247"/>
            <a:ext cx="740230" cy="2590803"/>
          </a:xfrm>
          <a:prstGeom prst="bentConnector2">
            <a:avLst/>
          </a:prstGeom>
          <a:ln w="47625">
            <a:solidFill>
              <a:schemeClr val="accent2">
                <a:lumMod val="75000"/>
              </a:schemeClr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ตัวเชื่อมต่อ: หักมุม 87"/>
          <p:cNvCxnSpPr>
            <a:cxnSpLocks/>
            <a:stCxn id="54" idx="0"/>
            <a:endCxn id="52" idx="3"/>
          </p:cNvCxnSpPr>
          <p:nvPr/>
        </p:nvCxnSpPr>
        <p:spPr>
          <a:xfrm rot="16200000" flipV="1">
            <a:off x="9072159" y="3694619"/>
            <a:ext cx="740235" cy="474618"/>
          </a:xfrm>
          <a:prstGeom prst="bentConnector2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กล่องข้อความ 88"/>
              <p:cNvSpPr txBox="1"/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13=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th-TH" sz="3200" dirty="0"/>
              </a:p>
            </p:txBody>
          </p:sp>
        </mc:Choice>
        <mc:Fallback xmlns="">
          <p:sp>
            <p:nvSpPr>
              <p:cNvPr id="89" name="กล่องข้อความ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908093"/>
                <a:ext cx="222503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0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7" y="539931"/>
            <a:ext cx="96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SUM(10) = 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dirty="0"/>
              <a:t>+ 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	</a:t>
            </a:r>
            <a:endParaRPr lang="th-TH" sz="2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กล่องข้อความ 86"/>
              <p:cNvSpPr txBox="1"/>
              <p:nvPr/>
            </p:nvSpPr>
            <p:spPr>
              <a:xfrm>
                <a:off x="984067" y="1045259"/>
                <a:ext cx="162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th-TH" sz="3200" dirty="0"/>
              </a:p>
            </p:txBody>
          </p:sp>
        </mc:Choice>
        <mc:Fallback xmlns="">
          <p:sp>
            <p:nvSpPr>
              <p:cNvPr id="87" name="กล่องข้อความ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1045259"/>
                <a:ext cx="162414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56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7" y="539931"/>
            <a:ext cx="96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SUM(10) = 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dirty="0"/>
              <a:t>+ 	</a:t>
            </a:r>
            <a:r>
              <a:rPr lang="en-US" sz="2400" dirty="0">
                <a:solidFill>
                  <a:schemeClr val="accent6"/>
                </a:solidFill>
              </a:rPr>
              <a:t> RANGE(9,10) 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	</a:t>
            </a:r>
            <a:endParaRPr lang="th-TH" sz="2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กล่องข้อความ 86"/>
              <p:cNvSpPr txBox="1"/>
              <p:nvPr/>
            </p:nvSpPr>
            <p:spPr>
              <a:xfrm>
                <a:off x="984067" y="1045259"/>
                <a:ext cx="162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10=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th-TH" sz="3200" dirty="0"/>
              </a:p>
            </p:txBody>
          </p:sp>
        </mc:Choice>
        <mc:Fallback xmlns="">
          <p:sp>
            <p:nvSpPr>
              <p:cNvPr id="87" name="กล่องข้อความ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1045259"/>
                <a:ext cx="162414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6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7" y="539931"/>
            <a:ext cx="96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SUM(10) = 	</a:t>
            </a:r>
            <a:r>
              <a:rPr lang="en-US" sz="2400" dirty="0">
                <a:solidFill>
                  <a:schemeClr val="accent4"/>
                </a:solidFill>
              </a:rPr>
              <a:t>RANGE(9,10)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/>
              <a:t>+ 	</a:t>
            </a:r>
            <a:r>
              <a:rPr lang="en-US" sz="2400" dirty="0">
                <a:solidFill>
                  <a:schemeClr val="accent6"/>
                </a:solidFill>
              </a:rPr>
              <a:t> RANGE(9,10) 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	</a:t>
            </a:r>
            <a:endParaRPr lang="th-TH" sz="2400" dirty="0">
              <a:solidFill>
                <a:schemeClr val="accent6"/>
              </a:solidFill>
            </a:endParaRPr>
          </a:p>
        </p:txBody>
      </p:sp>
      <p:cxnSp>
        <p:nvCxnSpPr>
          <p:cNvPr id="87" name="ตัวเชื่อมต่อ: หักมุม 86"/>
          <p:cNvCxnSpPr>
            <a:cxnSpLocks/>
            <a:stCxn id="48" idx="0"/>
          </p:cNvCxnSpPr>
          <p:nvPr/>
        </p:nvCxnSpPr>
        <p:spPr>
          <a:xfrm rot="16200000" flipV="1">
            <a:off x="6603279" y="2453643"/>
            <a:ext cx="740230" cy="1180012"/>
          </a:xfrm>
          <a:prstGeom prst="bentConnector2">
            <a:avLst/>
          </a:prstGeom>
          <a:ln w="47625">
            <a:solidFill>
              <a:schemeClr val="accent2">
                <a:lumMod val="75000"/>
              </a:schemeClr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กล่องข้อความ 88"/>
              <p:cNvSpPr txBox="1"/>
              <p:nvPr/>
            </p:nvSpPr>
            <p:spPr>
              <a:xfrm>
                <a:off x="984067" y="1045259"/>
                <a:ext cx="162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10=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th-TH" sz="3200" dirty="0"/>
              </a:p>
            </p:txBody>
          </p:sp>
        </mc:Choice>
        <mc:Fallback xmlns="">
          <p:sp>
            <p:nvSpPr>
              <p:cNvPr id="89" name="กล่องข้อความ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1045259"/>
                <a:ext cx="162414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6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7" y="539931"/>
            <a:ext cx="96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SUM(10) = 	</a:t>
            </a:r>
            <a:r>
              <a:rPr lang="en-US" sz="2400" dirty="0">
                <a:solidFill>
                  <a:schemeClr val="accent4"/>
                </a:solidFill>
              </a:rPr>
              <a:t>RANGE(9,10)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/>
              <a:t>+ 	</a:t>
            </a:r>
            <a:r>
              <a:rPr lang="en-US" sz="2400" dirty="0">
                <a:solidFill>
                  <a:schemeClr val="accent6"/>
                </a:solidFill>
              </a:rPr>
              <a:t> RANGE(9,10) 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	</a:t>
            </a:r>
            <a:endParaRPr lang="th-TH" sz="2400" dirty="0">
              <a:solidFill>
                <a:schemeClr val="accent6"/>
              </a:solidFill>
            </a:endParaRPr>
          </a:p>
        </p:txBody>
      </p:sp>
      <p:cxnSp>
        <p:nvCxnSpPr>
          <p:cNvPr id="87" name="ตัวเชื่อมต่อ: หักมุม 86"/>
          <p:cNvCxnSpPr>
            <a:cxnSpLocks/>
            <a:stCxn id="48" idx="0"/>
          </p:cNvCxnSpPr>
          <p:nvPr/>
        </p:nvCxnSpPr>
        <p:spPr>
          <a:xfrm rot="16200000" flipV="1">
            <a:off x="6603279" y="2453643"/>
            <a:ext cx="740230" cy="1180012"/>
          </a:xfrm>
          <a:prstGeom prst="bentConnector2">
            <a:avLst/>
          </a:prstGeom>
          <a:ln w="47625">
            <a:solidFill>
              <a:schemeClr val="accent2">
                <a:lumMod val="75000"/>
              </a:schemeClr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สี่เหลี่ยมผืนผ้า 87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0001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9" name="สี่เหลี่ยมผืนผ้า 88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0010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0" name="สี่เหลี่ยมผืนผ้า 89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0011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1" name="สี่เหลี่ยมผืนผ้า 90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0100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2" name="สี่เหลี่ยมผืนผ้า 91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3" name="สี่เหลี่ยมผืนผ้า 92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4" name="สี่เหลี่ยมผืนผ้า 93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0111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5" name="สี่เหลี่ยมผืนผ้า 9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1000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6" name="สี่เหลี่ยมผืนผ้า 95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7" name="สี่เหลี่ยมผืนผ้า 96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8" name="สี่เหลี่ยมผืนผ้า 97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1011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9" name="สี่เหลี่ยมผืนผ้า 98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1100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0" name="สี่เหลี่ยมผืนผ้า 99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1101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1" name="สี่เหลี่ยมผืนผ้า 100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1110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กล่องข้อความ 101"/>
              <p:cNvSpPr txBox="1"/>
              <p:nvPr/>
            </p:nvSpPr>
            <p:spPr>
              <a:xfrm>
                <a:off x="984067" y="1045259"/>
                <a:ext cx="162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10=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th-TH" sz="3200" dirty="0"/>
              </a:p>
            </p:txBody>
          </p:sp>
        </mc:Choice>
        <mc:Fallback xmlns="">
          <p:sp>
            <p:nvSpPr>
              <p:cNvPr id="102" name="กล่องข้อความ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7" y="1045259"/>
                <a:ext cx="162414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124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984067" y="539931"/>
            <a:ext cx="391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Remove last set bit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	</a:t>
            </a:r>
            <a:endParaRPr lang="th-TH" sz="2400" dirty="0">
              <a:solidFill>
                <a:schemeClr val="accent6"/>
              </a:solidFill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1152940" y="1555594"/>
            <a:ext cx="515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Extract last set bit : X &amp; ( -X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Remove it : X – ( X &amp; ( -X ))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/>
              <p:cNvSpPr txBox="1"/>
              <p:nvPr/>
            </p:nvSpPr>
            <p:spPr>
              <a:xfrm>
                <a:off x="3220278" y="2875722"/>
                <a:ext cx="638554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	= 13 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(00001101)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-X	= -13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1111001</m:t>
                        </m:r>
                        <m:r>
                          <m:rPr>
                            <m:nor/>
                          </m:rPr>
                          <a:rPr lang="en-US" dirty="0"/>
                          <m:t>1)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X &amp; ( -X )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0000</m:t>
                        </m:r>
                        <m:r>
                          <m:rPr>
                            <m:nor/>
                          </m:rPr>
                          <a:rPr lang="en-US" dirty="0"/>
                          <m:t>00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dirty="0"/>
                          <m:t>1)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278" y="2875722"/>
                <a:ext cx="6385540" cy="2246769"/>
              </a:xfrm>
              <a:prstGeom prst="rect">
                <a:avLst/>
              </a:prstGeom>
              <a:blipFill>
                <a:blip r:embed="rId2"/>
                <a:stretch>
                  <a:fillRect l="-1908" t="-2717" b="-70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กล่องข้อความ 4"/>
              <p:cNvSpPr txBox="1"/>
              <p:nvPr/>
            </p:nvSpPr>
            <p:spPr>
              <a:xfrm>
                <a:off x="2390897" y="5457802"/>
                <a:ext cx="50522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– ( X &amp; ( -X ))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(00001100)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5" name="กล่องข้อควา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897" y="5457802"/>
                <a:ext cx="5052291" cy="523220"/>
              </a:xfrm>
              <a:prstGeom prst="rect">
                <a:avLst/>
              </a:prstGeom>
              <a:blipFill>
                <a:blip r:embed="rId3"/>
                <a:stretch>
                  <a:fillRect l="-2413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1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Fenwick tree </a:t>
            </a:r>
            <a:r>
              <a:rPr lang="en-US" sz="6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 </a:t>
            </a:r>
            <a:r>
              <a:rPr lang="en-US" sz="6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Binary indexed tree</a:t>
            </a:r>
            <a:endParaRPr lang="th-TH" sz="6600" b="1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7918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ต้นไม้เฟนวิก (อังกฤษ: 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Fenwick tree)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หรืออาจเรียกว่า 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binary indexed tree 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เป็นโครงสร้างข้อมูลที่ใช้ในการคำนวณผลรวมนำหน้า 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prefix sum)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ของตารางข้อมูลได้อย่างมีประสิทธิภาพ 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การคำนวณผลรวมนำหน้าอย่างง่ายก็คือการสร้างตารางคำนวณผลลัพธ์ล่วงหน้า ซึ่งใช้เวลา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O(n)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ในการดำเนินการ และหลังจากนั้นก็สามารถหาผลลัพธ์จากตารางดังกล่าวได้ในเวลาเพียง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O(1)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อย่างไรก็ตาม หากหลังจากนั้นต้องการที่จะแก้ไขข้อมูลขึ้นมา ก็ต้องคำนวณข้อมูลทั้งตารางใหม่อีกรอบ คือหากมีการแก้ข้อมูล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q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รอบ ก็จะทำให้ต้องเสียเวลา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O(nq)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สียเวลาเป็นอย่างมากต้นไม้เฟนวิกเข้ามาช่วยลดเวลาในส่วนนี้โดยทำให้การแก้ไขข้อมูลแต่ละครั้งใช้เวลาเพีย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O(log n)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ทำให้การแก้ข้อมูล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q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รอบ ใช้เวลาเพียง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O(qlog n)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แต่ก็แลกมากับเวลาในการหาผลลัพธ์ซึ่งเพิ่มขึ้นจาก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O(1)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O(log n)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กล่องข้อความ 19"/>
          <p:cNvSpPr txBox="1"/>
          <p:nvPr/>
        </p:nvSpPr>
        <p:spPr>
          <a:xfrm>
            <a:off x="8911771" y="5123543"/>
            <a:ext cx="244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อ้างอิงจาก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Wikipedia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208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5" y="2079508"/>
            <a:ext cx="6276975" cy="2695575"/>
          </a:xfrm>
          <a:prstGeom prst="rect">
            <a:avLst/>
          </a:prstGeom>
        </p:spPr>
      </p:pic>
      <p:sp>
        <p:nvSpPr>
          <p:cNvPr id="4" name="กล่องข้อความ 3"/>
          <p:cNvSpPr txBox="1"/>
          <p:nvPr/>
        </p:nvSpPr>
        <p:spPr>
          <a:xfrm>
            <a:off x="984066" y="539931"/>
            <a:ext cx="6723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of sum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	</a:t>
            </a:r>
            <a:endParaRPr lang="th-T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63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48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8" y="539931"/>
            <a:ext cx="3161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ADD(5, 2)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6346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8" y="539931"/>
            <a:ext cx="3161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ADD(5, 2)</a:t>
            </a:r>
            <a:endParaRPr lang="th-TH" dirty="0"/>
          </a:p>
        </p:txBody>
      </p:sp>
      <p:sp>
        <p:nvSpPr>
          <p:cNvPr id="87" name="สี่เหลี่ยมผืนผ้า 86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8" name="สี่เหลี่ยมผืนผ้า 87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9" name="สี่เหลี่ยมผืนผ้า 88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90" name="สี่เหลี่ยมผืนผ้า 89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1" name="สี่เหลี่ยมผืนผ้า 90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2" name="สี่เหลี่ยมผืนผ้า 91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3" name="สี่เหลี่ยมผืนผ้า 92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4" name="สี่เหลี่ยมผืนผ้า 93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5" name="สี่เหลี่ยมผืนผ้า 94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6" name="สี่เหลี่ยมผืนผ้า 95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7" name="สี่เหลี่ยมผืนผ้า 96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8" name="สี่เหลี่ยมผืนผ้า 97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9" name="สี่เหลี่ยมผืนผ้า 98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0" name="สี่เหลี่ยมผืนผ้า 99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1" name="สี่เหลี่ยมผืนผ้า 100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2" name="สี่เหลี่ยมผืนผ้า 101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3" name="สี่เหลี่ยมผืนผ้า 102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4" name="สี่เหลี่ยมผืนผ้า 103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5" name="สี่เหลี่ยมผืนผ้า 104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6" name="สี่เหลี่ยมผืนผ้า 105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7" name="สี่เหลี่ยมผืนผ้า 106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8" name="สี่เหลี่ยมผืนผ้า 107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9" name="สี่เหลี่ยมผืนผ้า 108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10" name="สี่เหลี่ยมผืนผ้า 109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11" name="สี่เหลี่ยมผืนผ้า 110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12" name="สี่เหลี่ยมผืนผ้า 111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13" name="สี่เหลี่ยมผืนผ้า 112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14" name="สี่เหลี่ยมผืนผ้า 113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cxnSp>
        <p:nvCxnSpPr>
          <p:cNvPr id="116" name="ตัวเชื่อมต่อ: หักมุม 115"/>
          <p:cNvCxnSpPr>
            <a:cxnSpLocks/>
            <a:stCxn id="38" idx="3"/>
            <a:endCxn id="40" idx="1"/>
          </p:cNvCxnSpPr>
          <p:nvPr/>
        </p:nvCxnSpPr>
        <p:spPr>
          <a:xfrm flipV="1">
            <a:off x="4267202" y="3561810"/>
            <a:ext cx="243841" cy="3"/>
          </a:xfrm>
          <a:prstGeom prst="bentConnector3">
            <a:avLst>
              <a:gd name="adj1" fmla="val 50001"/>
            </a:avLst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ตัวเชื่อมต่อ: หักมุม 118"/>
          <p:cNvCxnSpPr>
            <a:cxnSpLocks/>
            <a:stCxn id="40" idx="0"/>
            <a:endCxn id="44" idx="1"/>
          </p:cNvCxnSpPr>
          <p:nvPr/>
        </p:nvCxnSpPr>
        <p:spPr>
          <a:xfrm rot="5400000" flipH="1" flipV="1">
            <a:off x="4961711" y="2453643"/>
            <a:ext cx="740230" cy="1180013"/>
          </a:xfrm>
          <a:prstGeom prst="bentConnector2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7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8" name="กล่องข้อความ 57"/>
          <p:cNvSpPr txBox="1"/>
          <p:nvPr/>
        </p:nvSpPr>
        <p:spPr>
          <a:xfrm>
            <a:off x="984068" y="539931"/>
            <a:ext cx="3161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ADD(5, 2)</a:t>
            </a:r>
            <a:endParaRPr lang="th-TH" dirty="0"/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สี่เหลี่ยมผืนผ้า 85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cxnSp>
        <p:nvCxnSpPr>
          <p:cNvPr id="87" name="ตัวเชื่อมต่อ: หักมุม 86"/>
          <p:cNvCxnSpPr>
            <a:cxnSpLocks/>
            <a:stCxn id="38" idx="3"/>
            <a:endCxn id="40" idx="1"/>
          </p:cNvCxnSpPr>
          <p:nvPr/>
        </p:nvCxnSpPr>
        <p:spPr>
          <a:xfrm flipV="1">
            <a:off x="4267202" y="3561810"/>
            <a:ext cx="243841" cy="3"/>
          </a:xfrm>
          <a:prstGeom prst="bentConnector3">
            <a:avLst>
              <a:gd name="adj1" fmla="val 50001"/>
            </a:avLst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ตัวเชื่อมต่อ: หักมุม 87"/>
          <p:cNvCxnSpPr>
            <a:cxnSpLocks/>
            <a:stCxn id="40" idx="0"/>
            <a:endCxn id="44" idx="1"/>
          </p:cNvCxnSpPr>
          <p:nvPr/>
        </p:nvCxnSpPr>
        <p:spPr>
          <a:xfrm rot="5400000" flipH="1" flipV="1">
            <a:off x="4961711" y="2453643"/>
            <a:ext cx="740230" cy="1180013"/>
          </a:xfrm>
          <a:prstGeom prst="bentConnector2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สี่เหลี่ยมผืนผ้า 88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0001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0" name="สี่เหลี่ยมผืนผ้า 89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0010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1" name="สี่เหลี่ยมผืนผ้า 90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0011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2" name="สี่เหลี่ยมผืนผ้า 91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0100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3" name="สี่เหลี่ยมผืนผ้า 92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4" name="สี่เหลี่ยมผืนผ้า 93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5" name="สี่เหลี่ยมผืนผ้า 94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0111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6" name="สี่เหลี่ยมผืนผ้า 95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1000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7" name="สี่เหลี่ยมผืนผ้า 9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8" name="สี่เหลี่ยมผืนผ้า 97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99" name="สี่เหลี่ยมผืนผ้า 98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1011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0" name="สี่เหลี่ยมผืนผ้า 99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1100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1" name="สี่เหลี่ยมผืนผ้า 100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1101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02" name="สี่เหลี่ยมผืนผ้า 101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ngsanaUPC" panose="02020603050405020304" pitchFamily="18" charset="-34"/>
              </a:rPr>
              <a:t>1110</a:t>
            </a:r>
            <a:endParaRPr lang="th-TH" sz="16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364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/>
          <p:cNvSpPr txBox="1"/>
          <p:nvPr/>
        </p:nvSpPr>
        <p:spPr>
          <a:xfrm>
            <a:off x="984066" y="539931"/>
            <a:ext cx="6723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of sum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400" dirty="0"/>
              <a:t>	</a:t>
            </a:r>
            <a:endParaRPr lang="th-TH" sz="2400" dirty="0">
              <a:solidFill>
                <a:schemeClr val="accent6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06" y="2230790"/>
            <a:ext cx="6546249" cy="19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1527166" y="2154183"/>
            <a:ext cx="94804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Use array of length n+1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Start with zero-array, insert each element with ADD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RANGE_SUM(from, to) = SUM(to) – SUM(from - 1)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Also useful for other operation like product, </a:t>
            </a:r>
            <a:r>
              <a:rPr lang="en-US" sz="3200" dirty="0" err="1"/>
              <a:t>xor</a:t>
            </a:r>
            <a:r>
              <a:rPr lang="en-US" sz="3200" dirty="0"/>
              <a:t>, ….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But not for min/max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663079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54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/>
          <p:cNvSpPr txBox="1"/>
          <p:nvPr/>
        </p:nvSpPr>
        <p:spPr>
          <a:xfrm>
            <a:off x="731519" y="705393"/>
            <a:ext cx="262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H Sarabun New" panose="020B0500040200020003" pitchFamily="34" charset="-34"/>
                <a:cs typeface="+mj-cs"/>
              </a:rPr>
              <a:t>Problem</a:t>
            </a:r>
            <a:endParaRPr lang="th-TH" sz="5400" dirty="0">
              <a:latin typeface="TH Sarabun New" panose="020B0500040200020003" pitchFamily="34" charset="-34"/>
              <a:cs typeface="+mj-cs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214836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1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285995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7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8712933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2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641778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570623" y="1884103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8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4428313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0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5499468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5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3357154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1854926" y="3213463"/>
            <a:ext cx="502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SUM: Compute a prefix sum</a:t>
            </a:r>
            <a:endParaRPr lang="th-TH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1854925" y="3988305"/>
            <a:ext cx="539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ADD: add a value to an element</a:t>
            </a:r>
            <a:endParaRPr lang="th-TH" dirty="0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9784088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6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94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731519" y="705393"/>
            <a:ext cx="262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H Sarabun New" panose="020B0500040200020003" pitchFamily="34" charset="-34"/>
                <a:cs typeface="+mj-cs"/>
              </a:rPr>
              <a:t>Problem</a:t>
            </a:r>
            <a:endParaRPr lang="th-TH" sz="5400" dirty="0">
              <a:latin typeface="TH Sarabun New" panose="020B0500040200020003" pitchFamily="34" charset="-34"/>
              <a:cs typeface="+mj-cs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214836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1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285995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7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712933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2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641778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570623" y="1884103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8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428313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0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499468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5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357154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1045029" y="3004457"/>
            <a:ext cx="454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Sum(5) : 1 + 7 + 3 + 0 + 5  = 16</a:t>
            </a:r>
            <a:endParaRPr lang="th-TH" dirty="0"/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214824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2285995" y="2288501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3357143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4428314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5499449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6570623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7641779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8712934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784088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6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9784089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0545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731519" y="705393"/>
            <a:ext cx="262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H Sarabun New" panose="020B0500040200020003" pitchFamily="34" charset="-34"/>
                <a:cs typeface="+mj-cs"/>
              </a:rPr>
              <a:t>Problem</a:t>
            </a:r>
            <a:endParaRPr lang="th-TH" sz="5400" dirty="0">
              <a:latin typeface="TH Sarabun New" panose="020B0500040200020003" pitchFamily="34" charset="-34"/>
              <a:cs typeface="+mj-cs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214836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1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285995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7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712933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2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641778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570623" y="1884103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8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428313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0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499468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5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357154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1045029" y="3004457"/>
            <a:ext cx="454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+mj-cs"/>
              </a:rPr>
              <a:t>Sum(5) : 1 + 7 + 3 + 0 + 5  = 16</a:t>
            </a:r>
            <a:endParaRPr lang="th-TH" dirty="0">
              <a:cs typeface="+mj-cs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214824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285995" y="2288501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3357143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4428314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5499449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6570623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7641779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8712934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1045029" y="3754484"/>
            <a:ext cx="454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+mj-cs"/>
              </a:rPr>
              <a:t>ADD(4, 5)</a:t>
            </a:r>
            <a:endParaRPr lang="th-TH" dirty="0">
              <a:cs typeface="+mj-cs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1214836" y="4697568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1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2285995" y="4697568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7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8712933" y="4697568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2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7641778" y="4697568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6570623" y="4701326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8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4428313" y="4697568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5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5499468" y="4697568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5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3357154" y="4697568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1214824" y="5102296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2285995" y="5105724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3357143" y="5102296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4428314" y="5102296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5499449" y="5102296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6570623" y="5102296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7641779" y="5102296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8712934" y="5102296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9784088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6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9784089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9784088" y="4697568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6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9784089" y="5102296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829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731519" y="705393"/>
            <a:ext cx="2625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H Sarabun New" panose="020B0500040200020003" pitchFamily="34" charset="-34"/>
                <a:cs typeface="+mj-cs"/>
              </a:rPr>
              <a:t>Problem</a:t>
            </a:r>
            <a:endParaRPr lang="th-TH" sz="5400" dirty="0">
              <a:latin typeface="TH Sarabun New" panose="020B0500040200020003" pitchFamily="34" charset="-34"/>
              <a:cs typeface="+mj-cs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214836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1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285995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7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712933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2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641778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570623" y="1884103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8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428313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5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499468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5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3357154" y="1880345"/>
            <a:ext cx="783764" cy="4047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3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1045029" y="3004457"/>
            <a:ext cx="454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+mj-cs"/>
              </a:rPr>
              <a:t>Sum(5) : 1 + 7 + 3 + 0 + 5  = 16</a:t>
            </a:r>
            <a:endParaRPr lang="th-TH" dirty="0">
              <a:cs typeface="+mj-cs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1214824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285995" y="2288501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3357143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4428314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5499449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6570623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7641779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8712934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1045029" y="3754484"/>
            <a:ext cx="454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+mj-cs"/>
              </a:rPr>
              <a:t>ADD(4, 5)</a:t>
            </a:r>
            <a:endParaRPr lang="th-TH" dirty="0">
              <a:cs typeface="+mj-cs"/>
            </a:endParaRP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1045029" y="4504511"/>
            <a:ext cx="567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+mj-cs"/>
              </a:rPr>
              <a:t>Sum(7) : 1 + 7 + 3 + 0 + 5 + 8 + 3 = 32</a:t>
            </a:r>
            <a:endParaRPr lang="th-TH" dirty="0">
              <a:cs typeface="+mj-cs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9784088" y="1880345"/>
            <a:ext cx="783764" cy="4047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ngsanaUPC" panose="02020603050405020304" pitchFamily="18" charset="-34"/>
              </a:rPr>
              <a:t>6</a:t>
            </a:r>
            <a:endParaRPr lang="th-TH" sz="3200" dirty="0">
              <a:solidFill>
                <a:schemeClr val="bg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9784089" y="2285073"/>
            <a:ext cx="783763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  <a:cs typeface="+mj-cs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241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1393371" y="740229"/>
            <a:ext cx="113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Idea</a:t>
            </a:r>
            <a:endParaRPr lang="th-TH" sz="5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กล่องข้อความ 5"/>
              <p:cNvSpPr txBox="1"/>
              <p:nvPr/>
            </p:nvSpPr>
            <p:spPr>
              <a:xfrm>
                <a:off x="4101741" y="2487870"/>
                <a:ext cx="4920343" cy="706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13= 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th-TH" sz="3200" dirty="0"/>
              </a:p>
            </p:txBody>
          </p:sp>
        </mc:Choice>
        <mc:Fallback xmlns="">
          <p:sp>
            <p:nvSpPr>
              <p:cNvPr id="6" name="กล่องข้อควา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41" y="2487870"/>
                <a:ext cx="4920343" cy="706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สี่เหลี่ยมผืนผ้า 7"/>
          <p:cNvSpPr/>
          <p:nvPr/>
        </p:nvSpPr>
        <p:spPr>
          <a:xfrm>
            <a:off x="1393371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098766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0563506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9858111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9152716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8447321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7741926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7036531" y="3756622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6331136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5625741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4920346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509556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4214951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804161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139337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209876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280416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350955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4214951" y="405054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492034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562574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633113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7036531" y="405054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774192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844732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915271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985811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1056350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" name="กล่องข้อความ 1"/>
          <p:cNvSpPr txBox="1"/>
          <p:nvPr/>
        </p:nvSpPr>
        <p:spPr>
          <a:xfrm>
            <a:off x="4162702" y="3083587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1101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71539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1393371" y="740229"/>
            <a:ext cx="113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Idea</a:t>
            </a:r>
            <a:endParaRPr lang="th-TH" sz="5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/>
              <p:cNvSpPr txBox="1"/>
              <p:nvPr/>
            </p:nvSpPr>
            <p:spPr>
              <a:xfrm>
                <a:off x="4101741" y="2487870"/>
                <a:ext cx="4920343" cy="706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13= 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th-TH" sz="3200" dirty="0"/>
              </a:p>
            </p:txBody>
          </p:sp>
        </mc:Choice>
        <mc:Fallback xmlns="">
          <p:sp>
            <p:nvSpPr>
              <p:cNvPr id="4" name="กล่องข้อควา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741" y="2487870"/>
                <a:ext cx="4920343" cy="706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สี่เหลี่ยมผืนผ้า 4"/>
          <p:cNvSpPr/>
          <p:nvPr/>
        </p:nvSpPr>
        <p:spPr>
          <a:xfrm>
            <a:off x="1393371" y="3754453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098766" y="3754453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0563506" y="3754453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858111" y="3754453"/>
            <a:ext cx="461554" cy="2960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9152716" y="3754453"/>
            <a:ext cx="461554" cy="29609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8447321" y="3754453"/>
            <a:ext cx="461554" cy="29609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741926" y="3754453"/>
            <a:ext cx="461554" cy="29609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7036531" y="3756622"/>
            <a:ext cx="461554" cy="29392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6331136" y="3754453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5625741" y="3754453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4920346" y="3754453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3509556" y="3754453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4214951" y="3754453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804161" y="3754453"/>
            <a:ext cx="461554" cy="2960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139337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209876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280416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350955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4214951" y="405054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492034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562574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633113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7036531" y="405054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774192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844732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15271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58111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0563506" y="405054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854924" y="4775200"/>
            <a:ext cx="967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SUM(13) 	= 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RANGE(1,8)  </a:t>
            </a:r>
            <a:r>
              <a:rPr lang="en-US" sz="1800" dirty="0"/>
              <a:t>	+ 	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RANGE(9,12) </a:t>
            </a:r>
            <a:r>
              <a:rPr lang="en-US" sz="1800" dirty="0"/>
              <a:t>	+ 	</a:t>
            </a:r>
            <a:r>
              <a:rPr lang="en-US" sz="1800" dirty="0">
                <a:solidFill>
                  <a:schemeClr val="accent6"/>
                </a:solidFill>
              </a:rPr>
              <a:t>RANGE(13,13)</a:t>
            </a:r>
            <a:endParaRPr lang="th-TH" sz="1800" dirty="0">
              <a:solidFill>
                <a:schemeClr val="accent6"/>
              </a:solidFill>
            </a:endParaRP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1854924" y="5279665"/>
            <a:ext cx="881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	= 	    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29 </a:t>
            </a:r>
            <a:r>
              <a:rPr lang="en-US" sz="1800" dirty="0"/>
              <a:t>                 	+ 	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        10</a:t>
            </a:r>
            <a:r>
              <a:rPr lang="en-US" sz="1800" dirty="0"/>
              <a:t>		+ 	           </a:t>
            </a:r>
            <a:r>
              <a:rPr lang="en-US" sz="1800" dirty="0">
                <a:solidFill>
                  <a:schemeClr val="accent6"/>
                </a:solidFill>
              </a:rPr>
              <a:t>4</a:t>
            </a:r>
            <a:endParaRPr lang="th-TH" sz="1800" dirty="0">
              <a:solidFill>
                <a:schemeClr val="accent6"/>
              </a:solidFill>
            </a:endParaRP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1854924" y="5758599"/>
            <a:ext cx="881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	= 	       43</a:t>
            </a:r>
            <a:endParaRPr lang="th-TH" sz="1800" dirty="0"/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4162702" y="3083587"/>
            <a:ext cx="70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1101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59064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8406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68946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015420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944880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874341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03801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33262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627228" y="1639381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92183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21643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451104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3100253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0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380564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2394858" y="1637212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98406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7" name="สี่เหลี่ยมผืนผ้า 16"/>
          <p:cNvSpPr/>
          <p:nvPr/>
        </p:nvSpPr>
        <p:spPr>
          <a:xfrm>
            <a:off x="168946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239485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310025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80564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451104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521643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3" name="สี่เหลี่ยมผืนผ้า 22"/>
          <p:cNvSpPr/>
          <p:nvPr/>
        </p:nvSpPr>
        <p:spPr>
          <a:xfrm>
            <a:off x="592183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6627228" y="1933305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733262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803801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874341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8" name="สี่เหลี่ยมผืนผ้า 27"/>
          <p:cNvSpPr/>
          <p:nvPr/>
        </p:nvSpPr>
        <p:spPr>
          <a:xfrm>
            <a:off x="9448808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29" name="สี่เหลี่ยมผืนผ้า 28"/>
          <p:cNvSpPr/>
          <p:nvPr/>
        </p:nvSpPr>
        <p:spPr>
          <a:xfrm>
            <a:off x="10154203" y="193330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984068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1" name="สี่เหลี่ยมผืนผ้า 30"/>
          <p:cNvSpPr/>
          <p:nvPr/>
        </p:nvSpPr>
        <p:spPr>
          <a:xfrm>
            <a:off x="984068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168946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168946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4" name="สี่เหลี่ยมผืนผ้า 33"/>
          <p:cNvSpPr/>
          <p:nvPr/>
        </p:nvSpPr>
        <p:spPr>
          <a:xfrm>
            <a:off x="239485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5" name="สี่เหลี่ยมผืนผ้า 34"/>
          <p:cNvSpPr/>
          <p:nvPr/>
        </p:nvSpPr>
        <p:spPr>
          <a:xfrm>
            <a:off x="239485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[3,3]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6" name="สี่เหลี่ยมผืนผ้า 35"/>
          <p:cNvSpPr/>
          <p:nvPr/>
        </p:nvSpPr>
        <p:spPr>
          <a:xfrm>
            <a:off x="310025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7" name="สี่เหลี่ยมผืนผ้า 36"/>
          <p:cNvSpPr/>
          <p:nvPr/>
        </p:nvSpPr>
        <p:spPr>
          <a:xfrm>
            <a:off x="3100253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38" name="สี่เหลี่ยมผืนผ้า 37"/>
          <p:cNvSpPr/>
          <p:nvPr/>
        </p:nvSpPr>
        <p:spPr>
          <a:xfrm>
            <a:off x="3805648" y="3413767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39" name="สี่เหลี่ยมผืนผ้า 38"/>
          <p:cNvSpPr/>
          <p:nvPr/>
        </p:nvSpPr>
        <p:spPr>
          <a:xfrm>
            <a:off x="380564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[5,5]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1104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1" name="สี่เหลี่ยมผืนผ้า 40"/>
          <p:cNvSpPr/>
          <p:nvPr/>
        </p:nvSpPr>
        <p:spPr>
          <a:xfrm>
            <a:off x="451104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[5,6]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2" name="สี่เหลี่ยมผืนผ้า 41"/>
          <p:cNvSpPr/>
          <p:nvPr/>
        </p:nvSpPr>
        <p:spPr>
          <a:xfrm>
            <a:off x="521643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3" name="สี่เหลี่ยมผืนผ้า 42"/>
          <p:cNvSpPr/>
          <p:nvPr/>
        </p:nvSpPr>
        <p:spPr>
          <a:xfrm>
            <a:off x="521643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[7,7]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4" name="สี่เหลี่ยมผืนผ้า 43"/>
          <p:cNvSpPr/>
          <p:nvPr/>
        </p:nvSpPr>
        <p:spPr>
          <a:xfrm>
            <a:off x="5921833" y="2525488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5921834" y="2821580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[1,8]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6" name="สี่เหลี่ยมผืนผ้า 45"/>
          <p:cNvSpPr/>
          <p:nvPr/>
        </p:nvSpPr>
        <p:spPr>
          <a:xfrm>
            <a:off x="6627228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6627228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[9,9]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733262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733262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[9,10]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0" name="สี่เหลี่ยมผืนผ้า 49"/>
          <p:cNvSpPr/>
          <p:nvPr/>
        </p:nvSpPr>
        <p:spPr>
          <a:xfrm>
            <a:off x="803801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803801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[11,11]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2" name="สี่เหลี่ยมผืนผ้า 51"/>
          <p:cNvSpPr/>
          <p:nvPr/>
        </p:nvSpPr>
        <p:spPr>
          <a:xfrm>
            <a:off x="8743413" y="3413764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3" name="สี่เหลี่ยมผืนผ้า 52"/>
          <p:cNvSpPr/>
          <p:nvPr/>
        </p:nvSpPr>
        <p:spPr>
          <a:xfrm>
            <a:off x="8743413" y="3709856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[11,12]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4" name="สี่เหลี่ยมผืนผ้า 53"/>
          <p:cNvSpPr/>
          <p:nvPr/>
        </p:nvSpPr>
        <p:spPr>
          <a:xfrm>
            <a:off x="9448808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5" name="สี่เหลี่ยมผืนผ้า 54"/>
          <p:cNvSpPr/>
          <p:nvPr/>
        </p:nvSpPr>
        <p:spPr>
          <a:xfrm>
            <a:off x="9448808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[13,13]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6" name="สี่เหลี่ยมผืนผ้า 55"/>
          <p:cNvSpPr/>
          <p:nvPr/>
        </p:nvSpPr>
        <p:spPr>
          <a:xfrm>
            <a:off x="10154203" y="4302045"/>
            <a:ext cx="461554" cy="2960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7" name="สี่เหลี่ยมผืนผ้า 56"/>
          <p:cNvSpPr/>
          <p:nvPr/>
        </p:nvSpPr>
        <p:spPr>
          <a:xfrm>
            <a:off x="10154203" y="4598137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dirty="0">
                <a:solidFill>
                  <a:schemeClr val="tx1"/>
                </a:solidFill>
                <a:latin typeface="AngsanaUPC" panose="02020603050405020304" pitchFamily="18" charset="-34"/>
              </a:rPr>
              <a:t>[13,14]</a:t>
            </a:r>
            <a:endParaRPr lang="th-TH" sz="115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58" name="สี่เหลี่ยมผืนผ้า 57"/>
          <p:cNvSpPr/>
          <p:nvPr/>
        </p:nvSpPr>
        <p:spPr>
          <a:xfrm>
            <a:off x="98406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168946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1015420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48</a:t>
            </a: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944880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43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2" name="สี่เหลี่ยมผืนผ้า 61"/>
          <p:cNvSpPr/>
          <p:nvPr/>
        </p:nvSpPr>
        <p:spPr>
          <a:xfrm>
            <a:off x="874341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3" name="สี่เหลี่ยมผืนผ้า 62"/>
          <p:cNvSpPr/>
          <p:nvPr/>
        </p:nvSpPr>
        <p:spPr>
          <a:xfrm>
            <a:off x="803801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38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4" name="สี่เหลี่ยมผืนผ้า 63"/>
          <p:cNvSpPr/>
          <p:nvPr/>
        </p:nvSpPr>
        <p:spPr>
          <a:xfrm>
            <a:off x="733262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5" name="สี่เหลี่ยมผืนผ้า 64"/>
          <p:cNvSpPr/>
          <p:nvPr/>
        </p:nvSpPr>
        <p:spPr>
          <a:xfrm>
            <a:off x="6627228" y="5192490"/>
            <a:ext cx="461554" cy="2939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35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6" name="สี่เหลี่ยมผืนผ้า 65"/>
          <p:cNvSpPr/>
          <p:nvPr/>
        </p:nvSpPr>
        <p:spPr>
          <a:xfrm>
            <a:off x="592183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29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7" name="สี่เหลี่ยมผืนผ้า 66"/>
          <p:cNvSpPr/>
          <p:nvPr/>
        </p:nvSpPr>
        <p:spPr>
          <a:xfrm>
            <a:off x="521643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27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8" name="สี่เหลี่ยมผืนผ้า 67"/>
          <p:cNvSpPr/>
          <p:nvPr/>
        </p:nvSpPr>
        <p:spPr>
          <a:xfrm>
            <a:off x="451104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24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69" name="สี่เหลี่ยมผืนผ้า 68"/>
          <p:cNvSpPr/>
          <p:nvPr/>
        </p:nvSpPr>
        <p:spPr>
          <a:xfrm>
            <a:off x="3100253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0" name="สี่เหลี่ยมผืนผ้า 69"/>
          <p:cNvSpPr/>
          <p:nvPr/>
        </p:nvSpPr>
        <p:spPr>
          <a:xfrm>
            <a:off x="380564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16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1" name="สี่เหลี่ยมผืนผ้า 70"/>
          <p:cNvSpPr/>
          <p:nvPr/>
        </p:nvSpPr>
        <p:spPr>
          <a:xfrm>
            <a:off x="2394858" y="5190321"/>
            <a:ext cx="461554" cy="29609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ngsanaUPC" panose="02020603050405020304" pitchFamily="18" charset="-34"/>
              </a:rPr>
              <a:t>11</a:t>
            </a:r>
            <a:endParaRPr lang="th-TH" sz="2000" dirty="0">
              <a:latin typeface="AngsanaUPC" panose="02020603050405020304" pitchFamily="18" charset="-34"/>
            </a:endParaRPr>
          </a:p>
        </p:txBody>
      </p:sp>
      <p:sp>
        <p:nvSpPr>
          <p:cNvPr id="72" name="สี่เหลี่ยมผืนผ้า 71"/>
          <p:cNvSpPr/>
          <p:nvPr/>
        </p:nvSpPr>
        <p:spPr>
          <a:xfrm>
            <a:off x="98406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3" name="สี่เหลี่ยมผืนผ้า 72"/>
          <p:cNvSpPr/>
          <p:nvPr/>
        </p:nvSpPr>
        <p:spPr>
          <a:xfrm>
            <a:off x="168946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4" name="สี่เหลี่ยมผืนผ้า 73"/>
          <p:cNvSpPr/>
          <p:nvPr/>
        </p:nvSpPr>
        <p:spPr>
          <a:xfrm>
            <a:off x="239485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5" name="สี่เหลี่ยมผืนผ้า 74"/>
          <p:cNvSpPr/>
          <p:nvPr/>
        </p:nvSpPr>
        <p:spPr>
          <a:xfrm>
            <a:off x="310025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6" name="สี่เหลี่ยมผืนผ้า 75"/>
          <p:cNvSpPr/>
          <p:nvPr/>
        </p:nvSpPr>
        <p:spPr>
          <a:xfrm>
            <a:off x="380564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5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7" name="สี่เหลี่ยมผืนผ้า 76"/>
          <p:cNvSpPr/>
          <p:nvPr/>
        </p:nvSpPr>
        <p:spPr>
          <a:xfrm>
            <a:off x="451104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6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8" name="สี่เหลี่ยมผืนผ้า 77"/>
          <p:cNvSpPr/>
          <p:nvPr/>
        </p:nvSpPr>
        <p:spPr>
          <a:xfrm>
            <a:off x="521643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7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79" name="สี่เหลี่ยมผืนผ้า 78"/>
          <p:cNvSpPr/>
          <p:nvPr/>
        </p:nvSpPr>
        <p:spPr>
          <a:xfrm>
            <a:off x="592183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8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0" name="สี่เหลี่ยมผืนผ้า 79"/>
          <p:cNvSpPr/>
          <p:nvPr/>
        </p:nvSpPr>
        <p:spPr>
          <a:xfrm>
            <a:off x="6627228" y="5486414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9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1" name="สี่เหลี่ยมผืนผ้า 80"/>
          <p:cNvSpPr/>
          <p:nvPr/>
        </p:nvSpPr>
        <p:spPr>
          <a:xfrm>
            <a:off x="733262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10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2" name="สี่เหลี่ยมผืนผ้า 81"/>
          <p:cNvSpPr/>
          <p:nvPr/>
        </p:nvSpPr>
        <p:spPr>
          <a:xfrm>
            <a:off x="803801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11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3" name="สี่เหลี่ยมผืนผ้า 82"/>
          <p:cNvSpPr/>
          <p:nvPr/>
        </p:nvSpPr>
        <p:spPr>
          <a:xfrm>
            <a:off x="874341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12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4" name="สี่เหลี่ยมผืนผ้า 83"/>
          <p:cNvSpPr/>
          <p:nvPr/>
        </p:nvSpPr>
        <p:spPr>
          <a:xfrm>
            <a:off x="9448808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13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5" name="สี่เหลี่ยมผืนผ้า 84"/>
          <p:cNvSpPr/>
          <p:nvPr/>
        </p:nvSpPr>
        <p:spPr>
          <a:xfrm>
            <a:off x="10154203" y="5486413"/>
            <a:ext cx="461554" cy="296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ngsanaUPC" panose="02020603050405020304" pitchFamily="18" charset="-34"/>
              </a:rPr>
              <a:t>14</a:t>
            </a:r>
            <a:endParaRPr lang="th-TH" sz="2000" dirty="0">
              <a:solidFill>
                <a:schemeClr val="tx1"/>
              </a:solidFill>
              <a:latin typeface="AngsanaUPC" panose="02020603050405020304" pitchFamily="18" charset="-34"/>
            </a:endParaRPr>
          </a:p>
        </p:txBody>
      </p:sp>
      <p:sp>
        <p:nvSpPr>
          <p:cNvPr id="86" name="กล่องข้อความ 85"/>
          <p:cNvSpPr txBox="1"/>
          <p:nvPr/>
        </p:nvSpPr>
        <p:spPr>
          <a:xfrm>
            <a:off x="984068" y="539931"/>
            <a:ext cx="316121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Binary ranges: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2542384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1951</Words>
  <Application>Microsoft Office PowerPoint</Application>
  <PresentationFormat>แบบจอกว้าง</PresentationFormat>
  <Paragraphs>1295</Paragraphs>
  <Slides>26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26</vt:i4>
      </vt:variant>
    </vt:vector>
  </HeadingPairs>
  <TitlesOfParts>
    <vt:vector size="35" baseType="lpstr">
      <vt:lpstr>Angsana New</vt:lpstr>
      <vt:lpstr>AngsanaUPC</vt:lpstr>
      <vt:lpstr>Arial</vt:lpstr>
      <vt:lpstr>Calibri</vt:lpstr>
      <vt:lpstr>Calibri Light</vt:lpstr>
      <vt:lpstr>Cambria Math</vt:lpstr>
      <vt:lpstr>Cordia New</vt:lpstr>
      <vt:lpstr>TH Sarabun New</vt:lpstr>
      <vt:lpstr>ธีมของ Office</vt:lpstr>
      <vt:lpstr>งานนำเสนอ PowerPoint</vt:lpstr>
      <vt:lpstr>Fenwick tree or Binary indexed tree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JA Nin</dc:creator>
  <cp:lastModifiedBy>สิรภพ ปัญญาคม</cp:lastModifiedBy>
  <cp:revision>31</cp:revision>
  <dcterms:created xsi:type="dcterms:W3CDTF">2017-03-17T15:02:19Z</dcterms:created>
  <dcterms:modified xsi:type="dcterms:W3CDTF">2017-04-01T19:49:26Z</dcterms:modified>
</cp:coreProperties>
</file>