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rlow Bold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Public Sans Bold" charset="1" panose="00000000000000000000"/>
      <p:regular r:id="rId20"/>
    </p:embeddedFont>
    <p:embeddedFont>
      <p:font typeface="Barlow" charset="1" panose="00000500000000000000"/>
      <p:regular r:id="rId21"/>
    </p:embeddedFont>
    <p:embeddedFont>
      <p:font typeface="Public Sans" charset="1" panose="00000000000000000000"/>
      <p:regular r:id="rId22"/>
    </p:embeddedFont>
    <p:embeddedFont>
      <p:font typeface="Public Sans Italics" charset="1" panose="00000000000000000000"/>
      <p:regular r:id="rId23"/>
    </p:embeddedFont>
    <p:embeddedFont>
      <p:font typeface="Fira Sans Ultra-Bold" charset="1" panose="020B0903050000020004"/>
      <p:regular r:id="rId24"/>
    </p:embeddedFont>
    <p:embeddedFont>
      <p:font typeface="Playfair Display Italic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mdpi.com/2076-3417/14/12/5144" TargetMode="External" Type="http://schemas.openxmlformats.org/officeDocument/2006/relationships/hyperlink"/><Relationship Id="rId3" Target="https://www.researchgate.net/publication/Segmentation_of_Liver_Tumors_by_Monai_and_PyTorch_in_CT_Images" TargetMode="External" Type="http://schemas.openxmlformats.org/officeDocument/2006/relationships/hyperlink"/><Relationship Id="rId4" Target="https://ieeexplore.ieee.org/document/9984482/" TargetMode="External" Type="http://schemas.openxmlformats.org/officeDocument/2006/relationships/hyperlink"/><Relationship Id="rId5" Target="https://aapm.onlinelibrary.wiley.com/doi/abs/10.1002/acm2.14540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97666" y="1033463"/>
            <a:ext cx="1558906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97666" y="7324187"/>
            <a:ext cx="692555" cy="692555"/>
          </a:xfrm>
          <a:custGeom>
            <a:avLst/>
            <a:gdLst/>
            <a:ahLst/>
            <a:cxnLst/>
            <a:rect r="r" b="b" t="t" l="l"/>
            <a:pathLst>
              <a:path h="692555" w="692555">
                <a:moveTo>
                  <a:pt x="0" y="0"/>
                </a:moveTo>
                <a:lnTo>
                  <a:pt x="692555" y="0"/>
                </a:lnTo>
                <a:lnTo>
                  <a:pt x="692555" y="692554"/>
                </a:lnTo>
                <a:lnTo>
                  <a:pt x="0" y="69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7666" y="6333152"/>
            <a:ext cx="692555" cy="692555"/>
          </a:xfrm>
          <a:custGeom>
            <a:avLst/>
            <a:gdLst/>
            <a:ahLst/>
            <a:cxnLst/>
            <a:rect r="r" b="b" t="t" l="l"/>
            <a:pathLst>
              <a:path h="692555" w="692555">
                <a:moveTo>
                  <a:pt x="0" y="0"/>
                </a:moveTo>
                <a:lnTo>
                  <a:pt x="692555" y="0"/>
                </a:lnTo>
                <a:lnTo>
                  <a:pt x="692555" y="692554"/>
                </a:lnTo>
                <a:lnTo>
                  <a:pt x="0" y="692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7666" y="8233979"/>
            <a:ext cx="692555" cy="692555"/>
          </a:xfrm>
          <a:custGeom>
            <a:avLst/>
            <a:gdLst/>
            <a:ahLst/>
            <a:cxnLst/>
            <a:rect r="r" b="b" t="t" l="l"/>
            <a:pathLst>
              <a:path h="692555" w="692555">
                <a:moveTo>
                  <a:pt x="0" y="0"/>
                </a:moveTo>
                <a:lnTo>
                  <a:pt x="692555" y="0"/>
                </a:lnTo>
                <a:lnTo>
                  <a:pt x="692555" y="692554"/>
                </a:lnTo>
                <a:lnTo>
                  <a:pt x="0" y="69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95935" y="4245824"/>
            <a:ext cx="5791422" cy="5559765"/>
          </a:xfrm>
          <a:custGeom>
            <a:avLst/>
            <a:gdLst/>
            <a:ahLst/>
            <a:cxnLst/>
            <a:rect r="r" b="b" t="t" l="l"/>
            <a:pathLst>
              <a:path h="5559765" w="5791422">
                <a:moveTo>
                  <a:pt x="0" y="0"/>
                </a:moveTo>
                <a:lnTo>
                  <a:pt x="5791421" y="0"/>
                </a:lnTo>
                <a:lnTo>
                  <a:pt x="5791421" y="5559765"/>
                </a:lnTo>
                <a:lnTo>
                  <a:pt x="0" y="5559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11920"/>
            <a:ext cx="1459926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Deep Learning for Liver Segmentation using U-Net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5701" y="6537054"/>
            <a:ext cx="3868374" cy="389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68"/>
              </a:lnSpc>
              <a:spcBef>
                <a:spcPct val="0"/>
              </a:spcBef>
            </a:pPr>
            <a:r>
              <a:rPr lang="en-US" b="true" sz="2698" spc="1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Sirasanagandla Madhuri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5701" y="7408912"/>
            <a:ext cx="3725667" cy="46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7"/>
              </a:lnSpc>
            </a:pPr>
            <a:r>
              <a:rPr lang="en-US" sz="2698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Chigurupati Amarnath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45701" y="8356467"/>
            <a:ext cx="3196073" cy="46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7"/>
              </a:lnSpc>
            </a:pPr>
            <a:r>
              <a:rPr lang="en-US" sz="2698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Ankit Kommalapati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90499" y="2728036"/>
            <a:ext cx="1213747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Prof.Siddique Ibrahim Peer Mohamed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0481" y="6417877"/>
            <a:ext cx="3248578" cy="46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3"/>
              </a:lnSpc>
            </a:pPr>
            <a:r>
              <a:rPr lang="en-US" sz="2695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21BCE8217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0481" y="8360641"/>
            <a:ext cx="3248578" cy="46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3"/>
              </a:lnSpc>
            </a:pPr>
            <a:r>
              <a:rPr lang="en-US" sz="2695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21BCE8228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80481" y="7355433"/>
            <a:ext cx="3248578" cy="46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3"/>
              </a:lnSpc>
            </a:pPr>
            <a:r>
              <a:rPr lang="en-US" sz="2695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21BCE8893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85009" y="5223772"/>
            <a:ext cx="18936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41433" y="5295552"/>
            <a:ext cx="2887626" cy="81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7"/>
              </a:lnSpc>
            </a:pPr>
            <a:r>
              <a:rPr lang="en-US" sz="4791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Reg. no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5816" y="2718511"/>
            <a:ext cx="3428811" cy="86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5"/>
              </a:lnSpc>
            </a:pPr>
            <a:r>
              <a:rPr lang="en-US" sz="5032" b="true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Guide: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06882" y="461554"/>
            <a:ext cx="16230594" cy="38509"/>
          </a:xfrm>
          <a:prstGeom prst="line">
            <a:avLst/>
          </a:prstGeom>
          <a:ln cap="flat" w="57150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016426" y="2457623"/>
            <a:ext cx="2087879" cy="1860486"/>
          </a:xfrm>
          <a:custGeom>
            <a:avLst/>
            <a:gdLst/>
            <a:ahLst/>
            <a:cxnLst/>
            <a:rect r="r" b="b" t="t" l="l"/>
            <a:pathLst>
              <a:path h="1860486" w="2087879">
                <a:moveTo>
                  <a:pt x="0" y="0"/>
                </a:moveTo>
                <a:lnTo>
                  <a:pt x="2087879" y="0"/>
                </a:lnTo>
                <a:lnTo>
                  <a:pt x="2087879" y="1860486"/>
                </a:lnTo>
                <a:lnTo>
                  <a:pt x="0" y="186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12058" y="2457623"/>
            <a:ext cx="2154194" cy="1960301"/>
          </a:xfrm>
          <a:custGeom>
            <a:avLst/>
            <a:gdLst/>
            <a:ahLst/>
            <a:cxnLst/>
            <a:rect r="r" b="b" t="t" l="l"/>
            <a:pathLst>
              <a:path h="1960301" w="2154194">
                <a:moveTo>
                  <a:pt x="0" y="0"/>
                </a:moveTo>
                <a:lnTo>
                  <a:pt x="2154194" y="0"/>
                </a:lnTo>
                <a:lnTo>
                  <a:pt x="2154194" y="1960301"/>
                </a:lnTo>
                <a:lnTo>
                  <a:pt x="0" y="19603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18" t="0" r="-1143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98798" y="2385011"/>
            <a:ext cx="2246779" cy="2005709"/>
          </a:xfrm>
          <a:custGeom>
            <a:avLst/>
            <a:gdLst/>
            <a:ahLst/>
            <a:cxnLst/>
            <a:rect r="r" b="b" t="t" l="l"/>
            <a:pathLst>
              <a:path h="2005709" w="2246779">
                <a:moveTo>
                  <a:pt x="0" y="0"/>
                </a:moveTo>
                <a:lnTo>
                  <a:pt x="2246779" y="0"/>
                </a:lnTo>
                <a:lnTo>
                  <a:pt x="2246779" y="2005709"/>
                </a:lnTo>
                <a:lnTo>
                  <a:pt x="0" y="2005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740611"/>
            <a:ext cx="16230600" cy="1094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0"/>
              </a:lnSpc>
              <a:spcBef>
                <a:spcPct val="0"/>
              </a:spcBef>
            </a:pPr>
            <a:r>
              <a:rPr lang="en-US" b="true" sz="6414" spc="1456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EVALUATION AND VALIDATION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85276" y="6219271"/>
            <a:ext cx="3086100" cy="144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Addressing path mismatches and incorrect labeling.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00000" y="5220786"/>
            <a:ext cx="30861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Error Handling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2283" y="6158312"/>
            <a:ext cx="3775192" cy="289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Dice coefficient for overlap accuracy.</a:t>
            </a:r>
          </a:p>
          <a:p>
            <a:pPr algn="l" marL="518165" indent="-259082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Per-class accuracy and confusion matrix analysis.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67542" y="5220786"/>
            <a:ext cx="278564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i="true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Key Metrics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36925" y="6242134"/>
            <a:ext cx="4045906" cy="386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Testing various augmentation techniques (e.g., rotations, flipping).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Hyperparameter tuning to refine model performance.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77750" y="5220786"/>
            <a:ext cx="34798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i="true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Experimentation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254861"/>
            <a:ext cx="22130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79130" y="729603"/>
            <a:ext cx="16230600" cy="92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  <a:spcBef>
                <a:spcPct val="0"/>
              </a:spcBef>
            </a:pPr>
            <a:r>
              <a:rPr lang="en-US" b="true" sz="5399" spc="1225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CONCLUSION AND FUTURE SCOPE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592743" y="549315"/>
            <a:ext cx="16230594" cy="38509"/>
          </a:xfrm>
          <a:prstGeom prst="line">
            <a:avLst/>
          </a:prstGeom>
          <a:ln cap="flat" w="57150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79130" y="2334147"/>
            <a:ext cx="14173015" cy="69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6025" indent="-463012" lvl="1">
              <a:lnSpc>
                <a:spcPts val="5575"/>
              </a:lnSpc>
              <a:buFont typeface="Arial"/>
              <a:buChar char="•"/>
            </a:pPr>
            <a:r>
              <a:rPr lang="en-US" b="true" sz="4289" spc="21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Successfully developed an AI-powered liver segmentation model with high accuracy.</a:t>
            </a:r>
          </a:p>
          <a:p>
            <a:pPr algn="l" marL="926025" indent="-463012" lvl="1">
              <a:lnSpc>
                <a:spcPts val="5575"/>
              </a:lnSpc>
              <a:buFont typeface="Arial"/>
              <a:buChar char="•"/>
            </a:pPr>
            <a:r>
              <a:rPr lang="en-US" b="true" sz="4289" spc="21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Impact: Automates and improves liver segmentation, aiding radiologists and clinicians.</a:t>
            </a:r>
          </a:p>
          <a:p>
            <a:pPr algn="l" marL="926025" indent="-463012" lvl="1">
              <a:lnSpc>
                <a:spcPts val="5575"/>
              </a:lnSpc>
              <a:buFont typeface="Arial"/>
              <a:buChar char="•"/>
            </a:pPr>
            <a:r>
              <a:rPr lang="en-US" b="true" sz="4289" spc="21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Future Work:</a:t>
            </a:r>
          </a:p>
          <a:p>
            <a:pPr algn="l">
              <a:lnSpc>
                <a:spcPts val="5575"/>
              </a:lnSpc>
            </a:pPr>
            <a:r>
              <a:rPr lang="en-US" sz="4289" spc="21" b="true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          Expanding to multi-organ segmentation tasks.</a:t>
            </a:r>
          </a:p>
          <a:p>
            <a:pPr algn="l">
              <a:lnSpc>
                <a:spcPts val="5575"/>
              </a:lnSpc>
            </a:pPr>
            <a:r>
              <a:rPr lang="en-US" sz="4289" spc="21" b="true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          Real-time implementation for clinical use.</a:t>
            </a:r>
          </a:p>
          <a:p>
            <a:pPr algn="l">
              <a:lnSpc>
                <a:spcPts val="5575"/>
              </a:lnSpc>
            </a:pPr>
            <a:r>
              <a:rPr lang="en-US" sz="4289" spc="21" b="true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          Integration with hospital PACS systems for seamless   workflows.</a:t>
            </a:r>
          </a:p>
          <a:p>
            <a:pPr algn="l">
              <a:lnSpc>
                <a:spcPts val="484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967068" y="342622"/>
            <a:ext cx="165571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43247" y="1033463"/>
            <a:ext cx="1554348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901054" y="3004517"/>
            <a:ext cx="11509276" cy="285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8"/>
              </a:lnSpc>
              <a:spcBef>
                <a:spcPct val="0"/>
              </a:spcBef>
            </a:pPr>
            <a:r>
              <a:rPr lang="en-US" b="true" sz="16656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97666" y="1033463"/>
            <a:ext cx="15589062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919241" y="3537766"/>
            <a:ext cx="5830684" cy="3786391"/>
          </a:xfrm>
          <a:custGeom>
            <a:avLst/>
            <a:gdLst/>
            <a:ahLst/>
            <a:cxnLst/>
            <a:rect r="r" b="b" t="t" l="l"/>
            <a:pathLst>
              <a:path h="3786391" w="5830684">
                <a:moveTo>
                  <a:pt x="0" y="0"/>
                </a:moveTo>
                <a:lnTo>
                  <a:pt x="5830683" y="0"/>
                </a:lnTo>
                <a:lnTo>
                  <a:pt x="5830683" y="3786391"/>
                </a:lnTo>
                <a:lnTo>
                  <a:pt x="0" y="3786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807" r="0" b="-780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7532" y="1163955"/>
            <a:ext cx="431455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59"/>
              </a:lnSpc>
              <a:spcBef>
                <a:spcPct val="0"/>
              </a:spcBef>
            </a:pPr>
            <a:r>
              <a:rPr lang="en-US" b="true" sz="6799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Motivation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9639" y="2783719"/>
            <a:ext cx="9587362" cy="587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906" indent="-280953" lvl="1">
              <a:lnSpc>
                <a:spcPts val="39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2" spc="10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Liver diseases affect over 2 billion people gl</a:t>
            </a:r>
            <a:r>
              <a:rPr lang="en-US" b="true" sz="2602" spc="10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obally, with significant mortality rates.</a:t>
            </a:r>
          </a:p>
          <a:p>
            <a:pPr algn="l">
              <a:lnSpc>
                <a:spcPts val="3903"/>
              </a:lnSpc>
              <a:spcBef>
                <a:spcPct val="0"/>
              </a:spcBef>
            </a:pPr>
          </a:p>
          <a:p>
            <a:pPr algn="l" marL="561906" indent="-280953" lvl="1">
              <a:lnSpc>
                <a:spcPts val="39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2" spc="10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Accurate liver segmentation is vital for diagnosis, treatment planning, and monitoring.</a:t>
            </a:r>
          </a:p>
          <a:p>
            <a:pPr algn="l">
              <a:lnSpc>
                <a:spcPts val="3903"/>
              </a:lnSpc>
              <a:spcBef>
                <a:spcPct val="0"/>
              </a:spcBef>
            </a:pPr>
          </a:p>
          <a:p>
            <a:pPr algn="l" marL="561906" indent="-280953" lvl="1">
              <a:lnSpc>
                <a:spcPts val="39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2" spc="10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segmentation is time-consuming, error-prone, and inconsistent across practitioners.</a:t>
            </a:r>
          </a:p>
          <a:p>
            <a:pPr algn="l">
              <a:lnSpc>
                <a:spcPts val="3903"/>
              </a:lnSpc>
              <a:spcBef>
                <a:spcPct val="0"/>
              </a:spcBef>
            </a:pPr>
          </a:p>
          <a:p>
            <a:pPr algn="l" marL="561906" indent="-280953" lvl="1">
              <a:lnSpc>
                <a:spcPts val="390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2" spc="10">
                <a:solidFill>
                  <a:srgbClr val="3D3D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solutions can automate and improve precision, scalability, and speed in medical imaging.</a:t>
            </a:r>
          </a:p>
          <a:p>
            <a:pPr algn="l">
              <a:lnSpc>
                <a:spcPts val="34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452119" y="1470396"/>
            <a:ext cx="553209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EFEEE7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84871"/>
            <a:ext cx="16379428" cy="5601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320" indent="-321660" lvl="1">
              <a:lnSpc>
                <a:spcPts val="446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9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devel</a:t>
            </a:r>
            <a:r>
              <a:rPr lang="en-US" b="true" sz="2979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op an automated liver segmentation system using PyTorch and MONAI frameworks.</a:t>
            </a:r>
          </a:p>
          <a:p>
            <a:pPr algn="l">
              <a:lnSpc>
                <a:spcPts val="4469"/>
              </a:lnSpc>
              <a:spcBef>
                <a:spcPct val="0"/>
              </a:spcBef>
            </a:pPr>
          </a:p>
          <a:p>
            <a:pPr algn="l" marL="643320" indent="-321660" lvl="1">
              <a:lnSpc>
                <a:spcPts val="446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9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explore and implement data preparation techniques for medical imaging datasets.</a:t>
            </a:r>
          </a:p>
          <a:p>
            <a:pPr algn="l">
              <a:lnSpc>
                <a:spcPts val="4469"/>
              </a:lnSpc>
              <a:spcBef>
                <a:spcPct val="0"/>
              </a:spcBef>
            </a:pPr>
          </a:p>
          <a:p>
            <a:pPr algn="l" marL="643320" indent="-321660" lvl="1">
              <a:lnSpc>
                <a:spcPts val="446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9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optimize the UNet architecture for semantic segmentation tasks in liver imaging.</a:t>
            </a:r>
          </a:p>
          <a:p>
            <a:pPr algn="l">
              <a:lnSpc>
                <a:spcPts val="4469"/>
              </a:lnSpc>
              <a:spcBef>
                <a:spcPct val="0"/>
              </a:spcBef>
            </a:pPr>
          </a:p>
          <a:p>
            <a:pPr algn="l" marL="643320" indent="-321660" lvl="1">
              <a:lnSpc>
                <a:spcPts val="446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9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evaluate model performance with robust metrics, including the Dice coefficient.</a:t>
            </a:r>
          </a:p>
          <a:p>
            <a:pPr algn="l">
              <a:lnSpc>
                <a:spcPts val="4469"/>
              </a:lnSpc>
              <a:spcBef>
                <a:spcPct val="0"/>
              </a:spcBef>
            </a:pPr>
          </a:p>
          <a:p>
            <a:pPr algn="l" marL="643320" indent="-321660" lvl="1">
              <a:lnSpc>
                <a:spcPts val="446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79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address challenges in medical imaging, such as class imbalance and preprocessing errors.</a:t>
            </a:r>
          </a:p>
          <a:p>
            <a:pPr algn="l">
              <a:lnSpc>
                <a:spcPts val="446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018971" y="770255"/>
            <a:ext cx="389157" cy="40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  <a:spcBef>
                <a:spcPct val="0"/>
              </a:spcBef>
            </a:pPr>
            <a:r>
              <a:rPr lang="en-US" b="true" sz="234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1487" y="3486334"/>
            <a:ext cx="6081549" cy="4884364"/>
            <a:chOff x="0" y="0"/>
            <a:chExt cx="5021124" cy="40326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1124" cy="4032690"/>
            </a:xfrm>
            <a:custGeom>
              <a:avLst/>
              <a:gdLst/>
              <a:ahLst/>
              <a:cxnLst/>
              <a:rect r="r" b="b" t="t" l="l"/>
              <a:pathLst>
                <a:path h="4032690" w="5021124">
                  <a:moveTo>
                    <a:pt x="4896664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96664" y="0"/>
                  </a:lnTo>
                  <a:cubicBezTo>
                    <a:pt x="4965244" y="0"/>
                    <a:pt x="5021124" y="55880"/>
                    <a:pt x="5021124" y="124460"/>
                  </a:cubicBezTo>
                  <a:lnTo>
                    <a:pt x="5021124" y="3908229"/>
                  </a:lnTo>
                  <a:cubicBezTo>
                    <a:pt x="5021124" y="3976809"/>
                    <a:pt x="4965244" y="4032690"/>
                    <a:pt x="4896664" y="40326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0787" y="3751169"/>
            <a:ext cx="5027969" cy="404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7"/>
              </a:lnSpc>
            </a:pPr>
            <a:r>
              <a:rPr lang="en-US" sz="3071" spc="12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Medical Imaging Complexity:</a:t>
            </a:r>
          </a:p>
          <a:p>
            <a:pPr algn="just">
              <a:lnSpc>
                <a:spcPts val="4607"/>
              </a:lnSpc>
            </a:pPr>
          </a:p>
          <a:p>
            <a:pPr algn="just" marL="663182" indent="-331591" lvl="1">
              <a:lnSpc>
                <a:spcPts val="4607"/>
              </a:lnSpc>
              <a:buFont typeface="Arial"/>
              <a:buChar char="•"/>
            </a:pPr>
            <a:r>
              <a:rPr lang="en-US" sz="3071" spc="12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Variations in liver anatomy across patients.</a:t>
            </a:r>
          </a:p>
          <a:p>
            <a:pPr algn="just">
              <a:lnSpc>
                <a:spcPts val="4607"/>
              </a:lnSpc>
            </a:pPr>
          </a:p>
          <a:p>
            <a:pPr algn="just" marL="663182" indent="-331591" lvl="1">
              <a:lnSpc>
                <a:spcPts val="4607"/>
              </a:lnSpc>
              <a:spcBef>
                <a:spcPct val="0"/>
              </a:spcBef>
              <a:buFont typeface="Arial"/>
              <a:buChar char="•"/>
            </a:pPr>
            <a:r>
              <a:rPr lang="en-US" sz="3071" spc="12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Low contrast in some imaging modalities.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15056" y="3528026"/>
            <a:ext cx="5677077" cy="4884364"/>
            <a:chOff x="0" y="0"/>
            <a:chExt cx="4687179" cy="40326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87179" cy="4032690"/>
            </a:xfrm>
            <a:custGeom>
              <a:avLst/>
              <a:gdLst/>
              <a:ahLst/>
              <a:cxnLst/>
              <a:rect r="r" b="b" t="t" l="l"/>
              <a:pathLst>
                <a:path h="4032690" w="4687179">
                  <a:moveTo>
                    <a:pt x="4562719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62719" y="0"/>
                  </a:lnTo>
                  <a:cubicBezTo>
                    <a:pt x="4631299" y="0"/>
                    <a:pt x="4687179" y="55880"/>
                    <a:pt x="4687179" y="124460"/>
                  </a:cubicBezTo>
                  <a:lnTo>
                    <a:pt x="4687179" y="3908229"/>
                  </a:lnTo>
                  <a:cubicBezTo>
                    <a:pt x="4687179" y="3976809"/>
                    <a:pt x="4631299" y="4032690"/>
                    <a:pt x="4562719" y="40326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906867" y="3651660"/>
            <a:ext cx="5152650" cy="465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499" spc="9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Data Constraints:</a:t>
            </a:r>
          </a:p>
          <a:p>
            <a:pPr algn="just" marL="539743" indent="-269871" lvl="1">
              <a:lnSpc>
                <a:spcPts val="3749"/>
              </a:lnSpc>
              <a:buFont typeface="Arial"/>
              <a:buChar char="•"/>
            </a:pPr>
            <a:r>
              <a:rPr lang="en-US" sz="2499" spc="9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Limited annotated datasets.</a:t>
            </a:r>
          </a:p>
          <a:p>
            <a:pPr algn="just" marL="539743" indent="-269871" lvl="1">
              <a:lnSpc>
                <a:spcPts val="3749"/>
              </a:lnSpc>
              <a:buFont typeface="Arial"/>
              <a:buChar char="•"/>
            </a:pPr>
            <a:r>
              <a:rPr lang="en-US" sz="2499" spc="9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High cost and effort of manual labeling by radiologists.</a:t>
            </a:r>
          </a:p>
          <a:p>
            <a:pPr algn="just">
              <a:lnSpc>
                <a:spcPts val="3749"/>
              </a:lnSpc>
            </a:pPr>
          </a:p>
          <a:p>
            <a:pPr algn="just">
              <a:lnSpc>
                <a:spcPts val="3749"/>
              </a:lnSpc>
            </a:pPr>
            <a:r>
              <a:rPr lang="en-US" sz="2499" spc="9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Processing Errors:</a:t>
            </a:r>
          </a:p>
          <a:p>
            <a:pPr algn="just" marL="539743" indent="-269871" lvl="1">
              <a:lnSpc>
                <a:spcPts val="37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9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Potential for file path mismatches and incorrect annotations.</a:t>
            </a:r>
          </a:p>
          <a:p>
            <a:pPr algn="just" marL="0" indent="0" lvl="0">
              <a:lnSpc>
                <a:spcPts val="374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494153" y="3528026"/>
            <a:ext cx="5393797" cy="4800980"/>
            <a:chOff x="0" y="0"/>
            <a:chExt cx="4530638" cy="40326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30639" cy="4032690"/>
            </a:xfrm>
            <a:custGeom>
              <a:avLst/>
              <a:gdLst/>
              <a:ahLst/>
              <a:cxnLst/>
              <a:rect r="r" b="b" t="t" l="l"/>
              <a:pathLst>
                <a:path h="4032690" w="4530639">
                  <a:moveTo>
                    <a:pt x="4406178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06178" y="0"/>
                  </a:lnTo>
                  <a:cubicBezTo>
                    <a:pt x="4474758" y="0"/>
                    <a:pt x="4530639" y="55880"/>
                    <a:pt x="4530639" y="124460"/>
                  </a:cubicBezTo>
                  <a:lnTo>
                    <a:pt x="4530639" y="3908229"/>
                  </a:lnTo>
                  <a:cubicBezTo>
                    <a:pt x="4530639" y="3976809"/>
                    <a:pt x="4474758" y="4032690"/>
                    <a:pt x="4406178" y="40326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732278" y="3815288"/>
            <a:ext cx="4958085" cy="3915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69"/>
              </a:lnSpc>
            </a:pPr>
            <a:r>
              <a:rPr lang="en-US" sz="2979" spc="11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Model Challenges:</a:t>
            </a:r>
          </a:p>
          <a:p>
            <a:pPr algn="just" marL="643381" indent="-321691" lvl="1">
              <a:lnSpc>
                <a:spcPts val="4469"/>
              </a:lnSpc>
              <a:buFont typeface="Arial"/>
              <a:buChar char="•"/>
            </a:pPr>
            <a:r>
              <a:rPr lang="en-US" sz="2979" spc="11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Overfitting due to small datasets.</a:t>
            </a:r>
          </a:p>
          <a:p>
            <a:pPr algn="just">
              <a:lnSpc>
                <a:spcPts val="4469"/>
              </a:lnSpc>
            </a:pPr>
          </a:p>
          <a:p>
            <a:pPr algn="just" marL="643381" indent="-321691" lvl="1">
              <a:lnSpc>
                <a:spcPts val="4469"/>
              </a:lnSpc>
              <a:spcBef>
                <a:spcPct val="0"/>
              </a:spcBef>
              <a:buFont typeface="Arial"/>
              <a:buChar char="•"/>
            </a:pPr>
            <a:r>
              <a:rPr lang="en-US" sz="2979" spc="11">
                <a:solidFill>
                  <a:srgbClr val="EFEEE7"/>
                </a:solidFill>
                <a:latin typeface="Barlow"/>
                <a:ea typeface="Barlow"/>
                <a:cs typeface="Barlow"/>
                <a:sym typeface="Barlow"/>
              </a:rPr>
              <a:t>Inefficient handling of class imbalances.</a:t>
            </a:r>
          </a:p>
          <a:p>
            <a:pPr algn="just" marL="0" indent="0" lvl="0">
              <a:lnSpc>
                <a:spcPts val="446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96887" y="1114609"/>
            <a:ext cx="14094227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Problem Survey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28700" y="883920"/>
            <a:ext cx="1595188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6980585" y="677227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06866" y="672513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LITERATURE SURVEY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2238" y="2570641"/>
            <a:ext cx="4517272" cy="162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Segmentation of Liver Tumors by Monai and PyTorch in CT Images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45698" y="2487153"/>
            <a:ext cx="3773952" cy="271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Comparative Study of Liver Segmentation using U-Net and ResNet50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18469" y="2258553"/>
            <a:ext cx="3773952" cy="325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Review of Deep Learning Approaches for Multimodal Image Segmentation of Liver Cancer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6037121"/>
            <a:ext cx="4712638" cy="3079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2" tooltip="https://www.mdpi.com/2076-3417/14/12/5144"/>
              </a:rPr>
              <a:t>MDPI (Multidisciplinary Digital Publishing Institute)</a:t>
            </a:r>
          </a:p>
          <a:p>
            <a:pPr algn="l">
              <a:lnSpc>
                <a:spcPts val="4059"/>
              </a:lnSpc>
            </a:pPr>
          </a:p>
          <a:p>
            <a:pPr algn="l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3" tooltip="https://www.researchgate.net/publication/Segmentation_of_Liver_Tumors_by_Monai_and_PyTorch_in_CT_Images"/>
              </a:rPr>
              <a:t>ResearchGate</a:t>
            </a:r>
          </a:p>
          <a:p>
            <a:pPr algn="l">
              <a:lnSpc>
                <a:spcPts val="40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445698" y="6104113"/>
            <a:ext cx="377205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i="true" u="sng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  <a:hlinkClick r:id="rId4" tooltip="https://ieeexplore.ieee.org/document/9984482/"/>
              </a:rPr>
              <a:t>IEEE Xplore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63582" y="6104113"/>
            <a:ext cx="961311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5" tooltip="https://aapm.onlinelibrary.wiley.com/doi/abs/10.1002/acm2.14540"/>
              </a:rPr>
              <a:t>Wiley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465820"/>
            <a:ext cx="26952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2B2C30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62038"/>
            <a:ext cx="15858028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92177" y="2511916"/>
            <a:ext cx="13855522" cy="6266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0938" indent="-300469" lvl="1">
              <a:lnSpc>
                <a:spcPts val="4175"/>
              </a:lnSpc>
              <a:buFont typeface="Arial"/>
              <a:buChar char="•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Segmentation: Assigning each pixel to a class for precise </a:t>
            </a:r>
          </a:p>
          <a:p>
            <a:pPr algn="l">
              <a:lnSpc>
                <a:spcPts val="4175"/>
              </a:lnSpc>
            </a:pPr>
            <a:r>
              <a:rPr lang="en-US" sz="2783" spc="11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organ detection.</a:t>
            </a:r>
          </a:p>
          <a:p>
            <a:pPr algn="l">
              <a:lnSpc>
                <a:spcPts val="4175"/>
              </a:lnSpc>
            </a:pPr>
          </a:p>
          <a:p>
            <a:pPr algn="l" marL="600938" indent="-300469" lvl="1">
              <a:lnSpc>
                <a:spcPts val="4175"/>
              </a:lnSpc>
              <a:buFont typeface="Arial"/>
              <a:buChar char="•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UNet Architecture:</a:t>
            </a:r>
          </a:p>
          <a:p>
            <a:pPr algn="l" marL="1201875" indent="-400625" lvl="2">
              <a:lnSpc>
                <a:spcPts val="4175"/>
              </a:lnSpc>
              <a:buFont typeface="Arial"/>
              <a:buChar char="⚬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Widely used in biomedical image segmentation.</a:t>
            </a:r>
          </a:p>
          <a:p>
            <a:pPr algn="l" marL="1201875" indent="-400625" lvl="2">
              <a:lnSpc>
                <a:spcPts val="4175"/>
              </a:lnSpc>
              <a:buFont typeface="Arial"/>
              <a:buChar char="⚬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Combines encoder and decoder networks for feature extraction and localization.</a:t>
            </a:r>
          </a:p>
          <a:p>
            <a:pPr algn="l">
              <a:lnSpc>
                <a:spcPts val="4175"/>
              </a:lnSpc>
            </a:pPr>
          </a:p>
          <a:p>
            <a:pPr algn="l" marL="600938" indent="-300469" lvl="1">
              <a:lnSpc>
                <a:spcPts val="4175"/>
              </a:lnSpc>
              <a:buFont typeface="Arial"/>
              <a:buChar char="•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MONAI Framework:</a:t>
            </a:r>
          </a:p>
          <a:p>
            <a:pPr algn="l" marL="1201875" indent="-400625" lvl="2">
              <a:lnSpc>
                <a:spcPts val="4175"/>
              </a:lnSpc>
              <a:buFont typeface="Arial"/>
              <a:buChar char="⚬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Specialized tools for medical imaging tasks.</a:t>
            </a:r>
          </a:p>
          <a:p>
            <a:pPr algn="l" marL="1201875" indent="-400625" lvl="2">
              <a:lnSpc>
                <a:spcPts val="4175"/>
              </a:lnSpc>
              <a:buFont typeface="Arial"/>
              <a:buChar char="⚬"/>
            </a:pPr>
            <a:r>
              <a:rPr lang="en-US" b="true" sz="2783" spc="1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Preprocessing, augmentation, and visualization capabilities.</a:t>
            </a:r>
          </a:p>
          <a:p>
            <a:pPr algn="l">
              <a:lnSpc>
                <a:spcPts val="417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420263" y="5825054"/>
            <a:ext cx="5650629" cy="2357329"/>
          </a:xfrm>
          <a:custGeom>
            <a:avLst/>
            <a:gdLst/>
            <a:ahLst/>
            <a:cxnLst/>
            <a:rect r="r" b="b" t="t" l="l"/>
            <a:pathLst>
              <a:path h="2357329" w="5650629">
                <a:moveTo>
                  <a:pt x="0" y="0"/>
                </a:moveTo>
                <a:lnTo>
                  <a:pt x="5650629" y="0"/>
                </a:lnTo>
                <a:lnTo>
                  <a:pt x="5650629" y="2357329"/>
                </a:lnTo>
                <a:lnTo>
                  <a:pt x="0" y="235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68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6976" y="2503509"/>
            <a:ext cx="5710440" cy="1991516"/>
          </a:xfrm>
          <a:custGeom>
            <a:avLst/>
            <a:gdLst/>
            <a:ahLst/>
            <a:cxnLst/>
            <a:rect r="r" b="b" t="t" l="l"/>
            <a:pathLst>
              <a:path h="1991516" w="5710440">
                <a:moveTo>
                  <a:pt x="0" y="0"/>
                </a:moveTo>
                <a:lnTo>
                  <a:pt x="5710440" y="0"/>
                </a:lnTo>
                <a:lnTo>
                  <a:pt x="5710440" y="1991516"/>
                </a:lnTo>
                <a:lnTo>
                  <a:pt x="0" y="1991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86728" y="855345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EFEEE7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46031"/>
            <a:ext cx="7406145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  <a:spcBef>
                <a:spcPct val="0"/>
              </a:spcBef>
            </a:pPr>
            <a:r>
              <a:rPr lang="en-US" b="true" sz="6399" spc="25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Subject Knowledge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90219" y="822007"/>
            <a:ext cx="269081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33462"/>
            <a:ext cx="15858028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470279" y="3014724"/>
            <a:ext cx="6416449" cy="1275636"/>
          </a:xfrm>
          <a:custGeom>
            <a:avLst/>
            <a:gdLst/>
            <a:ahLst/>
            <a:cxnLst/>
            <a:rect r="r" b="b" t="t" l="l"/>
            <a:pathLst>
              <a:path h="1275636" w="6416449">
                <a:moveTo>
                  <a:pt x="0" y="0"/>
                </a:moveTo>
                <a:lnTo>
                  <a:pt x="6416449" y="0"/>
                </a:lnTo>
                <a:lnTo>
                  <a:pt x="6416449" y="1275636"/>
                </a:lnTo>
                <a:lnTo>
                  <a:pt x="0" y="127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93843" y="4122560"/>
            <a:ext cx="3892955" cy="1946477"/>
          </a:xfrm>
          <a:custGeom>
            <a:avLst/>
            <a:gdLst/>
            <a:ahLst/>
            <a:cxnLst/>
            <a:rect r="r" b="b" t="t" l="l"/>
            <a:pathLst>
              <a:path h="1946477" w="3892955">
                <a:moveTo>
                  <a:pt x="0" y="0"/>
                </a:moveTo>
                <a:lnTo>
                  <a:pt x="3892955" y="0"/>
                </a:lnTo>
                <a:lnTo>
                  <a:pt x="3892955" y="1946477"/>
                </a:lnTo>
                <a:lnTo>
                  <a:pt x="0" y="194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15410" y="6069037"/>
            <a:ext cx="4649822" cy="1713755"/>
          </a:xfrm>
          <a:custGeom>
            <a:avLst/>
            <a:gdLst/>
            <a:ahLst/>
            <a:cxnLst/>
            <a:rect r="r" b="b" t="t" l="l"/>
            <a:pathLst>
              <a:path h="1713755" w="4649822">
                <a:moveTo>
                  <a:pt x="0" y="0"/>
                </a:moveTo>
                <a:lnTo>
                  <a:pt x="4649822" y="0"/>
                </a:lnTo>
                <a:lnTo>
                  <a:pt x="4649822" y="1713755"/>
                </a:lnTo>
                <a:lnTo>
                  <a:pt x="0" y="1713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7787" y="1154430"/>
            <a:ext cx="112565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Tools and 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7787" y="2919474"/>
            <a:ext cx="9085568" cy="560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8087" indent="-319043" lvl="1">
              <a:lnSpc>
                <a:spcPts val="4433"/>
              </a:lnSpc>
              <a:buAutoNum type="arabicPeriod" startAt="1"/>
            </a:pPr>
            <a:r>
              <a:rPr lang="en-US" b="true" sz="2955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Programming Framework: PyTorch for deep learning model development.</a:t>
            </a:r>
          </a:p>
          <a:p>
            <a:pPr algn="just" marL="638087" indent="-319043" lvl="1">
              <a:lnSpc>
                <a:spcPts val="4433"/>
              </a:lnSpc>
              <a:buAutoNum type="arabicPeriod" startAt="1"/>
            </a:pPr>
            <a:r>
              <a:rPr lang="en-US" b="true" sz="2955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Medical Imaging Tools: MONAI for preprocessing, augmentation, and analysis.</a:t>
            </a:r>
          </a:p>
          <a:p>
            <a:pPr algn="just" marL="638087" indent="-319043" lvl="1">
              <a:lnSpc>
                <a:spcPts val="4433"/>
              </a:lnSpc>
              <a:buAutoNum type="arabicPeriod" startAt="1"/>
            </a:pPr>
            <a:r>
              <a:rPr lang="en-US" b="true" sz="2955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Version Control: GitHub for collaboration and code management.</a:t>
            </a:r>
          </a:p>
          <a:p>
            <a:pPr algn="just" marL="638087" indent="-319043" lvl="1">
              <a:lnSpc>
                <a:spcPts val="4433"/>
              </a:lnSpc>
              <a:buAutoNum type="arabicPeriod" startAt="1"/>
            </a:pPr>
            <a:r>
              <a:rPr lang="en-US" b="true" sz="2955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Evaluation Metrics:</a:t>
            </a:r>
          </a:p>
          <a:p>
            <a:pPr algn="just" marL="638087" indent="-319043" lvl="1">
              <a:lnSpc>
                <a:spcPts val="4433"/>
              </a:lnSpc>
              <a:buFont typeface="Arial"/>
              <a:buChar char="•"/>
            </a:pPr>
            <a:r>
              <a:rPr lang="en-US" b="true" sz="2955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Dice coefficient for segmentation accuracy.</a:t>
            </a:r>
          </a:p>
          <a:p>
            <a:pPr algn="just" marL="638087" indent="-319043" lvl="1">
              <a:lnSpc>
                <a:spcPts val="4433"/>
              </a:lnSpc>
              <a:buFont typeface="Arial"/>
              <a:buChar char="•"/>
            </a:pPr>
            <a:r>
              <a:rPr lang="en-US" b="true" sz="2955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Weighted loss functions for class imbalance.</a:t>
            </a:r>
          </a:p>
          <a:p>
            <a:pPr algn="just" marL="0" indent="0" lvl="0">
              <a:lnSpc>
                <a:spcPts val="443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33462"/>
            <a:ext cx="15858028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086372" y="2751948"/>
            <a:ext cx="11301259" cy="5791895"/>
          </a:xfrm>
          <a:custGeom>
            <a:avLst/>
            <a:gdLst/>
            <a:ahLst/>
            <a:cxnLst/>
            <a:rect r="r" b="b" t="t" l="l"/>
            <a:pathLst>
              <a:path h="5791895" w="11301259">
                <a:moveTo>
                  <a:pt x="0" y="0"/>
                </a:moveTo>
                <a:lnTo>
                  <a:pt x="11301259" y="0"/>
                </a:lnTo>
                <a:lnTo>
                  <a:pt x="11301259" y="5791895"/>
                </a:lnTo>
                <a:lnTo>
                  <a:pt x="0" y="5791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89251" y="822007"/>
            <a:ext cx="270049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1771" y="1336695"/>
            <a:ext cx="1185179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799" b="true">
                <a:solidFill>
                  <a:srgbClr val="000000"/>
                </a:solidFill>
                <a:latin typeface="Fira Sans Ultra-Bold"/>
                <a:ea typeface="Fira Sans Ultra-Bold"/>
                <a:cs typeface="Fira Sans Ultra-Bold"/>
                <a:sym typeface="Fira Sans Ultra-Bold"/>
              </a:rPr>
              <a:t>TIMELINE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393" y="2446963"/>
            <a:ext cx="12269733" cy="619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76"/>
              </a:lnSpc>
            </a:pPr>
            <a:r>
              <a:rPr lang="en-US" b="true" sz="2784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Input Data: CT and MRI scans from publicly available datasets, such as Decathlon datasets, with additional datasets explored from platforms like Kaggle.</a:t>
            </a:r>
          </a:p>
          <a:p>
            <a:pPr algn="just">
              <a:lnSpc>
                <a:spcPts val="4176"/>
              </a:lnSpc>
            </a:pPr>
          </a:p>
          <a:p>
            <a:pPr algn="just">
              <a:lnSpc>
                <a:spcPts val="4176"/>
              </a:lnSpc>
            </a:pPr>
            <a:r>
              <a:rPr lang="en-US" b="true" sz="2784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Preprocessing Techniques:</a:t>
            </a:r>
          </a:p>
          <a:p>
            <a:pPr algn="just" marL="601198" indent="-300599" lvl="1">
              <a:lnSpc>
                <a:spcPts val="4176"/>
              </a:lnSpc>
              <a:buAutoNum type="arabicPeriod" startAt="1"/>
            </a:pPr>
            <a:r>
              <a:rPr lang="en-US" b="true" sz="2784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Image normalization and resizing for consistent input dimensions.</a:t>
            </a:r>
          </a:p>
          <a:p>
            <a:pPr algn="just" marL="601198" indent="-300599" lvl="1">
              <a:lnSpc>
                <a:spcPts val="4176"/>
              </a:lnSpc>
              <a:buAutoNum type="arabicPeriod" startAt="1"/>
            </a:pPr>
            <a:r>
              <a:rPr lang="en-US" b="true" sz="2784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Random cropping and data augmentation to enhance training diversity.</a:t>
            </a:r>
          </a:p>
          <a:p>
            <a:pPr algn="just" marL="601198" indent="-300599" lvl="1">
              <a:lnSpc>
                <a:spcPts val="4176"/>
              </a:lnSpc>
              <a:buAutoNum type="arabicPeriod" startAt="1"/>
            </a:pPr>
            <a:r>
              <a:rPr lang="en-US" b="true" sz="2784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Slicing 3D volumes into 2D slices or fixed groups to ensure uniformity in training inputs.</a:t>
            </a:r>
          </a:p>
          <a:p>
            <a:pPr algn="just">
              <a:lnSpc>
                <a:spcPts val="4176"/>
              </a:lnSpc>
            </a:pPr>
          </a:p>
          <a:p>
            <a:pPr algn="just">
              <a:lnSpc>
                <a:spcPts val="4176"/>
              </a:lnSpc>
            </a:pPr>
            <a:r>
              <a:rPr lang="en-US" b="true" sz="2784" spc="1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Tools Used: MONAI's utilities for data preprocessing and augmentation.</a:t>
            </a:r>
          </a:p>
          <a:p>
            <a:pPr algn="just" marL="0" indent="0" lvl="1">
              <a:lnSpc>
                <a:spcPts val="3535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58782" y="2249753"/>
            <a:ext cx="3746527" cy="2493143"/>
          </a:xfrm>
          <a:custGeom>
            <a:avLst/>
            <a:gdLst/>
            <a:ahLst/>
            <a:cxnLst/>
            <a:rect r="r" b="b" t="t" l="l"/>
            <a:pathLst>
              <a:path h="2493143" w="3746527">
                <a:moveTo>
                  <a:pt x="0" y="0"/>
                </a:moveTo>
                <a:lnTo>
                  <a:pt x="3746526" y="0"/>
                </a:lnTo>
                <a:lnTo>
                  <a:pt x="3746526" y="2493143"/>
                </a:lnTo>
                <a:lnTo>
                  <a:pt x="0" y="249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45819" y="6802554"/>
            <a:ext cx="6059489" cy="2143544"/>
          </a:xfrm>
          <a:custGeom>
            <a:avLst/>
            <a:gdLst/>
            <a:ahLst/>
            <a:cxnLst/>
            <a:rect r="r" b="b" t="t" l="l"/>
            <a:pathLst>
              <a:path h="2143544" w="6059489">
                <a:moveTo>
                  <a:pt x="0" y="0"/>
                </a:moveTo>
                <a:lnTo>
                  <a:pt x="6059489" y="0"/>
                </a:lnTo>
                <a:lnTo>
                  <a:pt x="6059489" y="2143544"/>
                </a:lnTo>
                <a:lnTo>
                  <a:pt x="0" y="2143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2156">
            <a:off x="682288" y="1157759"/>
            <a:ext cx="1061215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 Proposed 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47082" y="817245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DAGN6rV66Ok</dc:identifier>
  <dcterms:modified xsi:type="dcterms:W3CDTF">2011-08-01T06:04:30Z</dcterms:modified>
  <cp:revision>1</cp:revision>
  <dc:title>Black and Grey Minimalist Project Proposal Presentation</dc:title>
</cp:coreProperties>
</file>