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Roboto Bold" charset="1" panose="02000000000000000000"/>
      <p:regular r:id="rId22"/>
    </p:embeddedFont>
    <p:embeddedFont>
      <p:font typeface="Roboto" charset="1" panose="02000000000000000000"/>
      <p:regular r:id="rId23"/>
    </p:embeddedFont>
    <p:embeddedFont>
      <p:font typeface="Bukhari Script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90" t="0" r="-82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30441" y="2860697"/>
            <a:ext cx="15147865" cy="5657850"/>
            <a:chOff x="0" y="0"/>
            <a:chExt cx="5124092" cy="19138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24093" cy="1913890"/>
            </a:xfrm>
            <a:custGeom>
              <a:avLst/>
              <a:gdLst/>
              <a:ahLst/>
              <a:cxnLst/>
              <a:rect r="r" b="b" t="t" l="l"/>
              <a:pathLst>
                <a:path h="1913890" w="5124093">
                  <a:moveTo>
                    <a:pt x="4999632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99633" y="0"/>
                  </a:lnTo>
                  <a:cubicBezTo>
                    <a:pt x="5068213" y="0"/>
                    <a:pt x="5124093" y="55880"/>
                    <a:pt x="5124093" y="124460"/>
                  </a:cubicBezTo>
                  <a:lnTo>
                    <a:pt x="5124093" y="1789430"/>
                  </a:lnTo>
                  <a:cubicBezTo>
                    <a:pt x="5124093" y="1858010"/>
                    <a:pt x="5068213" y="1913890"/>
                    <a:pt x="4999633" y="1913890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07073" y="4535501"/>
            <a:ext cx="7288890" cy="3644445"/>
            <a:chOff x="0" y="0"/>
            <a:chExt cx="9718520" cy="4859260"/>
          </a:xfrm>
        </p:grpSpPr>
        <p:sp>
          <p:nvSpPr>
            <p:cNvPr name="Freeform 6" id="6"/>
            <p:cNvSpPr/>
            <p:nvPr/>
          </p:nvSpPr>
          <p:spPr>
            <a:xfrm flipH="false" flipV="false" rot="-10800000">
              <a:off x="0" y="0"/>
              <a:ext cx="9718520" cy="4859260"/>
            </a:xfrm>
            <a:custGeom>
              <a:avLst/>
              <a:gdLst/>
              <a:ahLst/>
              <a:cxnLst/>
              <a:rect r="r" b="b" t="t" l="l"/>
              <a:pathLst>
                <a:path h="4859260" w="9718520">
                  <a:moveTo>
                    <a:pt x="0" y="0"/>
                  </a:moveTo>
                  <a:lnTo>
                    <a:pt x="9718520" y="0"/>
                  </a:lnTo>
                  <a:lnTo>
                    <a:pt x="9718520" y="4859260"/>
                  </a:lnTo>
                  <a:lnTo>
                    <a:pt x="0" y="4859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999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1014319" y="1014319"/>
              <a:ext cx="7689883" cy="3844941"/>
            </a:xfrm>
            <a:custGeom>
              <a:avLst/>
              <a:gdLst/>
              <a:ahLst/>
              <a:cxnLst/>
              <a:rect r="r" b="b" t="t" l="l"/>
              <a:pathLst>
                <a:path h="3844941" w="7689883">
                  <a:moveTo>
                    <a:pt x="0" y="0"/>
                  </a:moveTo>
                  <a:lnTo>
                    <a:pt x="7689883" y="0"/>
                  </a:lnTo>
                  <a:lnTo>
                    <a:pt x="7689883" y="3844941"/>
                  </a:lnTo>
                  <a:lnTo>
                    <a:pt x="0" y="3844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999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99631" y="1588687"/>
            <a:ext cx="4903774" cy="6591259"/>
          </a:xfrm>
          <a:custGeom>
            <a:avLst/>
            <a:gdLst/>
            <a:ahLst/>
            <a:cxnLst/>
            <a:rect r="r" b="b" t="t" l="l"/>
            <a:pathLst>
              <a:path h="6591259" w="4903774">
                <a:moveTo>
                  <a:pt x="0" y="0"/>
                </a:moveTo>
                <a:lnTo>
                  <a:pt x="4903774" y="0"/>
                </a:lnTo>
                <a:lnTo>
                  <a:pt x="4903774" y="6591259"/>
                </a:lnTo>
                <a:lnTo>
                  <a:pt x="0" y="65912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70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92626" y="3361503"/>
            <a:ext cx="7172920" cy="3239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7"/>
              </a:lnSpc>
            </a:pPr>
            <a:r>
              <a:rPr lang="en-US" sz="7006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Deep Learning For Liver Segmentation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21986" y="6850982"/>
            <a:ext cx="7172920" cy="1328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1"/>
              </a:lnSpc>
            </a:pPr>
            <a:r>
              <a:rPr lang="en-US" sz="2551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Guide: Prof.Siddique Ibrahim Peer Mohamed</a:t>
            </a:r>
          </a:p>
          <a:p>
            <a:pPr algn="l">
              <a:lnSpc>
                <a:spcPts val="3571"/>
              </a:lnSpc>
            </a:pPr>
            <a:r>
              <a:rPr lang="en-US" sz="2551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</a:p>
          <a:p>
            <a:pPr algn="l">
              <a:lnSpc>
                <a:spcPts val="357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E4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1896" y="3666474"/>
            <a:ext cx="15139457" cy="2954052"/>
          </a:xfrm>
          <a:custGeom>
            <a:avLst/>
            <a:gdLst/>
            <a:ahLst/>
            <a:cxnLst/>
            <a:rect r="r" b="b" t="t" l="l"/>
            <a:pathLst>
              <a:path h="2954052" w="15139457">
                <a:moveTo>
                  <a:pt x="0" y="0"/>
                </a:moveTo>
                <a:lnTo>
                  <a:pt x="15139457" y="0"/>
                </a:lnTo>
                <a:lnTo>
                  <a:pt x="15139457" y="2954052"/>
                </a:lnTo>
                <a:lnTo>
                  <a:pt x="0" y="2954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78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35213" y="666065"/>
            <a:ext cx="6661177" cy="98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Literature Survey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4E4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69308" y="1674575"/>
            <a:ext cx="9103561" cy="7908435"/>
            <a:chOff x="0" y="0"/>
            <a:chExt cx="3290007" cy="28580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90007" cy="2858091"/>
            </a:xfrm>
            <a:custGeom>
              <a:avLst/>
              <a:gdLst/>
              <a:ahLst/>
              <a:cxnLst/>
              <a:rect r="r" b="b" t="t" l="l"/>
              <a:pathLst>
                <a:path h="2858091" w="3290007">
                  <a:moveTo>
                    <a:pt x="3165547" y="2858091"/>
                  </a:moveTo>
                  <a:lnTo>
                    <a:pt x="124460" y="2858091"/>
                  </a:lnTo>
                  <a:cubicBezTo>
                    <a:pt x="55880" y="2858091"/>
                    <a:pt x="0" y="2802211"/>
                    <a:pt x="0" y="27336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65547" y="0"/>
                  </a:lnTo>
                  <a:cubicBezTo>
                    <a:pt x="3234127" y="0"/>
                    <a:pt x="3290007" y="55880"/>
                    <a:pt x="3290007" y="124460"/>
                  </a:cubicBezTo>
                  <a:lnTo>
                    <a:pt x="3290007" y="2733631"/>
                  </a:lnTo>
                  <a:cubicBezTo>
                    <a:pt x="3290007" y="2802211"/>
                    <a:pt x="3234127" y="2858091"/>
                    <a:pt x="3165547" y="2858091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55345" y="592773"/>
            <a:ext cx="5802926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 b="true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Me</a:t>
            </a:r>
            <a:r>
              <a:rPr lang="en-US" b="true" sz="6399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thodology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72808" y="3147726"/>
            <a:ext cx="8438212" cy="4866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4528" indent="-307264" lvl="1">
              <a:lnSpc>
                <a:spcPts val="4269"/>
              </a:lnSpc>
              <a:buFont typeface="Arial"/>
              <a:buChar char="•"/>
            </a:pPr>
            <a:r>
              <a:rPr lang="en-US" sz="2846">
                <a:solidFill>
                  <a:srgbClr val="162942"/>
                </a:solidFill>
                <a:latin typeface="Roboto"/>
                <a:ea typeface="Roboto"/>
                <a:cs typeface="Roboto"/>
                <a:sym typeface="Roboto"/>
              </a:rPr>
              <a:t>Da</a:t>
            </a:r>
            <a:r>
              <a:rPr lang="en-US" sz="2846">
                <a:solidFill>
                  <a:srgbClr val="162942"/>
                </a:solidFill>
                <a:latin typeface="Roboto"/>
                <a:ea typeface="Roboto"/>
                <a:cs typeface="Roboto"/>
                <a:sym typeface="Roboto"/>
              </a:rPr>
              <a:t>taset: LiTS (Liver Tumor Segmentation) dataset.</a:t>
            </a:r>
          </a:p>
          <a:p>
            <a:pPr algn="l" marL="614528" indent="-307264" lvl="1">
              <a:lnSpc>
                <a:spcPts val="4269"/>
              </a:lnSpc>
              <a:buFont typeface="Arial"/>
              <a:buChar char="•"/>
            </a:pPr>
            <a:r>
              <a:rPr lang="en-US" sz="2846">
                <a:solidFill>
                  <a:srgbClr val="162942"/>
                </a:solidFill>
                <a:latin typeface="Roboto"/>
                <a:ea typeface="Roboto"/>
                <a:cs typeface="Roboto"/>
                <a:sym typeface="Roboto"/>
              </a:rPr>
              <a:t>Format: NIfTI CT images with ground truth masks.</a:t>
            </a:r>
          </a:p>
          <a:p>
            <a:pPr algn="l" marL="614528" indent="-307264" lvl="1">
              <a:lnSpc>
                <a:spcPts val="4269"/>
              </a:lnSpc>
              <a:buFont typeface="Arial"/>
              <a:buChar char="•"/>
            </a:pPr>
            <a:r>
              <a:rPr lang="en-US" sz="2846">
                <a:solidFill>
                  <a:srgbClr val="162942"/>
                </a:solidFill>
                <a:latin typeface="Roboto"/>
                <a:ea typeface="Roboto"/>
                <a:cs typeface="Roboto"/>
                <a:sym typeface="Roboto"/>
              </a:rPr>
              <a:t>Steps: Normalization, resizing, slicing into 2D images.</a:t>
            </a:r>
          </a:p>
          <a:p>
            <a:pPr algn="l" marL="614528" indent="-307264" lvl="1">
              <a:lnSpc>
                <a:spcPts val="4269"/>
              </a:lnSpc>
              <a:buFont typeface="Arial"/>
              <a:buChar char="•"/>
            </a:pPr>
            <a:r>
              <a:rPr lang="en-US" sz="2846">
                <a:solidFill>
                  <a:srgbClr val="162942"/>
                </a:solidFill>
                <a:latin typeface="Roboto"/>
                <a:ea typeface="Roboto"/>
                <a:cs typeface="Roboto"/>
                <a:sym typeface="Roboto"/>
              </a:rPr>
              <a:t>Augmentations: Rotation, zoom, contrast shift to avoid overfitting.</a:t>
            </a:r>
          </a:p>
          <a:p>
            <a:pPr algn="l">
              <a:lnSpc>
                <a:spcPts val="426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EB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526880"/>
            <a:ext cx="18288000" cy="6082590"/>
            <a:chOff x="0" y="0"/>
            <a:chExt cx="6186311" cy="20575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2057568"/>
            </a:xfrm>
            <a:custGeom>
              <a:avLst/>
              <a:gdLst/>
              <a:ahLst/>
              <a:cxnLst/>
              <a:rect r="r" b="b" t="t" l="l"/>
              <a:pathLst>
                <a:path h="2057568" w="6186311">
                  <a:moveTo>
                    <a:pt x="6061851" y="2057567"/>
                  </a:moveTo>
                  <a:lnTo>
                    <a:pt x="124460" y="2057567"/>
                  </a:lnTo>
                  <a:cubicBezTo>
                    <a:pt x="55880" y="2057567"/>
                    <a:pt x="0" y="2001688"/>
                    <a:pt x="0" y="19331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933108"/>
                  </a:lnTo>
                  <a:cubicBezTo>
                    <a:pt x="6186311" y="2001688"/>
                    <a:pt x="6130431" y="2057568"/>
                    <a:pt x="6061851" y="2057568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69341" y="0"/>
            <a:ext cx="4822851" cy="4586093"/>
          </a:xfrm>
          <a:custGeom>
            <a:avLst/>
            <a:gdLst/>
            <a:ahLst/>
            <a:cxnLst/>
            <a:rect r="r" b="b" t="t" l="l"/>
            <a:pathLst>
              <a:path h="4586093" w="4822851">
                <a:moveTo>
                  <a:pt x="0" y="0"/>
                </a:moveTo>
                <a:lnTo>
                  <a:pt x="4822851" y="0"/>
                </a:lnTo>
                <a:lnTo>
                  <a:pt x="4822851" y="4586093"/>
                </a:lnTo>
                <a:lnTo>
                  <a:pt x="0" y="4586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391160" y="1395280"/>
            <a:ext cx="12327630" cy="2190371"/>
            <a:chOff x="0" y="0"/>
            <a:chExt cx="4170087" cy="7409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70087" cy="740940"/>
            </a:xfrm>
            <a:custGeom>
              <a:avLst/>
              <a:gdLst/>
              <a:ahLst/>
              <a:cxnLst/>
              <a:rect r="r" b="b" t="t" l="l"/>
              <a:pathLst>
                <a:path h="740940" w="4170087">
                  <a:moveTo>
                    <a:pt x="4045627" y="740940"/>
                  </a:moveTo>
                  <a:lnTo>
                    <a:pt x="124460" y="740940"/>
                  </a:lnTo>
                  <a:cubicBezTo>
                    <a:pt x="55880" y="740940"/>
                    <a:pt x="0" y="685060"/>
                    <a:pt x="0" y="6164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45627" y="0"/>
                  </a:lnTo>
                  <a:cubicBezTo>
                    <a:pt x="4114207" y="0"/>
                    <a:pt x="4170087" y="55880"/>
                    <a:pt x="4170087" y="124460"/>
                  </a:cubicBezTo>
                  <a:lnTo>
                    <a:pt x="4170087" y="616480"/>
                  </a:lnTo>
                  <a:cubicBezTo>
                    <a:pt x="4170087" y="685060"/>
                    <a:pt x="4114207" y="740940"/>
                    <a:pt x="4045627" y="740940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2191193" y="5067300"/>
            <a:ext cx="10889692" cy="4627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3"/>
              </a:lnSpc>
            </a:pPr>
            <a:r>
              <a:rPr lang="en-US" sz="3752" b="true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•Model: U-Net with ResNet34 encoder </a:t>
            </a:r>
          </a:p>
          <a:p>
            <a:pPr algn="l">
              <a:lnSpc>
                <a:spcPts val="5253"/>
              </a:lnSpc>
            </a:pPr>
            <a:r>
              <a:rPr lang="en-US" sz="3752" b="true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•Loss Function: CrossEntropyLossFlat with axis=1</a:t>
            </a:r>
          </a:p>
          <a:p>
            <a:pPr algn="l">
              <a:lnSpc>
                <a:spcPts val="5253"/>
              </a:lnSpc>
            </a:pPr>
            <a:r>
              <a:rPr lang="en-US" sz="3752" b="true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•Batch Size: 16 </a:t>
            </a:r>
          </a:p>
          <a:p>
            <a:pPr algn="l">
              <a:lnSpc>
                <a:spcPts val="5253"/>
              </a:lnSpc>
            </a:pPr>
            <a:r>
              <a:rPr lang="en-US" sz="3752" b="true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•Epochs: 8 epochs using fine tuning</a:t>
            </a:r>
          </a:p>
          <a:p>
            <a:pPr algn="l">
              <a:lnSpc>
                <a:spcPts val="5253"/>
              </a:lnSpc>
            </a:pPr>
            <a:r>
              <a:rPr lang="en-US" sz="3752" b="true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•Weight Decay: 0.1</a:t>
            </a:r>
          </a:p>
          <a:p>
            <a:pPr algn="l">
              <a:lnSpc>
                <a:spcPts val="5253"/>
              </a:lnSpc>
            </a:pPr>
            <a:r>
              <a:rPr lang="en-US" sz="3752" b="true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•SaveModelCallback saves best model</a:t>
            </a:r>
          </a:p>
          <a:p>
            <a:pPr algn="l">
              <a:lnSpc>
                <a:spcPts val="525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781474" y="1980877"/>
            <a:ext cx="9547002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6599" b="true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Training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EB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56730" y="-421630"/>
            <a:ext cx="8142407" cy="8142407"/>
            <a:chOff x="0" y="0"/>
            <a:chExt cx="10856543" cy="1085654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856543" cy="10856543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46A6">
                  <a:alpha val="9804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994845" y="994845"/>
              <a:ext cx="8866853" cy="886685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46A6">
                  <a:alpha val="9804"/>
                </a:srgbClr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4560526" y="2144593"/>
            <a:ext cx="8142407" cy="8142407"/>
            <a:chOff x="0" y="0"/>
            <a:chExt cx="10856543" cy="1085654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0856543" cy="10856543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46A6">
                  <a:alpha val="9804"/>
                </a:srgbClr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994845" y="994845"/>
              <a:ext cx="8866853" cy="8866853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46A6">
                  <a:alpha val="9804"/>
                </a:srgbClr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19050" y="-421630"/>
            <a:ext cx="18288000" cy="11031100"/>
            <a:chOff x="0" y="0"/>
            <a:chExt cx="6186311" cy="37315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186311" cy="3731508"/>
            </a:xfrm>
            <a:custGeom>
              <a:avLst/>
              <a:gdLst/>
              <a:ahLst/>
              <a:cxnLst/>
              <a:rect r="r" b="b" t="t" l="l"/>
              <a:pathLst>
                <a:path h="3731508" w="6186311">
                  <a:moveTo>
                    <a:pt x="6061851" y="3731508"/>
                  </a:moveTo>
                  <a:lnTo>
                    <a:pt x="124460" y="3731508"/>
                  </a:lnTo>
                  <a:cubicBezTo>
                    <a:pt x="55880" y="3731508"/>
                    <a:pt x="0" y="3675628"/>
                    <a:pt x="0" y="36070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3607048"/>
                  </a:lnTo>
                  <a:cubicBezTo>
                    <a:pt x="6186311" y="3675628"/>
                    <a:pt x="6130431" y="3731508"/>
                    <a:pt x="6061851" y="3731508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14753" y="3228107"/>
            <a:ext cx="9328930" cy="4678567"/>
            <a:chOff x="0" y="0"/>
            <a:chExt cx="1638822" cy="82188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38822" cy="821888"/>
            </a:xfrm>
            <a:custGeom>
              <a:avLst/>
              <a:gdLst/>
              <a:ahLst/>
              <a:cxnLst/>
              <a:rect r="r" b="b" t="t" l="l"/>
              <a:pathLst>
                <a:path h="821888" w="1638822">
                  <a:moveTo>
                    <a:pt x="1514362" y="821888"/>
                  </a:moveTo>
                  <a:lnTo>
                    <a:pt x="124460" y="821888"/>
                  </a:lnTo>
                  <a:cubicBezTo>
                    <a:pt x="55880" y="821888"/>
                    <a:pt x="0" y="766008"/>
                    <a:pt x="0" y="69742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4362" y="0"/>
                  </a:lnTo>
                  <a:cubicBezTo>
                    <a:pt x="1582942" y="0"/>
                    <a:pt x="1638822" y="55880"/>
                    <a:pt x="1638822" y="124460"/>
                  </a:cubicBezTo>
                  <a:lnTo>
                    <a:pt x="1638822" y="697428"/>
                  </a:lnTo>
                  <a:cubicBezTo>
                    <a:pt x="1638822" y="766008"/>
                    <a:pt x="1582942" y="821888"/>
                    <a:pt x="1514362" y="821888"/>
                  </a:cubicBezTo>
                  <a:close/>
                </a:path>
              </a:pathLst>
            </a:custGeom>
            <a:solidFill>
              <a:srgbClr val="E0EBFA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2216212" y="6186194"/>
            <a:ext cx="5431461" cy="3440961"/>
          </a:xfrm>
          <a:custGeom>
            <a:avLst/>
            <a:gdLst/>
            <a:ahLst/>
            <a:cxnLst/>
            <a:rect r="r" b="b" t="t" l="l"/>
            <a:pathLst>
              <a:path h="3440961" w="5431461">
                <a:moveTo>
                  <a:pt x="0" y="0"/>
                </a:moveTo>
                <a:lnTo>
                  <a:pt x="5431461" y="0"/>
                </a:lnTo>
                <a:lnTo>
                  <a:pt x="5431461" y="3440961"/>
                </a:lnTo>
                <a:lnTo>
                  <a:pt x="0" y="34409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086" r="0" b="-2249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130062" y="387212"/>
            <a:ext cx="5603761" cy="5441760"/>
          </a:xfrm>
          <a:custGeom>
            <a:avLst/>
            <a:gdLst/>
            <a:ahLst/>
            <a:cxnLst/>
            <a:rect r="r" b="b" t="t" l="l"/>
            <a:pathLst>
              <a:path h="5441760" w="5603761">
                <a:moveTo>
                  <a:pt x="0" y="0"/>
                </a:moveTo>
                <a:lnTo>
                  <a:pt x="5603761" y="0"/>
                </a:lnTo>
                <a:lnTo>
                  <a:pt x="5603761" y="5441760"/>
                </a:lnTo>
                <a:lnTo>
                  <a:pt x="0" y="54417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14429" y="377687"/>
            <a:ext cx="900387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Evaluation Results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14753" y="3501356"/>
            <a:ext cx="9519102" cy="3659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3898" indent="-286949" lvl="1">
              <a:lnSpc>
                <a:spcPts val="5927"/>
              </a:lnSpc>
              <a:buFont typeface="Arial"/>
              <a:buChar char="•"/>
            </a:pPr>
            <a:r>
              <a:rPr lang="en-US" b="true" sz="265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Dice Score: 0.9850 (training), 0.9820 (validation)</a:t>
            </a:r>
          </a:p>
          <a:p>
            <a:pPr algn="l" marL="573898" indent="-286949" lvl="1">
              <a:lnSpc>
                <a:spcPts val="5927"/>
              </a:lnSpc>
              <a:buFont typeface="Arial"/>
              <a:buChar char="•"/>
            </a:pPr>
            <a:r>
              <a:rPr lang="en-US" b="true" sz="265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Accuracy: 99.8% on validation set</a:t>
            </a:r>
          </a:p>
          <a:p>
            <a:pPr algn="l" marL="573898" indent="-286949" lvl="1">
              <a:lnSpc>
                <a:spcPts val="5927"/>
              </a:lnSpc>
              <a:buFont typeface="Arial"/>
              <a:buChar char="•"/>
            </a:pPr>
            <a:r>
              <a:rPr lang="en-US" b="true" sz="265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Outperforms traditional U-Net and cascaded models</a:t>
            </a:r>
          </a:p>
          <a:p>
            <a:pPr algn="l" marL="573898" indent="-286949" lvl="1">
              <a:lnSpc>
                <a:spcPts val="5927"/>
              </a:lnSpc>
              <a:buFont typeface="Arial"/>
              <a:buChar char="•"/>
            </a:pPr>
            <a:r>
              <a:rPr lang="en-US" b="true" sz="265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Visually better segmentation at boundaries and tumor edges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EB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1920" y="0"/>
            <a:ext cx="18796274" cy="10287000"/>
            <a:chOff x="0" y="0"/>
            <a:chExt cx="6358246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8246" cy="3479800"/>
            </a:xfrm>
            <a:custGeom>
              <a:avLst/>
              <a:gdLst/>
              <a:ahLst/>
              <a:cxnLst/>
              <a:rect r="r" b="b" t="t" l="l"/>
              <a:pathLst>
                <a:path h="3479800" w="6358246">
                  <a:moveTo>
                    <a:pt x="6233786" y="3479800"/>
                  </a:moveTo>
                  <a:lnTo>
                    <a:pt x="124460" y="3479800"/>
                  </a:lnTo>
                  <a:cubicBezTo>
                    <a:pt x="55880" y="3479800"/>
                    <a:pt x="0" y="3423920"/>
                    <a:pt x="0" y="33553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33786" y="0"/>
                  </a:lnTo>
                  <a:cubicBezTo>
                    <a:pt x="6302366" y="0"/>
                    <a:pt x="6358246" y="55880"/>
                    <a:pt x="6358246" y="124460"/>
                  </a:cubicBezTo>
                  <a:lnTo>
                    <a:pt x="6358246" y="3355340"/>
                  </a:lnTo>
                  <a:cubicBezTo>
                    <a:pt x="6358246" y="3423920"/>
                    <a:pt x="6302366" y="3479800"/>
                    <a:pt x="6233786" y="3479800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2836250">
            <a:off x="13311018" y="1299981"/>
            <a:ext cx="1601852" cy="1051397"/>
          </a:xfrm>
          <a:custGeom>
            <a:avLst/>
            <a:gdLst/>
            <a:ahLst/>
            <a:cxnLst/>
            <a:rect r="r" b="b" t="t" l="l"/>
            <a:pathLst>
              <a:path h="1051397" w="1601852">
                <a:moveTo>
                  <a:pt x="0" y="0"/>
                </a:moveTo>
                <a:lnTo>
                  <a:pt x="1601852" y="0"/>
                </a:lnTo>
                <a:lnTo>
                  <a:pt x="1601852" y="1051398"/>
                </a:lnTo>
                <a:lnTo>
                  <a:pt x="0" y="105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206195">
            <a:off x="13001224" y="8724311"/>
            <a:ext cx="1999366" cy="1312311"/>
          </a:xfrm>
          <a:custGeom>
            <a:avLst/>
            <a:gdLst/>
            <a:ahLst/>
            <a:cxnLst/>
            <a:rect r="r" b="b" t="t" l="l"/>
            <a:pathLst>
              <a:path h="1312311" w="1999366">
                <a:moveTo>
                  <a:pt x="0" y="0"/>
                </a:moveTo>
                <a:lnTo>
                  <a:pt x="1999366" y="0"/>
                </a:lnTo>
                <a:lnTo>
                  <a:pt x="1999366" y="1312311"/>
                </a:lnTo>
                <a:lnTo>
                  <a:pt x="0" y="1312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804006">
            <a:off x="4517192" y="1364595"/>
            <a:ext cx="1627833" cy="1068451"/>
          </a:xfrm>
          <a:custGeom>
            <a:avLst/>
            <a:gdLst/>
            <a:ahLst/>
            <a:cxnLst/>
            <a:rect r="r" b="b" t="t" l="l"/>
            <a:pathLst>
              <a:path h="1068451" w="1627833">
                <a:moveTo>
                  <a:pt x="0" y="0"/>
                </a:moveTo>
                <a:lnTo>
                  <a:pt x="1627833" y="0"/>
                </a:lnTo>
                <a:lnTo>
                  <a:pt x="1627833" y="1068451"/>
                </a:lnTo>
                <a:lnTo>
                  <a:pt x="0" y="1068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4693" y="2921569"/>
            <a:ext cx="5452501" cy="4443861"/>
          </a:xfrm>
          <a:custGeom>
            <a:avLst/>
            <a:gdLst/>
            <a:ahLst/>
            <a:cxnLst/>
            <a:rect r="r" b="b" t="t" l="l"/>
            <a:pathLst>
              <a:path h="4443861" w="5452501">
                <a:moveTo>
                  <a:pt x="0" y="0"/>
                </a:moveTo>
                <a:lnTo>
                  <a:pt x="5452501" y="0"/>
                </a:lnTo>
                <a:lnTo>
                  <a:pt x="5452501" y="4443862"/>
                </a:lnTo>
                <a:lnTo>
                  <a:pt x="0" y="44438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03157" y="231964"/>
            <a:ext cx="6044967" cy="4911536"/>
          </a:xfrm>
          <a:custGeom>
            <a:avLst/>
            <a:gdLst/>
            <a:ahLst/>
            <a:cxnLst/>
            <a:rect r="r" b="b" t="t" l="l"/>
            <a:pathLst>
              <a:path h="4911536" w="6044967">
                <a:moveTo>
                  <a:pt x="0" y="0"/>
                </a:moveTo>
                <a:lnTo>
                  <a:pt x="6044967" y="0"/>
                </a:lnTo>
                <a:lnTo>
                  <a:pt x="6044967" y="4911536"/>
                </a:lnTo>
                <a:lnTo>
                  <a:pt x="0" y="4911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492235" y="3260468"/>
            <a:ext cx="5648311" cy="4596313"/>
          </a:xfrm>
          <a:custGeom>
            <a:avLst/>
            <a:gdLst/>
            <a:ahLst/>
            <a:cxnLst/>
            <a:rect r="r" b="b" t="t" l="l"/>
            <a:pathLst>
              <a:path h="4596313" w="5648311">
                <a:moveTo>
                  <a:pt x="0" y="0"/>
                </a:moveTo>
                <a:lnTo>
                  <a:pt x="5648311" y="0"/>
                </a:lnTo>
                <a:lnTo>
                  <a:pt x="5648311" y="4596313"/>
                </a:lnTo>
                <a:lnTo>
                  <a:pt x="0" y="45963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303157" y="5331672"/>
            <a:ext cx="6041623" cy="4893715"/>
          </a:xfrm>
          <a:custGeom>
            <a:avLst/>
            <a:gdLst/>
            <a:ahLst/>
            <a:cxnLst/>
            <a:rect r="r" b="b" t="t" l="l"/>
            <a:pathLst>
              <a:path h="4893715" w="6041623">
                <a:moveTo>
                  <a:pt x="0" y="0"/>
                </a:moveTo>
                <a:lnTo>
                  <a:pt x="6041624" y="0"/>
                </a:lnTo>
                <a:lnTo>
                  <a:pt x="6041624" y="4893715"/>
                </a:lnTo>
                <a:lnTo>
                  <a:pt x="0" y="48937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28860" y="383981"/>
            <a:ext cx="5623028" cy="98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Results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7929324">
            <a:off x="3796456" y="8337338"/>
            <a:ext cx="1999366" cy="1312311"/>
          </a:xfrm>
          <a:custGeom>
            <a:avLst/>
            <a:gdLst/>
            <a:ahLst/>
            <a:cxnLst/>
            <a:rect r="r" b="b" t="t" l="l"/>
            <a:pathLst>
              <a:path h="1312311" w="1999366">
                <a:moveTo>
                  <a:pt x="0" y="0"/>
                </a:moveTo>
                <a:lnTo>
                  <a:pt x="1999366" y="0"/>
                </a:lnTo>
                <a:lnTo>
                  <a:pt x="1999366" y="1312311"/>
                </a:lnTo>
                <a:lnTo>
                  <a:pt x="0" y="1312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0EB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552842"/>
            <a:ext cx="18288000" cy="6862700"/>
            <a:chOff x="0" y="0"/>
            <a:chExt cx="6186311" cy="23214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2321457"/>
            </a:xfrm>
            <a:custGeom>
              <a:avLst/>
              <a:gdLst/>
              <a:ahLst/>
              <a:cxnLst/>
              <a:rect r="r" b="b" t="t" l="l"/>
              <a:pathLst>
                <a:path h="2321457" w="6186311">
                  <a:moveTo>
                    <a:pt x="6061851" y="2321457"/>
                  </a:moveTo>
                  <a:lnTo>
                    <a:pt x="124460" y="2321457"/>
                  </a:lnTo>
                  <a:cubicBezTo>
                    <a:pt x="55880" y="2321457"/>
                    <a:pt x="0" y="2265577"/>
                    <a:pt x="0" y="219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2196997"/>
                  </a:lnTo>
                  <a:cubicBezTo>
                    <a:pt x="6186311" y="2265577"/>
                    <a:pt x="6130431" y="2321457"/>
                    <a:pt x="6061851" y="2321457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862963"/>
            <a:ext cx="7603817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6"/>
              </a:lnSpc>
            </a:pPr>
            <a:r>
              <a:rPr lang="en-US" sz="8196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Fut</a:t>
            </a:r>
            <a:r>
              <a:rPr lang="en-US" sz="8196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ure 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0931" y="4189855"/>
            <a:ext cx="15363825" cy="350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7767" indent="-428883" lvl="1">
              <a:lnSpc>
                <a:spcPts val="556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7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Use 3D segmentation m</a:t>
            </a:r>
            <a:r>
              <a:rPr lang="en-US" b="true" sz="397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odels for better spatial understanding.</a:t>
            </a:r>
          </a:p>
          <a:p>
            <a:pPr algn="l" marL="857767" indent="-428883" lvl="1">
              <a:lnSpc>
                <a:spcPts val="556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7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Include MRI images to test cross-modality performance.</a:t>
            </a:r>
          </a:p>
          <a:p>
            <a:pPr algn="l" marL="857767" indent="-428883" lvl="1">
              <a:lnSpc>
                <a:spcPts val="556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7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Deploy on cloud with real-time inference using ONNX/TensorRT.</a:t>
            </a:r>
          </a:p>
          <a:p>
            <a:pPr algn="l" marL="857767" indent="-428883" lvl="1">
              <a:lnSpc>
                <a:spcPts val="556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7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Collaborate with hospitals for clinical trials.</a:t>
            </a:r>
          </a:p>
          <a:p>
            <a:pPr algn="l">
              <a:lnSpc>
                <a:spcPts val="556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4E4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10853" y="1028700"/>
            <a:ext cx="9439355" cy="6388942"/>
            <a:chOff x="0" y="0"/>
            <a:chExt cx="12585807" cy="8518589"/>
          </a:xfrm>
        </p:grpSpPr>
        <p:sp>
          <p:nvSpPr>
            <p:cNvPr name="TextBox 3" id="3"/>
            <p:cNvSpPr txBox="true"/>
            <p:nvPr/>
          </p:nvSpPr>
          <p:spPr>
            <a:xfrm rot="-592460">
              <a:off x="283466" y="1358492"/>
              <a:ext cx="11885482" cy="3589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75"/>
                </a:lnSpc>
                <a:spcBef>
                  <a:spcPct val="0"/>
                </a:spcBef>
              </a:pPr>
              <a:r>
                <a:rPr lang="en-US" sz="19575">
                  <a:solidFill>
                    <a:srgbClr val="F6F3E4"/>
                  </a:solidFill>
                  <a:latin typeface="Bukhari Script"/>
                  <a:ea typeface="Bukhari Script"/>
                  <a:cs typeface="Bukhari Script"/>
                  <a:sym typeface="Bukhari Script"/>
                </a:rPr>
                <a:t>Thank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-515361">
              <a:off x="1565019" y="4483745"/>
              <a:ext cx="10839356" cy="3243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617"/>
                </a:lnSpc>
                <a:spcBef>
                  <a:spcPct val="0"/>
                </a:spcBef>
              </a:pPr>
              <a:r>
                <a:rPr lang="en-US" sz="17617">
                  <a:solidFill>
                    <a:srgbClr val="F6F3E4"/>
                  </a:solidFill>
                  <a:latin typeface="Bukhari Script"/>
                  <a:ea typeface="Bukhari Script"/>
                  <a:cs typeface="Bukhari Script"/>
                  <a:sym typeface="Bukhari Script"/>
                </a:rPr>
                <a:t>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4E4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34516" y="3552026"/>
            <a:ext cx="11812478" cy="1921057"/>
            <a:chOff x="0" y="0"/>
            <a:chExt cx="7539654" cy="12261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539654" cy="1226170"/>
            </a:xfrm>
            <a:custGeom>
              <a:avLst/>
              <a:gdLst/>
              <a:ahLst/>
              <a:cxnLst/>
              <a:rect r="r" b="b" t="t" l="l"/>
              <a:pathLst>
                <a:path h="1226170" w="7539654">
                  <a:moveTo>
                    <a:pt x="7415194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415194" y="0"/>
                  </a:lnTo>
                  <a:cubicBezTo>
                    <a:pt x="7483773" y="0"/>
                    <a:pt x="7539654" y="55880"/>
                    <a:pt x="7539654" y="124460"/>
                  </a:cubicBezTo>
                  <a:lnTo>
                    <a:pt x="7539654" y="1101710"/>
                  </a:lnTo>
                  <a:cubicBezTo>
                    <a:pt x="7539654" y="1170290"/>
                    <a:pt x="7483773" y="1226170"/>
                    <a:pt x="7415194" y="12261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434516" y="435345"/>
            <a:ext cx="11812478" cy="2422599"/>
            <a:chOff x="0" y="0"/>
            <a:chExt cx="15749971" cy="323013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5749971" cy="3230132"/>
              <a:chOff x="0" y="0"/>
              <a:chExt cx="7611189" cy="156096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611190" cy="1560965"/>
              </a:xfrm>
              <a:custGeom>
                <a:avLst/>
                <a:gdLst/>
                <a:ahLst/>
                <a:cxnLst/>
                <a:rect r="r" b="b" t="t" l="l"/>
                <a:pathLst>
                  <a:path h="1560965" w="7611190">
                    <a:moveTo>
                      <a:pt x="7486729" y="1560964"/>
                    </a:moveTo>
                    <a:lnTo>
                      <a:pt x="124460" y="1560964"/>
                    </a:lnTo>
                    <a:cubicBezTo>
                      <a:pt x="55880" y="1560964"/>
                      <a:pt x="0" y="1505084"/>
                      <a:pt x="0" y="143650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7486729" y="0"/>
                    </a:lnTo>
                    <a:cubicBezTo>
                      <a:pt x="7555309" y="0"/>
                      <a:pt x="7611190" y="55880"/>
                      <a:pt x="7611190" y="124460"/>
                    </a:cubicBezTo>
                    <a:lnTo>
                      <a:pt x="7611190" y="1436505"/>
                    </a:lnTo>
                    <a:cubicBezTo>
                      <a:pt x="7611190" y="1505084"/>
                      <a:pt x="7555309" y="1560965"/>
                      <a:pt x="7486729" y="1560965"/>
                    </a:cubicBezTo>
                    <a:close/>
                  </a:path>
                </a:pathLst>
              </a:custGeom>
              <a:solidFill>
                <a:srgbClr val="661B5C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614658" y="1051412"/>
              <a:ext cx="11591571" cy="6453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95"/>
                </a:lnSpc>
              </a:pPr>
              <a:r>
                <a:rPr lang="en-US" sz="3359" b="true">
                  <a:solidFill>
                    <a:srgbClr val="F5F5E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Team Members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614658" y="1771909"/>
              <a:ext cx="11591571" cy="3745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5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720769" y="3549927"/>
            <a:ext cx="5209501" cy="186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4"/>
              </a:lnSpc>
            </a:pPr>
            <a:r>
              <a:rPr lang="en-US" sz="2049" spc="1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Amarnath Chigurupati</a:t>
            </a:r>
          </a:p>
          <a:p>
            <a:pPr algn="l">
              <a:lnSpc>
                <a:spcPts val="5124"/>
              </a:lnSpc>
            </a:pPr>
            <a:r>
              <a:rPr lang="en-US" sz="2049" spc="1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Regno:21BCE8893</a:t>
            </a:r>
          </a:p>
          <a:p>
            <a:pPr algn="l">
              <a:lnSpc>
                <a:spcPts val="5124"/>
              </a:lnSpc>
              <a:spcBef>
                <a:spcPct val="0"/>
              </a:spcBef>
            </a:pPr>
            <a:r>
              <a:rPr lang="en-US" b="true" sz="2049" spc="-5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mail:amarnath.21bce8893@vitapstudent.ac.in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434516" y="5692159"/>
            <a:ext cx="11812478" cy="1921057"/>
            <a:chOff x="0" y="0"/>
            <a:chExt cx="7539654" cy="12261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539654" cy="1226170"/>
            </a:xfrm>
            <a:custGeom>
              <a:avLst/>
              <a:gdLst/>
              <a:ahLst/>
              <a:cxnLst/>
              <a:rect r="r" b="b" t="t" l="l"/>
              <a:pathLst>
                <a:path h="1226170" w="7539654">
                  <a:moveTo>
                    <a:pt x="7415194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415194" y="0"/>
                  </a:lnTo>
                  <a:cubicBezTo>
                    <a:pt x="7483773" y="0"/>
                    <a:pt x="7539654" y="55880"/>
                    <a:pt x="7539654" y="124460"/>
                  </a:cubicBezTo>
                  <a:lnTo>
                    <a:pt x="7539654" y="1101710"/>
                  </a:lnTo>
                  <a:cubicBezTo>
                    <a:pt x="7539654" y="1170290"/>
                    <a:pt x="7483773" y="1226170"/>
                    <a:pt x="7415194" y="12261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591725" y="5587410"/>
            <a:ext cx="5467587" cy="1873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31"/>
              </a:lnSpc>
            </a:pPr>
            <a:r>
              <a:rPr lang="en-US" b="true" sz="205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Madhuri Sirasanagandla</a:t>
            </a:r>
          </a:p>
          <a:p>
            <a:pPr algn="just">
              <a:lnSpc>
                <a:spcPts val="5131"/>
              </a:lnSpc>
            </a:pPr>
            <a:r>
              <a:rPr lang="en-US" b="true" sz="205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Regno:21BCE8217</a:t>
            </a:r>
          </a:p>
          <a:p>
            <a:pPr algn="just">
              <a:lnSpc>
                <a:spcPts val="5131"/>
              </a:lnSpc>
            </a:pPr>
            <a:r>
              <a:rPr lang="en-US" b="true" sz="2052" spc="-2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mail:madhuri.21bce8217@vitapstudent.ac.in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434516" y="7832265"/>
            <a:ext cx="11812478" cy="1921057"/>
            <a:chOff x="0" y="0"/>
            <a:chExt cx="7539654" cy="12261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539654" cy="1226170"/>
            </a:xfrm>
            <a:custGeom>
              <a:avLst/>
              <a:gdLst/>
              <a:ahLst/>
              <a:cxnLst/>
              <a:rect r="r" b="b" t="t" l="l"/>
              <a:pathLst>
                <a:path h="1226170" w="7539654">
                  <a:moveTo>
                    <a:pt x="7415194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415194" y="0"/>
                  </a:lnTo>
                  <a:cubicBezTo>
                    <a:pt x="7483773" y="0"/>
                    <a:pt x="7539654" y="55880"/>
                    <a:pt x="7539654" y="124460"/>
                  </a:cubicBezTo>
                  <a:lnTo>
                    <a:pt x="7539654" y="1101710"/>
                  </a:lnTo>
                  <a:cubicBezTo>
                    <a:pt x="7539654" y="1170290"/>
                    <a:pt x="7483773" y="1226170"/>
                    <a:pt x="7415194" y="12261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606962" y="7727516"/>
            <a:ext cx="5467587" cy="1873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31"/>
              </a:lnSpc>
            </a:pPr>
            <a:r>
              <a:rPr lang="en-US" b="true" sz="205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Ankit Kommalapati</a:t>
            </a:r>
          </a:p>
          <a:p>
            <a:pPr algn="just">
              <a:lnSpc>
                <a:spcPts val="5131"/>
              </a:lnSpc>
            </a:pPr>
            <a:r>
              <a:rPr lang="en-US" b="true" sz="205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Regno:21BCE8228</a:t>
            </a:r>
          </a:p>
          <a:p>
            <a:pPr algn="just">
              <a:lnSpc>
                <a:spcPts val="5131"/>
              </a:lnSpc>
            </a:pPr>
            <a:r>
              <a:rPr lang="en-US" b="true" sz="2052" spc="-2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mail: ankit.21bce8228@vitapstudent.ac.in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EB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25751" y="-17393"/>
            <a:ext cx="9240342" cy="10304393"/>
            <a:chOff x="0" y="0"/>
            <a:chExt cx="3125745" cy="34856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5746" cy="3485684"/>
            </a:xfrm>
            <a:custGeom>
              <a:avLst/>
              <a:gdLst/>
              <a:ahLst/>
              <a:cxnLst/>
              <a:rect r="r" b="b" t="t" l="l"/>
              <a:pathLst>
                <a:path h="3485684" w="3125746">
                  <a:moveTo>
                    <a:pt x="3001285" y="3485683"/>
                  </a:moveTo>
                  <a:lnTo>
                    <a:pt x="124460" y="3485683"/>
                  </a:lnTo>
                  <a:cubicBezTo>
                    <a:pt x="55880" y="3485683"/>
                    <a:pt x="0" y="3429804"/>
                    <a:pt x="0" y="33612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1286" y="0"/>
                  </a:lnTo>
                  <a:cubicBezTo>
                    <a:pt x="3069866" y="0"/>
                    <a:pt x="3125746" y="55880"/>
                    <a:pt x="3125746" y="124460"/>
                  </a:cubicBezTo>
                  <a:lnTo>
                    <a:pt x="3125746" y="3361224"/>
                  </a:lnTo>
                  <a:cubicBezTo>
                    <a:pt x="3125746" y="3429804"/>
                    <a:pt x="3069866" y="3485684"/>
                    <a:pt x="3001286" y="3485684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704454" y="5143500"/>
            <a:ext cx="9062659" cy="9062659"/>
            <a:chOff x="0" y="0"/>
            <a:chExt cx="12083545" cy="12083545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2083545" cy="12083545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107282" y="1107282"/>
              <a:ext cx="9868982" cy="9868982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6456716" y="1565268"/>
            <a:ext cx="8135926" cy="7401678"/>
            <a:chOff x="0" y="0"/>
            <a:chExt cx="2752153" cy="25037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2153" cy="2503778"/>
            </a:xfrm>
            <a:custGeom>
              <a:avLst/>
              <a:gdLst/>
              <a:ahLst/>
              <a:cxnLst/>
              <a:rect r="r" b="b" t="t" l="l"/>
              <a:pathLst>
                <a:path h="2503778" w="2752153">
                  <a:moveTo>
                    <a:pt x="2627693" y="2503777"/>
                  </a:moveTo>
                  <a:lnTo>
                    <a:pt x="124460" y="2503777"/>
                  </a:lnTo>
                  <a:cubicBezTo>
                    <a:pt x="55880" y="2503777"/>
                    <a:pt x="0" y="2447897"/>
                    <a:pt x="0" y="23793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7693" y="0"/>
                  </a:lnTo>
                  <a:cubicBezTo>
                    <a:pt x="2696273" y="0"/>
                    <a:pt x="2752153" y="55880"/>
                    <a:pt x="2752153" y="124460"/>
                  </a:cubicBezTo>
                  <a:lnTo>
                    <a:pt x="2752153" y="2379318"/>
                  </a:lnTo>
                  <a:cubicBezTo>
                    <a:pt x="2752153" y="2447897"/>
                    <a:pt x="2696273" y="2503778"/>
                    <a:pt x="2627693" y="2503778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sp>
        <p:nvSpPr>
          <p:cNvPr name="Freeform 11" id="11"/>
          <p:cNvSpPr/>
          <p:nvPr/>
        </p:nvSpPr>
        <p:spPr>
          <a:xfrm flipH="true" flipV="false" rot="0">
            <a:off x="13545837" y="3849684"/>
            <a:ext cx="4947375" cy="7600717"/>
          </a:xfrm>
          <a:custGeom>
            <a:avLst/>
            <a:gdLst/>
            <a:ahLst/>
            <a:cxnLst/>
            <a:rect r="r" b="b" t="t" l="l"/>
            <a:pathLst>
              <a:path h="7600717" w="4947375">
                <a:moveTo>
                  <a:pt x="4947376" y="0"/>
                </a:moveTo>
                <a:lnTo>
                  <a:pt x="0" y="0"/>
                </a:lnTo>
                <a:lnTo>
                  <a:pt x="0" y="7600717"/>
                </a:lnTo>
                <a:lnTo>
                  <a:pt x="4947376" y="7600717"/>
                </a:lnTo>
                <a:lnTo>
                  <a:pt x="494737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4079465"/>
            <a:ext cx="4909389" cy="109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7"/>
              </a:lnSpc>
            </a:pPr>
            <a:r>
              <a:rPr lang="en-US" b="true" sz="761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Outline For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850645"/>
            <a:ext cx="4465827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Deep Learning for Liver Segmentation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86335" y="2977697"/>
            <a:ext cx="566273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26606" y="2968172"/>
            <a:ext cx="40436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626606" y="3999029"/>
            <a:ext cx="383381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86335" y="4008554"/>
            <a:ext cx="566273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Archit</a:t>
            </a:r>
            <a:r>
              <a:rPr lang="en-US" sz="2100" u="none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ecture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626606" y="5029887"/>
            <a:ext cx="39632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486335" y="5039412"/>
            <a:ext cx="566273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sz="2100" u="none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ethodology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626606" y="6060744"/>
            <a:ext cx="40436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04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486335" y="6070269"/>
            <a:ext cx="5662739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Comp</a:t>
            </a:r>
            <a:r>
              <a:rPr lang="en-US" sz="2100" u="none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arison chart of our model and existing model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626606" y="7091601"/>
            <a:ext cx="40272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05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486335" y="7101126"/>
            <a:ext cx="566273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Res</a:t>
            </a:r>
            <a:r>
              <a:rPr lang="en-US" sz="2100" u="none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ults &amp; Future work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E4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5009" y="3026438"/>
            <a:ext cx="11126064" cy="5737258"/>
            <a:chOff x="0" y="0"/>
            <a:chExt cx="2762694" cy="14246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62694" cy="1424609"/>
            </a:xfrm>
            <a:custGeom>
              <a:avLst/>
              <a:gdLst/>
              <a:ahLst/>
              <a:cxnLst/>
              <a:rect r="r" b="b" t="t" l="l"/>
              <a:pathLst>
                <a:path h="1424609" w="2762694">
                  <a:moveTo>
                    <a:pt x="2638234" y="1424609"/>
                  </a:moveTo>
                  <a:lnTo>
                    <a:pt x="124460" y="1424609"/>
                  </a:lnTo>
                  <a:cubicBezTo>
                    <a:pt x="55880" y="1424609"/>
                    <a:pt x="0" y="1368729"/>
                    <a:pt x="0" y="13001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38234" y="0"/>
                  </a:lnTo>
                  <a:cubicBezTo>
                    <a:pt x="2706814" y="0"/>
                    <a:pt x="2762694" y="55880"/>
                    <a:pt x="2762694" y="124460"/>
                  </a:cubicBezTo>
                  <a:lnTo>
                    <a:pt x="2762694" y="1300149"/>
                  </a:lnTo>
                  <a:cubicBezTo>
                    <a:pt x="2762694" y="1368729"/>
                    <a:pt x="2706814" y="1424609"/>
                    <a:pt x="2638234" y="14246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3473881"/>
            <a:ext cx="10163595" cy="456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1"/>
              </a:lnSpc>
              <a:spcBef>
                <a:spcPct val="0"/>
              </a:spcBef>
            </a:pPr>
            <a:r>
              <a:rPr lang="en-US" b="true" sz="262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Live</a:t>
            </a:r>
            <a:r>
              <a:rPr lang="en-US" b="true" sz="262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 segmentation plays a crucial role in diagnosing and treating liver-related diseases. Manual segmentation is time-consuming, error-prone, and often inconsistent across radiologists.</a:t>
            </a:r>
          </a:p>
          <a:p>
            <a:pPr algn="l">
              <a:lnSpc>
                <a:spcPts val="3671"/>
              </a:lnSpc>
              <a:spcBef>
                <a:spcPct val="0"/>
              </a:spcBef>
            </a:pPr>
            <a:r>
              <a:rPr lang="en-US" b="true" sz="262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To address this, we propose a deep learning-based model, specifically U-Net, trained on CT scans to automate the segmentation process of liver and tumor regions.</a:t>
            </a:r>
          </a:p>
          <a:p>
            <a:pPr algn="l">
              <a:lnSpc>
                <a:spcPts val="3671"/>
              </a:lnSpc>
              <a:spcBef>
                <a:spcPct val="0"/>
              </a:spcBef>
            </a:pPr>
            <a:r>
              <a:rPr lang="en-US" b="true" sz="262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This project aims to reduce clinical workload, enhance diagnostic precision, and provide a scalable solution using AI in medical imaging.</a:t>
            </a:r>
          </a:p>
          <a:p>
            <a:pPr algn="l">
              <a:lnSpc>
                <a:spcPts val="3671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2464010" y="3151849"/>
            <a:ext cx="5251991" cy="5263753"/>
            <a:chOff x="0" y="0"/>
            <a:chExt cx="3041629" cy="30484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41629" cy="3048442"/>
            </a:xfrm>
            <a:custGeom>
              <a:avLst/>
              <a:gdLst/>
              <a:ahLst/>
              <a:cxnLst/>
              <a:rect r="r" b="b" t="t" l="l"/>
              <a:pathLst>
                <a:path h="3048442" w="3041629">
                  <a:moveTo>
                    <a:pt x="2917169" y="3048441"/>
                  </a:moveTo>
                  <a:lnTo>
                    <a:pt x="124460" y="3048441"/>
                  </a:lnTo>
                  <a:cubicBezTo>
                    <a:pt x="55880" y="3048441"/>
                    <a:pt x="0" y="2992562"/>
                    <a:pt x="0" y="29239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17169" y="0"/>
                  </a:lnTo>
                  <a:cubicBezTo>
                    <a:pt x="2985749" y="0"/>
                    <a:pt x="3041629" y="55880"/>
                    <a:pt x="3041629" y="124460"/>
                  </a:cubicBezTo>
                  <a:lnTo>
                    <a:pt x="3041629" y="2923982"/>
                  </a:lnTo>
                  <a:cubicBezTo>
                    <a:pt x="3041629" y="2992562"/>
                    <a:pt x="2985749" y="3048442"/>
                    <a:pt x="2917169" y="3048442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447921" y="640067"/>
            <a:ext cx="8865396" cy="1104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  <a:spcBef>
                <a:spcPct val="0"/>
              </a:spcBef>
            </a:pPr>
            <a:r>
              <a:rPr lang="en-US" b="true" sz="640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Introduction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040570" y="3151849"/>
            <a:ext cx="5791422" cy="5559765"/>
          </a:xfrm>
          <a:custGeom>
            <a:avLst/>
            <a:gdLst/>
            <a:ahLst/>
            <a:cxnLst/>
            <a:rect r="r" b="b" t="t" l="l"/>
            <a:pathLst>
              <a:path h="5559765" w="5791422">
                <a:moveTo>
                  <a:pt x="0" y="0"/>
                </a:moveTo>
                <a:lnTo>
                  <a:pt x="5791422" y="0"/>
                </a:lnTo>
                <a:lnTo>
                  <a:pt x="5791422" y="5559765"/>
                </a:lnTo>
                <a:lnTo>
                  <a:pt x="0" y="5559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EB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95522" y="-430460"/>
            <a:ext cx="15729650" cy="11140250"/>
            <a:chOff x="0" y="0"/>
            <a:chExt cx="3569924" cy="25283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69924" cy="2528337"/>
            </a:xfrm>
            <a:custGeom>
              <a:avLst/>
              <a:gdLst/>
              <a:ahLst/>
              <a:cxnLst/>
              <a:rect r="r" b="b" t="t" l="l"/>
              <a:pathLst>
                <a:path h="2528337" w="3569924">
                  <a:moveTo>
                    <a:pt x="3445464" y="2528336"/>
                  </a:moveTo>
                  <a:lnTo>
                    <a:pt x="124460" y="2528336"/>
                  </a:lnTo>
                  <a:cubicBezTo>
                    <a:pt x="55880" y="2528336"/>
                    <a:pt x="0" y="2472456"/>
                    <a:pt x="0" y="24038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45464" y="0"/>
                  </a:lnTo>
                  <a:cubicBezTo>
                    <a:pt x="3514044" y="0"/>
                    <a:pt x="3569924" y="55880"/>
                    <a:pt x="3569924" y="124460"/>
                  </a:cubicBezTo>
                  <a:lnTo>
                    <a:pt x="3569924" y="2403877"/>
                  </a:lnTo>
                  <a:cubicBezTo>
                    <a:pt x="3569924" y="2472456"/>
                    <a:pt x="3514044" y="2528337"/>
                    <a:pt x="3445464" y="2528337"/>
                  </a:cubicBezTo>
                  <a:close/>
                </a:path>
              </a:pathLst>
            </a:custGeom>
            <a:solidFill>
              <a:srgbClr val="5B2A5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43650" y="2225987"/>
            <a:ext cx="5231176" cy="5331746"/>
            <a:chOff x="0" y="0"/>
            <a:chExt cx="1769558" cy="18035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69558" cy="1803578"/>
            </a:xfrm>
            <a:custGeom>
              <a:avLst/>
              <a:gdLst/>
              <a:ahLst/>
              <a:cxnLst/>
              <a:rect r="r" b="b" t="t" l="l"/>
              <a:pathLst>
                <a:path h="1803578" w="1769558">
                  <a:moveTo>
                    <a:pt x="1645098" y="1803578"/>
                  </a:moveTo>
                  <a:lnTo>
                    <a:pt x="124460" y="1803578"/>
                  </a:lnTo>
                  <a:cubicBezTo>
                    <a:pt x="55880" y="1803578"/>
                    <a:pt x="0" y="1747698"/>
                    <a:pt x="0" y="16791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45098" y="0"/>
                  </a:lnTo>
                  <a:cubicBezTo>
                    <a:pt x="1713678" y="0"/>
                    <a:pt x="1769558" y="55880"/>
                    <a:pt x="1769558" y="124460"/>
                  </a:cubicBezTo>
                  <a:lnTo>
                    <a:pt x="1769558" y="1679118"/>
                  </a:lnTo>
                  <a:cubicBezTo>
                    <a:pt x="1769558" y="1747698"/>
                    <a:pt x="1713678" y="1803578"/>
                    <a:pt x="1645098" y="1803578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40111" y="4546625"/>
            <a:ext cx="4660457" cy="2330229"/>
            <a:chOff x="0" y="0"/>
            <a:chExt cx="6213943" cy="3106972"/>
          </a:xfrm>
        </p:grpSpPr>
        <p:sp>
          <p:nvSpPr>
            <p:cNvPr name="Freeform 7" id="7"/>
            <p:cNvSpPr/>
            <p:nvPr/>
          </p:nvSpPr>
          <p:spPr>
            <a:xfrm flipH="false" flipV="false" rot="-10800000">
              <a:off x="0" y="0"/>
              <a:ext cx="6213943" cy="3106972"/>
            </a:xfrm>
            <a:custGeom>
              <a:avLst/>
              <a:gdLst/>
              <a:ahLst/>
              <a:cxnLst/>
              <a:rect r="r" b="b" t="t" l="l"/>
              <a:pathLst>
                <a:path h="3106972" w="6213943">
                  <a:moveTo>
                    <a:pt x="0" y="0"/>
                  </a:moveTo>
                  <a:lnTo>
                    <a:pt x="6213943" y="0"/>
                  </a:lnTo>
                  <a:lnTo>
                    <a:pt x="6213943" y="3106972"/>
                  </a:lnTo>
                  <a:lnTo>
                    <a:pt x="0" y="3106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648547" y="648547"/>
              <a:ext cx="4916849" cy="2458424"/>
            </a:xfrm>
            <a:custGeom>
              <a:avLst/>
              <a:gdLst/>
              <a:ahLst/>
              <a:cxnLst/>
              <a:rect r="r" b="b" t="t" l="l"/>
              <a:pathLst>
                <a:path h="2458424" w="4916849">
                  <a:moveTo>
                    <a:pt x="0" y="0"/>
                  </a:moveTo>
                  <a:lnTo>
                    <a:pt x="4916849" y="0"/>
                  </a:lnTo>
                  <a:lnTo>
                    <a:pt x="4916849" y="2458425"/>
                  </a:lnTo>
                  <a:lnTo>
                    <a:pt x="0" y="2458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43650" y="2015369"/>
            <a:ext cx="5502104" cy="5542364"/>
          </a:xfrm>
          <a:custGeom>
            <a:avLst/>
            <a:gdLst/>
            <a:ahLst/>
            <a:cxnLst/>
            <a:rect r="r" b="b" t="t" l="l"/>
            <a:pathLst>
              <a:path h="5542364" w="5502104">
                <a:moveTo>
                  <a:pt x="0" y="0"/>
                </a:moveTo>
                <a:lnTo>
                  <a:pt x="5502104" y="0"/>
                </a:lnTo>
                <a:lnTo>
                  <a:pt x="5502104" y="5542364"/>
                </a:lnTo>
                <a:lnTo>
                  <a:pt x="0" y="5542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042880" y="1609248"/>
            <a:ext cx="9469529" cy="7649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9916" indent="-304958" lvl="1">
              <a:lnSpc>
                <a:spcPts val="4661"/>
              </a:lnSpc>
              <a:buFont typeface="Arial"/>
              <a:buChar char="•"/>
            </a:pPr>
            <a:r>
              <a:rPr lang="en-US" sz="282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Manual segment</a:t>
            </a:r>
            <a:r>
              <a:rPr lang="en-US" sz="282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ation methods are highly subjective and inefficient.</a:t>
            </a:r>
          </a:p>
          <a:p>
            <a:pPr algn="just" marL="609916" indent="-304958" lvl="1">
              <a:lnSpc>
                <a:spcPts val="4661"/>
              </a:lnSpc>
              <a:buFont typeface="Arial"/>
              <a:buChar char="•"/>
            </a:pPr>
            <a:r>
              <a:rPr lang="en-US" sz="282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Existing image processing techniques struggle with: </a:t>
            </a:r>
          </a:p>
          <a:p>
            <a:pPr algn="just">
              <a:lnSpc>
                <a:spcPts val="4661"/>
              </a:lnSpc>
            </a:pPr>
            <a:r>
              <a:rPr lang="en-US" sz="282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1.   Poor contrast between liver and tumor</a:t>
            </a:r>
          </a:p>
          <a:p>
            <a:pPr algn="just">
              <a:lnSpc>
                <a:spcPts val="4661"/>
              </a:lnSpc>
            </a:pPr>
            <a:r>
              <a:rPr lang="en-US" sz="282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2.   Shape variability of organs</a:t>
            </a:r>
          </a:p>
          <a:p>
            <a:pPr algn="just">
              <a:lnSpc>
                <a:spcPts val="4661"/>
              </a:lnSpc>
            </a:pPr>
            <a:r>
              <a:rPr lang="en-US" sz="282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3.   Presence of noise in CT images </a:t>
            </a:r>
          </a:p>
          <a:p>
            <a:pPr algn="just" marL="609916" indent="-304958" lvl="1">
              <a:lnSpc>
                <a:spcPts val="4661"/>
              </a:lnSpc>
              <a:buFont typeface="Arial"/>
              <a:buChar char="•"/>
            </a:pPr>
            <a:r>
              <a:rPr lang="en-US" sz="282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2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Accurate detection of tumor boundaries remains a major challenge.</a:t>
            </a:r>
          </a:p>
          <a:p>
            <a:pPr algn="just" marL="609916" indent="-304958" lvl="1">
              <a:lnSpc>
                <a:spcPts val="4661"/>
              </a:lnSpc>
              <a:buFont typeface="Arial"/>
              <a:buChar char="•"/>
            </a:pPr>
            <a:r>
              <a:rPr lang="en-US" sz="282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Accurate detection of tumor boundaries remains a major challenge.</a:t>
            </a:r>
          </a:p>
          <a:p>
            <a:pPr algn="just">
              <a:lnSpc>
                <a:spcPts val="4661"/>
              </a:lnSpc>
            </a:pPr>
            <a:r>
              <a:rPr lang="en-US" sz="282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</a:t>
            </a:r>
          </a:p>
          <a:p>
            <a:pPr algn="just">
              <a:lnSpc>
                <a:spcPts val="4661"/>
              </a:lnSpc>
            </a:pPr>
          </a:p>
          <a:p>
            <a:pPr algn="just">
              <a:lnSpc>
                <a:spcPts val="466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EB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310600"/>
            <a:ext cx="18288000" cy="6666951"/>
            <a:chOff x="0" y="0"/>
            <a:chExt cx="6186311" cy="22552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2255240"/>
            </a:xfrm>
            <a:custGeom>
              <a:avLst/>
              <a:gdLst/>
              <a:ahLst/>
              <a:cxnLst/>
              <a:rect r="r" b="b" t="t" l="l"/>
              <a:pathLst>
                <a:path h="2255240" w="6186311">
                  <a:moveTo>
                    <a:pt x="6061851" y="2255240"/>
                  </a:moveTo>
                  <a:lnTo>
                    <a:pt x="124460" y="2255240"/>
                  </a:lnTo>
                  <a:cubicBezTo>
                    <a:pt x="55880" y="2255240"/>
                    <a:pt x="0" y="2199360"/>
                    <a:pt x="0" y="2130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2130780"/>
                  </a:lnTo>
                  <a:cubicBezTo>
                    <a:pt x="6186311" y="2199360"/>
                    <a:pt x="6130431" y="2255240"/>
                    <a:pt x="6061851" y="2255240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52732" y="1544890"/>
            <a:ext cx="15935268" cy="4537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945" indent="-397473" lvl="1">
              <a:lnSpc>
                <a:spcPts val="5154"/>
              </a:lnSpc>
              <a:spcBef>
                <a:spcPct val="0"/>
              </a:spcBef>
              <a:buFont typeface="Arial"/>
              <a:buChar char="•"/>
            </a:pPr>
            <a:r>
              <a:rPr lang="en-US" sz="368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368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evelop a deep learning model for fast and better segmentation.</a:t>
            </a:r>
          </a:p>
          <a:p>
            <a:pPr algn="l" marL="794945" indent="-397473" lvl="1">
              <a:lnSpc>
                <a:spcPts val="5154"/>
              </a:lnSpc>
              <a:spcBef>
                <a:spcPct val="0"/>
              </a:spcBef>
              <a:buFont typeface="Arial"/>
              <a:buChar char="•"/>
            </a:pPr>
            <a:r>
              <a:rPr lang="en-US" sz="368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Train and evaluate the model on the LiTS dataset (CT scans).</a:t>
            </a:r>
          </a:p>
          <a:p>
            <a:pPr algn="l" marL="794945" indent="-397473" lvl="1">
              <a:lnSpc>
                <a:spcPts val="5154"/>
              </a:lnSpc>
              <a:spcBef>
                <a:spcPct val="0"/>
              </a:spcBef>
              <a:buFont typeface="Arial"/>
              <a:buChar char="•"/>
            </a:pPr>
            <a:r>
              <a:rPr lang="en-US" sz="368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Accurately segment liver and tumor areas with a Dice Score &gt; 0.9.</a:t>
            </a:r>
          </a:p>
          <a:p>
            <a:pPr algn="l" marL="794945" indent="-397473" lvl="1">
              <a:lnSpc>
                <a:spcPts val="5154"/>
              </a:lnSpc>
              <a:spcBef>
                <a:spcPct val="0"/>
              </a:spcBef>
              <a:buFont typeface="Arial"/>
              <a:buChar char="•"/>
            </a:pPr>
            <a:r>
              <a:rPr lang="en-US" sz="368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Minimize dependency on manual effort in medical diagnosis.</a:t>
            </a:r>
          </a:p>
          <a:p>
            <a:pPr algn="l" marL="794945" indent="-397473" lvl="1">
              <a:lnSpc>
                <a:spcPts val="5154"/>
              </a:lnSpc>
              <a:spcBef>
                <a:spcPct val="0"/>
              </a:spcBef>
              <a:buFont typeface="Arial"/>
              <a:buChar char="•"/>
            </a:pPr>
            <a:r>
              <a:rPr lang="en-US" sz="368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Provide a scalable framework for future multi-organ segmentation systems.</a:t>
            </a:r>
          </a:p>
          <a:p>
            <a:pPr algn="l">
              <a:lnSpc>
                <a:spcPts val="5154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2530064" y="7252961"/>
            <a:ext cx="6045421" cy="6045421"/>
            <a:chOff x="0" y="0"/>
            <a:chExt cx="8060561" cy="8060561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8060561" cy="8060561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46A6">
                  <a:alpha val="9804"/>
                </a:srgbClr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738634" y="738634"/>
              <a:ext cx="6583294" cy="658329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46A6">
                  <a:alpha val="9804"/>
                </a:srgbClr>
              </a:solidFill>
            </p:spPr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5740464" y="6670676"/>
            <a:ext cx="8303091" cy="3000686"/>
          </a:xfrm>
          <a:custGeom>
            <a:avLst/>
            <a:gdLst/>
            <a:ahLst/>
            <a:cxnLst/>
            <a:rect r="r" b="b" t="t" l="l"/>
            <a:pathLst>
              <a:path h="3000686" w="8303091">
                <a:moveTo>
                  <a:pt x="0" y="0"/>
                </a:moveTo>
                <a:lnTo>
                  <a:pt x="8303091" y="0"/>
                </a:lnTo>
                <a:lnTo>
                  <a:pt x="8303091" y="3000686"/>
                </a:lnTo>
                <a:lnTo>
                  <a:pt x="0" y="3000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509" t="-145723" r="-10210" b="-34244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-1154359" y="675386"/>
            <a:ext cx="12705646" cy="630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b="true" sz="368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We wanted to develop a model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E4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23200" y="607326"/>
            <a:ext cx="10028182" cy="4858959"/>
            <a:chOff x="0" y="0"/>
            <a:chExt cx="13370909" cy="647861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340830"/>
              <a:ext cx="13370909" cy="5137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50341" indent="-275170" lvl="1">
                <a:lnSpc>
                  <a:spcPts val="356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54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Tradi</a:t>
              </a:r>
              <a:r>
                <a:rPr lang="en-US" sz="254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tional methods (thresholding, region growing) are sensitive to noise.</a:t>
              </a:r>
            </a:p>
            <a:p>
              <a:pPr algn="l" marL="550341" indent="-275170" lvl="1">
                <a:lnSpc>
                  <a:spcPts val="356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54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Deep learning provides automatic feature extraction and high accuracy.</a:t>
              </a:r>
            </a:p>
            <a:p>
              <a:pPr algn="l" marL="550341" indent="-275170" lvl="1">
                <a:lnSpc>
                  <a:spcPts val="356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54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Helps radiologists reduce workload and improves diagnostic consistency.</a:t>
              </a:r>
            </a:p>
            <a:p>
              <a:pPr algn="l" marL="550341" indent="-275170" lvl="1">
                <a:lnSpc>
                  <a:spcPts val="356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54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Advances in GPU computing enable real-time inference in hospitals.</a:t>
              </a:r>
            </a:p>
            <a:p>
              <a:pPr algn="l">
                <a:lnSpc>
                  <a:spcPts val="2388"/>
                </a:lnSpc>
                <a:spcBef>
                  <a:spcPct val="0"/>
                </a:spcBef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12907981" cy="6226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396627" y="5883162"/>
            <a:ext cx="11301259" cy="3164353"/>
          </a:xfrm>
          <a:custGeom>
            <a:avLst/>
            <a:gdLst/>
            <a:ahLst/>
            <a:cxnLst/>
            <a:rect r="r" b="b" t="t" l="l"/>
            <a:pathLst>
              <a:path h="3164353" w="11301259">
                <a:moveTo>
                  <a:pt x="0" y="0"/>
                </a:moveTo>
                <a:lnTo>
                  <a:pt x="11301259" y="0"/>
                </a:lnTo>
                <a:lnTo>
                  <a:pt x="11301259" y="3164352"/>
                </a:lnTo>
                <a:lnTo>
                  <a:pt x="0" y="3164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49631" y="540651"/>
            <a:ext cx="8758089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Why Deep Learning for Liver Segmentation?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EB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08274" y="0"/>
            <a:ext cx="9041051" cy="10287000"/>
            <a:chOff x="0" y="0"/>
            <a:chExt cx="3058331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58331" cy="3479800"/>
            </a:xfrm>
            <a:custGeom>
              <a:avLst/>
              <a:gdLst/>
              <a:ahLst/>
              <a:cxnLst/>
              <a:rect r="r" b="b" t="t" l="l"/>
              <a:pathLst>
                <a:path h="3479800" w="3058331">
                  <a:moveTo>
                    <a:pt x="2933871" y="3479800"/>
                  </a:moveTo>
                  <a:lnTo>
                    <a:pt x="124460" y="3479800"/>
                  </a:lnTo>
                  <a:cubicBezTo>
                    <a:pt x="55880" y="3479800"/>
                    <a:pt x="0" y="3423920"/>
                    <a:pt x="0" y="33553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33871" y="0"/>
                  </a:lnTo>
                  <a:cubicBezTo>
                    <a:pt x="3002451" y="0"/>
                    <a:pt x="3058331" y="55880"/>
                    <a:pt x="3058331" y="124460"/>
                  </a:cubicBezTo>
                  <a:lnTo>
                    <a:pt x="3058331" y="3355340"/>
                  </a:lnTo>
                  <a:cubicBezTo>
                    <a:pt x="3058331" y="3423920"/>
                    <a:pt x="3002451" y="3479800"/>
                    <a:pt x="2933871" y="3479800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51262" y="3359735"/>
            <a:ext cx="7546170" cy="5898565"/>
          </a:xfrm>
          <a:custGeom>
            <a:avLst/>
            <a:gdLst/>
            <a:ahLst/>
            <a:cxnLst/>
            <a:rect r="r" b="b" t="t" l="l"/>
            <a:pathLst>
              <a:path h="5898565" w="7546170">
                <a:moveTo>
                  <a:pt x="0" y="0"/>
                </a:moveTo>
                <a:lnTo>
                  <a:pt x="7546170" y="0"/>
                </a:lnTo>
                <a:lnTo>
                  <a:pt x="7546170" y="5898565"/>
                </a:lnTo>
                <a:lnTo>
                  <a:pt x="0" y="5898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5539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260269" y="874411"/>
            <a:ext cx="9737919" cy="2270985"/>
            <a:chOff x="0" y="0"/>
            <a:chExt cx="12983892" cy="3027979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2983892" cy="3027979"/>
              <a:chOff x="0" y="0"/>
              <a:chExt cx="3294061" cy="84430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294062" cy="844307"/>
              </a:xfrm>
              <a:custGeom>
                <a:avLst/>
                <a:gdLst/>
                <a:ahLst/>
                <a:cxnLst/>
                <a:rect r="r" b="b" t="t" l="l"/>
                <a:pathLst>
                  <a:path h="844307" w="3294062">
                    <a:moveTo>
                      <a:pt x="3169601" y="844307"/>
                    </a:moveTo>
                    <a:lnTo>
                      <a:pt x="124460" y="844307"/>
                    </a:lnTo>
                    <a:cubicBezTo>
                      <a:pt x="55880" y="844307"/>
                      <a:pt x="0" y="788427"/>
                      <a:pt x="0" y="7198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169601" y="0"/>
                    </a:lnTo>
                    <a:cubicBezTo>
                      <a:pt x="3238181" y="0"/>
                      <a:pt x="3294062" y="55880"/>
                      <a:pt x="3294062" y="124460"/>
                    </a:cubicBezTo>
                    <a:lnTo>
                      <a:pt x="3294062" y="719847"/>
                    </a:lnTo>
                    <a:cubicBezTo>
                      <a:pt x="3294062" y="788427"/>
                      <a:pt x="3238181" y="844307"/>
                      <a:pt x="3169601" y="844307"/>
                    </a:cubicBezTo>
                    <a:close/>
                  </a:path>
                </a:pathLst>
              </a:custGeom>
              <a:solidFill>
                <a:srgbClr val="661B5C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1699530" y="483717"/>
              <a:ext cx="5755510" cy="11313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Encoder: ResNet-34 fo</a:t>
              </a:r>
              <a:r>
                <a:rPr lang="en-US" sz="2499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r rich feature extraction.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699530" y="1920415"/>
              <a:ext cx="9584831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701957" y="2960725"/>
            <a:ext cx="8854542" cy="2933707"/>
            <a:chOff x="0" y="0"/>
            <a:chExt cx="11806056" cy="391161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1806056" cy="3911610"/>
              <a:chOff x="0" y="0"/>
              <a:chExt cx="3714481" cy="123069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714481" cy="1230691"/>
              </a:xfrm>
              <a:custGeom>
                <a:avLst/>
                <a:gdLst/>
                <a:ahLst/>
                <a:cxnLst/>
                <a:rect r="r" b="b" t="t" l="l"/>
                <a:pathLst>
                  <a:path h="1230691" w="3714481">
                    <a:moveTo>
                      <a:pt x="3590021" y="1230690"/>
                    </a:moveTo>
                    <a:lnTo>
                      <a:pt x="124460" y="1230690"/>
                    </a:lnTo>
                    <a:cubicBezTo>
                      <a:pt x="55880" y="1230690"/>
                      <a:pt x="0" y="1174810"/>
                      <a:pt x="0" y="11062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590022" y="0"/>
                    </a:lnTo>
                    <a:cubicBezTo>
                      <a:pt x="3658601" y="0"/>
                      <a:pt x="3714481" y="55880"/>
                      <a:pt x="3714481" y="124460"/>
                    </a:cubicBezTo>
                    <a:lnTo>
                      <a:pt x="3714481" y="1106231"/>
                    </a:lnTo>
                    <a:cubicBezTo>
                      <a:pt x="3714481" y="1174810"/>
                      <a:pt x="3658601" y="1230691"/>
                      <a:pt x="3590022" y="1230691"/>
                    </a:cubicBezTo>
                    <a:close/>
                  </a:path>
                </a:pathLst>
              </a:custGeom>
              <a:solidFill>
                <a:srgbClr val="15193B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545357" y="380833"/>
              <a:ext cx="5233398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Decode</a:t>
              </a:r>
              <a:r>
                <a:rPr lang="en-US" b="true" sz="2499" u="non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r: U-Net-based upsampling with skip connections.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701957" y="5034298"/>
            <a:ext cx="8854542" cy="2933520"/>
            <a:chOff x="0" y="0"/>
            <a:chExt cx="11806056" cy="3911360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1806056" cy="3911360"/>
              <a:chOff x="0" y="0"/>
              <a:chExt cx="3719134" cy="123215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719134" cy="1232153"/>
              </a:xfrm>
              <a:custGeom>
                <a:avLst/>
                <a:gdLst/>
                <a:ahLst/>
                <a:cxnLst/>
                <a:rect r="r" b="b" t="t" l="l"/>
                <a:pathLst>
                  <a:path h="1232153" w="3719134">
                    <a:moveTo>
                      <a:pt x="3594674" y="1232153"/>
                    </a:moveTo>
                    <a:lnTo>
                      <a:pt x="124460" y="1232153"/>
                    </a:lnTo>
                    <a:cubicBezTo>
                      <a:pt x="55880" y="1232153"/>
                      <a:pt x="0" y="1176273"/>
                      <a:pt x="0" y="110769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594674" y="0"/>
                    </a:lnTo>
                    <a:cubicBezTo>
                      <a:pt x="3663254" y="0"/>
                      <a:pt x="3719134" y="55880"/>
                      <a:pt x="3719134" y="124460"/>
                    </a:cubicBezTo>
                    <a:lnTo>
                      <a:pt x="3719134" y="1107693"/>
                    </a:lnTo>
                    <a:cubicBezTo>
                      <a:pt x="3719134" y="1176273"/>
                      <a:pt x="3663254" y="1232153"/>
                      <a:pt x="3594674" y="1232153"/>
                    </a:cubicBezTo>
                    <a:close/>
                  </a:path>
                </a:pathLst>
              </a:custGeom>
              <a:solidFill>
                <a:srgbClr val="661B5C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545357" y="381575"/>
              <a:ext cx="5233398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Enh</a:t>
              </a:r>
              <a:r>
                <a:rPr lang="en-US" b="true" sz="2499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ancements: Batch normalization, data augmentation.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701957" y="6661174"/>
            <a:ext cx="8854542" cy="3127111"/>
            <a:chOff x="0" y="0"/>
            <a:chExt cx="11806056" cy="4169482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11806056" cy="4169482"/>
              <a:chOff x="0" y="0"/>
              <a:chExt cx="3331574" cy="1176594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3331574" cy="1176594"/>
              </a:xfrm>
              <a:custGeom>
                <a:avLst/>
                <a:gdLst/>
                <a:ahLst/>
                <a:cxnLst/>
                <a:rect r="r" b="b" t="t" l="l"/>
                <a:pathLst>
                  <a:path h="1176594" w="3331574">
                    <a:moveTo>
                      <a:pt x="3207114" y="1176594"/>
                    </a:moveTo>
                    <a:lnTo>
                      <a:pt x="124460" y="1176594"/>
                    </a:lnTo>
                    <a:cubicBezTo>
                      <a:pt x="55880" y="1176594"/>
                      <a:pt x="0" y="1120714"/>
                      <a:pt x="0" y="105213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207114" y="0"/>
                    </a:lnTo>
                    <a:cubicBezTo>
                      <a:pt x="3275694" y="0"/>
                      <a:pt x="3331574" y="55880"/>
                      <a:pt x="3331574" y="124460"/>
                    </a:cubicBezTo>
                    <a:lnTo>
                      <a:pt x="3331574" y="1052134"/>
                    </a:lnTo>
                    <a:cubicBezTo>
                      <a:pt x="3331574" y="1120714"/>
                      <a:pt x="3275694" y="1176594"/>
                      <a:pt x="3207114" y="1176594"/>
                    </a:cubicBezTo>
                    <a:close/>
                  </a:path>
                </a:pathLst>
              </a:custGeom>
              <a:solidFill>
                <a:srgbClr val="15193B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1545357" y="430076"/>
              <a:ext cx="5233398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Combines deep residual learning with precise localization.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54210" y="1009650"/>
            <a:ext cx="5620063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3"/>
              </a:lnSpc>
            </a:pPr>
            <a:r>
              <a:rPr lang="en-US" sz="6252" b="true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Architecture – U-Net + ResNet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E4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1979" y="3208680"/>
            <a:ext cx="8640235" cy="5205247"/>
          </a:xfrm>
          <a:custGeom>
            <a:avLst/>
            <a:gdLst/>
            <a:ahLst/>
            <a:cxnLst/>
            <a:rect r="r" b="b" t="t" l="l"/>
            <a:pathLst>
              <a:path h="5205247" w="8640235">
                <a:moveTo>
                  <a:pt x="0" y="0"/>
                </a:moveTo>
                <a:lnTo>
                  <a:pt x="8640235" y="0"/>
                </a:lnTo>
                <a:lnTo>
                  <a:pt x="8640235" y="5205247"/>
                </a:lnTo>
                <a:lnTo>
                  <a:pt x="0" y="52052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3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02818" y="3158600"/>
            <a:ext cx="6656832" cy="5305408"/>
          </a:xfrm>
          <a:custGeom>
            <a:avLst/>
            <a:gdLst/>
            <a:ahLst/>
            <a:cxnLst/>
            <a:rect r="r" b="b" t="t" l="l"/>
            <a:pathLst>
              <a:path h="5305408" w="6656832">
                <a:moveTo>
                  <a:pt x="0" y="0"/>
                </a:moveTo>
                <a:lnTo>
                  <a:pt x="6656832" y="0"/>
                </a:lnTo>
                <a:lnTo>
                  <a:pt x="6656832" y="5305407"/>
                </a:lnTo>
                <a:lnTo>
                  <a:pt x="0" y="53054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02" t="-2653" r="-502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57438" y="1691470"/>
            <a:ext cx="1371987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Inp</a:t>
            </a:r>
            <a:r>
              <a:rPr lang="en-US" b="true" sz="2599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ut CT image → ResNet encoder → Decoder with skip connections → Segmentation mask.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DAGmmL9G_Oo</dc:identifier>
  <dcterms:modified xsi:type="dcterms:W3CDTF">2011-08-01T06:04:30Z</dcterms:modified>
  <cp:revision>1</cp:revision>
  <dc:title>SDP FINAL REVIEW PPT</dc:title>
</cp:coreProperties>
</file>