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ไม่มีสไตล์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4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1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9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0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7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1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8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7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8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7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Graphs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ผศ.ไกรมน มณีศิลป์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2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การแทน </a:t>
            </a:r>
            <a:r>
              <a:rPr lang="en-US" dirty="0"/>
              <a:t>Graph </a:t>
            </a:r>
            <a:r>
              <a:rPr lang="th-TH" dirty="0"/>
              <a:t>ด้วย </a:t>
            </a:r>
            <a:r>
              <a:rPr lang="en-US" dirty="0"/>
              <a:t>Link list(</a:t>
            </a:r>
            <a:r>
              <a:rPr lang="th-TH" dirty="0"/>
              <a:t>ต่อ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648200" y="2422548"/>
            <a:ext cx="552450" cy="46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648199" y="2906737"/>
            <a:ext cx="642937" cy="1000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200650" y="2422548"/>
            <a:ext cx="90487" cy="48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ลูกศรเชื่อมต่อแบบตรง 7"/>
          <p:cNvCxnSpPr>
            <a:stCxn id="7" idx="3"/>
            <a:endCxn id="20" idx="1"/>
          </p:cNvCxnSpPr>
          <p:nvPr/>
        </p:nvCxnSpPr>
        <p:spPr>
          <a:xfrm flipV="1">
            <a:off x="5291137" y="2660987"/>
            <a:ext cx="476250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ลูกศรเชื่อมต่อแบบตรง 8"/>
          <p:cNvCxnSpPr>
            <a:stCxn id="6" idx="2"/>
          </p:cNvCxnSpPr>
          <p:nvPr/>
        </p:nvCxnSpPr>
        <p:spPr>
          <a:xfrm flipH="1">
            <a:off x="4962525" y="3006750"/>
            <a:ext cx="7143" cy="2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สี่เหลี่ยมผืนผ้า 9"/>
          <p:cNvSpPr/>
          <p:nvPr/>
        </p:nvSpPr>
        <p:spPr>
          <a:xfrm>
            <a:off x="4648200" y="3267735"/>
            <a:ext cx="552450" cy="46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4648199" y="3751924"/>
            <a:ext cx="642937" cy="1000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5200650" y="3267735"/>
            <a:ext cx="90487" cy="48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3" name="ลูกศรเชื่อมต่อแบบตรง 12"/>
          <p:cNvCxnSpPr>
            <a:stCxn id="12" idx="3"/>
          </p:cNvCxnSpPr>
          <p:nvPr/>
        </p:nvCxnSpPr>
        <p:spPr>
          <a:xfrm flipV="1">
            <a:off x="5291137" y="3509037"/>
            <a:ext cx="385763" cy="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>
            <a:stCxn id="11" idx="2"/>
          </p:cNvCxnSpPr>
          <p:nvPr/>
        </p:nvCxnSpPr>
        <p:spPr>
          <a:xfrm flipH="1">
            <a:off x="4962525" y="3851937"/>
            <a:ext cx="7143" cy="2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สี่เหลี่ยมผืนผ้า 14"/>
          <p:cNvSpPr/>
          <p:nvPr/>
        </p:nvSpPr>
        <p:spPr>
          <a:xfrm>
            <a:off x="4648199" y="4120861"/>
            <a:ext cx="552450" cy="46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4648198" y="4605050"/>
            <a:ext cx="642937" cy="1000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5200649" y="4120861"/>
            <a:ext cx="90487" cy="48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8" name="ลูกศรเชื่อมต่อแบบตรง 17"/>
          <p:cNvCxnSpPr>
            <a:stCxn id="17" idx="3"/>
          </p:cNvCxnSpPr>
          <p:nvPr/>
        </p:nvCxnSpPr>
        <p:spPr>
          <a:xfrm flipV="1">
            <a:off x="5291136" y="4362163"/>
            <a:ext cx="385763" cy="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stCxn id="16" idx="2"/>
          </p:cNvCxnSpPr>
          <p:nvPr/>
        </p:nvCxnSpPr>
        <p:spPr>
          <a:xfrm flipH="1">
            <a:off x="4962524" y="4705063"/>
            <a:ext cx="7143" cy="2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สี่เหลี่ยมผืนผ้า 19"/>
          <p:cNvSpPr/>
          <p:nvPr/>
        </p:nvSpPr>
        <p:spPr>
          <a:xfrm>
            <a:off x="5767387" y="2499062"/>
            <a:ext cx="18097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5948362" y="2499062"/>
            <a:ext cx="195261" cy="3238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ตัวเชื่อมต่อหักมุม 21"/>
          <p:cNvCxnSpPr>
            <a:stCxn id="20" idx="2"/>
            <a:endCxn id="12" idx="0"/>
          </p:cNvCxnSpPr>
          <p:nvPr/>
        </p:nvCxnSpPr>
        <p:spPr>
          <a:xfrm rot="5400000">
            <a:off x="5329474" y="2739333"/>
            <a:ext cx="444823" cy="61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ตัวเชื่อมต่อหักมุม 22"/>
          <p:cNvCxnSpPr>
            <a:stCxn id="21" idx="3"/>
          </p:cNvCxnSpPr>
          <p:nvPr/>
        </p:nvCxnSpPr>
        <p:spPr>
          <a:xfrm>
            <a:off x="6143623" y="2660987"/>
            <a:ext cx="23336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5676901" y="3347904"/>
            <a:ext cx="18097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5857876" y="3347904"/>
            <a:ext cx="195261" cy="3238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0" name="ตัวเชื่อมต่อหักมุม 29"/>
          <p:cNvCxnSpPr>
            <a:stCxn id="28" idx="2"/>
            <a:endCxn id="17" idx="0"/>
          </p:cNvCxnSpPr>
          <p:nvPr/>
        </p:nvCxnSpPr>
        <p:spPr>
          <a:xfrm rot="5400000">
            <a:off x="5282088" y="3635559"/>
            <a:ext cx="449107" cy="521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ตัวเชื่อมต่อหักมุม 30"/>
          <p:cNvCxnSpPr>
            <a:stCxn id="29" idx="3"/>
          </p:cNvCxnSpPr>
          <p:nvPr/>
        </p:nvCxnSpPr>
        <p:spPr>
          <a:xfrm>
            <a:off x="6053137" y="3509829"/>
            <a:ext cx="23336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รูปภาพ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27" y="2289215"/>
            <a:ext cx="2706645" cy="1158244"/>
          </a:xfrm>
          <a:prstGeom prst="rect">
            <a:avLst/>
          </a:prstGeom>
        </p:spPr>
      </p:pic>
      <p:sp>
        <p:nvSpPr>
          <p:cNvPr id="40" name="กล่องข้อความ 39"/>
          <p:cNvSpPr txBox="1"/>
          <p:nvPr/>
        </p:nvSpPr>
        <p:spPr>
          <a:xfrm>
            <a:off x="704850" y="5505107"/>
            <a:ext cx="7135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วิธีการแทน </a:t>
            </a:r>
            <a:r>
              <a:rPr lang="en-US" dirty="0"/>
              <a:t>Graph </a:t>
            </a:r>
            <a:r>
              <a:rPr lang="th-TH" dirty="0"/>
              <a:t>ด้วย </a:t>
            </a:r>
            <a:r>
              <a:rPr lang="en-US" dirty="0"/>
              <a:t>Link list </a:t>
            </a:r>
            <a:r>
              <a:rPr lang="th-TH" dirty="0"/>
              <a:t>นี้ถึงแม้จะประหยัดเนื้อที่การเก็บข้อมูลลงไปได้มาก แต่ก็มีความซับซ้อนสูง</a:t>
            </a:r>
            <a:br>
              <a:rPr lang="th-TH" dirty="0"/>
            </a:br>
            <a:r>
              <a:rPr lang="th-TH" dirty="0"/>
              <a:t>โดยเฉพาะกรณีของ  </a:t>
            </a:r>
            <a:r>
              <a:rPr lang="en-US" dirty="0"/>
              <a:t>Undirected graph </a:t>
            </a:r>
            <a:r>
              <a:rPr lang="th-TH" dirty="0"/>
              <a:t>เพราะต้องดูแล </a:t>
            </a:r>
            <a:r>
              <a:rPr lang="en-US" dirty="0"/>
              <a:t>Link node </a:t>
            </a:r>
            <a:r>
              <a:rPr lang="th-TH" dirty="0"/>
              <a:t>ของทั้ง 2 ด้านให้ถูกต้องเหมือนกัน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3033709" y="1829842"/>
            <a:ext cx="216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กรณี </a:t>
            </a:r>
            <a:r>
              <a:rPr lang="en-US" dirty="0"/>
              <a:t>Undirected graph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481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11A535-3442-4E80-87A9-1367A3B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การแทน </a:t>
            </a:r>
            <a:r>
              <a:rPr lang="en-US" dirty="0"/>
              <a:t>Graph </a:t>
            </a:r>
            <a:r>
              <a:rPr lang="th-TH" dirty="0"/>
              <a:t>ในตัวอย่าง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0CC9E592-3A5C-43F9-A1EF-EE3BD0E97085}"/>
              </a:ext>
            </a:extLst>
          </p:cNvPr>
          <p:cNvSpPr/>
          <p:nvPr/>
        </p:nvSpPr>
        <p:spPr>
          <a:xfrm>
            <a:off x="1854926" y="2153578"/>
            <a:ext cx="4167051" cy="403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2C499CCF-8BE1-4FA9-B17E-0C71EFC790F8}"/>
              </a:ext>
            </a:extLst>
          </p:cNvPr>
          <p:cNvSpPr/>
          <p:nvPr/>
        </p:nvSpPr>
        <p:spPr>
          <a:xfrm>
            <a:off x="1959429" y="4219301"/>
            <a:ext cx="3958045" cy="627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EBD3A50E-DC45-483D-8A41-C9EFA06BD3CE}"/>
              </a:ext>
            </a:extLst>
          </p:cNvPr>
          <p:cNvSpPr/>
          <p:nvPr/>
        </p:nvSpPr>
        <p:spPr>
          <a:xfrm>
            <a:off x="1959429" y="3592282"/>
            <a:ext cx="3958045" cy="627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50BC5572-7153-403B-BE99-B513D1FFCCBB}"/>
              </a:ext>
            </a:extLst>
          </p:cNvPr>
          <p:cNvSpPr/>
          <p:nvPr/>
        </p:nvSpPr>
        <p:spPr>
          <a:xfrm>
            <a:off x="1959428" y="2965263"/>
            <a:ext cx="3958045" cy="627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D6927966-9BA3-4635-A8B2-E2E3CD948FA6}"/>
              </a:ext>
            </a:extLst>
          </p:cNvPr>
          <p:cNvSpPr/>
          <p:nvPr/>
        </p:nvSpPr>
        <p:spPr>
          <a:xfrm>
            <a:off x="1959428" y="4846320"/>
            <a:ext cx="3958045" cy="627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31AF0C58-1322-424D-B2E3-ED0E62C90967}"/>
              </a:ext>
            </a:extLst>
          </p:cNvPr>
          <p:cNvSpPr/>
          <p:nvPr/>
        </p:nvSpPr>
        <p:spPr>
          <a:xfrm>
            <a:off x="1959428" y="5473339"/>
            <a:ext cx="3958045" cy="627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E461DCB2-455A-48ED-B1AE-E2BDE52D50B3}"/>
              </a:ext>
            </a:extLst>
          </p:cNvPr>
          <p:cNvSpPr txBox="1"/>
          <p:nvPr/>
        </p:nvSpPr>
        <p:spPr>
          <a:xfrm>
            <a:off x="1959428" y="2318932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 </a:t>
            </a:r>
            <a:r>
              <a:rPr lang="en-US" dirty="0" err="1"/>
              <a:t>IsDirectGraph</a:t>
            </a:r>
            <a:endParaRPr lang="th-TH" dirty="0"/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05957C9D-B48B-4ABD-90B8-A3F8ADAEEADA}"/>
              </a:ext>
            </a:extLst>
          </p:cNvPr>
          <p:cNvSpPr txBox="1"/>
          <p:nvPr/>
        </p:nvSpPr>
        <p:spPr>
          <a:xfrm>
            <a:off x="1959428" y="2617587"/>
            <a:ext cx="235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vector&lt;node&gt; </a:t>
            </a:r>
            <a:r>
              <a:rPr lang="en-US" dirty="0" err="1"/>
              <a:t>nodeList</a:t>
            </a:r>
            <a:endParaRPr lang="th-TH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2566BF8B-F53E-4042-A52E-254C288DD6C8}"/>
              </a:ext>
            </a:extLst>
          </p:cNvPr>
          <p:cNvSpPr txBox="1"/>
          <p:nvPr/>
        </p:nvSpPr>
        <p:spPr>
          <a:xfrm>
            <a:off x="1799480" y="182075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  <a:endParaRPr lang="th-TH" dirty="0"/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AB24D99D-B389-4498-A0E6-FAFD77F2327A}"/>
              </a:ext>
            </a:extLst>
          </p:cNvPr>
          <p:cNvSpPr txBox="1"/>
          <p:nvPr/>
        </p:nvSpPr>
        <p:spPr>
          <a:xfrm>
            <a:off x="1959427" y="300965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name1</a:t>
            </a:r>
            <a:endParaRPr lang="th-TH" dirty="0"/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5FC7F1BA-AD6A-477A-B7C2-1D27F4D34DFB}"/>
              </a:ext>
            </a:extLst>
          </p:cNvPr>
          <p:cNvSpPr/>
          <p:nvPr/>
        </p:nvSpPr>
        <p:spPr>
          <a:xfrm>
            <a:off x="3401389" y="3096250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AA6CBCFE-DB49-4106-808E-C07227622023}"/>
              </a:ext>
            </a:extLst>
          </p:cNvPr>
          <p:cNvSpPr/>
          <p:nvPr/>
        </p:nvSpPr>
        <p:spPr>
          <a:xfrm>
            <a:off x="3806338" y="3096249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67C1DADF-8C26-4A28-BD38-88EF38DA7357}"/>
              </a:ext>
            </a:extLst>
          </p:cNvPr>
          <p:cNvSpPr/>
          <p:nvPr/>
        </p:nvSpPr>
        <p:spPr>
          <a:xfrm>
            <a:off x="4590112" y="3093742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สี่เหลี่ยมผืนผ้า 19">
            <a:extLst>
              <a:ext uri="{FF2B5EF4-FFF2-40B4-BE49-F238E27FC236}">
                <a16:creationId xmlns:a16="http://schemas.microsoft.com/office/drawing/2014/main" id="{D2CEFA96-5971-4544-8BA3-EBDA83294E1B}"/>
              </a:ext>
            </a:extLst>
          </p:cNvPr>
          <p:cNvSpPr/>
          <p:nvPr/>
        </p:nvSpPr>
        <p:spPr>
          <a:xfrm>
            <a:off x="4198225" y="3093742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สี่เหลี่ยมผืนผ้า 20">
            <a:extLst>
              <a:ext uri="{FF2B5EF4-FFF2-40B4-BE49-F238E27FC236}">
                <a16:creationId xmlns:a16="http://schemas.microsoft.com/office/drawing/2014/main" id="{F4153855-B3D7-4498-87FB-DEAE7FB0DEE6}"/>
              </a:ext>
            </a:extLst>
          </p:cNvPr>
          <p:cNvSpPr/>
          <p:nvPr/>
        </p:nvSpPr>
        <p:spPr>
          <a:xfrm>
            <a:off x="5386948" y="3093742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D8A1D2CD-4FD0-4CF9-8025-A4DD1D4F05B6}"/>
              </a:ext>
            </a:extLst>
          </p:cNvPr>
          <p:cNvSpPr/>
          <p:nvPr/>
        </p:nvSpPr>
        <p:spPr>
          <a:xfrm>
            <a:off x="4995061" y="3093742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E420858E-A501-43AE-9307-D97D5B5F7308}"/>
              </a:ext>
            </a:extLst>
          </p:cNvPr>
          <p:cNvSpPr txBox="1"/>
          <p:nvPr/>
        </p:nvSpPr>
        <p:spPr>
          <a:xfrm>
            <a:off x="1959427" y="364580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name2</a:t>
            </a:r>
            <a:endParaRPr lang="th-TH" dirty="0"/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3918E8CF-5AEA-4F94-AD1A-C834561CCB37}"/>
              </a:ext>
            </a:extLst>
          </p:cNvPr>
          <p:cNvSpPr/>
          <p:nvPr/>
        </p:nvSpPr>
        <p:spPr>
          <a:xfrm>
            <a:off x="3401389" y="3732403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D7F074D6-A200-4A51-8142-D1509BA9D8E0}"/>
              </a:ext>
            </a:extLst>
          </p:cNvPr>
          <p:cNvSpPr/>
          <p:nvPr/>
        </p:nvSpPr>
        <p:spPr>
          <a:xfrm>
            <a:off x="3806338" y="3732402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สี่เหลี่ยมผืนผ้า 25">
            <a:extLst>
              <a:ext uri="{FF2B5EF4-FFF2-40B4-BE49-F238E27FC236}">
                <a16:creationId xmlns:a16="http://schemas.microsoft.com/office/drawing/2014/main" id="{00F99D7E-2DEF-4B9E-BDC5-95102BFF14D8}"/>
              </a:ext>
            </a:extLst>
          </p:cNvPr>
          <p:cNvSpPr/>
          <p:nvPr/>
        </p:nvSpPr>
        <p:spPr>
          <a:xfrm>
            <a:off x="4590112" y="3729895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42039156-6C4E-44A6-8C2B-175C4A8EA30F}"/>
              </a:ext>
            </a:extLst>
          </p:cNvPr>
          <p:cNvSpPr/>
          <p:nvPr/>
        </p:nvSpPr>
        <p:spPr>
          <a:xfrm>
            <a:off x="4198225" y="3729895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EBF5F5FC-2FE5-4B1A-BC7C-41E3D27BDF65}"/>
              </a:ext>
            </a:extLst>
          </p:cNvPr>
          <p:cNvSpPr/>
          <p:nvPr/>
        </p:nvSpPr>
        <p:spPr>
          <a:xfrm>
            <a:off x="5386948" y="3729895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2F3811AD-52F1-4280-8B8A-B12E38E3ADFB}"/>
              </a:ext>
            </a:extLst>
          </p:cNvPr>
          <p:cNvSpPr/>
          <p:nvPr/>
        </p:nvSpPr>
        <p:spPr>
          <a:xfrm>
            <a:off x="4995061" y="3729895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2619ABD3-2396-407F-B6CA-334C79F8FE7A}"/>
              </a:ext>
            </a:extLst>
          </p:cNvPr>
          <p:cNvSpPr txBox="1"/>
          <p:nvPr/>
        </p:nvSpPr>
        <p:spPr>
          <a:xfrm>
            <a:off x="1972489" y="428425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name3</a:t>
            </a:r>
            <a:endParaRPr lang="th-TH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B7F3313F-BF40-4AFB-AF30-EB9BEE7088C1}"/>
              </a:ext>
            </a:extLst>
          </p:cNvPr>
          <p:cNvSpPr/>
          <p:nvPr/>
        </p:nvSpPr>
        <p:spPr>
          <a:xfrm>
            <a:off x="3414451" y="4370853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สี่เหลี่ยมผืนผ้า 31">
            <a:extLst>
              <a:ext uri="{FF2B5EF4-FFF2-40B4-BE49-F238E27FC236}">
                <a16:creationId xmlns:a16="http://schemas.microsoft.com/office/drawing/2014/main" id="{84ADB810-1946-4A6F-8C21-277661A27EFD}"/>
              </a:ext>
            </a:extLst>
          </p:cNvPr>
          <p:cNvSpPr/>
          <p:nvPr/>
        </p:nvSpPr>
        <p:spPr>
          <a:xfrm>
            <a:off x="3819400" y="4370852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สี่เหลี่ยมผืนผ้า 32">
            <a:extLst>
              <a:ext uri="{FF2B5EF4-FFF2-40B4-BE49-F238E27FC236}">
                <a16:creationId xmlns:a16="http://schemas.microsoft.com/office/drawing/2014/main" id="{B8B9C9A9-55CB-4618-88CA-52A3528A5D5A}"/>
              </a:ext>
            </a:extLst>
          </p:cNvPr>
          <p:cNvSpPr/>
          <p:nvPr/>
        </p:nvSpPr>
        <p:spPr>
          <a:xfrm>
            <a:off x="4603174" y="4368345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สี่เหลี่ยมผืนผ้า 33">
            <a:extLst>
              <a:ext uri="{FF2B5EF4-FFF2-40B4-BE49-F238E27FC236}">
                <a16:creationId xmlns:a16="http://schemas.microsoft.com/office/drawing/2014/main" id="{F9763872-089C-4345-96F4-768A19F20E10}"/>
              </a:ext>
            </a:extLst>
          </p:cNvPr>
          <p:cNvSpPr/>
          <p:nvPr/>
        </p:nvSpPr>
        <p:spPr>
          <a:xfrm>
            <a:off x="4211287" y="4368345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สี่เหลี่ยมผืนผ้า 34">
            <a:extLst>
              <a:ext uri="{FF2B5EF4-FFF2-40B4-BE49-F238E27FC236}">
                <a16:creationId xmlns:a16="http://schemas.microsoft.com/office/drawing/2014/main" id="{2C3DA3FD-CEFF-40E1-AFCA-9E65E6ACFA66}"/>
              </a:ext>
            </a:extLst>
          </p:cNvPr>
          <p:cNvSpPr/>
          <p:nvPr/>
        </p:nvSpPr>
        <p:spPr>
          <a:xfrm>
            <a:off x="5400010" y="4368345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สี่เหลี่ยมผืนผ้า 35">
            <a:extLst>
              <a:ext uri="{FF2B5EF4-FFF2-40B4-BE49-F238E27FC236}">
                <a16:creationId xmlns:a16="http://schemas.microsoft.com/office/drawing/2014/main" id="{215ADCF1-80F7-4F30-9A85-CD54273ED484}"/>
              </a:ext>
            </a:extLst>
          </p:cNvPr>
          <p:cNvSpPr/>
          <p:nvPr/>
        </p:nvSpPr>
        <p:spPr>
          <a:xfrm>
            <a:off x="5008123" y="4368345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73606975-2F6E-4053-B564-20E157F5B571}"/>
              </a:ext>
            </a:extLst>
          </p:cNvPr>
          <p:cNvSpPr txBox="1"/>
          <p:nvPr/>
        </p:nvSpPr>
        <p:spPr>
          <a:xfrm>
            <a:off x="1985551" y="493160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name4</a:t>
            </a:r>
            <a:endParaRPr lang="th-TH" dirty="0"/>
          </a:p>
        </p:txBody>
      </p:sp>
      <p:sp>
        <p:nvSpPr>
          <p:cNvPr id="38" name="สี่เหลี่ยมผืนผ้า 37">
            <a:extLst>
              <a:ext uri="{FF2B5EF4-FFF2-40B4-BE49-F238E27FC236}">
                <a16:creationId xmlns:a16="http://schemas.microsoft.com/office/drawing/2014/main" id="{88DB7DCA-2AA3-4BE8-8FD6-A9E0AE9FDFA8}"/>
              </a:ext>
            </a:extLst>
          </p:cNvPr>
          <p:cNvSpPr/>
          <p:nvPr/>
        </p:nvSpPr>
        <p:spPr>
          <a:xfrm>
            <a:off x="3427513" y="5018200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สี่เหลี่ยมผืนผ้า 38">
            <a:extLst>
              <a:ext uri="{FF2B5EF4-FFF2-40B4-BE49-F238E27FC236}">
                <a16:creationId xmlns:a16="http://schemas.microsoft.com/office/drawing/2014/main" id="{0A31C041-AC11-4882-96E9-64E088835D50}"/>
              </a:ext>
            </a:extLst>
          </p:cNvPr>
          <p:cNvSpPr/>
          <p:nvPr/>
        </p:nvSpPr>
        <p:spPr>
          <a:xfrm>
            <a:off x="3832462" y="5018199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สี่เหลี่ยมผืนผ้า 39">
            <a:extLst>
              <a:ext uri="{FF2B5EF4-FFF2-40B4-BE49-F238E27FC236}">
                <a16:creationId xmlns:a16="http://schemas.microsoft.com/office/drawing/2014/main" id="{9B32A966-CBB7-4E48-B1AD-D018C4F17717}"/>
              </a:ext>
            </a:extLst>
          </p:cNvPr>
          <p:cNvSpPr/>
          <p:nvPr/>
        </p:nvSpPr>
        <p:spPr>
          <a:xfrm>
            <a:off x="4616236" y="5015692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สี่เหลี่ยมผืนผ้า 40">
            <a:extLst>
              <a:ext uri="{FF2B5EF4-FFF2-40B4-BE49-F238E27FC236}">
                <a16:creationId xmlns:a16="http://schemas.microsoft.com/office/drawing/2014/main" id="{B6CCB2D9-5D20-4734-BDBD-18445BDC2E02}"/>
              </a:ext>
            </a:extLst>
          </p:cNvPr>
          <p:cNvSpPr/>
          <p:nvPr/>
        </p:nvSpPr>
        <p:spPr>
          <a:xfrm>
            <a:off x="4224349" y="5015692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สี่เหลี่ยมผืนผ้า 41">
            <a:extLst>
              <a:ext uri="{FF2B5EF4-FFF2-40B4-BE49-F238E27FC236}">
                <a16:creationId xmlns:a16="http://schemas.microsoft.com/office/drawing/2014/main" id="{CE83D85E-9818-4EEC-8FA8-B0A8EC4BBA12}"/>
              </a:ext>
            </a:extLst>
          </p:cNvPr>
          <p:cNvSpPr/>
          <p:nvPr/>
        </p:nvSpPr>
        <p:spPr>
          <a:xfrm>
            <a:off x="5413072" y="5015692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สี่เหลี่ยมผืนผ้า 42">
            <a:extLst>
              <a:ext uri="{FF2B5EF4-FFF2-40B4-BE49-F238E27FC236}">
                <a16:creationId xmlns:a16="http://schemas.microsoft.com/office/drawing/2014/main" id="{4FC3BA71-3B9C-4CB0-BEF4-69571ED573B0}"/>
              </a:ext>
            </a:extLst>
          </p:cNvPr>
          <p:cNvSpPr/>
          <p:nvPr/>
        </p:nvSpPr>
        <p:spPr>
          <a:xfrm>
            <a:off x="5021185" y="5015692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617B32A3-3E8F-47F5-9F6C-F8D07DB9A910}"/>
              </a:ext>
            </a:extLst>
          </p:cNvPr>
          <p:cNvSpPr txBox="1"/>
          <p:nvPr/>
        </p:nvSpPr>
        <p:spPr>
          <a:xfrm>
            <a:off x="1998613" y="5524446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name5</a:t>
            </a:r>
            <a:endParaRPr lang="th-TH" dirty="0"/>
          </a:p>
        </p:txBody>
      </p:sp>
      <p:sp>
        <p:nvSpPr>
          <p:cNvPr id="45" name="สี่เหลี่ยมผืนผ้า 44">
            <a:extLst>
              <a:ext uri="{FF2B5EF4-FFF2-40B4-BE49-F238E27FC236}">
                <a16:creationId xmlns:a16="http://schemas.microsoft.com/office/drawing/2014/main" id="{FBCD2E08-367C-4559-84B8-0BB0CD097702}"/>
              </a:ext>
            </a:extLst>
          </p:cNvPr>
          <p:cNvSpPr/>
          <p:nvPr/>
        </p:nvSpPr>
        <p:spPr>
          <a:xfrm>
            <a:off x="3440575" y="5611042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สี่เหลี่ยมผืนผ้า 45">
            <a:extLst>
              <a:ext uri="{FF2B5EF4-FFF2-40B4-BE49-F238E27FC236}">
                <a16:creationId xmlns:a16="http://schemas.microsoft.com/office/drawing/2014/main" id="{85360796-CA5C-4C1B-81BD-6BC27BFA76AA}"/>
              </a:ext>
            </a:extLst>
          </p:cNvPr>
          <p:cNvSpPr/>
          <p:nvPr/>
        </p:nvSpPr>
        <p:spPr>
          <a:xfrm>
            <a:off x="3845524" y="5611041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สี่เหลี่ยมผืนผ้า 46">
            <a:extLst>
              <a:ext uri="{FF2B5EF4-FFF2-40B4-BE49-F238E27FC236}">
                <a16:creationId xmlns:a16="http://schemas.microsoft.com/office/drawing/2014/main" id="{721624A5-E098-4763-8CF1-F4C27460EE8F}"/>
              </a:ext>
            </a:extLst>
          </p:cNvPr>
          <p:cNvSpPr/>
          <p:nvPr/>
        </p:nvSpPr>
        <p:spPr>
          <a:xfrm>
            <a:off x="4629298" y="5608534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สี่เหลี่ยมผืนผ้า 47">
            <a:extLst>
              <a:ext uri="{FF2B5EF4-FFF2-40B4-BE49-F238E27FC236}">
                <a16:creationId xmlns:a16="http://schemas.microsoft.com/office/drawing/2014/main" id="{AD7127E7-0350-4B49-B14C-3E4DB980BE85}"/>
              </a:ext>
            </a:extLst>
          </p:cNvPr>
          <p:cNvSpPr/>
          <p:nvPr/>
        </p:nvSpPr>
        <p:spPr>
          <a:xfrm>
            <a:off x="4237411" y="5608534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สี่เหลี่ยมผืนผ้า 48">
            <a:extLst>
              <a:ext uri="{FF2B5EF4-FFF2-40B4-BE49-F238E27FC236}">
                <a16:creationId xmlns:a16="http://schemas.microsoft.com/office/drawing/2014/main" id="{44F642A5-13E4-451F-84AF-7D261E94EFCC}"/>
              </a:ext>
            </a:extLst>
          </p:cNvPr>
          <p:cNvSpPr/>
          <p:nvPr/>
        </p:nvSpPr>
        <p:spPr>
          <a:xfrm>
            <a:off x="5426134" y="5608534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สี่เหลี่ยมผืนผ้า 49">
            <a:extLst>
              <a:ext uri="{FF2B5EF4-FFF2-40B4-BE49-F238E27FC236}">
                <a16:creationId xmlns:a16="http://schemas.microsoft.com/office/drawing/2014/main" id="{1E27E420-F9AF-459E-ADD5-D5546B4486D9}"/>
              </a:ext>
            </a:extLst>
          </p:cNvPr>
          <p:cNvSpPr/>
          <p:nvPr/>
        </p:nvSpPr>
        <p:spPr>
          <a:xfrm>
            <a:off x="5034247" y="5608534"/>
            <a:ext cx="404949" cy="367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1" name="สี่เหลี่ยมผืนผ้า 50">
            <a:extLst>
              <a:ext uri="{FF2B5EF4-FFF2-40B4-BE49-F238E27FC236}">
                <a16:creationId xmlns:a16="http://schemas.microsoft.com/office/drawing/2014/main" id="{7951170F-E4D9-441F-8CCC-AEEAE54E6E0D}"/>
              </a:ext>
            </a:extLst>
          </p:cNvPr>
          <p:cNvSpPr/>
          <p:nvPr/>
        </p:nvSpPr>
        <p:spPr>
          <a:xfrm>
            <a:off x="7956637" y="2896191"/>
            <a:ext cx="812150" cy="395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52" name="สี่เหลี่ยมผืนผ้า 51">
            <a:extLst>
              <a:ext uri="{FF2B5EF4-FFF2-40B4-BE49-F238E27FC236}">
                <a16:creationId xmlns:a16="http://schemas.microsoft.com/office/drawing/2014/main" id="{4C3E4A0C-3BE5-4B56-BB7D-D33DBA98086F}"/>
              </a:ext>
            </a:extLst>
          </p:cNvPr>
          <p:cNvSpPr/>
          <p:nvPr/>
        </p:nvSpPr>
        <p:spPr>
          <a:xfrm>
            <a:off x="7956637" y="3294161"/>
            <a:ext cx="812150" cy="395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3.6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53" name="กล่องข้อความ 52">
            <a:extLst>
              <a:ext uri="{FF2B5EF4-FFF2-40B4-BE49-F238E27FC236}">
                <a16:creationId xmlns:a16="http://schemas.microsoft.com/office/drawing/2014/main" id="{AEC836F0-7D40-4582-90C0-3847935156F5}"/>
              </a:ext>
            </a:extLst>
          </p:cNvPr>
          <p:cNvSpPr txBox="1"/>
          <p:nvPr/>
        </p:nvSpPr>
        <p:spPr>
          <a:xfrm>
            <a:off x="7246736" y="2896191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54" name="กล่องข้อความ 53">
            <a:extLst>
              <a:ext uri="{FF2B5EF4-FFF2-40B4-BE49-F238E27FC236}">
                <a16:creationId xmlns:a16="http://schemas.microsoft.com/office/drawing/2014/main" id="{678A0BDB-AEDA-45B0-B0D4-86A045D0E57B}"/>
              </a:ext>
            </a:extLst>
          </p:cNvPr>
          <p:cNvSpPr txBox="1"/>
          <p:nvPr/>
        </p:nvSpPr>
        <p:spPr>
          <a:xfrm>
            <a:off x="7184571" y="3307046"/>
            <a:ext cx="82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</a:t>
            </a:r>
          </a:p>
        </p:txBody>
      </p:sp>
      <p:cxnSp>
        <p:nvCxnSpPr>
          <p:cNvPr id="61" name="ลูกศรเชื่อมต่อแบบตรง 60">
            <a:extLst>
              <a:ext uri="{FF2B5EF4-FFF2-40B4-BE49-F238E27FC236}">
                <a16:creationId xmlns:a16="http://schemas.microsoft.com/office/drawing/2014/main" id="{BFD32436-3107-440D-826C-FF41A6D556D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791897" y="3277519"/>
            <a:ext cx="1350335" cy="2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9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14883"/>
          </a:xfrm>
        </p:spPr>
        <p:txBody>
          <a:bodyPr>
            <a:normAutofit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เป็นโครงสร้างอีกชนิดหนึ่งที่นิยมใช้กัน มากในการเก็บข้อมูล โดยทั่วไป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graph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 โครงสร้างคล้ายๆ 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แต่ที่แตกต่างกันก็คือ รูปร่างและหน้าตาของ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graph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จะขึ้นอยู่กับลักษณะของข้อมูลที่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graph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เก็บอยู่ เช่น แผนที่  ของจังหวัดในภาคเหนือ แผนที่ของสนามบินที่มีอยู่เขตเอเชียตะวันออกเฉียงใต้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822959" y="5677989"/>
            <a:ext cx="555472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Graph 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ได้ถูกนำมาใช้งานจริงหลายๆ เรื่องเช่น การคำนวณหา ระยะทางที่สั้นที่สุด</a:t>
            </a:r>
          </a:p>
          <a:p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06" y="2996838"/>
            <a:ext cx="3494723" cy="23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9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นิยามโครงสร้างของ </a:t>
            </a:r>
            <a:r>
              <a:rPr lang="en-US" dirty="0"/>
              <a:t>Graph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88757"/>
          </a:xfrm>
        </p:spPr>
        <p:txBody>
          <a:bodyPr/>
          <a:lstStyle/>
          <a:p>
            <a:r>
              <a:rPr lang="en-US" dirty="0"/>
              <a:t>Graph </a:t>
            </a:r>
            <a:r>
              <a:rPr lang="th-TH" dirty="0"/>
              <a:t>ประกอบไปด้วย </a:t>
            </a:r>
            <a:r>
              <a:rPr lang="en-US" dirty="0"/>
              <a:t>node </a:t>
            </a:r>
            <a:r>
              <a:rPr lang="th-TH" dirty="0"/>
              <a:t>หลาย ๆ </a:t>
            </a:r>
            <a:r>
              <a:rPr lang="en-US" dirty="0"/>
              <a:t>node </a:t>
            </a:r>
            <a:r>
              <a:rPr lang="th-TH" dirty="0"/>
              <a:t>ที่เรียกว่า </a:t>
            </a:r>
            <a:r>
              <a:rPr lang="en-US" dirty="0"/>
              <a:t>vertex </a:t>
            </a:r>
            <a:r>
              <a:rPr lang="th-TH" dirty="0"/>
              <a:t>มีการเชื่อมต่อกันด้วยเส้น ที่</a:t>
            </a:r>
          </a:p>
          <a:p>
            <a:r>
              <a:rPr lang="th-TH" dirty="0"/>
              <a:t>เรียกว่า </a:t>
            </a:r>
            <a:r>
              <a:rPr lang="en-US" dirty="0"/>
              <a:t>edge (</a:t>
            </a:r>
            <a:r>
              <a:rPr lang="th-TH" dirty="0"/>
              <a:t>หรือ </a:t>
            </a:r>
            <a:r>
              <a:rPr lang="en-US" dirty="0"/>
              <a:t>link)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95" y="2933548"/>
            <a:ext cx="4083116" cy="25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5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ชนิดของ </a:t>
            </a:r>
            <a:r>
              <a:rPr lang="en-US" dirty="0"/>
              <a:t>Graph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"/>
          </a:xfrm>
        </p:spPr>
        <p:txBody>
          <a:bodyPr/>
          <a:lstStyle/>
          <a:p>
            <a:r>
              <a:rPr lang="en-US" dirty="0"/>
              <a:t>Graph </a:t>
            </a:r>
            <a:r>
              <a:rPr lang="th-TH" dirty="0"/>
              <a:t>มี 2 ชนิดคือ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764" y="2209707"/>
            <a:ext cx="3533271" cy="18135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1133475" y="2931791"/>
            <a:ext cx="16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Directed Graph</a:t>
            </a:r>
            <a:endParaRPr lang="th-TH" dirty="0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566" y="4284375"/>
            <a:ext cx="3299666" cy="1813500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1133474" y="5006459"/>
            <a:ext cx="185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Undirected Graph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8075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การแทน </a:t>
            </a:r>
            <a:r>
              <a:rPr lang="en-US" dirty="0"/>
              <a:t>Graph </a:t>
            </a:r>
            <a:r>
              <a:rPr lang="th-TH" dirty="0"/>
              <a:t>ใน </a:t>
            </a:r>
            <a:r>
              <a:rPr lang="en-US" dirty="0"/>
              <a:t>Array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687916"/>
          </a:xfrm>
        </p:spPr>
        <p:txBody>
          <a:bodyPr/>
          <a:lstStyle/>
          <a:p>
            <a:r>
              <a:rPr lang="th-TH" dirty="0"/>
              <a:t>ในการคำนวณ เราต้องแทน </a:t>
            </a:r>
            <a:r>
              <a:rPr lang="en-US" dirty="0"/>
              <a:t>Graph </a:t>
            </a:r>
            <a:r>
              <a:rPr lang="th-TH" dirty="0"/>
              <a:t>ด้วยโครงสร้างที่คอมพิวเตอร์รู้จัก มีได้ 2 วิธีคือ แทนด้วย </a:t>
            </a:r>
            <a:r>
              <a:rPr lang="en-US" dirty="0"/>
              <a:t>Array </a:t>
            </a:r>
            <a:r>
              <a:rPr lang="th-TH" dirty="0"/>
              <a:t>และแทนด้วย </a:t>
            </a:r>
            <a:r>
              <a:rPr lang="en-US" dirty="0"/>
              <a:t>Link list </a:t>
            </a:r>
            <a:r>
              <a:rPr lang="th-TH" dirty="0"/>
              <a:t>การแทนด้วย </a:t>
            </a:r>
            <a:r>
              <a:rPr lang="en-US" dirty="0"/>
              <a:t>Array </a:t>
            </a:r>
            <a:r>
              <a:rPr lang="th-TH" dirty="0"/>
              <a:t>ทำได้ดังนี้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62" y="2850659"/>
            <a:ext cx="2695914" cy="1153652"/>
          </a:xfrm>
          <a:prstGeom prst="rect">
            <a:avLst/>
          </a:prstGeom>
        </p:spPr>
      </p:pic>
      <p:sp>
        <p:nvSpPr>
          <p:cNvPr id="6" name="กล่องข้อความ 5"/>
          <p:cNvSpPr txBox="1"/>
          <p:nvPr/>
        </p:nvSpPr>
        <p:spPr>
          <a:xfrm>
            <a:off x="1200150" y="4321320"/>
            <a:ext cx="262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th-TH" dirty="0"/>
              <a:t>สร้าง </a:t>
            </a:r>
            <a:r>
              <a:rPr lang="en-US" dirty="0"/>
              <a:t>Array </a:t>
            </a:r>
            <a:r>
              <a:rPr lang="th-TH" dirty="0"/>
              <a:t>ขนาด </a:t>
            </a:r>
            <a:r>
              <a:rPr lang="en-US" dirty="0"/>
              <a:t>N × N </a:t>
            </a:r>
            <a:br>
              <a:rPr lang="th-TH" dirty="0"/>
            </a:br>
            <a:r>
              <a:rPr lang="th-TH" dirty="0"/>
              <a:t>      โดย </a:t>
            </a:r>
            <a:r>
              <a:rPr lang="en-US" dirty="0"/>
              <a:t>N </a:t>
            </a:r>
            <a:r>
              <a:rPr lang="th-TH" dirty="0"/>
              <a:t>คือจำนวน </a:t>
            </a:r>
            <a:r>
              <a:rPr lang="en-US" dirty="0"/>
              <a:t>Node </a:t>
            </a:r>
            <a:r>
              <a:rPr lang="th-TH" dirty="0"/>
              <a:t>ทั้งหมด</a:t>
            </a: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60822"/>
              </p:ext>
            </p:extLst>
          </p:nvPr>
        </p:nvGraphicFramePr>
        <p:xfrm>
          <a:off x="5895974" y="2985135"/>
          <a:ext cx="1323975" cy="1218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018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กล่องข้อความ 8"/>
          <p:cNvSpPr txBox="1"/>
          <p:nvPr/>
        </p:nvSpPr>
        <p:spPr>
          <a:xfrm>
            <a:off x="5957476" y="2375840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A      B      C</a:t>
            </a:r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4954768" y="2924748"/>
            <a:ext cx="91045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/>
              <a:t>A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From B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C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4322349" y="5196251"/>
            <a:ext cx="283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th-TH" dirty="0"/>
              <a:t>ใส่ค่าความสัมพันธ์ทั้งหมดใน </a:t>
            </a:r>
            <a:r>
              <a:rPr lang="en-US" dirty="0"/>
              <a:t>Graph</a:t>
            </a:r>
            <a:endParaRPr lang="th-TH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5922210" y="2936325"/>
            <a:ext cx="12362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/>
              <a:t>0     1     0</a:t>
            </a:r>
          </a:p>
          <a:p>
            <a:r>
              <a:rPr lang="th-TH" sz="2800" dirty="0"/>
              <a:t>1     0     1</a:t>
            </a:r>
          </a:p>
          <a:p>
            <a:r>
              <a:rPr lang="th-TH" sz="2800" dirty="0"/>
              <a:t>0     1     0</a:t>
            </a:r>
          </a:p>
        </p:txBody>
      </p:sp>
    </p:spTree>
    <p:extLst>
      <p:ext uri="{BB962C8B-B14F-4D97-AF65-F5344CB8AC3E}">
        <p14:creationId xmlns:p14="http://schemas.microsoft.com/office/powerpoint/2010/main" val="19115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h-TH" dirty="0"/>
              <a:t>การแทน </a:t>
            </a:r>
            <a:r>
              <a:rPr lang="en-US" dirty="0"/>
              <a:t>Graph </a:t>
            </a:r>
            <a:r>
              <a:rPr lang="th-TH" dirty="0"/>
              <a:t>ใน </a:t>
            </a:r>
            <a:r>
              <a:rPr lang="en-US" dirty="0"/>
              <a:t>Array</a:t>
            </a:r>
            <a:endParaRPr lang="th-TH" dirty="0"/>
          </a:p>
        </p:txBody>
      </p:sp>
      <p:sp>
        <p:nvSpPr>
          <p:cNvPr id="5" name="ตัวแทนเนื้อหา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687916"/>
          </a:xfrm>
        </p:spPr>
        <p:txBody>
          <a:bodyPr/>
          <a:lstStyle/>
          <a:p>
            <a:r>
              <a:rPr lang="th-TH" dirty="0"/>
              <a:t>ในการคำนวณ เราต้องแทน </a:t>
            </a:r>
            <a:r>
              <a:rPr lang="en-US" dirty="0"/>
              <a:t>Graph </a:t>
            </a:r>
            <a:r>
              <a:rPr lang="th-TH" dirty="0"/>
              <a:t>ด้วยโครงสร้างที่คอมพิวเตอร์รู้จัก มีได้ 2 วิธีคือ แทนด้วย </a:t>
            </a:r>
            <a:r>
              <a:rPr lang="en-US" dirty="0"/>
              <a:t>Array </a:t>
            </a:r>
            <a:r>
              <a:rPr lang="th-TH" dirty="0"/>
              <a:t>และแทนด้วย </a:t>
            </a:r>
            <a:r>
              <a:rPr lang="en-US" dirty="0"/>
              <a:t>Link list </a:t>
            </a:r>
            <a:r>
              <a:rPr lang="th-TH" dirty="0"/>
              <a:t>การแทนด้วย </a:t>
            </a:r>
            <a:r>
              <a:rPr lang="en-US" dirty="0"/>
              <a:t>Array </a:t>
            </a:r>
            <a:r>
              <a:rPr lang="th-TH" dirty="0"/>
              <a:t>ทำได้ดังนี้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1200150" y="4321320"/>
            <a:ext cx="262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th-TH" dirty="0"/>
              <a:t>สร้าง </a:t>
            </a:r>
            <a:r>
              <a:rPr lang="en-US" dirty="0"/>
              <a:t>Array </a:t>
            </a:r>
            <a:r>
              <a:rPr lang="th-TH" dirty="0"/>
              <a:t>ขนาด </a:t>
            </a:r>
            <a:r>
              <a:rPr lang="en-US" dirty="0"/>
              <a:t>N × N </a:t>
            </a:r>
            <a:br>
              <a:rPr lang="th-TH" dirty="0"/>
            </a:br>
            <a:r>
              <a:rPr lang="th-TH" dirty="0"/>
              <a:t>      โดย </a:t>
            </a:r>
            <a:r>
              <a:rPr lang="en-US" dirty="0"/>
              <a:t>N </a:t>
            </a:r>
            <a:r>
              <a:rPr lang="th-TH" dirty="0"/>
              <a:t>คือจำนวน </a:t>
            </a:r>
            <a:r>
              <a:rPr lang="en-US" dirty="0"/>
              <a:t>Node </a:t>
            </a:r>
            <a:r>
              <a:rPr lang="th-TH" dirty="0"/>
              <a:t>ทั้งหมด</a:t>
            </a: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42958"/>
              </p:ext>
            </p:extLst>
          </p:nvPr>
        </p:nvGraphicFramePr>
        <p:xfrm>
          <a:off x="5895974" y="2985135"/>
          <a:ext cx="1323975" cy="1218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018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กล่องข้อความ 8"/>
          <p:cNvSpPr txBox="1"/>
          <p:nvPr/>
        </p:nvSpPr>
        <p:spPr>
          <a:xfrm>
            <a:off x="5957476" y="2375840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A      B      C</a:t>
            </a:r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4954768" y="2924748"/>
            <a:ext cx="91045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/>
              <a:t>A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From B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C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4322349" y="5196251"/>
            <a:ext cx="3830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th-TH" dirty="0"/>
              <a:t>ใส่ค่าความสัมพันธ์ทั้งหมดใน </a:t>
            </a:r>
            <a:r>
              <a:rPr lang="en-US" dirty="0"/>
              <a:t>Graph</a:t>
            </a:r>
            <a:br>
              <a:rPr lang="en-US" dirty="0"/>
            </a:br>
            <a:r>
              <a:rPr lang="en-US" dirty="0"/>
              <a:t>     </a:t>
            </a:r>
            <a:r>
              <a:rPr lang="th-TH" dirty="0"/>
              <a:t>กรณี </a:t>
            </a:r>
            <a:r>
              <a:rPr lang="en-US" dirty="0"/>
              <a:t>Directed graph </a:t>
            </a:r>
            <a:r>
              <a:rPr lang="th-TH" dirty="0"/>
              <a:t>ก็จะใส่เฉพาะทิศทางเดียว</a:t>
            </a: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922210" y="2936325"/>
            <a:ext cx="12362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/>
              <a:t>0     1     0</a:t>
            </a:r>
          </a:p>
          <a:p>
            <a:r>
              <a:rPr lang="th-TH" sz="2800" dirty="0"/>
              <a:t>0     0     1</a:t>
            </a:r>
          </a:p>
          <a:p>
            <a:r>
              <a:rPr lang="th-TH" sz="2800" dirty="0"/>
              <a:t>0     0     0</a:t>
            </a:r>
          </a:p>
        </p:txBody>
      </p:sp>
      <p:pic>
        <p:nvPicPr>
          <p:cNvPr id="14" name="รูปภาพ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56" y="2848363"/>
            <a:ext cx="2706645" cy="11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การแทน </a:t>
            </a:r>
            <a:r>
              <a:rPr lang="en-US" dirty="0"/>
              <a:t>Graph </a:t>
            </a:r>
            <a:r>
              <a:rPr lang="th-TH" dirty="0"/>
              <a:t>ใน </a:t>
            </a:r>
            <a:r>
              <a:rPr lang="en-US" dirty="0"/>
              <a:t>Array</a:t>
            </a:r>
            <a:r>
              <a:rPr lang="th-TH" dirty="0"/>
              <a:t>(ต่อ)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22960" y="1845734"/>
            <a:ext cx="6520816" cy="1859491"/>
          </a:xfrm>
        </p:spPr>
        <p:txBody>
          <a:bodyPr/>
          <a:lstStyle/>
          <a:p>
            <a:r>
              <a:rPr lang="th-TH" dirty="0"/>
              <a:t>จะเห็นว่า การแทน </a:t>
            </a:r>
            <a:r>
              <a:rPr lang="en-US" dirty="0"/>
              <a:t>Graph </a:t>
            </a:r>
            <a:r>
              <a:rPr lang="th-TH" dirty="0"/>
              <a:t>ด้วย </a:t>
            </a:r>
            <a:r>
              <a:rPr lang="en-US" dirty="0"/>
              <a:t>Array </a:t>
            </a:r>
            <a:r>
              <a:rPr lang="th-TH" dirty="0"/>
              <a:t>นั้นค่อนข้างง่าย แต่มีข้อจำกัดที่ว่า </a:t>
            </a:r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จะเพิ่มจำนวน </a:t>
            </a:r>
            <a:r>
              <a:rPr lang="en-US" dirty="0"/>
              <a:t>Node </a:t>
            </a:r>
            <a:r>
              <a:rPr lang="th-TH" dirty="0"/>
              <a:t>ใหม่ไม่ได้ เพราะโครงสร้างของ </a:t>
            </a:r>
            <a:r>
              <a:rPr lang="en-US" dirty="0"/>
              <a:t>Array </a:t>
            </a:r>
            <a:r>
              <a:rPr lang="th-TH" dirty="0"/>
              <a:t>จะเปลี่ยน</a:t>
            </a:r>
          </a:p>
          <a:p>
            <a:pPr marL="457200" indent="-457200">
              <a:buFont typeface="+mj-lt"/>
              <a:buAutoNum type="arabicPeriod"/>
            </a:pPr>
            <a:r>
              <a:rPr lang="th-TH" dirty="0"/>
              <a:t>ถ้ามีจำนวน </a:t>
            </a:r>
            <a:r>
              <a:rPr lang="en-US" dirty="0"/>
              <a:t>Node </a:t>
            </a:r>
            <a:r>
              <a:rPr lang="th-TH" dirty="0"/>
              <a:t>เยอะๆ </a:t>
            </a:r>
            <a:r>
              <a:rPr lang="en-US" dirty="0"/>
              <a:t>Array </a:t>
            </a:r>
            <a:r>
              <a:rPr lang="th-TH" dirty="0"/>
              <a:t>จะมีขนาดที่ใหญ่มาก เช่น มี 100 </a:t>
            </a:r>
            <a:r>
              <a:rPr lang="en-US" dirty="0"/>
              <a:t>node </a:t>
            </a:r>
            <a:r>
              <a:rPr lang="th-TH" dirty="0"/>
              <a:t>ก็จะต้องใช้พื้นที่เก็บถึง 10000 ตำแหน่ง ทั้งๆที่หลายๆตำแหน่งก็ไม่มีค่าการเชื่อมต่อใดๆเลย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314450" y="4276725"/>
            <a:ext cx="59209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/>
              <a:t>ด้วยเหตุนี้ การแทน </a:t>
            </a:r>
            <a:r>
              <a:rPr lang="en-US" dirty="0"/>
              <a:t>Graph </a:t>
            </a:r>
            <a:r>
              <a:rPr lang="th-TH" dirty="0"/>
              <a:t>ด้วย </a:t>
            </a:r>
            <a:r>
              <a:rPr lang="en-US" dirty="0"/>
              <a:t>Array </a:t>
            </a:r>
            <a:r>
              <a:rPr lang="th-TH" dirty="0"/>
              <a:t>จึงนิยมใช้กับ </a:t>
            </a:r>
            <a:r>
              <a:rPr lang="en-US" dirty="0"/>
              <a:t>Graph </a:t>
            </a:r>
            <a:r>
              <a:rPr lang="th-TH" dirty="0"/>
              <a:t>ที่มีขนาดที่ไม่ใหญ่เท่านั้น</a:t>
            </a:r>
          </a:p>
        </p:txBody>
      </p:sp>
    </p:spTree>
    <p:extLst>
      <p:ext uri="{BB962C8B-B14F-4D97-AF65-F5344CB8AC3E}">
        <p14:creationId xmlns:p14="http://schemas.microsoft.com/office/powerpoint/2010/main" val="80037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การแทน </a:t>
            </a:r>
            <a:r>
              <a:rPr lang="en-US" dirty="0"/>
              <a:t>Graph </a:t>
            </a:r>
            <a:r>
              <a:rPr lang="th-TH" dirty="0"/>
              <a:t>ด้วย </a:t>
            </a:r>
            <a:r>
              <a:rPr lang="en-US" dirty="0"/>
              <a:t>Link list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678391"/>
          </a:xfrm>
        </p:spPr>
        <p:txBody>
          <a:bodyPr/>
          <a:lstStyle/>
          <a:p>
            <a:r>
              <a:rPr lang="en-US" dirty="0"/>
              <a:t>Link list </a:t>
            </a:r>
            <a:r>
              <a:rPr lang="th-TH" dirty="0"/>
              <a:t>ก็เป็นทางเลือกหนึ่งในการแทน </a:t>
            </a:r>
            <a:r>
              <a:rPr lang="en-US" dirty="0"/>
              <a:t>Graph </a:t>
            </a:r>
            <a:r>
              <a:rPr lang="th-TH" dirty="0"/>
              <a:t>ให้อยู่ในรูปที่คอมพิวเตอร์สามารถเข้าใจได้ โดยจะอาศัย </a:t>
            </a:r>
            <a:r>
              <a:rPr lang="en-US" dirty="0"/>
              <a:t>Node 2 </a:t>
            </a:r>
            <a:r>
              <a:rPr lang="th-TH" dirty="0"/>
              <a:t>แบบคือ </a:t>
            </a:r>
            <a:r>
              <a:rPr lang="en-US" dirty="0"/>
              <a:t>Vertex Node </a:t>
            </a:r>
            <a:r>
              <a:rPr lang="th-TH" dirty="0"/>
              <a:t>และ </a:t>
            </a:r>
            <a:r>
              <a:rPr lang="en-US" dirty="0"/>
              <a:t>Link Node </a:t>
            </a:r>
            <a:r>
              <a:rPr lang="th-TH" dirty="0"/>
              <a:t>ดังนี้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5076825" y="2632498"/>
            <a:ext cx="19418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VertexNode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NodeNO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LinkNode</a:t>
            </a:r>
            <a:r>
              <a:rPr lang="en-US" sz="1400" dirty="0"/>
              <a:t> Link;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VertexNode</a:t>
            </a:r>
            <a:r>
              <a:rPr lang="en-US" sz="1400" dirty="0"/>
              <a:t> Next;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200275" y="3054348"/>
            <a:ext cx="552450" cy="46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2922588" y="5029200"/>
            <a:ext cx="18097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3103563" y="5029200"/>
            <a:ext cx="195261" cy="3238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ตัวเชื่อมต่อหักมุม 19"/>
          <p:cNvCxnSpPr>
            <a:stCxn id="16" idx="0"/>
          </p:cNvCxnSpPr>
          <p:nvPr/>
        </p:nvCxnSpPr>
        <p:spPr>
          <a:xfrm rot="16200000" flipV="1">
            <a:off x="2841626" y="4857749"/>
            <a:ext cx="342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หักมุม 21"/>
          <p:cNvCxnSpPr>
            <a:stCxn id="18" idx="3"/>
          </p:cNvCxnSpPr>
          <p:nvPr/>
        </p:nvCxnSpPr>
        <p:spPr>
          <a:xfrm>
            <a:off x="3298824" y="5191125"/>
            <a:ext cx="23336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สี่เหลี่ยมผืนผ้า 23"/>
          <p:cNvSpPr/>
          <p:nvPr/>
        </p:nvSpPr>
        <p:spPr>
          <a:xfrm>
            <a:off x="2200274" y="3538537"/>
            <a:ext cx="642937" cy="1000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2752725" y="3054348"/>
            <a:ext cx="90487" cy="48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7" name="ลูกศรเชื่อมต่อแบบตรง 26"/>
          <p:cNvCxnSpPr>
            <a:stCxn id="25" idx="3"/>
          </p:cNvCxnSpPr>
          <p:nvPr/>
        </p:nvCxnSpPr>
        <p:spPr>
          <a:xfrm flipV="1">
            <a:off x="2843212" y="3295650"/>
            <a:ext cx="385763" cy="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/>
          <p:cNvCxnSpPr>
            <a:stCxn id="24" idx="2"/>
          </p:cNvCxnSpPr>
          <p:nvPr/>
        </p:nvCxnSpPr>
        <p:spPr>
          <a:xfrm flipH="1">
            <a:off x="2514600" y="3638550"/>
            <a:ext cx="7143" cy="2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กล่องข้อความ 29"/>
          <p:cNvSpPr txBox="1"/>
          <p:nvPr/>
        </p:nvSpPr>
        <p:spPr>
          <a:xfrm>
            <a:off x="5076825" y="4606349"/>
            <a:ext cx="20713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/>
              <a:t>LinkNode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VertexNode</a:t>
            </a:r>
            <a:r>
              <a:rPr lang="en-US" sz="1400" dirty="0"/>
              <a:t> Linked;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LinkNode</a:t>
            </a:r>
            <a:r>
              <a:rPr lang="en-US" sz="1400" dirty="0"/>
              <a:t> Next;</a:t>
            </a:r>
          </a:p>
          <a:p>
            <a:r>
              <a:rPr lang="en-US" sz="1400" dirty="0"/>
              <a:t>}</a:t>
            </a:r>
            <a:endParaRPr lang="th-TH" sz="1400" dirty="0"/>
          </a:p>
        </p:txBody>
      </p:sp>
      <p:sp>
        <p:nvSpPr>
          <p:cNvPr id="31" name="กล่องข้อความ 30"/>
          <p:cNvSpPr txBox="1"/>
          <p:nvPr/>
        </p:nvSpPr>
        <p:spPr>
          <a:xfrm>
            <a:off x="1206091" y="2685016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NodeNO</a:t>
            </a:r>
            <a:endParaRPr lang="th-TH" dirty="0"/>
          </a:p>
        </p:txBody>
      </p:sp>
      <p:cxnSp>
        <p:nvCxnSpPr>
          <p:cNvPr id="33" name="ลูกศรเชื่อมต่อแบบตรง 32"/>
          <p:cNvCxnSpPr/>
          <p:nvPr/>
        </p:nvCxnSpPr>
        <p:spPr>
          <a:xfrm>
            <a:off x="1814512" y="3008314"/>
            <a:ext cx="552450" cy="2245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กล่องข้อความ 33"/>
          <p:cNvSpPr txBox="1"/>
          <p:nvPr/>
        </p:nvSpPr>
        <p:spPr>
          <a:xfrm>
            <a:off x="3072717" y="263249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</a:t>
            </a:r>
            <a:endParaRPr lang="th-TH" dirty="0"/>
          </a:p>
        </p:txBody>
      </p:sp>
      <p:cxnSp>
        <p:nvCxnSpPr>
          <p:cNvPr id="36" name="ลูกศรเชื่อมต่อแบบตรง 35"/>
          <p:cNvCxnSpPr/>
          <p:nvPr/>
        </p:nvCxnSpPr>
        <p:spPr>
          <a:xfrm flipH="1">
            <a:off x="3036093" y="2939534"/>
            <a:ext cx="165100" cy="3481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กล่องข้อความ 36"/>
          <p:cNvSpPr txBox="1"/>
          <p:nvPr/>
        </p:nvSpPr>
        <p:spPr>
          <a:xfrm>
            <a:off x="1481865" y="3714869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th-TH" dirty="0"/>
          </a:p>
        </p:txBody>
      </p:sp>
      <p:cxnSp>
        <p:nvCxnSpPr>
          <p:cNvPr id="39" name="ลูกศรเชื่อมต่อแบบตรง 38"/>
          <p:cNvCxnSpPr>
            <a:stCxn id="37" idx="3"/>
          </p:cNvCxnSpPr>
          <p:nvPr/>
        </p:nvCxnSpPr>
        <p:spPr>
          <a:xfrm flipV="1">
            <a:off x="2104600" y="3769042"/>
            <a:ext cx="371900" cy="1304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กล่องข้อความ 40"/>
          <p:cNvSpPr txBox="1"/>
          <p:nvPr/>
        </p:nvSpPr>
        <p:spPr>
          <a:xfrm>
            <a:off x="1961546" y="4620419"/>
            <a:ext cx="79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</a:t>
            </a:r>
            <a:endParaRPr lang="th-TH" dirty="0"/>
          </a:p>
        </p:txBody>
      </p:sp>
      <p:cxnSp>
        <p:nvCxnSpPr>
          <p:cNvPr id="43" name="ลูกศรเชื่อมต่อแบบตรง 42"/>
          <p:cNvCxnSpPr>
            <a:stCxn id="41" idx="3"/>
          </p:cNvCxnSpPr>
          <p:nvPr/>
        </p:nvCxnSpPr>
        <p:spPr>
          <a:xfrm>
            <a:off x="2752725" y="4805085"/>
            <a:ext cx="260350" cy="5266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กล่องข้อความ 44"/>
          <p:cNvSpPr txBox="1"/>
          <p:nvPr/>
        </p:nvSpPr>
        <p:spPr>
          <a:xfrm>
            <a:off x="3372181" y="5596863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th-TH" dirty="0"/>
          </a:p>
        </p:txBody>
      </p:sp>
      <p:cxnSp>
        <p:nvCxnSpPr>
          <p:cNvPr id="47" name="ลูกศรเชื่อมต่อแบบตรง 46"/>
          <p:cNvCxnSpPr>
            <a:stCxn id="45" idx="0"/>
          </p:cNvCxnSpPr>
          <p:nvPr/>
        </p:nvCxnSpPr>
        <p:spPr>
          <a:xfrm flipH="1" flipV="1">
            <a:off x="3372181" y="5203825"/>
            <a:ext cx="311368" cy="3930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9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6" grpId="0" animBg="1"/>
      <p:bldP spid="18" grpId="0" animBg="1"/>
      <p:bldP spid="24" grpId="0" animBg="1"/>
      <p:bldP spid="25" grpId="0" animBg="1"/>
      <p:bldP spid="30" grpId="0"/>
      <p:bldP spid="31" grpId="0"/>
      <p:bldP spid="34" grpId="0"/>
      <p:bldP spid="37" grpId="0"/>
      <p:bldP spid="41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การแทน </a:t>
            </a:r>
            <a:r>
              <a:rPr lang="en-US" dirty="0"/>
              <a:t>Graph </a:t>
            </a:r>
            <a:r>
              <a:rPr lang="th-TH" dirty="0"/>
              <a:t>ด้วย </a:t>
            </a:r>
            <a:r>
              <a:rPr lang="en-US" dirty="0"/>
              <a:t>Link list(</a:t>
            </a:r>
            <a:r>
              <a:rPr lang="th-TH" dirty="0"/>
              <a:t>ต่อ</a:t>
            </a:r>
            <a:r>
              <a:rPr lang="en-US" dirty="0"/>
              <a:t>)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07734"/>
            <a:ext cx="2695914" cy="1153652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4648200" y="2422548"/>
            <a:ext cx="552450" cy="46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648199" y="2906737"/>
            <a:ext cx="642937" cy="1000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200650" y="2422548"/>
            <a:ext cx="90487" cy="48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8" name="ลูกศรเชื่อมต่อแบบตรง 7"/>
          <p:cNvCxnSpPr>
            <a:stCxn id="7" idx="3"/>
            <a:endCxn id="22" idx="1"/>
          </p:cNvCxnSpPr>
          <p:nvPr/>
        </p:nvCxnSpPr>
        <p:spPr>
          <a:xfrm flipV="1">
            <a:off x="5291137" y="2660987"/>
            <a:ext cx="476250" cy="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ลูกศรเชื่อมต่อแบบตรง 8"/>
          <p:cNvCxnSpPr>
            <a:stCxn id="6" idx="2"/>
          </p:cNvCxnSpPr>
          <p:nvPr/>
        </p:nvCxnSpPr>
        <p:spPr>
          <a:xfrm flipH="1">
            <a:off x="4962525" y="3006750"/>
            <a:ext cx="7143" cy="2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 11"/>
          <p:cNvSpPr/>
          <p:nvPr/>
        </p:nvSpPr>
        <p:spPr>
          <a:xfrm>
            <a:off x="4648200" y="3267735"/>
            <a:ext cx="552450" cy="46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4648199" y="3751924"/>
            <a:ext cx="642937" cy="1000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5200650" y="3267735"/>
            <a:ext cx="90487" cy="48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5" name="ลูกศรเชื่อมต่อแบบตรง 14"/>
          <p:cNvCxnSpPr>
            <a:stCxn id="14" idx="3"/>
          </p:cNvCxnSpPr>
          <p:nvPr/>
        </p:nvCxnSpPr>
        <p:spPr>
          <a:xfrm flipV="1">
            <a:off x="5291137" y="3509037"/>
            <a:ext cx="385763" cy="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/>
          <p:cNvCxnSpPr>
            <a:stCxn id="13" idx="2"/>
          </p:cNvCxnSpPr>
          <p:nvPr/>
        </p:nvCxnSpPr>
        <p:spPr>
          <a:xfrm flipH="1">
            <a:off x="4962525" y="3851937"/>
            <a:ext cx="7143" cy="2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สี่เหลี่ยมผืนผ้า 16"/>
          <p:cNvSpPr/>
          <p:nvPr/>
        </p:nvSpPr>
        <p:spPr>
          <a:xfrm>
            <a:off x="4648199" y="4120861"/>
            <a:ext cx="552450" cy="466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4648198" y="4605050"/>
            <a:ext cx="642937" cy="1000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5200649" y="4120861"/>
            <a:ext cx="90487" cy="484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ลูกศรเชื่อมต่อแบบตรง 19"/>
          <p:cNvCxnSpPr>
            <a:stCxn id="19" idx="3"/>
          </p:cNvCxnSpPr>
          <p:nvPr/>
        </p:nvCxnSpPr>
        <p:spPr>
          <a:xfrm flipV="1">
            <a:off x="5291136" y="4362163"/>
            <a:ext cx="385763" cy="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/>
          <p:cNvCxnSpPr>
            <a:stCxn id="18" idx="2"/>
          </p:cNvCxnSpPr>
          <p:nvPr/>
        </p:nvCxnSpPr>
        <p:spPr>
          <a:xfrm flipH="1">
            <a:off x="4962524" y="4705063"/>
            <a:ext cx="7143" cy="2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/>
          <p:cNvSpPr/>
          <p:nvPr/>
        </p:nvSpPr>
        <p:spPr>
          <a:xfrm>
            <a:off x="5767387" y="2499062"/>
            <a:ext cx="18097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948362" y="2499062"/>
            <a:ext cx="195261" cy="3238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4" name="ตัวเชื่อมต่อหักมุม 23"/>
          <p:cNvCxnSpPr>
            <a:stCxn id="22" idx="2"/>
            <a:endCxn id="14" idx="0"/>
          </p:cNvCxnSpPr>
          <p:nvPr/>
        </p:nvCxnSpPr>
        <p:spPr>
          <a:xfrm rot="5400000">
            <a:off x="5329474" y="2739333"/>
            <a:ext cx="444823" cy="611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ตัวเชื่อมต่อหักมุม 24"/>
          <p:cNvCxnSpPr>
            <a:stCxn id="23" idx="3"/>
          </p:cNvCxnSpPr>
          <p:nvPr/>
        </p:nvCxnSpPr>
        <p:spPr>
          <a:xfrm>
            <a:off x="6143623" y="2660987"/>
            <a:ext cx="23336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สี่เหลี่ยมผืนผ้า 28"/>
          <p:cNvSpPr/>
          <p:nvPr/>
        </p:nvSpPr>
        <p:spPr>
          <a:xfrm>
            <a:off x="5676899" y="3349650"/>
            <a:ext cx="18097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5857874" y="3349650"/>
            <a:ext cx="195261" cy="3238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1" name="ตัวเชื่อมต่อหักมุม 30"/>
          <p:cNvCxnSpPr>
            <a:stCxn id="29" idx="0"/>
            <a:endCxn id="6" idx="3"/>
          </p:cNvCxnSpPr>
          <p:nvPr/>
        </p:nvCxnSpPr>
        <p:spPr>
          <a:xfrm rot="16200000" flipV="1">
            <a:off x="5332809" y="2915071"/>
            <a:ext cx="392906" cy="476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ตัวเชื่อมต่อหักมุม 31"/>
          <p:cNvCxnSpPr>
            <a:stCxn id="30" idx="3"/>
          </p:cNvCxnSpPr>
          <p:nvPr/>
        </p:nvCxnSpPr>
        <p:spPr>
          <a:xfrm>
            <a:off x="6053135" y="3511575"/>
            <a:ext cx="23336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 36"/>
          <p:cNvSpPr/>
          <p:nvPr/>
        </p:nvSpPr>
        <p:spPr>
          <a:xfrm>
            <a:off x="6300784" y="3362350"/>
            <a:ext cx="18097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6481759" y="3362350"/>
            <a:ext cx="195261" cy="3238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ตัวเชื่อมต่อหักมุม 38"/>
          <p:cNvCxnSpPr>
            <a:stCxn id="37" idx="2"/>
            <a:endCxn id="19" idx="0"/>
          </p:cNvCxnSpPr>
          <p:nvPr/>
        </p:nvCxnSpPr>
        <p:spPr>
          <a:xfrm rot="5400000">
            <a:off x="5601253" y="3330841"/>
            <a:ext cx="434661" cy="11453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ตัวเชื่อมต่อหักมุม 39"/>
          <p:cNvCxnSpPr>
            <a:stCxn id="38" idx="3"/>
          </p:cNvCxnSpPr>
          <p:nvPr/>
        </p:nvCxnSpPr>
        <p:spPr>
          <a:xfrm>
            <a:off x="6677020" y="3524275"/>
            <a:ext cx="23336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สี่เหลี่ยมผืนผ้า 43"/>
          <p:cNvSpPr/>
          <p:nvPr/>
        </p:nvSpPr>
        <p:spPr>
          <a:xfrm>
            <a:off x="5664995" y="4189280"/>
            <a:ext cx="180975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5845970" y="4189280"/>
            <a:ext cx="195261" cy="3238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6" name="ตัวเชื่อมต่อหักมุม 45"/>
          <p:cNvCxnSpPr>
            <a:stCxn id="44" idx="0"/>
            <a:endCxn id="13" idx="3"/>
          </p:cNvCxnSpPr>
          <p:nvPr/>
        </p:nvCxnSpPr>
        <p:spPr>
          <a:xfrm rot="16200000" flipV="1">
            <a:off x="5329636" y="3763432"/>
            <a:ext cx="387349" cy="464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ตัวเชื่อมต่อหักมุม 46"/>
          <p:cNvCxnSpPr>
            <a:stCxn id="45" idx="3"/>
          </p:cNvCxnSpPr>
          <p:nvPr/>
        </p:nvCxnSpPr>
        <p:spPr>
          <a:xfrm>
            <a:off x="6041231" y="4351205"/>
            <a:ext cx="23336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กล่องข้อความ 49"/>
          <p:cNvSpPr txBox="1"/>
          <p:nvPr/>
        </p:nvSpPr>
        <p:spPr>
          <a:xfrm>
            <a:off x="3033709" y="1829842"/>
            <a:ext cx="191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กรณี </a:t>
            </a:r>
            <a:r>
              <a:rPr lang="en-US" dirty="0"/>
              <a:t>Directed graph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5975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9" grpId="0" animBg="1"/>
      <p:bldP spid="30" grpId="0" animBg="1"/>
      <p:bldP spid="37" grpId="0" animBg="1"/>
      <p:bldP spid="38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ย้อนยุค">
  <a:themeElements>
    <a:clrScheme name="ย้อนยุค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ย้อนยุ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ย้อนยุค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958</TotalTime>
  <Words>486</Words>
  <Application>Microsoft Office PowerPoint</Application>
  <PresentationFormat>นำเสนอทางหน้าจอ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TH SarabunPSK</vt:lpstr>
      <vt:lpstr>ย้อนยุค</vt:lpstr>
      <vt:lpstr>Graphs</vt:lpstr>
      <vt:lpstr>Graph</vt:lpstr>
      <vt:lpstr>นิยามโครงสร้างของ Graph</vt:lpstr>
      <vt:lpstr>ชนิดของ Graph</vt:lpstr>
      <vt:lpstr>การแทน Graph ใน Array</vt:lpstr>
      <vt:lpstr>การแทน Graph ใน Array</vt:lpstr>
      <vt:lpstr>การแทน Graph ใน Array(ต่อ)</vt:lpstr>
      <vt:lpstr>การแทน Graph ด้วย Link list</vt:lpstr>
      <vt:lpstr>การแทน Graph ด้วย Link list(ต่อ)</vt:lpstr>
      <vt:lpstr>การแทน Graph ด้วย Link list(ต่อ)</vt:lpstr>
      <vt:lpstr>การแทน Graph ในตัวอย่าง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kraimon maneesilp</dc:creator>
  <cp:lastModifiedBy>ไกรมน มณีศิลป์</cp:lastModifiedBy>
  <cp:revision>57</cp:revision>
  <dcterms:created xsi:type="dcterms:W3CDTF">2017-11-06T22:57:44Z</dcterms:created>
  <dcterms:modified xsi:type="dcterms:W3CDTF">2021-07-04T10:46:46Z</dcterms:modified>
</cp:coreProperties>
</file>