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Oswald"/>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OpenSans-bold.fntdata"/><Relationship Id="rId10" Type="http://schemas.openxmlformats.org/officeDocument/2006/relationships/slide" Target="slides/slide5.xml"/><Relationship Id="rId32" Type="http://schemas.openxmlformats.org/officeDocument/2006/relationships/font" Target="fonts/OpenSans-regular.fntdata"/><Relationship Id="rId13" Type="http://schemas.openxmlformats.org/officeDocument/2006/relationships/slide" Target="slides/slide8.xml"/><Relationship Id="rId35" Type="http://schemas.openxmlformats.org/officeDocument/2006/relationships/font" Target="fonts/OpenSans-boldItalic.fntdata"/><Relationship Id="rId12" Type="http://schemas.openxmlformats.org/officeDocument/2006/relationships/slide" Target="slides/slide7.xml"/><Relationship Id="rId34" Type="http://schemas.openxmlformats.org/officeDocument/2006/relationships/font" Target="fonts/OpenSans-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0d5c49834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g30d5c498349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GB"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29" name="Google Shape;129;g30d5c498349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ab947c32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ab947c32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ab947c32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ab947c32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d5c498349_0_2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g30d5c498349_0_2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5" name="Google Shape;205;g30d5c498349_0_2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244ef80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3244ef80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1c80ca8b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1c80ca8b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244ef80f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244ef80f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ab947c326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ab947c326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ab947c32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ab947c32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ab947c326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ab947c326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ab947c32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ab947c32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ab947c32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ab947c32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p:cSld name="Blank Slide">
    <p:spTree>
      <p:nvGrpSpPr>
        <p:cNvPr id="124" name="Shape 124"/>
        <p:cNvGrpSpPr/>
        <p:nvPr/>
      </p:nvGrpSpPr>
      <p:grpSpPr>
        <a:xfrm>
          <a:off x="0" y="0"/>
          <a:ext cx="0" cy="0"/>
          <a:chOff x="0" y="0"/>
          <a:chExt cx="0" cy="0"/>
        </a:xfrm>
      </p:grpSpPr>
      <p:pic>
        <p:nvPicPr>
          <p:cNvPr id="125" name="Google Shape;125;p13"/>
          <p:cNvPicPr preferRelativeResize="0"/>
          <p:nvPr/>
        </p:nvPicPr>
        <p:blipFill rotWithShape="1">
          <a:blip r:embed="rId2">
            <a:alphaModFix/>
          </a:blip>
          <a:srcRect b="0" l="0" r="0" t="0"/>
          <a:stretch/>
        </p:blipFill>
        <p:spPr>
          <a:xfrm>
            <a:off x="8032174" y="79427"/>
            <a:ext cx="996430" cy="772628"/>
          </a:xfrm>
          <a:prstGeom prst="rect">
            <a:avLst/>
          </a:prstGeom>
          <a:noFill/>
          <a:ln>
            <a:noFill/>
          </a:ln>
        </p:spPr>
      </p:pic>
    </p:spTree>
  </p:cSld>
  <p:clrMapOvr>
    <a:masterClrMapping/>
  </p:clrMapOvr>
  <p:extLst>
    <p:ext uri="{DCECCB84-F9BA-43D5-87BE-67443E8EF086}">
      <p15:sldGuideLst>
        <p15:guide id="1" pos="396">
          <p15:clr>
            <a:srgbClr val="FBAE40"/>
          </p15:clr>
        </p15:guide>
        <p15:guide id="2" pos="5364">
          <p15:clr>
            <a:srgbClr val="FBAE40"/>
          </p15:clr>
        </p15:guide>
        <p15:guide id="3" orient="horz" pos="2970">
          <p15:clr>
            <a:srgbClr val="FBAE40"/>
          </p15:clr>
        </p15:guide>
        <p15:guide id="4" orient="horz" pos="18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p:nvPr/>
        </p:nvSpPr>
        <p:spPr>
          <a:xfrm>
            <a:off x="0" y="0"/>
            <a:ext cx="9144000" cy="5143500"/>
          </a:xfrm>
          <a:prstGeom prst="rect">
            <a:avLst/>
          </a:prstGeom>
          <a:gradFill>
            <a:gsLst>
              <a:gs pos="0">
                <a:srgbClr val="727272"/>
              </a:gs>
              <a:gs pos="50000">
                <a:srgbClr val="C1C1C1"/>
              </a:gs>
              <a:gs pos="100000">
                <a:srgbClr val="D6D6D6"/>
              </a:gs>
            </a:gsLst>
            <a:lin ang="16200038"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2" name="Google Shape;132;p14"/>
          <p:cNvSpPr txBox="1"/>
          <p:nvPr/>
        </p:nvSpPr>
        <p:spPr>
          <a:xfrm>
            <a:off x="3364462" y="4530209"/>
            <a:ext cx="2415000" cy="1848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Open Sans"/>
                <a:ea typeface="Open Sans"/>
                <a:cs typeface="Open Sans"/>
                <a:sym typeface="Open Sans"/>
              </a:rPr>
              <a:t>Image Placeholder</a:t>
            </a:r>
            <a:endParaRPr b="0" i="0" sz="500" u="none" cap="none" strike="noStrike">
              <a:solidFill>
                <a:srgbClr val="000000"/>
              </a:solidFill>
              <a:latin typeface="Arial"/>
              <a:ea typeface="Arial"/>
              <a:cs typeface="Arial"/>
              <a:sym typeface="Arial"/>
            </a:endParaRPr>
          </a:p>
        </p:txBody>
      </p:sp>
      <p:sp>
        <p:nvSpPr>
          <p:cNvPr id="133" name="Google Shape;133;p14"/>
          <p:cNvSpPr/>
          <p:nvPr/>
        </p:nvSpPr>
        <p:spPr>
          <a:xfrm>
            <a:off x="-20600" y="0"/>
            <a:ext cx="9144000" cy="5143500"/>
          </a:xfrm>
          <a:prstGeom prst="rect">
            <a:avLst/>
          </a:prstGeom>
          <a:gradFill>
            <a:gsLst>
              <a:gs pos="0">
                <a:srgbClr val="3176EE"/>
              </a:gs>
              <a:gs pos="100000">
                <a:srgbClr val="113D8A"/>
              </a:gs>
            </a:gsLst>
            <a:lin ang="5400012" scaled="0"/>
          </a:gradFill>
          <a:ln>
            <a:noFill/>
          </a:ln>
        </p:spPr>
        <p:txBody>
          <a:bodyPr anchorCtr="0" anchor="ctr" bIns="17150" lIns="34275" spcFirstLastPara="1" rIns="34275" wrap="square" tIns="1715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34" name="Google Shape;134;p14"/>
          <p:cNvSpPr txBox="1"/>
          <p:nvPr/>
        </p:nvSpPr>
        <p:spPr>
          <a:xfrm>
            <a:off x="342525" y="563125"/>
            <a:ext cx="8550000" cy="1395300"/>
          </a:xfrm>
          <a:prstGeom prst="rect">
            <a:avLst/>
          </a:prstGeom>
          <a:noFill/>
          <a:ln>
            <a:noFill/>
          </a:ln>
        </p:spPr>
        <p:txBody>
          <a:bodyPr anchorCtr="0" anchor="t" bIns="0" lIns="0" spcFirstLastPara="1" rIns="0" wrap="square" tIns="0">
            <a:noAutofit/>
          </a:bodyPr>
          <a:lstStyle/>
          <a:p>
            <a:pPr indent="0" lvl="0" marL="0" rtl="0" algn="ctr">
              <a:lnSpc>
                <a:spcPct val="115000"/>
              </a:lnSpc>
              <a:spcBef>
                <a:spcPts val="0"/>
              </a:spcBef>
              <a:spcAft>
                <a:spcPts val="0"/>
              </a:spcAft>
              <a:buNone/>
            </a:pPr>
            <a:r>
              <a:rPr b="1" lang="en-GB" sz="3100">
                <a:solidFill>
                  <a:schemeClr val="dk1"/>
                </a:solidFill>
                <a:latin typeface="Calibri"/>
                <a:ea typeface="Calibri"/>
                <a:cs typeface="Calibri"/>
                <a:sym typeface="Calibri"/>
              </a:rPr>
              <a:t>Conversational Memory Bot - AI-</a:t>
            </a:r>
            <a:br>
              <a:rPr b="1" lang="en-GB" sz="3100">
                <a:solidFill>
                  <a:schemeClr val="dk1"/>
                </a:solidFill>
                <a:latin typeface="Calibri"/>
                <a:ea typeface="Calibri"/>
                <a:cs typeface="Calibri"/>
                <a:sym typeface="Calibri"/>
              </a:rPr>
            </a:br>
            <a:r>
              <a:rPr b="1" lang="en-GB" sz="3100">
                <a:solidFill>
                  <a:schemeClr val="dk1"/>
                </a:solidFill>
                <a:latin typeface="Calibri"/>
                <a:ea typeface="Calibri"/>
                <a:cs typeface="Calibri"/>
                <a:sym typeface="Calibri"/>
              </a:rPr>
              <a:t>powered Photo Gallery Assistant</a:t>
            </a:r>
            <a:endParaRPr b="1" sz="3100">
              <a:solidFill>
                <a:schemeClr val="dk1"/>
              </a:solidFill>
              <a:latin typeface="Calibri"/>
              <a:ea typeface="Calibri"/>
              <a:cs typeface="Calibri"/>
              <a:sym typeface="Calibri"/>
            </a:endParaRPr>
          </a:p>
          <a:p>
            <a:pPr indent="0" lvl="0" marL="0" marR="0" rtl="0" algn="ctr">
              <a:lnSpc>
                <a:spcPct val="100000"/>
              </a:lnSpc>
              <a:spcBef>
                <a:spcPts val="1200"/>
              </a:spcBef>
              <a:spcAft>
                <a:spcPts val="0"/>
              </a:spcAft>
              <a:buClr>
                <a:srgbClr val="000000"/>
              </a:buClr>
              <a:buSzPts val="5300"/>
              <a:buFont typeface="Arial"/>
              <a:buNone/>
            </a:pPr>
            <a:r>
              <a:t/>
            </a:r>
            <a:endParaRPr b="1" sz="3700">
              <a:solidFill>
                <a:schemeClr val="dk1"/>
              </a:solidFill>
              <a:latin typeface="Open Sans"/>
              <a:ea typeface="Open Sans"/>
              <a:cs typeface="Open Sans"/>
              <a:sym typeface="Open Sans"/>
            </a:endParaRPr>
          </a:p>
        </p:txBody>
      </p:sp>
      <p:grpSp>
        <p:nvGrpSpPr>
          <p:cNvPr id="135" name="Google Shape;135;p14"/>
          <p:cNvGrpSpPr/>
          <p:nvPr/>
        </p:nvGrpSpPr>
        <p:grpSpPr>
          <a:xfrm>
            <a:off x="1511816" y="546887"/>
            <a:ext cx="6200858" cy="1089841"/>
            <a:chOff x="4713542" y="4227741"/>
            <a:chExt cx="13154132" cy="3046801"/>
          </a:xfrm>
        </p:grpSpPr>
        <p:grpSp>
          <p:nvGrpSpPr>
            <p:cNvPr id="136" name="Google Shape;136;p14"/>
            <p:cNvGrpSpPr/>
            <p:nvPr/>
          </p:nvGrpSpPr>
          <p:grpSpPr>
            <a:xfrm>
              <a:off x="4713542" y="4227741"/>
              <a:ext cx="3338566" cy="1463100"/>
              <a:chOff x="4422140" y="3769678"/>
              <a:chExt cx="3338566" cy="1463100"/>
            </a:xfrm>
          </p:grpSpPr>
          <p:cxnSp>
            <p:nvCxnSpPr>
              <p:cNvPr id="137" name="Google Shape;137;p14"/>
              <p:cNvCxnSpPr/>
              <p:nvPr/>
            </p:nvCxnSpPr>
            <p:spPr>
              <a:xfrm rot="10800000">
                <a:off x="4432206" y="3784600"/>
                <a:ext cx="3328500" cy="0"/>
              </a:xfrm>
              <a:prstGeom prst="straightConnector1">
                <a:avLst/>
              </a:prstGeom>
              <a:noFill/>
              <a:ln cap="flat" cmpd="sng" w="28575">
                <a:solidFill>
                  <a:schemeClr val="dk1"/>
                </a:solidFill>
                <a:prstDash val="solid"/>
                <a:miter lim="800000"/>
                <a:headEnd len="sm" w="sm" type="none"/>
                <a:tailEnd len="sm" w="sm" type="none"/>
              </a:ln>
            </p:spPr>
          </p:cxnSp>
          <p:cxnSp>
            <p:nvCxnSpPr>
              <p:cNvPr id="138" name="Google Shape;138;p14"/>
              <p:cNvCxnSpPr/>
              <p:nvPr/>
            </p:nvCxnSpPr>
            <p:spPr>
              <a:xfrm>
                <a:off x="4422140" y="3769678"/>
                <a:ext cx="0" cy="1463100"/>
              </a:xfrm>
              <a:prstGeom prst="straightConnector1">
                <a:avLst/>
              </a:prstGeom>
              <a:noFill/>
              <a:ln cap="flat" cmpd="sng" w="28575">
                <a:solidFill>
                  <a:schemeClr val="dk1"/>
                </a:solidFill>
                <a:prstDash val="solid"/>
                <a:miter lim="800000"/>
                <a:headEnd len="sm" w="sm" type="none"/>
                <a:tailEnd len="sm" w="sm" type="none"/>
              </a:ln>
            </p:spPr>
          </p:cxnSp>
        </p:grpSp>
        <p:grpSp>
          <p:nvGrpSpPr>
            <p:cNvPr id="139" name="Google Shape;139;p14"/>
            <p:cNvGrpSpPr/>
            <p:nvPr/>
          </p:nvGrpSpPr>
          <p:grpSpPr>
            <a:xfrm rot="10800000">
              <a:off x="13809325" y="5811442"/>
              <a:ext cx="4058349" cy="1463100"/>
              <a:chOff x="6009640" y="3769678"/>
              <a:chExt cx="4058349" cy="1463100"/>
            </a:xfrm>
          </p:grpSpPr>
          <p:cxnSp>
            <p:nvCxnSpPr>
              <p:cNvPr id="140" name="Google Shape;140;p14"/>
              <p:cNvCxnSpPr/>
              <p:nvPr/>
            </p:nvCxnSpPr>
            <p:spPr>
              <a:xfrm rot="10800000">
                <a:off x="6019789" y="3784600"/>
                <a:ext cx="4048200" cy="0"/>
              </a:xfrm>
              <a:prstGeom prst="straightConnector1">
                <a:avLst/>
              </a:prstGeom>
              <a:noFill/>
              <a:ln cap="flat" cmpd="sng" w="28575">
                <a:solidFill>
                  <a:schemeClr val="dk1"/>
                </a:solidFill>
                <a:prstDash val="solid"/>
                <a:miter lim="800000"/>
                <a:headEnd len="sm" w="sm" type="none"/>
                <a:tailEnd len="sm" w="sm" type="none"/>
              </a:ln>
            </p:spPr>
          </p:cxnSp>
          <p:cxnSp>
            <p:nvCxnSpPr>
              <p:cNvPr id="141" name="Google Shape;141;p14"/>
              <p:cNvCxnSpPr/>
              <p:nvPr/>
            </p:nvCxnSpPr>
            <p:spPr>
              <a:xfrm>
                <a:off x="6009640" y="3769678"/>
                <a:ext cx="0" cy="1463100"/>
              </a:xfrm>
              <a:prstGeom prst="straightConnector1">
                <a:avLst/>
              </a:prstGeom>
              <a:noFill/>
              <a:ln cap="flat" cmpd="sng" w="28575">
                <a:solidFill>
                  <a:schemeClr val="dk1"/>
                </a:solidFill>
                <a:prstDash val="solid"/>
                <a:miter lim="800000"/>
                <a:headEnd len="sm" w="sm" type="none"/>
                <a:tailEnd len="sm" w="sm" type="none"/>
              </a:ln>
            </p:spPr>
          </p:cxnSp>
        </p:grpSp>
      </p:grpSp>
      <p:sp>
        <p:nvSpPr>
          <p:cNvPr id="142" name="Google Shape;142;p14"/>
          <p:cNvSpPr txBox="1"/>
          <p:nvPr/>
        </p:nvSpPr>
        <p:spPr>
          <a:xfrm>
            <a:off x="2479475" y="2997204"/>
            <a:ext cx="4016100" cy="10899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100"/>
              <a:buFont typeface="Arial"/>
              <a:buNone/>
            </a:pPr>
            <a:r>
              <a:rPr b="1" lang="en-GB" sz="2000">
                <a:solidFill>
                  <a:schemeClr val="dk1"/>
                </a:solidFill>
                <a:latin typeface="Raleway"/>
                <a:ea typeface="Raleway"/>
                <a:cs typeface="Raleway"/>
                <a:sym typeface="Raleway"/>
              </a:rPr>
              <a:t>Md. Sirazul Islam Sobuj</a:t>
            </a:r>
            <a:endParaRPr b="1" sz="2000">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100"/>
              <a:buFont typeface="Arial"/>
              <a:buNone/>
            </a:pPr>
            <a:r>
              <a:t/>
            </a:r>
            <a:endParaRPr b="1" sz="700">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100"/>
              <a:buFont typeface="Arial"/>
              <a:buNone/>
            </a:pPr>
            <a:r>
              <a:rPr lang="en-GB">
                <a:solidFill>
                  <a:schemeClr val="dk1"/>
                </a:solidFill>
                <a:latin typeface="Oswald"/>
                <a:ea typeface="Oswald"/>
                <a:cs typeface="Oswald"/>
                <a:sym typeface="Oswald"/>
              </a:rPr>
              <a:t>Trainee Software Engineer - AI</a:t>
            </a:r>
            <a:endParaRPr>
              <a:solidFill>
                <a:schemeClr val="dk1"/>
              </a:solidFill>
              <a:latin typeface="Oswald"/>
              <a:ea typeface="Oswald"/>
              <a:cs typeface="Oswald"/>
              <a:sym typeface="Oswald"/>
            </a:endParaRPr>
          </a:p>
          <a:p>
            <a:pPr indent="0" lvl="0" marL="0" marR="0" rtl="0" algn="ctr">
              <a:lnSpc>
                <a:spcPct val="100000"/>
              </a:lnSpc>
              <a:spcBef>
                <a:spcPts val="0"/>
              </a:spcBef>
              <a:spcAft>
                <a:spcPts val="0"/>
              </a:spcAft>
              <a:buClr>
                <a:srgbClr val="000000"/>
              </a:buClr>
              <a:buSzPts val="1100"/>
              <a:buFont typeface="Arial"/>
              <a:buNone/>
            </a:pPr>
            <a:r>
              <a:rPr lang="en-GB">
                <a:solidFill>
                  <a:schemeClr val="dk1"/>
                </a:solidFill>
                <a:latin typeface="Raleway"/>
                <a:ea typeface="Raleway"/>
                <a:cs typeface="Raleway"/>
                <a:sym typeface="Raleway"/>
              </a:rPr>
              <a:t>Domain Name: AI</a:t>
            </a:r>
            <a:endParaRPr>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100"/>
              <a:buFont typeface="Arial"/>
              <a:buNone/>
            </a:pPr>
            <a:r>
              <a:rPr lang="en-GB">
                <a:solidFill>
                  <a:schemeClr val="dk1"/>
                </a:solidFill>
                <a:latin typeface="Raleway"/>
                <a:ea typeface="Raleway"/>
                <a:cs typeface="Raleway"/>
                <a:sym typeface="Raleway"/>
              </a:rPr>
              <a:t>ID : 30178 </a:t>
            </a:r>
            <a:endParaRPr>
              <a:solidFill>
                <a:schemeClr val="dk1"/>
              </a:solidFill>
              <a:latin typeface="Raleway"/>
              <a:ea typeface="Raleway"/>
              <a:cs typeface="Raleway"/>
              <a:sym typeface="Raleway"/>
            </a:endParaRPr>
          </a:p>
          <a:p>
            <a:pPr indent="0" lvl="0" marL="0" marR="0" rtl="0" algn="ctr">
              <a:lnSpc>
                <a:spcPct val="100000"/>
              </a:lnSpc>
              <a:spcBef>
                <a:spcPts val="0"/>
              </a:spcBef>
              <a:spcAft>
                <a:spcPts val="0"/>
              </a:spcAft>
              <a:buClr>
                <a:srgbClr val="000000"/>
              </a:buClr>
              <a:buSzPts val="1200"/>
              <a:buFont typeface="Arial"/>
              <a:buNone/>
            </a:pPr>
            <a:r>
              <a:t/>
            </a:r>
            <a:endParaRPr b="0" i="0" u="none" cap="none" strike="noStrike">
              <a:solidFill>
                <a:schemeClr val="dk1"/>
              </a:solidFill>
              <a:latin typeface="Raleway"/>
              <a:ea typeface="Raleway"/>
              <a:cs typeface="Raleway"/>
              <a:sym typeface="Raleway"/>
            </a:endParaRPr>
          </a:p>
        </p:txBody>
      </p:sp>
      <p:pic>
        <p:nvPicPr>
          <p:cNvPr id="143" name="Google Shape;143;p14"/>
          <p:cNvPicPr preferRelativeResize="0"/>
          <p:nvPr/>
        </p:nvPicPr>
        <p:blipFill rotWithShape="1">
          <a:blip r:embed="rId3">
            <a:alphaModFix/>
          </a:blip>
          <a:srcRect b="0" l="0" r="0" t="0"/>
          <a:stretch/>
        </p:blipFill>
        <p:spPr>
          <a:xfrm>
            <a:off x="8032174" y="79427"/>
            <a:ext cx="996430" cy="77262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nvSpPr>
        <p:spPr>
          <a:xfrm>
            <a:off x="407625" y="398000"/>
            <a:ext cx="8468400" cy="4224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Future Scopes</a:t>
            </a:r>
            <a:endParaRPr b="1" sz="1900">
              <a:solidFill>
                <a:schemeClr val="lt1"/>
              </a:solidFill>
              <a:latin typeface="Calibri"/>
              <a:ea typeface="Calibri"/>
              <a:cs typeface="Calibri"/>
              <a:sym typeface="Calibri"/>
            </a:endParaRPr>
          </a:p>
          <a:p>
            <a:pPr indent="0" lvl="0" marL="0" rtl="0" algn="l">
              <a:lnSpc>
                <a:spcPct val="120000"/>
              </a:lnSpc>
              <a:spcBef>
                <a:spcPts val="2000"/>
              </a:spcBef>
              <a:spcAft>
                <a:spcPts val="0"/>
              </a:spcAft>
              <a:buNone/>
            </a:pPr>
            <a:r>
              <a:t/>
            </a:r>
            <a:endParaRPr b="1" sz="1500"/>
          </a:p>
          <a:p>
            <a:pPr indent="-349250" lvl="0" marL="457200" rtl="0" algn="l">
              <a:lnSpc>
                <a:spcPct val="115000"/>
              </a:lnSpc>
              <a:spcBef>
                <a:spcPts val="900"/>
              </a:spcBef>
              <a:spcAft>
                <a:spcPts val="0"/>
              </a:spcAft>
              <a:buSzPts val="1900"/>
              <a:buChar char="❏"/>
            </a:pPr>
            <a:r>
              <a:rPr lang="en-GB" sz="1950"/>
              <a:t>Add user authentication for personalized galleries and chat histories</a:t>
            </a:r>
            <a:endParaRPr sz="1950"/>
          </a:p>
          <a:p>
            <a:pPr indent="-349250" lvl="0" marL="457200" rtl="0" algn="l">
              <a:lnSpc>
                <a:spcPct val="115000"/>
              </a:lnSpc>
              <a:spcBef>
                <a:spcPts val="0"/>
              </a:spcBef>
              <a:spcAft>
                <a:spcPts val="0"/>
              </a:spcAft>
              <a:buSzPts val="1900"/>
              <a:buChar char="❏"/>
            </a:pPr>
            <a:r>
              <a:rPr lang="en-GB" sz="1950"/>
              <a:t>Introduce advanced search filters (e.g., by voice)</a:t>
            </a:r>
            <a:endParaRPr sz="1950"/>
          </a:p>
          <a:p>
            <a:pPr indent="-349250" lvl="0" marL="457200" rtl="0" algn="l">
              <a:lnSpc>
                <a:spcPct val="115000"/>
              </a:lnSpc>
              <a:spcBef>
                <a:spcPts val="0"/>
              </a:spcBef>
              <a:spcAft>
                <a:spcPts val="0"/>
              </a:spcAft>
              <a:buSzPts val="1900"/>
              <a:buChar char="❏"/>
            </a:pPr>
            <a:r>
              <a:rPr lang="en-GB" sz="1950"/>
              <a:t>Enable image editing and annotation within the app</a:t>
            </a:r>
            <a:endParaRPr sz="1950"/>
          </a:p>
          <a:p>
            <a:pPr indent="-349250" lvl="0" marL="457200" rtl="0" algn="l">
              <a:lnSpc>
                <a:spcPct val="115000"/>
              </a:lnSpc>
              <a:spcBef>
                <a:spcPts val="0"/>
              </a:spcBef>
              <a:spcAft>
                <a:spcPts val="0"/>
              </a:spcAft>
              <a:buSzPts val="1900"/>
              <a:buChar char="❏"/>
            </a:pPr>
            <a:r>
              <a:rPr lang="en-GB" sz="1950"/>
              <a:t>Integrate more advanced AI models for enhanced accuracy</a:t>
            </a:r>
            <a:endParaRPr sz="1950"/>
          </a:p>
          <a:p>
            <a:pPr indent="-349250" lvl="0" marL="457200" rtl="0" algn="l">
              <a:lnSpc>
                <a:spcPct val="115000"/>
              </a:lnSpc>
              <a:spcBef>
                <a:spcPts val="0"/>
              </a:spcBef>
              <a:spcAft>
                <a:spcPts val="0"/>
              </a:spcAft>
              <a:buSzPts val="1900"/>
              <a:buChar char="❏"/>
            </a:pPr>
            <a:r>
              <a:rPr lang="en-GB" sz="1950"/>
              <a:t>Develop a mobile application for broader access</a:t>
            </a:r>
            <a:endParaRPr sz="1950"/>
          </a:p>
          <a:p>
            <a:pPr indent="-349250" lvl="0" marL="457200" rtl="0" algn="l">
              <a:lnSpc>
                <a:spcPct val="115000"/>
              </a:lnSpc>
              <a:spcBef>
                <a:spcPts val="0"/>
              </a:spcBef>
              <a:spcAft>
                <a:spcPts val="0"/>
              </a:spcAft>
              <a:buSzPts val="1900"/>
              <a:buChar char="❏"/>
            </a:pPr>
            <a:r>
              <a:rPr lang="en-GB" sz="1950"/>
              <a:t>Improve UI/UX design for better usability</a:t>
            </a:r>
            <a:endParaRPr sz="1950"/>
          </a:p>
          <a:p>
            <a:pPr indent="0" lvl="0" marL="0" rtl="0" algn="l">
              <a:lnSpc>
                <a:spcPct val="115000"/>
              </a:lnSpc>
              <a:spcBef>
                <a:spcPts val="1500"/>
              </a:spcBef>
              <a:spcAft>
                <a:spcPts val="0"/>
              </a:spcAft>
              <a:buNone/>
            </a:pPr>
            <a:r>
              <a:t/>
            </a:r>
            <a:endParaRPr sz="1850"/>
          </a:p>
          <a:p>
            <a:pPr indent="0" lvl="0" marL="0" marR="0" rtl="0" algn="l">
              <a:spcBef>
                <a:spcPts val="1500"/>
              </a:spcBef>
              <a:spcAft>
                <a:spcPts val="0"/>
              </a:spcAft>
              <a:buNone/>
            </a:pPr>
            <a:r>
              <a:t/>
            </a:r>
            <a:endParaRPr b="1" sz="15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nvSpPr>
        <p:spPr>
          <a:xfrm>
            <a:off x="407625" y="398000"/>
            <a:ext cx="8468400" cy="3532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Learning</a:t>
            </a:r>
            <a:br>
              <a:rPr b="1" lang="en-GB" sz="1900">
                <a:solidFill>
                  <a:schemeClr val="lt1"/>
                </a:solidFill>
                <a:latin typeface="Calibri"/>
                <a:ea typeface="Calibri"/>
                <a:cs typeface="Calibri"/>
                <a:sym typeface="Calibri"/>
              </a:rPr>
            </a:br>
            <a:endParaRPr b="1" sz="1500"/>
          </a:p>
          <a:p>
            <a:pPr indent="-336550" lvl="0" marL="457200" rtl="0" algn="l">
              <a:lnSpc>
                <a:spcPct val="115000"/>
              </a:lnSpc>
              <a:spcBef>
                <a:spcPts val="0"/>
              </a:spcBef>
              <a:spcAft>
                <a:spcPts val="0"/>
              </a:spcAft>
              <a:buSzPts val="1700"/>
              <a:buChar char="➢"/>
            </a:pPr>
            <a:r>
              <a:rPr lang="en-GB" sz="1750"/>
              <a:t>Mastery of vector databases (ChromaDB) for high-dimensional data</a:t>
            </a:r>
            <a:br>
              <a:rPr lang="en-GB" sz="1750"/>
            </a:br>
            <a:endParaRPr sz="1750"/>
          </a:p>
          <a:p>
            <a:pPr indent="-336550" lvl="0" marL="457200" rtl="0" algn="l">
              <a:lnSpc>
                <a:spcPct val="115000"/>
              </a:lnSpc>
              <a:spcBef>
                <a:spcPts val="0"/>
              </a:spcBef>
              <a:spcAft>
                <a:spcPts val="0"/>
              </a:spcAft>
              <a:buSzPts val="1700"/>
              <a:buChar char="➢"/>
            </a:pPr>
            <a:r>
              <a:rPr lang="en-GB" sz="1750"/>
              <a:t>Experience integrating pre-trained AI models (Gemini, OpenCLIP)</a:t>
            </a:r>
            <a:br>
              <a:rPr lang="en-GB" sz="1750"/>
            </a:br>
            <a:endParaRPr sz="1750"/>
          </a:p>
          <a:p>
            <a:pPr indent="-336550" lvl="0" marL="457200" rtl="0" algn="l">
              <a:lnSpc>
                <a:spcPct val="115000"/>
              </a:lnSpc>
              <a:spcBef>
                <a:spcPts val="0"/>
              </a:spcBef>
              <a:spcAft>
                <a:spcPts val="0"/>
              </a:spcAft>
              <a:buSzPts val="1700"/>
              <a:buChar char="➢"/>
            </a:pPr>
            <a:r>
              <a:rPr lang="en-GB" sz="1750"/>
              <a:t>Proficiency in web development using FastAPI and Jinja2</a:t>
            </a:r>
            <a:br>
              <a:rPr lang="en-GB" sz="1750"/>
            </a:br>
            <a:endParaRPr sz="1750"/>
          </a:p>
          <a:p>
            <a:pPr indent="-336550" lvl="0" marL="457200" rtl="0" algn="l">
              <a:lnSpc>
                <a:spcPct val="115000"/>
              </a:lnSpc>
              <a:spcBef>
                <a:spcPts val="0"/>
              </a:spcBef>
              <a:spcAft>
                <a:spcPts val="0"/>
              </a:spcAft>
              <a:buSzPts val="1700"/>
              <a:buChar char="➢"/>
            </a:pPr>
            <a:r>
              <a:rPr lang="en-GB" sz="1750"/>
              <a:t>Knowledge of multimodal AI applications (text + image)</a:t>
            </a:r>
            <a:br>
              <a:rPr lang="en-GB" sz="1750"/>
            </a:br>
            <a:endParaRPr sz="1750"/>
          </a:p>
          <a:p>
            <a:pPr indent="-336550" lvl="0" marL="457200" rtl="0" algn="l">
              <a:lnSpc>
                <a:spcPct val="115000"/>
              </a:lnSpc>
              <a:spcBef>
                <a:spcPts val="0"/>
              </a:spcBef>
              <a:spcAft>
                <a:spcPts val="0"/>
              </a:spcAft>
              <a:buSzPts val="1700"/>
              <a:buChar char="➢"/>
            </a:pPr>
            <a:r>
              <a:rPr lang="en-GB" sz="1750"/>
              <a:t>Expertise in error handling and debugging complex systems</a:t>
            </a:r>
            <a:endParaRPr b="1" sz="155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p:nvPr/>
        </p:nvSpPr>
        <p:spPr>
          <a:xfrm>
            <a:off x="1239" y="0"/>
            <a:ext cx="9144000" cy="5143500"/>
          </a:xfrm>
          <a:prstGeom prst="rect">
            <a:avLst/>
          </a:prstGeom>
          <a:gradFill>
            <a:gsLst>
              <a:gs pos="0">
                <a:srgbClr val="1076D2"/>
              </a:gs>
              <a:gs pos="100000">
                <a:srgbClr val="093053"/>
              </a:gs>
            </a:gsLst>
            <a:lin ang="5400012" scaled="0"/>
          </a:gradFill>
          <a:ln>
            <a:noFill/>
          </a:ln>
        </p:spPr>
        <p:txBody>
          <a:bodyPr anchorCtr="0" anchor="ctr" bIns="17150" lIns="34275" spcFirstLastPara="1" rIns="34275" wrap="square" tIns="1715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08" name="Google Shape;208;p25"/>
          <p:cNvSpPr txBox="1"/>
          <p:nvPr/>
        </p:nvSpPr>
        <p:spPr>
          <a:xfrm>
            <a:off x="2506929" y="1681383"/>
            <a:ext cx="4273500" cy="12741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3500"/>
              <a:buFont typeface="Arial"/>
              <a:buNone/>
            </a:pPr>
            <a:r>
              <a:rPr b="1" i="0" lang="en-GB" sz="4900" u="none" cap="none" strike="noStrike">
                <a:solidFill>
                  <a:schemeClr val="dk1"/>
                </a:solidFill>
                <a:latin typeface="Open Sans"/>
                <a:ea typeface="Open Sans"/>
                <a:cs typeface="Open Sans"/>
                <a:sym typeface="Open Sans"/>
              </a:rPr>
              <a:t>Thank You</a:t>
            </a:r>
            <a:endParaRPr b="1" i="0" sz="1900" u="none" cap="none" strike="noStrike">
              <a:solidFill>
                <a:schemeClr val="dk1"/>
              </a:solidFill>
            </a:endParaRPr>
          </a:p>
        </p:txBody>
      </p:sp>
      <p:grpSp>
        <p:nvGrpSpPr>
          <p:cNvPr id="209" name="Google Shape;209;p25"/>
          <p:cNvGrpSpPr/>
          <p:nvPr/>
        </p:nvGrpSpPr>
        <p:grpSpPr>
          <a:xfrm>
            <a:off x="2650991" y="1681479"/>
            <a:ext cx="4013111" cy="1325229"/>
            <a:chOff x="6893895" y="4227741"/>
            <a:chExt cx="10973779" cy="3965376"/>
          </a:xfrm>
        </p:grpSpPr>
        <p:grpSp>
          <p:nvGrpSpPr>
            <p:cNvPr id="210" name="Google Shape;210;p25"/>
            <p:cNvGrpSpPr/>
            <p:nvPr/>
          </p:nvGrpSpPr>
          <p:grpSpPr>
            <a:xfrm>
              <a:off x="6893895" y="4227741"/>
              <a:ext cx="1473200" cy="1463100"/>
              <a:chOff x="6602493" y="3769678"/>
              <a:chExt cx="1473200" cy="1463100"/>
            </a:xfrm>
          </p:grpSpPr>
          <p:cxnSp>
            <p:nvCxnSpPr>
              <p:cNvPr id="211" name="Google Shape;211;p25"/>
              <p:cNvCxnSpPr/>
              <p:nvPr/>
            </p:nvCxnSpPr>
            <p:spPr>
              <a:xfrm rot="10800000">
                <a:off x="6612593" y="3784600"/>
                <a:ext cx="1463100" cy="0"/>
              </a:xfrm>
              <a:prstGeom prst="straightConnector1">
                <a:avLst/>
              </a:prstGeom>
              <a:noFill/>
              <a:ln cap="flat" cmpd="sng" w="28575">
                <a:solidFill>
                  <a:schemeClr val="dk1"/>
                </a:solidFill>
                <a:prstDash val="solid"/>
                <a:miter lim="800000"/>
                <a:headEnd len="sm" w="sm" type="none"/>
                <a:tailEnd len="sm" w="sm" type="none"/>
              </a:ln>
            </p:spPr>
          </p:cxnSp>
          <p:cxnSp>
            <p:nvCxnSpPr>
              <p:cNvPr id="212" name="Google Shape;212;p25"/>
              <p:cNvCxnSpPr/>
              <p:nvPr/>
            </p:nvCxnSpPr>
            <p:spPr>
              <a:xfrm>
                <a:off x="6602493" y="3769678"/>
                <a:ext cx="0" cy="1463100"/>
              </a:xfrm>
              <a:prstGeom prst="straightConnector1">
                <a:avLst/>
              </a:prstGeom>
              <a:noFill/>
              <a:ln cap="flat" cmpd="sng" w="28575">
                <a:solidFill>
                  <a:schemeClr val="dk1"/>
                </a:solidFill>
                <a:prstDash val="solid"/>
                <a:miter lim="800000"/>
                <a:headEnd len="sm" w="sm" type="none"/>
                <a:tailEnd len="sm" w="sm" type="none"/>
              </a:ln>
            </p:spPr>
          </p:cxnSp>
        </p:grpSp>
        <p:grpSp>
          <p:nvGrpSpPr>
            <p:cNvPr id="213" name="Google Shape;213;p25"/>
            <p:cNvGrpSpPr/>
            <p:nvPr/>
          </p:nvGrpSpPr>
          <p:grpSpPr>
            <a:xfrm rot="10800000">
              <a:off x="16394474" y="6730017"/>
              <a:ext cx="1473200" cy="1463100"/>
              <a:chOff x="6009640" y="2851103"/>
              <a:chExt cx="1473200" cy="1463100"/>
            </a:xfrm>
          </p:grpSpPr>
          <p:cxnSp>
            <p:nvCxnSpPr>
              <p:cNvPr id="214" name="Google Shape;214;p25"/>
              <p:cNvCxnSpPr/>
              <p:nvPr/>
            </p:nvCxnSpPr>
            <p:spPr>
              <a:xfrm rot="10800000">
                <a:off x="6019740" y="2866025"/>
                <a:ext cx="1463100" cy="0"/>
              </a:xfrm>
              <a:prstGeom prst="straightConnector1">
                <a:avLst/>
              </a:prstGeom>
              <a:noFill/>
              <a:ln cap="flat" cmpd="sng" w="28575">
                <a:solidFill>
                  <a:schemeClr val="dk1"/>
                </a:solidFill>
                <a:prstDash val="solid"/>
                <a:miter lim="800000"/>
                <a:headEnd len="sm" w="sm" type="none"/>
                <a:tailEnd len="sm" w="sm" type="none"/>
              </a:ln>
            </p:spPr>
          </p:cxnSp>
          <p:cxnSp>
            <p:nvCxnSpPr>
              <p:cNvPr id="215" name="Google Shape;215;p25"/>
              <p:cNvCxnSpPr/>
              <p:nvPr/>
            </p:nvCxnSpPr>
            <p:spPr>
              <a:xfrm>
                <a:off x="6009640" y="2851103"/>
                <a:ext cx="0" cy="1463100"/>
              </a:xfrm>
              <a:prstGeom prst="straightConnector1">
                <a:avLst/>
              </a:prstGeom>
              <a:noFill/>
              <a:ln cap="flat" cmpd="sng" w="28575">
                <a:solidFill>
                  <a:schemeClr val="dk1"/>
                </a:solidFill>
                <a:prstDash val="solid"/>
                <a:miter lim="800000"/>
                <a:headEnd len="sm" w="sm" type="none"/>
                <a:tailEnd len="sm" w="sm" type="none"/>
              </a:ln>
            </p:spPr>
          </p:cxn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nvSpPr>
        <p:spPr>
          <a:xfrm>
            <a:off x="694325" y="948825"/>
            <a:ext cx="7975200" cy="40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GB" sz="1850"/>
              <a:t>Key Features:</a:t>
            </a:r>
            <a:br>
              <a:rPr b="1" lang="en-GB" sz="1650"/>
            </a:br>
            <a:endParaRPr b="1" sz="750">
              <a:solidFill>
                <a:srgbClr val="0F0F0F"/>
              </a:solidFill>
              <a:latin typeface="Roboto"/>
              <a:ea typeface="Roboto"/>
              <a:cs typeface="Roboto"/>
              <a:sym typeface="Roboto"/>
            </a:endParaRPr>
          </a:p>
          <a:p>
            <a:pPr indent="-346075" lvl="0" marL="457200" rtl="0" algn="l">
              <a:spcBef>
                <a:spcPts val="0"/>
              </a:spcBef>
              <a:spcAft>
                <a:spcPts val="0"/>
              </a:spcAft>
              <a:buClr>
                <a:srgbClr val="0F0F0F"/>
              </a:buClr>
              <a:buSzPts val="1850"/>
              <a:buFont typeface="Roboto"/>
              <a:buChar char="➢"/>
            </a:pPr>
            <a:r>
              <a:rPr lang="en-GB" sz="1850">
                <a:solidFill>
                  <a:srgbClr val="0F0F0F"/>
                </a:solidFill>
                <a:latin typeface="Roboto"/>
                <a:ea typeface="Roboto"/>
                <a:cs typeface="Roboto"/>
                <a:sym typeface="Roboto"/>
              </a:rPr>
              <a:t>Web interface for uploading, searching, and chatting about images</a:t>
            </a:r>
            <a:br>
              <a:rPr lang="en-GB" sz="1850">
                <a:solidFill>
                  <a:srgbClr val="0F0F0F"/>
                </a:solidFill>
                <a:latin typeface="Roboto"/>
                <a:ea typeface="Roboto"/>
                <a:cs typeface="Roboto"/>
                <a:sym typeface="Roboto"/>
              </a:rPr>
            </a:br>
            <a:endParaRPr sz="1850">
              <a:solidFill>
                <a:srgbClr val="0F0F0F"/>
              </a:solidFill>
              <a:latin typeface="Roboto"/>
              <a:ea typeface="Roboto"/>
              <a:cs typeface="Roboto"/>
              <a:sym typeface="Roboto"/>
            </a:endParaRPr>
          </a:p>
          <a:p>
            <a:pPr indent="-346075" lvl="0" marL="457200" rtl="0" algn="l">
              <a:spcBef>
                <a:spcPts val="0"/>
              </a:spcBef>
              <a:spcAft>
                <a:spcPts val="0"/>
              </a:spcAft>
              <a:buClr>
                <a:srgbClr val="0F0F0F"/>
              </a:buClr>
              <a:buSzPts val="1850"/>
              <a:buFont typeface="Roboto"/>
              <a:buChar char="➢"/>
            </a:pPr>
            <a:r>
              <a:rPr lang="en-GB" sz="1850">
                <a:solidFill>
                  <a:srgbClr val="0F0F0F"/>
                </a:solidFill>
                <a:latin typeface="Roboto"/>
                <a:ea typeface="Roboto"/>
                <a:cs typeface="Roboto"/>
                <a:sym typeface="Roboto"/>
              </a:rPr>
              <a:t>Upload images and auto-generate metadata (</a:t>
            </a:r>
            <a:r>
              <a:rPr lang="en-GB" sz="1550">
                <a:solidFill>
                  <a:srgbClr val="0F0F0F"/>
                </a:solidFill>
              </a:rPr>
              <a:t>descriptions and tags</a:t>
            </a:r>
            <a:r>
              <a:rPr lang="en-GB" sz="1850">
                <a:solidFill>
                  <a:srgbClr val="0F0F0F"/>
                </a:solidFill>
                <a:latin typeface="Roboto"/>
                <a:ea typeface="Roboto"/>
                <a:cs typeface="Roboto"/>
                <a:sym typeface="Roboto"/>
              </a:rPr>
              <a:t>) using Google Gemini AI</a:t>
            </a:r>
            <a:br>
              <a:rPr lang="en-GB" sz="1250">
                <a:solidFill>
                  <a:srgbClr val="0F0F0F"/>
                </a:solidFill>
                <a:latin typeface="Roboto"/>
                <a:ea typeface="Roboto"/>
                <a:cs typeface="Roboto"/>
                <a:sym typeface="Roboto"/>
              </a:rPr>
            </a:br>
            <a:endParaRPr sz="1250">
              <a:solidFill>
                <a:srgbClr val="0F0F0F"/>
              </a:solidFill>
              <a:latin typeface="Roboto"/>
              <a:ea typeface="Roboto"/>
              <a:cs typeface="Roboto"/>
              <a:sym typeface="Roboto"/>
            </a:endParaRPr>
          </a:p>
          <a:p>
            <a:pPr indent="-346075" lvl="0" marL="457200" rtl="0" algn="l">
              <a:spcBef>
                <a:spcPts val="0"/>
              </a:spcBef>
              <a:spcAft>
                <a:spcPts val="0"/>
              </a:spcAft>
              <a:buClr>
                <a:srgbClr val="0F0F0F"/>
              </a:buClr>
              <a:buSzPts val="1850"/>
              <a:buFont typeface="Roboto"/>
              <a:buChar char="➢"/>
            </a:pPr>
            <a:r>
              <a:rPr lang="en-GB" sz="1850">
                <a:solidFill>
                  <a:srgbClr val="0F0F0F"/>
                </a:solidFill>
                <a:latin typeface="Roboto"/>
                <a:ea typeface="Roboto"/>
                <a:cs typeface="Roboto"/>
                <a:sym typeface="Roboto"/>
              </a:rPr>
              <a:t>Store images and metadata in ChromaDB, a vector database</a:t>
            </a:r>
            <a:br>
              <a:rPr lang="en-GB" sz="1850">
                <a:solidFill>
                  <a:srgbClr val="0F0F0F"/>
                </a:solidFill>
                <a:latin typeface="Roboto"/>
                <a:ea typeface="Roboto"/>
                <a:cs typeface="Roboto"/>
                <a:sym typeface="Roboto"/>
              </a:rPr>
            </a:br>
            <a:endParaRPr sz="1850">
              <a:solidFill>
                <a:srgbClr val="0F0F0F"/>
              </a:solidFill>
              <a:latin typeface="Roboto"/>
              <a:ea typeface="Roboto"/>
              <a:cs typeface="Roboto"/>
              <a:sym typeface="Roboto"/>
            </a:endParaRPr>
          </a:p>
          <a:p>
            <a:pPr indent="-346075" lvl="0" marL="457200" rtl="0" algn="l">
              <a:spcBef>
                <a:spcPts val="0"/>
              </a:spcBef>
              <a:spcAft>
                <a:spcPts val="0"/>
              </a:spcAft>
              <a:buClr>
                <a:srgbClr val="0F0F0F"/>
              </a:buClr>
              <a:buSzPts val="1850"/>
              <a:buFont typeface="Roboto"/>
              <a:buChar char="➢"/>
            </a:pPr>
            <a:r>
              <a:rPr lang="en-GB" sz="1850">
                <a:solidFill>
                  <a:srgbClr val="0F0F0F"/>
                </a:solidFill>
                <a:latin typeface="Roboto"/>
                <a:ea typeface="Roboto"/>
                <a:cs typeface="Roboto"/>
                <a:sym typeface="Roboto"/>
              </a:rPr>
              <a:t>Search images using text, images, or both (multimodal search)</a:t>
            </a:r>
            <a:br>
              <a:rPr lang="en-GB" sz="1850">
                <a:solidFill>
                  <a:srgbClr val="0F0F0F"/>
                </a:solidFill>
                <a:latin typeface="Roboto"/>
                <a:ea typeface="Roboto"/>
                <a:cs typeface="Roboto"/>
                <a:sym typeface="Roboto"/>
              </a:rPr>
            </a:br>
            <a:endParaRPr sz="1850">
              <a:solidFill>
                <a:srgbClr val="0F0F0F"/>
              </a:solidFill>
              <a:latin typeface="Roboto"/>
              <a:ea typeface="Roboto"/>
              <a:cs typeface="Roboto"/>
              <a:sym typeface="Roboto"/>
            </a:endParaRPr>
          </a:p>
          <a:p>
            <a:pPr indent="-346075" lvl="0" marL="457200" rtl="0" algn="l">
              <a:spcBef>
                <a:spcPts val="0"/>
              </a:spcBef>
              <a:spcAft>
                <a:spcPts val="0"/>
              </a:spcAft>
              <a:buClr>
                <a:srgbClr val="0F0F0F"/>
              </a:buClr>
              <a:buSzPts val="1850"/>
              <a:buFont typeface="Roboto"/>
              <a:buChar char="➢"/>
            </a:pPr>
            <a:r>
              <a:rPr lang="en-GB" sz="1850">
                <a:solidFill>
                  <a:srgbClr val="0F0F0F"/>
                </a:solidFill>
                <a:latin typeface="Roboto"/>
                <a:ea typeface="Roboto"/>
                <a:cs typeface="Roboto"/>
                <a:sym typeface="Roboto"/>
              </a:rPr>
              <a:t>Chat interface supporting image-related queries, general knowledge, and conversations</a:t>
            </a:r>
            <a:endParaRPr sz="1850">
              <a:solidFill>
                <a:srgbClr val="0F0F0F"/>
              </a:solidFill>
              <a:latin typeface="Roboto"/>
              <a:ea typeface="Roboto"/>
              <a:cs typeface="Roboto"/>
              <a:sym typeface="Roboto"/>
            </a:endParaRPr>
          </a:p>
          <a:p>
            <a:pPr indent="0" lvl="0" marL="0" rtl="0" algn="just">
              <a:spcBef>
                <a:spcPts val="0"/>
              </a:spcBef>
              <a:spcAft>
                <a:spcPts val="0"/>
              </a:spcAft>
              <a:buNone/>
            </a:pPr>
            <a:r>
              <a:t/>
            </a:r>
            <a:endParaRPr b="1" sz="2400">
              <a:latin typeface="Calibri"/>
              <a:ea typeface="Calibri"/>
              <a:cs typeface="Calibri"/>
              <a:sym typeface="Calibri"/>
            </a:endParaRPr>
          </a:p>
        </p:txBody>
      </p:sp>
      <p:sp>
        <p:nvSpPr>
          <p:cNvPr id="149" name="Google Shape;149;p15"/>
          <p:cNvSpPr txBox="1"/>
          <p:nvPr>
            <p:ph idx="4294967295" type="subTitle"/>
          </p:nvPr>
        </p:nvSpPr>
        <p:spPr>
          <a:xfrm>
            <a:off x="932550" y="320350"/>
            <a:ext cx="7278900" cy="7599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3000">
                <a:solidFill>
                  <a:schemeClr val="lt1"/>
                </a:solidFill>
              </a:rPr>
              <a:t>Project Summary</a:t>
            </a:r>
            <a:endParaRPr b="1" sz="30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407625" y="398000"/>
            <a:ext cx="8468400" cy="4968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Technologies and Tools</a:t>
            </a:r>
            <a:endParaRPr b="1" sz="1900">
              <a:solidFill>
                <a:schemeClr val="lt1"/>
              </a:solidFill>
              <a:latin typeface="Calibri"/>
              <a:ea typeface="Calibri"/>
              <a:cs typeface="Calibri"/>
              <a:sym typeface="Calibri"/>
            </a:endParaRPr>
          </a:p>
          <a:p>
            <a:pPr indent="0" lvl="0" marL="0" marR="0" rtl="0" algn="l">
              <a:spcBef>
                <a:spcPts val="0"/>
              </a:spcBef>
              <a:spcAft>
                <a:spcPts val="0"/>
              </a:spcAft>
              <a:buNone/>
            </a:pPr>
            <a:r>
              <a:t/>
            </a:r>
            <a:endParaRPr b="1" sz="1500">
              <a:solidFill>
                <a:srgbClr val="000000"/>
              </a:solidFill>
              <a:latin typeface="Calibri"/>
              <a:ea typeface="Calibri"/>
              <a:cs typeface="Calibri"/>
              <a:sym typeface="Calibri"/>
            </a:endParaRPr>
          </a:p>
          <a:p>
            <a:pPr indent="0" lvl="0" marL="0" marR="0" rtl="0" algn="l">
              <a:spcBef>
                <a:spcPts val="0"/>
              </a:spcBef>
              <a:spcAft>
                <a:spcPts val="0"/>
              </a:spcAft>
              <a:buNone/>
            </a:pPr>
            <a:r>
              <a:rPr b="1" lang="en-GB" sz="1550"/>
              <a:t>Backend:</a:t>
            </a:r>
            <a:endParaRPr b="1" sz="1550"/>
          </a:p>
          <a:p>
            <a:pPr indent="-323850" lvl="0" marL="457200" rtl="0" algn="l">
              <a:lnSpc>
                <a:spcPct val="115000"/>
              </a:lnSpc>
              <a:spcBef>
                <a:spcPts val="900"/>
              </a:spcBef>
              <a:spcAft>
                <a:spcPts val="0"/>
              </a:spcAft>
              <a:buSzPts val="1500"/>
              <a:buChar char="●"/>
            </a:pPr>
            <a:r>
              <a:rPr b="1" lang="en-GB" sz="1550"/>
              <a:t>FastAPI</a:t>
            </a:r>
            <a:r>
              <a:rPr lang="en-GB" sz="1550"/>
              <a:t>: Web framework for building RESTful APIs</a:t>
            </a:r>
            <a:endParaRPr sz="1550"/>
          </a:p>
          <a:p>
            <a:pPr indent="-323850" lvl="0" marL="457200" rtl="0" algn="l">
              <a:lnSpc>
                <a:spcPct val="115000"/>
              </a:lnSpc>
              <a:spcBef>
                <a:spcPts val="0"/>
              </a:spcBef>
              <a:spcAft>
                <a:spcPts val="0"/>
              </a:spcAft>
              <a:buSzPts val="1500"/>
              <a:buChar char="●"/>
            </a:pPr>
            <a:r>
              <a:rPr b="1" lang="en-GB" sz="1550"/>
              <a:t>ChromaDB</a:t>
            </a:r>
            <a:r>
              <a:rPr lang="en-GB" sz="1550"/>
              <a:t>: Vector database for storing image embeddings and metadata</a:t>
            </a:r>
            <a:endParaRPr sz="1550"/>
          </a:p>
          <a:p>
            <a:pPr indent="-323850" lvl="0" marL="457200" rtl="0" algn="l">
              <a:lnSpc>
                <a:spcPct val="115000"/>
              </a:lnSpc>
              <a:spcBef>
                <a:spcPts val="0"/>
              </a:spcBef>
              <a:spcAft>
                <a:spcPts val="0"/>
              </a:spcAft>
              <a:buSzPts val="1500"/>
              <a:buChar char="●"/>
            </a:pPr>
            <a:r>
              <a:rPr b="1" lang="en-GB" sz="1550"/>
              <a:t>Google Gemini AI</a:t>
            </a:r>
            <a:r>
              <a:rPr lang="en-GB" sz="1550"/>
              <a:t>: Generates image descriptions and tags</a:t>
            </a:r>
            <a:endParaRPr sz="1550"/>
          </a:p>
          <a:p>
            <a:pPr indent="-323850" lvl="0" marL="457200" rtl="0" algn="l">
              <a:lnSpc>
                <a:spcPct val="115000"/>
              </a:lnSpc>
              <a:spcBef>
                <a:spcPts val="0"/>
              </a:spcBef>
              <a:spcAft>
                <a:spcPts val="0"/>
              </a:spcAft>
              <a:buSzPts val="1500"/>
              <a:buChar char="●"/>
            </a:pPr>
            <a:r>
              <a:rPr b="1" lang="en-GB" sz="1550"/>
              <a:t>OpenCLIP</a:t>
            </a:r>
            <a:r>
              <a:rPr lang="en-GB" sz="1550"/>
              <a:t>: Creates image and text embeddings for search</a:t>
            </a:r>
            <a:endParaRPr sz="1550"/>
          </a:p>
          <a:p>
            <a:pPr indent="-323850" lvl="0" marL="457200" rtl="0" algn="l">
              <a:lnSpc>
                <a:spcPct val="115000"/>
              </a:lnSpc>
              <a:spcBef>
                <a:spcPts val="0"/>
              </a:spcBef>
              <a:spcAft>
                <a:spcPts val="0"/>
              </a:spcAft>
              <a:buSzPts val="1500"/>
              <a:buChar char="●"/>
            </a:pPr>
            <a:r>
              <a:rPr b="1" lang="en-GB" sz="1550"/>
              <a:t>LangChain</a:t>
            </a:r>
            <a:r>
              <a:rPr lang="en-GB" sz="1550"/>
              <a:t>: Manages conversational AI chains and memory</a:t>
            </a:r>
            <a:endParaRPr sz="1550"/>
          </a:p>
          <a:p>
            <a:pPr indent="0" lvl="0" marL="0" rtl="0" algn="l">
              <a:lnSpc>
                <a:spcPct val="115000"/>
              </a:lnSpc>
              <a:spcBef>
                <a:spcPts val="900"/>
              </a:spcBef>
              <a:spcAft>
                <a:spcPts val="0"/>
              </a:spcAft>
              <a:buNone/>
            </a:pPr>
            <a:r>
              <a:rPr b="1" lang="en-GB" sz="1550"/>
              <a:t>Frontend:</a:t>
            </a:r>
            <a:endParaRPr b="1" sz="1550"/>
          </a:p>
          <a:p>
            <a:pPr indent="-323850" lvl="0" marL="457200" rtl="0" algn="l">
              <a:lnSpc>
                <a:spcPct val="115000"/>
              </a:lnSpc>
              <a:spcBef>
                <a:spcPts val="1800"/>
              </a:spcBef>
              <a:spcAft>
                <a:spcPts val="0"/>
              </a:spcAft>
              <a:buSzPts val="1500"/>
              <a:buChar char="●"/>
            </a:pPr>
            <a:r>
              <a:rPr b="1" lang="en-GB" sz="1550"/>
              <a:t>Jinja2</a:t>
            </a:r>
            <a:r>
              <a:rPr lang="en-GB" sz="1550"/>
              <a:t>: HTML templating for rendering web pages</a:t>
            </a:r>
            <a:endParaRPr sz="1550"/>
          </a:p>
          <a:p>
            <a:pPr indent="0" lvl="0" marL="0" rtl="0" algn="l">
              <a:lnSpc>
                <a:spcPct val="115000"/>
              </a:lnSpc>
              <a:spcBef>
                <a:spcPts val="900"/>
              </a:spcBef>
              <a:spcAft>
                <a:spcPts val="0"/>
              </a:spcAft>
              <a:buNone/>
            </a:pPr>
            <a:r>
              <a:rPr b="1" lang="en-GB" sz="1550"/>
              <a:t>Other Libraries:</a:t>
            </a:r>
            <a:endParaRPr b="1" sz="1550"/>
          </a:p>
          <a:p>
            <a:pPr indent="-323850" lvl="0" marL="457200" rtl="0" algn="l">
              <a:lnSpc>
                <a:spcPct val="115000"/>
              </a:lnSpc>
              <a:spcBef>
                <a:spcPts val="1800"/>
              </a:spcBef>
              <a:spcAft>
                <a:spcPts val="0"/>
              </a:spcAft>
              <a:buSzPts val="1500"/>
              <a:buChar char="●"/>
            </a:pPr>
            <a:r>
              <a:rPr b="1" lang="en-GB" sz="1550"/>
              <a:t>dotenv</a:t>
            </a:r>
            <a:r>
              <a:rPr lang="en-GB" sz="1550"/>
              <a:t>: Environment variable management</a:t>
            </a:r>
            <a:endParaRPr sz="1550"/>
          </a:p>
          <a:p>
            <a:pPr indent="-323850" lvl="0" marL="457200" rtl="0" algn="l">
              <a:lnSpc>
                <a:spcPct val="115000"/>
              </a:lnSpc>
              <a:spcBef>
                <a:spcPts val="0"/>
              </a:spcBef>
              <a:spcAft>
                <a:spcPts val="0"/>
              </a:spcAft>
              <a:buSzPts val="1500"/>
              <a:buChar char="●"/>
            </a:pPr>
            <a:r>
              <a:rPr b="1" lang="en-GB" sz="1550"/>
              <a:t>sklearn</a:t>
            </a:r>
            <a:r>
              <a:rPr lang="en-GB" sz="1550"/>
              <a:t>: Cosine similarity calculations</a:t>
            </a:r>
            <a:endParaRPr sz="1550"/>
          </a:p>
          <a:p>
            <a:pPr indent="0" lvl="0" marL="457200" marR="0" rtl="0" algn="l">
              <a:spcBef>
                <a:spcPts val="900"/>
              </a:spcBef>
              <a:spcAft>
                <a:spcPts val="0"/>
              </a:spcAft>
              <a:buNone/>
            </a:pPr>
            <a:r>
              <a:t/>
            </a:r>
            <a:endParaRPr sz="18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7"/>
          <p:cNvSpPr txBox="1"/>
          <p:nvPr/>
        </p:nvSpPr>
        <p:spPr>
          <a:xfrm>
            <a:off x="407625" y="398000"/>
            <a:ext cx="84684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Results</a:t>
            </a:r>
            <a:endParaRPr sz="1950"/>
          </a:p>
          <a:p>
            <a:pPr indent="0" lvl="0" marL="457200" rtl="0" algn="l">
              <a:lnSpc>
                <a:spcPct val="115000"/>
              </a:lnSpc>
              <a:spcBef>
                <a:spcPts val="900"/>
              </a:spcBef>
              <a:spcAft>
                <a:spcPts val="1500"/>
              </a:spcAft>
              <a:buNone/>
            </a:pPr>
            <a:r>
              <a:rPr b="1" lang="en-GB" sz="1950"/>
              <a:t>Gallery Page:</a:t>
            </a:r>
            <a:endParaRPr b="1" sz="1550"/>
          </a:p>
        </p:txBody>
      </p:sp>
      <p:pic>
        <p:nvPicPr>
          <p:cNvPr id="160" name="Google Shape;160;p17" title="Capture.PNG"/>
          <p:cNvPicPr preferRelativeResize="0"/>
          <p:nvPr/>
        </p:nvPicPr>
        <p:blipFill>
          <a:blip r:embed="rId3">
            <a:alphaModFix/>
          </a:blip>
          <a:stretch>
            <a:fillRect/>
          </a:stretch>
        </p:blipFill>
        <p:spPr>
          <a:xfrm>
            <a:off x="1060550" y="1388300"/>
            <a:ext cx="4427149" cy="2435950"/>
          </a:xfrm>
          <a:prstGeom prst="rect">
            <a:avLst/>
          </a:prstGeom>
          <a:noFill/>
          <a:ln>
            <a:noFill/>
          </a:ln>
        </p:spPr>
      </p:pic>
      <p:pic>
        <p:nvPicPr>
          <p:cNvPr id="161" name="Google Shape;161;p17" title="tags.PNG"/>
          <p:cNvPicPr preferRelativeResize="0"/>
          <p:nvPr/>
        </p:nvPicPr>
        <p:blipFill>
          <a:blip r:embed="rId4">
            <a:alphaModFix/>
          </a:blip>
          <a:stretch>
            <a:fillRect/>
          </a:stretch>
        </p:blipFill>
        <p:spPr>
          <a:xfrm>
            <a:off x="5784200" y="1215200"/>
            <a:ext cx="2687850" cy="3124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8"/>
          <p:cNvSpPr txBox="1"/>
          <p:nvPr/>
        </p:nvSpPr>
        <p:spPr>
          <a:xfrm>
            <a:off x="407625" y="398000"/>
            <a:ext cx="84684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Results</a:t>
            </a:r>
            <a:endParaRPr sz="1950"/>
          </a:p>
          <a:p>
            <a:pPr indent="0" lvl="0" marL="457200" rtl="0" algn="l">
              <a:lnSpc>
                <a:spcPct val="115000"/>
              </a:lnSpc>
              <a:spcBef>
                <a:spcPts val="900"/>
              </a:spcBef>
              <a:spcAft>
                <a:spcPts val="1500"/>
              </a:spcAft>
              <a:buNone/>
            </a:pPr>
            <a:r>
              <a:rPr b="1" lang="en-GB" sz="1950"/>
              <a:t>Image Upload</a:t>
            </a:r>
            <a:r>
              <a:rPr b="1" lang="en-GB" sz="1950"/>
              <a:t> Page: </a:t>
            </a:r>
            <a:r>
              <a:rPr lang="en-GB" sz="1650"/>
              <a:t>Support multiple images upload</a:t>
            </a:r>
            <a:endParaRPr sz="1250"/>
          </a:p>
        </p:txBody>
      </p:sp>
      <p:pic>
        <p:nvPicPr>
          <p:cNvPr id="167" name="Google Shape;167;p18" title="uploadsss.PNG"/>
          <p:cNvPicPr preferRelativeResize="0"/>
          <p:nvPr/>
        </p:nvPicPr>
        <p:blipFill>
          <a:blip r:embed="rId3">
            <a:alphaModFix/>
          </a:blip>
          <a:stretch>
            <a:fillRect/>
          </a:stretch>
        </p:blipFill>
        <p:spPr>
          <a:xfrm>
            <a:off x="1432075" y="1367600"/>
            <a:ext cx="5858800" cy="277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nvSpPr>
        <p:spPr>
          <a:xfrm>
            <a:off x="407625" y="245600"/>
            <a:ext cx="84684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Results</a:t>
            </a:r>
            <a:endParaRPr sz="1950"/>
          </a:p>
          <a:p>
            <a:pPr indent="0" lvl="0" marL="457200" rtl="0" algn="l">
              <a:lnSpc>
                <a:spcPct val="115000"/>
              </a:lnSpc>
              <a:spcBef>
                <a:spcPts val="900"/>
              </a:spcBef>
              <a:spcAft>
                <a:spcPts val="1500"/>
              </a:spcAft>
              <a:buNone/>
            </a:pPr>
            <a:r>
              <a:rPr b="1" lang="en-GB" sz="1950"/>
              <a:t>Chat</a:t>
            </a:r>
            <a:r>
              <a:rPr b="1" lang="en-GB" sz="1950"/>
              <a:t> Page: </a:t>
            </a:r>
            <a:r>
              <a:rPr lang="en-GB" sz="1650"/>
              <a:t>Text-to-Image and Image-to-Image search</a:t>
            </a:r>
            <a:endParaRPr sz="1250"/>
          </a:p>
        </p:txBody>
      </p:sp>
      <p:pic>
        <p:nvPicPr>
          <p:cNvPr id="173" name="Google Shape;173;p19" title="Chat_cat.PNG"/>
          <p:cNvPicPr preferRelativeResize="0"/>
          <p:nvPr/>
        </p:nvPicPr>
        <p:blipFill>
          <a:blip r:embed="rId3">
            <a:alphaModFix/>
          </a:blip>
          <a:stretch>
            <a:fillRect/>
          </a:stretch>
        </p:blipFill>
        <p:spPr>
          <a:xfrm>
            <a:off x="2134375" y="1291400"/>
            <a:ext cx="6279325" cy="1558650"/>
          </a:xfrm>
          <a:prstGeom prst="rect">
            <a:avLst/>
          </a:prstGeom>
          <a:noFill/>
          <a:ln>
            <a:noFill/>
          </a:ln>
        </p:spPr>
      </p:pic>
      <p:pic>
        <p:nvPicPr>
          <p:cNvPr id="174" name="Google Shape;174;p19" title="image search.PNG"/>
          <p:cNvPicPr preferRelativeResize="0"/>
          <p:nvPr/>
        </p:nvPicPr>
        <p:blipFill>
          <a:blip r:embed="rId4">
            <a:alphaModFix/>
          </a:blip>
          <a:stretch>
            <a:fillRect/>
          </a:stretch>
        </p:blipFill>
        <p:spPr>
          <a:xfrm>
            <a:off x="2166900" y="3074850"/>
            <a:ext cx="6279324" cy="1631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0"/>
          <p:cNvSpPr txBox="1"/>
          <p:nvPr/>
        </p:nvSpPr>
        <p:spPr>
          <a:xfrm>
            <a:off x="407625" y="398000"/>
            <a:ext cx="84684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Results</a:t>
            </a:r>
            <a:endParaRPr sz="1950"/>
          </a:p>
          <a:p>
            <a:pPr indent="0" lvl="0" marL="0" rtl="0" algn="l">
              <a:lnSpc>
                <a:spcPct val="115000"/>
              </a:lnSpc>
              <a:spcBef>
                <a:spcPts val="900"/>
              </a:spcBef>
              <a:spcAft>
                <a:spcPts val="1500"/>
              </a:spcAft>
              <a:buNone/>
            </a:pPr>
            <a:r>
              <a:rPr b="1" lang="en-GB" sz="1950"/>
              <a:t>Chat Page: </a:t>
            </a:r>
            <a:r>
              <a:rPr lang="en-GB" sz="1650"/>
              <a:t>General Knowledge related search</a:t>
            </a:r>
            <a:endParaRPr sz="1250"/>
          </a:p>
        </p:txBody>
      </p:sp>
      <p:pic>
        <p:nvPicPr>
          <p:cNvPr id="180" name="Google Shape;180;p20" title="general chat.PNG"/>
          <p:cNvPicPr preferRelativeResize="0"/>
          <p:nvPr/>
        </p:nvPicPr>
        <p:blipFill>
          <a:blip r:embed="rId3">
            <a:alphaModFix/>
          </a:blip>
          <a:stretch>
            <a:fillRect/>
          </a:stretch>
        </p:blipFill>
        <p:spPr>
          <a:xfrm>
            <a:off x="1321775" y="1596200"/>
            <a:ext cx="7436125" cy="2626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nvSpPr>
        <p:spPr>
          <a:xfrm>
            <a:off x="407625" y="398000"/>
            <a:ext cx="84684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Results</a:t>
            </a:r>
            <a:endParaRPr sz="1950"/>
          </a:p>
          <a:p>
            <a:pPr indent="0" lvl="0" marL="0" rtl="0" algn="l">
              <a:lnSpc>
                <a:spcPct val="115000"/>
              </a:lnSpc>
              <a:spcBef>
                <a:spcPts val="900"/>
              </a:spcBef>
              <a:spcAft>
                <a:spcPts val="1500"/>
              </a:spcAft>
              <a:buNone/>
            </a:pPr>
            <a:r>
              <a:rPr b="1" lang="en-GB" sz="1950"/>
              <a:t>Chat Page: </a:t>
            </a:r>
            <a:r>
              <a:rPr lang="en-GB" sz="1650"/>
              <a:t>Memorization</a:t>
            </a:r>
            <a:endParaRPr sz="1250"/>
          </a:p>
        </p:txBody>
      </p:sp>
      <p:pic>
        <p:nvPicPr>
          <p:cNvPr id="186" name="Google Shape;186;p21"/>
          <p:cNvPicPr preferRelativeResize="0"/>
          <p:nvPr/>
        </p:nvPicPr>
        <p:blipFill>
          <a:blip r:embed="rId3">
            <a:alphaModFix/>
          </a:blip>
          <a:stretch>
            <a:fillRect/>
          </a:stretch>
        </p:blipFill>
        <p:spPr>
          <a:xfrm>
            <a:off x="1354800" y="1443800"/>
            <a:ext cx="7413926" cy="3024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2"/>
          <p:cNvSpPr txBox="1"/>
          <p:nvPr/>
        </p:nvSpPr>
        <p:spPr>
          <a:xfrm>
            <a:off x="407625" y="398000"/>
            <a:ext cx="8468400" cy="4133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GB" sz="2500">
                <a:solidFill>
                  <a:srgbClr val="000000"/>
                </a:solidFill>
                <a:latin typeface="Calibri"/>
                <a:ea typeface="Calibri"/>
                <a:cs typeface="Calibri"/>
                <a:sym typeface="Calibri"/>
              </a:rPr>
              <a:t>   </a:t>
            </a:r>
            <a:r>
              <a:rPr lang="en-GB" sz="3000">
                <a:solidFill>
                  <a:schemeClr val="lt1"/>
                </a:solidFill>
                <a:latin typeface="Calibri"/>
                <a:ea typeface="Calibri"/>
                <a:cs typeface="Calibri"/>
                <a:sym typeface="Calibri"/>
              </a:rPr>
              <a:t>Challenges Faced</a:t>
            </a:r>
            <a:endParaRPr b="1" sz="1900">
              <a:solidFill>
                <a:schemeClr val="lt1"/>
              </a:solidFill>
              <a:latin typeface="Calibri"/>
              <a:ea typeface="Calibri"/>
              <a:cs typeface="Calibri"/>
              <a:sym typeface="Calibri"/>
            </a:endParaRPr>
          </a:p>
          <a:p>
            <a:pPr indent="0" lvl="0" marL="0" rtl="0" algn="l">
              <a:lnSpc>
                <a:spcPct val="120000"/>
              </a:lnSpc>
              <a:spcBef>
                <a:spcPts val="2000"/>
              </a:spcBef>
              <a:spcAft>
                <a:spcPts val="0"/>
              </a:spcAft>
              <a:buNone/>
            </a:pPr>
            <a:r>
              <a:t/>
            </a:r>
            <a:endParaRPr sz="1950"/>
          </a:p>
          <a:p>
            <a:pPr indent="-349250" lvl="0" marL="457200" rtl="0" algn="l">
              <a:lnSpc>
                <a:spcPct val="115000"/>
              </a:lnSpc>
              <a:spcBef>
                <a:spcPts val="900"/>
              </a:spcBef>
              <a:spcAft>
                <a:spcPts val="0"/>
              </a:spcAft>
              <a:buSzPts val="1900"/>
              <a:buChar char="❖"/>
            </a:pPr>
            <a:r>
              <a:rPr lang="en-GB" sz="1950"/>
              <a:t>Optimizing ChromaDB for efficient storage and retrieval of embeddings</a:t>
            </a:r>
            <a:br>
              <a:rPr lang="en-GB" sz="1950"/>
            </a:br>
            <a:endParaRPr sz="1950"/>
          </a:p>
          <a:p>
            <a:pPr indent="-349250" lvl="0" marL="457200" rtl="0" algn="l">
              <a:lnSpc>
                <a:spcPct val="115000"/>
              </a:lnSpc>
              <a:spcBef>
                <a:spcPts val="0"/>
              </a:spcBef>
              <a:spcAft>
                <a:spcPts val="0"/>
              </a:spcAft>
              <a:buSzPts val="1900"/>
              <a:buChar char="❖"/>
            </a:pPr>
            <a:r>
              <a:rPr lang="en-GB" sz="1950"/>
              <a:t>Handling multimodal inputs (text and images) for search and chat</a:t>
            </a:r>
            <a:br>
              <a:rPr lang="en-GB" sz="1950"/>
            </a:br>
            <a:endParaRPr sz="1950"/>
          </a:p>
          <a:p>
            <a:pPr indent="-349250" lvl="0" marL="457200" rtl="0" algn="l">
              <a:lnSpc>
                <a:spcPct val="115000"/>
              </a:lnSpc>
              <a:spcBef>
                <a:spcPts val="0"/>
              </a:spcBef>
              <a:spcAft>
                <a:spcPts val="0"/>
              </a:spcAft>
              <a:buSzPts val="1900"/>
              <a:buChar char="❖"/>
            </a:pPr>
            <a:r>
              <a:rPr lang="en-GB" sz="1950"/>
              <a:t>Ensuring real-time performance for search and chat responses</a:t>
            </a:r>
            <a:br>
              <a:rPr lang="en-GB" sz="1950"/>
            </a:br>
            <a:endParaRPr sz="1950"/>
          </a:p>
          <a:p>
            <a:pPr indent="-342900" lvl="0" marL="457200" rtl="0" algn="l">
              <a:lnSpc>
                <a:spcPct val="115000"/>
              </a:lnSpc>
              <a:spcBef>
                <a:spcPts val="0"/>
              </a:spcBef>
              <a:spcAft>
                <a:spcPts val="0"/>
              </a:spcAft>
              <a:buSzPts val="1800"/>
              <a:buChar char="❖"/>
            </a:pPr>
            <a:r>
              <a:rPr lang="en-GB" sz="1950"/>
              <a:t>Coordinating fro</a:t>
            </a:r>
            <a:r>
              <a:rPr lang="en-GB" sz="1850"/>
              <a:t>ntend-backend integration for a seamless experience</a:t>
            </a:r>
            <a:endParaRPr sz="1850"/>
          </a:p>
          <a:p>
            <a:pPr indent="0" lvl="0" marL="0" marR="0" rtl="0" algn="l">
              <a:spcBef>
                <a:spcPts val="1500"/>
              </a:spcBef>
              <a:spcAft>
                <a:spcPts val="0"/>
              </a:spcAft>
              <a:buNone/>
            </a:pPr>
            <a:r>
              <a:t/>
            </a:r>
            <a:endParaRPr b="1" sz="155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