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5"/>
  </p:notesMasterIdLst>
  <p:sldIdLst>
    <p:sldId id="364" r:id="rId5"/>
    <p:sldId id="351" r:id="rId6"/>
    <p:sldId id="375" r:id="rId7"/>
    <p:sldId id="257" r:id="rId8"/>
    <p:sldId id="284" r:id="rId9"/>
    <p:sldId id="285" r:id="rId10"/>
    <p:sldId id="377" r:id="rId11"/>
    <p:sldId id="344" r:id="rId12"/>
    <p:sldId id="376" r:id="rId13"/>
    <p:sldId id="372" r:id="rId14"/>
    <p:sldId id="371" r:id="rId15"/>
    <p:sldId id="378" r:id="rId16"/>
    <p:sldId id="379" r:id="rId17"/>
    <p:sldId id="373" r:id="rId18"/>
    <p:sldId id="381" r:id="rId19"/>
    <p:sldId id="382" r:id="rId20"/>
    <p:sldId id="380" r:id="rId21"/>
    <p:sldId id="383" r:id="rId22"/>
    <p:sldId id="384" r:id="rId23"/>
    <p:sldId id="34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34" autoAdjust="0"/>
  </p:normalViewPr>
  <p:slideViewPr>
    <p:cSldViewPr snapToGrid="0">
      <p:cViewPr varScale="1">
        <p:scale>
          <a:sx n="85" d="100"/>
          <a:sy n="85" d="100"/>
        </p:scale>
        <p:origin x="523" y="6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pPr/>
              <a:t>4/22/2022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pPr/>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pPr/>
              <a:t>8</a:t>
            </a:fld>
            <a:endParaRPr lang="en-US" dirty="0"/>
          </a:p>
        </p:txBody>
      </p:sp>
    </p:spTree>
    <p:extLst>
      <p:ext uri="{BB962C8B-B14F-4D97-AF65-F5344CB8AC3E}">
        <p14:creationId xmlns:p14="http://schemas.microsoft.com/office/powerpoint/2010/main" val="189731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pPr/>
              <a:t>9</a:t>
            </a:fld>
            <a:endParaRPr lang="en-US" dirty="0"/>
          </a:p>
        </p:txBody>
      </p:sp>
    </p:spTree>
    <p:extLst>
      <p:ext uri="{BB962C8B-B14F-4D97-AF65-F5344CB8AC3E}">
        <p14:creationId xmlns:p14="http://schemas.microsoft.com/office/powerpoint/2010/main" val="107300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pPr/>
              <a:t>15</a:t>
            </a:fld>
            <a:endParaRPr lang="en-US" dirty="0"/>
          </a:p>
        </p:txBody>
      </p:sp>
    </p:spTree>
    <p:extLst>
      <p:ext uri="{BB962C8B-B14F-4D97-AF65-F5344CB8AC3E}">
        <p14:creationId xmlns:p14="http://schemas.microsoft.com/office/powerpoint/2010/main" val="18409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pPr/>
              <a:t>16</a:t>
            </a:fld>
            <a:endParaRPr lang="en-US" dirty="0"/>
          </a:p>
        </p:txBody>
      </p:sp>
    </p:spTree>
    <p:extLst>
      <p:ext uri="{BB962C8B-B14F-4D97-AF65-F5344CB8AC3E}">
        <p14:creationId xmlns:p14="http://schemas.microsoft.com/office/powerpoint/2010/main" val="98656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pPr/>
              <a:t>18</a:t>
            </a:fld>
            <a:endParaRPr lang="en-US" dirty="0"/>
          </a:p>
        </p:txBody>
      </p:sp>
    </p:spTree>
    <p:extLst>
      <p:ext uri="{BB962C8B-B14F-4D97-AF65-F5344CB8AC3E}">
        <p14:creationId xmlns:p14="http://schemas.microsoft.com/office/powerpoint/2010/main" val="375954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pPr/>
              <a:t>19</a:t>
            </a:fld>
            <a:endParaRPr lang="en-US" dirty="0"/>
          </a:p>
        </p:txBody>
      </p:sp>
    </p:spTree>
    <p:extLst>
      <p:ext uri="{BB962C8B-B14F-4D97-AF65-F5344CB8AC3E}">
        <p14:creationId xmlns:p14="http://schemas.microsoft.com/office/powerpoint/2010/main" val="375954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4/22/2022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4/22/2022</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pPr/>
              <a:t>4/22/2022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Videos/VOICE%20BASED%20EMAIL%20SYSTEM%20FOR%20VISUALLY%20IMPAIRED%20journal%20(1).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79" y="744717"/>
            <a:ext cx="9731587" cy="882915"/>
          </a:xfrm>
        </p:spPr>
        <p:txBody>
          <a:bodyPr anchor="b">
            <a:normAutofit/>
          </a:bodyPr>
          <a:lstStyle/>
          <a:p>
            <a:pPr algn="ctr"/>
            <a:r>
              <a:rPr lang="en-US" sz="2400" b="1" dirty="0">
                <a:latin typeface="Times New Roman" pitchFamily="18" charset="0"/>
                <a:cs typeface="Times New Roman" pitchFamily="18" charset="0"/>
              </a:rPr>
              <a:t>VOICE BASED EMAIL SYSTEM FOR VISUALLY IMPAIRED</a:t>
            </a:r>
            <a:endParaRPr lang="en-US" sz="2400" dirty="0">
              <a:solidFill>
                <a:schemeClr val="tx1"/>
              </a:solidFill>
            </a:endParaRP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2093976"/>
            <a:ext cx="10058400" cy="3931920"/>
          </a:xfrm>
        </p:spPr>
        <p:txBody>
          <a:bodyPr>
            <a:normAutofit fontScale="25000" lnSpcReduction="20000"/>
          </a:bodyPr>
          <a:lstStyle/>
          <a:p>
            <a:pPr algn="ctr"/>
            <a:endParaRPr lang="en-IN" b="1" dirty="0"/>
          </a:p>
          <a:p>
            <a:pPr algn="ctr"/>
            <a:endParaRPr lang="en-IN" b="1" dirty="0"/>
          </a:p>
          <a:p>
            <a:pPr algn="ctr"/>
            <a:endParaRPr lang="en-IN" b="1" dirty="0"/>
          </a:p>
          <a:p>
            <a:pPr algn="ctr"/>
            <a:endParaRPr lang="en-IN" b="1" dirty="0"/>
          </a:p>
          <a:p>
            <a:pPr algn="ctr"/>
            <a:endParaRPr lang="en-IN" b="1" dirty="0"/>
          </a:p>
          <a:p>
            <a:pPr algn="ctr"/>
            <a:r>
              <a:rPr lang="en-IN" sz="4800" b="1" dirty="0">
                <a:latin typeface="Times New Roman" pitchFamily="18" charset="0"/>
                <a:cs typeface="Times New Roman" pitchFamily="18" charset="0"/>
              </a:rPr>
              <a:t>Department of computer science and engineering</a:t>
            </a:r>
          </a:p>
          <a:p>
            <a:pPr algn="ctr"/>
            <a:r>
              <a:rPr lang="en-IN" sz="4800" dirty="0">
                <a:latin typeface="Times New Roman" pitchFamily="18" charset="0"/>
                <a:cs typeface="Times New Roman" pitchFamily="18" charset="0"/>
              </a:rPr>
              <a:t>under the guidance of</a:t>
            </a:r>
          </a:p>
          <a:p>
            <a:pPr algn="ctr"/>
            <a:r>
              <a:rPr lang="en-IN" sz="4800" b="1" dirty="0" err="1">
                <a:latin typeface="Times New Roman" pitchFamily="18" charset="0"/>
                <a:cs typeface="Times New Roman" pitchFamily="18" charset="0"/>
              </a:rPr>
              <a:t>Dr.y.adilakshmi</a:t>
            </a:r>
            <a:r>
              <a:rPr lang="en-IN" sz="4800" b="1" baseline="-25000" dirty="0">
                <a:solidFill>
                  <a:srgbClr val="000000"/>
                </a:solidFill>
                <a:latin typeface="Times New Roman"/>
                <a:ea typeface="Times New Roman"/>
              </a:rPr>
              <a:t>, M.Tech, PhD</a:t>
            </a:r>
            <a:endParaRPr lang="en-IN" sz="4800" b="1" dirty="0">
              <a:latin typeface="Times New Roman" pitchFamily="18" charset="0"/>
              <a:cs typeface="Times New Roman" pitchFamily="18" charset="0"/>
            </a:endParaRPr>
          </a:p>
          <a:p>
            <a:pPr algn="ctr"/>
            <a:r>
              <a:rPr lang="en-IN" sz="4800" b="1" dirty="0">
                <a:latin typeface="Times New Roman" pitchFamily="18" charset="0"/>
                <a:cs typeface="Times New Roman" pitchFamily="18" charset="0"/>
              </a:rPr>
              <a:t>Associate Professor</a:t>
            </a:r>
          </a:p>
          <a:p>
            <a:pPr algn="ctr"/>
            <a:r>
              <a:rPr lang="en-IN" sz="4800" dirty="0">
                <a:latin typeface="Times New Roman" pitchFamily="18" charset="0"/>
                <a:cs typeface="Times New Roman" pitchFamily="18" charset="0"/>
              </a:rPr>
              <a:t>By</a:t>
            </a:r>
          </a:p>
          <a:p>
            <a:pPr algn="ctr"/>
            <a:r>
              <a:rPr lang="en-US" sz="4800" dirty="0">
                <a:latin typeface="Times New Roman" pitchFamily="18" charset="0"/>
                <a:cs typeface="Times New Roman" pitchFamily="18" charset="0"/>
              </a:rPr>
              <a:t>SIRAZUNNISA – 18481A05K2     </a:t>
            </a:r>
          </a:p>
          <a:p>
            <a:pPr>
              <a:lnSpc>
                <a:spcPct val="170000"/>
              </a:lnSpc>
            </a:pPr>
            <a:r>
              <a:rPr lang="en-US" sz="4800" dirty="0">
                <a:latin typeface="Times New Roman" pitchFamily="18" charset="0"/>
                <a:cs typeface="Times New Roman" pitchFamily="18" charset="0"/>
              </a:rPr>
              <a:t>			              V . SAI CHAND – 18481A05M9     </a:t>
            </a:r>
          </a:p>
          <a:p>
            <a:pPr>
              <a:lnSpc>
                <a:spcPct val="170000"/>
              </a:lnSpc>
            </a:pPr>
            <a:r>
              <a:rPr lang="en-US" sz="4800" dirty="0">
                <a:latin typeface="Times New Roman" pitchFamily="18" charset="0"/>
                <a:cs typeface="Times New Roman" pitchFamily="18" charset="0"/>
              </a:rPr>
              <a:t>				Y.HIMAJA       – 18481A05N9                       					</a:t>
            </a:r>
          </a:p>
          <a:p>
            <a:pPr algn="ctr"/>
            <a:r>
              <a:rPr lang="en-US" sz="4800" dirty="0"/>
              <a:t>								</a:t>
            </a:r>
            <a:r>
              <a:rPr lang="en-US" dirty="0"/>
              <a:t>																														</a:t>
            </a:r>
            <a:r>
              <a:rPr lang="en-US" b="1" dirty="0">
                <a:latin typeface="Times New Roman" panose="02020603050405020304" pitchFamily="18" charset="0"/>
                <a:cs typeface="Times New Roman" panose="02020603050405020304" pitchFamily="18" charset="0"/>
              </a:rPr>
              <a:t> 		</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136CAC3-C78C-4AF0-9185-D13993C10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602" y="1707247"/>
            <a:ext cx="1700784" cy="1227977"/>
          </a:xfrm>
          <a:prstGeom prst="rect">
            <a:avLst/>
          </a:prstGeom>
        </p:spPr>
      </p:pic>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endParaRPr lang="en-US"/>
          </a:p>
        </p:txBody>
      </p:sp>
      <p:sp>
        <p:nvSpPr>
          <p:cNvPr id="6" name="Text Placeholder 5"/>
          <p:cNvSpPr>
            <a:spLocks noGrp="1"/>
          </p:cNvSpPr>
          <p:nvPr>
            <p:ph type="body" sz="half" idx="16"/>
          </p:nvPr>
        </p:nvSpPr>
        <p:spPr/>
        <p:txBody>
          <a:bodyPr/>
          <a:lstStyle/>
          <a:p>
            <a:endParaRPr lang="en-US"/>
          </a:p>
        </p:txBody>
      </p:sp>
      <p:sp>
        <p:nvSpPr>
          <p:cNvPr id="7" name="Text Placeholder 6"/>
          <p:cNvSpPr>
            <a:spLocks noGrp="1"/>
          </p:cNvSpPr>
          <p:nvPr>
            <p:ph type="body" sz="half" idx="17"/>
          </p:nvPr>
        </p:nvSpPr>
        <p:spPr/>
        <p:txBody>
          <a:bodyPr/>
          <a:lstStyle/>
          <a:p>
            <a:endParaRPr lang="en-US"/>
          </a:p>
        </p:txBody>
      </p:sp>
      <p:sp>
        <p:nvSpPr>
          <p:cNvPr id="8" name="Title 7"/>
          <p:cNvSpPr>
            <a:spLocks noGrp="1"/>
          </p:cNvSpPr>
          <p:nvPr>
            <p:ph type="title"/>
          </p:nvPr>
        </p:nvSpPr>
        <p:spPr>
          <a:xfrm>
            <a:off x="1097280" y="707010"/>
            <a:ext cx="10058400" cy="659877"/>
          </a:xfrm>
        </p:spPr>
        <p:txBody>
          <a:bodyPr/>
          <a:lstStyle/>
          <a:p>
            <a:pPr algn="ctr"/>
            <a:r>
              <a:rPr lang="en-US" b="1" dirty="0">
                <a:latin typeface="Times New Roman" pitchFamily="18" charset="0"/>
                <a:cs typeface="Times New Roman" pitchFamily="18" charset="0"/>
              </a:rPr>
              <a:t>IMPLEMENTATION</a:t>
            </a:r>
          </a:p>
        </p:txBody>
      </p:sp>
      <p:sp>
        <p:nvSpPr>
          <p:cNvPr id="4" name="TextBox 3">
            <a:extLst>
              <a:ext uri="{FF2B5EF4-FFF2-40B4-BE49-F238E27FC236}">
                <a16:creationId xmlns:a16="http://schemas.microsoft.com/office/drawing/2014/main" id="{390496A8-DC09-4B3A-8E41-0DE63F342735}"/>
              </a:ext>
            </a:extLst>
          </p:cNvPr>
          <p:cNvSpPr txBox="1"/>
          <p:nvPr/>
        </p:nvSpPr>
        <p:spPr>
          <a:xfrm>
            <a:off x="1204431" y="1313305"/>
            <a:ext cx="9445658" cy="252376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Steps to build the application:</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Install Python IDLE.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Install NLP Libraries.</a:t>
            </a:r>
          </a:p>
          <a:p>
            <a:pPr marL="742950" lvl="1"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SpeechRecognotion</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Pyaudio</a:t>
            </a:r>
            <a:r>
              <a:rPr lang="en-IN" sz="2000" dirty="0">
                <a:latin typeface="Times New Roman" panose="02020603050405020304" pitchFamily="18" charset="0"/>
                <a:cs typeface="Times New Roman" panose="02020603050405020304" pitchFamily="18" charset="0"/>
              </a:rPr>
              <a:t> – to convert Speech to text </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Pyttsx3 – to convert text to Speech</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Easyimap –to connect to Gmail server and to read/send emails.</a:t>
            </a:r>
          </a:p>
          <a:p>
            <a:pPr lvl="1"/>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p>
        </p:txBody>
      </p:sp>
      <p:sp>
        <p:nvSpPr>
          <p:cNvPr id="2" name="TextBox 1">
            <a:extLst>
              <a:ext uri="{FF2B5EF4-FFF2-40B4-BE49-F238E27FC236}">
                <a16:creationId xmlns:a16="http://schemas.microsoft.com/office/drawing/2014/main" id="{82C04885-BD0C-4960-92DA-254367289B25}"/>
              </a:ext>
            </a:extLst>
          </p:cNvPr>
          <p:cNvSpPr txBox="1"/>
          <p:nvPr/>
        </p:nvSpPr>
        <p:spPr>
          <a:xfrm>
            <a:off x="1196340" y="3131820"/>
            <a:ext cx="9464040" cy="1292662"/>
          </a:xfrm>
          <a:prstGeom prst="rect">
            <a:avLst/>
          </a:prstGeom>
          <a:noFill/>
        </p:spPr>
        <p:txBody>
          <a:bodyPr wrap="square" rtlCol="0">
            <a:spAutoFit/>
          </a:bodyPr>
          <a:lstStyle/>
          <a:p>
            <a:r>
              <a:rPr lang="en-IN" dirty="0"/>
              <a:t>3.  </a:t>
            </a:r>
            <a:r>
              <a:rPr lang="en-IN" sz="2000" dirty="0">
                <a:latin typeface="Times New Roman" panose="02020603050405020304" pitchFamily="18" charset="0"/>
                <a:cs typeface="Times New Roman" panose="02020603050405020304" pitchFamily="18" charset="0"/>
              </a:rPr>
              <a:t>When we run the application, A voice prompts and guides the user.</a:t>
            </a:r>
          </a:p>
          <a:p>
            <a:pPr marL="342900" indent="-342900">
              <a:buAutoNum type="arabicPeriod" startAt="4"/>
            </a:pPr>
            <a:r>
              <a:rPr lang="en-IN" sz="2000" dirty="0">
                <a:latin typeface="Times New Roman" panose="02020603050405020304" pitchFamily="18" charset="0"/>
                <a:cs typeface="Times New Roman" panose="02020603050405020304" pitchFamily="18" charset="0"/>
              </a:rPr>
              <a:t>The Voice prompts operates based on the commands provided by the user.</a:t>
            </a:r>
          </a:p>
          <a:p>
            <a:pPr marL="342900" indent="-342900">
              <a:buAutoNum type="arabicPeriod" startAt="4"/>
            </a:pPr>
            <a:r>
              <a:rPr lang="en-IN" sz="2000" dirty="0">
                <a:latin typeface="Times New Roman" panose="02020603050405020304" pitchFamily="18" charset="0"/>
                <a:cs typeface="Times New Roman" panose="02020603050405020304" pitchFamily="18" charset="0"/>
              </a:rPr>
              <a:t>For each command, there is a function associated with it.</a:t>
            </a:r>
          </a:p>
          <a:p>
            <a:pPr marL="342900" indent="-342900">
              <a:buAutoNum type="arabicPeriod" startAt="4"/>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endParaRPr lang="en-US"/>
          </a:p>
        </p:txBody>
      </p:sp>
      <p:sp>
        <p:nvSpPr>
          <p:cNvPr id="6" name="Text Placeholder 5"/>
          <p:cNvSpPr>
            <a:spLocks noGrp="1"/>
          </p:cNvSpPr>
          <p:nvPr>
            <p:ph type="body" sz="half" idx="16"/>
          </p:nvPr>
        </p:nvSpPr>
        <p:spPr/>
        <p:txBody>
          <a:bodyPr/>
          <a:lstStyle/>
          <a:p>
            <a:endParaRPr lang="en-US" dirty="0"/>
          </a:p>
        </p:txBody>
      </p:sp>
      <p:sp>
        <p:nvSpPr>
          <p:cNvPr id="7" name="Text Placeholder 6"/>
          <p:cNvSpPr>
            <a:spLocks noGrp="1"/>
          </p:cNvSpPr>
          <p:nvPr>
            <p:ph type="body" sz="half" idx="17"/>
          </p:nvPr>
        </p:nvSpPr>
        <p:spPr/>
        <p:txBody>
          <a:bodyPr/>
          <a:lstStyle/>
          <a:p>
            <a:endParaRPr lang="en-US"/>
          </a:p>
        </p:txBody>
      </p:sp>
      <p:sp>
        <p:nvSpPr>
          <p:cNvPr id="8" name="Title 7"/>
          <p:cNvSpPr>
            <a:spLocks noGrp="1"/>
          </p:cNvSpPr>
          <p:nvPr>
            <p:ph type="title"/>
          </p:nvPr>
        </p:nvSpPr>
        <p:spPr>
          <a:xfrm>
            <a:off x="937024" y="787431"/>
            <a:ext cx="10058400" cy="459428"/>
          </a:xfrm>
        </p:spPr>
        <p:txBody>
          <a:bodyPr>
            <a:noAutofit/>
          </a:bodyPr>
          <a:lstStyle/>
          <a:p>
            <a:r>
              <a:rPr lang="en-US" b="1" dirty="0">
                <a:latin typeface="Times New Roman" pitchFamily="18" charset="0"/>
                <a:cs typeface="Times New Roman" pitchFamily="18" charset="0"/>
              </a:rPr>
              <a:t>IMPLEMENTATION</a:t>
            </a:r>
          </a:p>
        </p:txBody>
      </p:sp>
      <p:sp>
        <p:nvSpPr>
          <p:cNvPr id="9" name="TextBox 8"/>
          <p:cNvSpPr txBox="1"/>
          <p:nvPr/>
        </p:nvSpPr>
        <p:spPr>
          <a:xfrm>
            <a:off x="1117600" y="2192867"/>
            <a:ext cx="10092267" cy="784830"/>
          </a:xfrm>
          <a:prstGeom prst="rect">
            <a:avLst/>
          </a:prstGeom>
          <a:noFill/>
        </p:spPr>
        <p:txBody>
          <a:bodyPr wrap="square" rtlCol="0">
            <a:spAutoFit/>
          </a:bodyPr>
          <a:lstStyle/>
          <a:p>
            <a:pPr algn="just">
              <a:lnSpc>
                <a:spcPct val="150000"/>
              </a:lnSpc>
            </a:pPr>
            <a:endParaRPr lang="en-US" dirty="0">
              <a:latin typeface="Times New Roman" pitchFamily="18" charset="0"/>
              <a:cs typeface="Times New Roman" pitchFamily="18" charset="0"/>
            </a:endParaRPr>
          </a:p>
          <a:p>
            <a:endParaRPr lang="en-US" dirty="0"/>
          </a:p>
        </p:txBody>
      </p:sp>
      <p:sp>
        <p:nvSpPr>
          <p:cNvPr id="2" name="TextBox 1">
            <a:extLst>
              <a:ext uri="{FF2B5EF4-FFF2-40B4-BE49-F238E27FC236}">
                <a16:creationId xmlns:a16="http://schemas.microsoft.com/office/drawing/2014/main" id="{857C3A23-261D-4B48-A6D1-72BD3649A24C}"/>
              </a:ext>
            </a:extLst>
          </p:cNvPr>
          <p:cNvSpPr txBox="1"/>
          <p:nvPr/>
        </p:nvSpPr>
        <p:spPr>
          <a:xfrm>
            <a:off x="1097279" y="1366887"/>
            <a:ext cx="9743546"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 . Listen()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Initially we should create a recognizer class using</a:t>
            </a:r>
            <a:r>
              <a:rPr lang="en-IN" b="1" dirty="0">
                <a:latin typeface="Times New Roman" panose="02020603050405020304" pitchFamily="18" charset="0"/>
                <a:cs typeface="Times New Roman" panose="02020603050405020304" pitchFamily="18" charset="0"/>
              </a:rPr>
              <a:t> Recognizer()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When listen() is called, it takes the source using a microphone.</a:t>
            </a:r>
          </a:p>
          <a:p>
            <a:pPr marL="285750" indent="-285750">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Using </a:t>
            </a:r>
            <a:r>
              <a:rPr lang="en-IN" b="1" i="0" dirty="0" err="1">
                <a:solidFill>
                  <a:srgbClr val="292929"/>
                </a:solidFill>
                <a:effectLst/>
                <a:latin typeface="Times New Roman" panose="02020603050405020304" pitchFamily="18" charset="0"/>
                <a:cs typeface="Times New Roman" panose="02020603050405020304" pitchFamily="18" charset="0"/>
              </a:rPr>
              <a:t>adjust_for_ambient_nois</a:t>
            </a:r>
            <a:r>
              <a:rPr lang="en-IN" b="1" dirty="0" err="1">
                <a:solidFill>
                  <a:srgbClr val="292929"/>
                </a:solidFill>
                <a:latin typeface="Times New Roman" panose="02020603050405020304" pitchFamily="18" charset="0"/>
                <a:cs typeface="Times New Roman" panose="02020603050405020304" pitchFamily="18" charset="0"/>
              </a:rPr>
              <a:t>e</a:t>
            </a:r>
            <a:r>
              <a:rPr lang="en-IN" b="1" dirty="0">
                <a:solidFill>
                  <a:srgbClr val="292929"/>
                </a:solidFill>
                <a:latin typeface="Times New Roman" panose="02020603050405020304" pitchFamily="18" charset="0"/>
                <a:cs typeface="Times New Roman" panose="02020603050405020304" pitchFamily="18" charset="0"/>
              </a:rPr>
              <a:t>()</a:t>
            </a:r>
            <a:r>
              <a:rPr lang="en-US" b="0" i="0" dirty="0">
                <a:solidFill>
                  <a:srgbClr val="292929"/>
                </a:solidFill>
                <a:effectLst/>
                <a:latin typeface="Times New Roman" panose="02020603050405020304" pitchFamily="18" charset="0"/>
                <a:cs typeface="Times New Roman" panose="02020603050405020304" pitchFamily="18" charset="0"/>
              </a:rPr>
              <a:t>  the recognizer class listens to the audio for the specified duration seconds from the beginning of the audio and then adjusts the energy threshold value so that the whole audio is more recognizable.</a:t>
            </a:r>
          </a:p>
          <a:p>
            <a:pPr marL="285750" indent="-285750">
              <a:buFont typeface="Arial" panose="020B0604020202020204" pitchFamily="34" charset="0"/>
              <a:buChar char="•"/>
            </a:pPr>
            <a:r>
              <a:rPr lang="en-US" b="1" i="0" dirty="0" err="1">
                <a:solidFill>
                  <a:srgbClr val="202124"/>
                </a:solidFill>
                <a:effectLst/>
                <a:latin typeface="Times New Roman" panose="02020603050405020304" pitchFamily="18" charset="0"/>
                <a:cs typeface="Times New Roman" panose="02020603050405020304" pitchFamily="18" charset="0"/>
              </a:rPr>
              <a:t>recognize_google</a:t>
            </a:r>
            <a:r>
              <a:rPr lang="en-US" b="1" i="0" dirty="0">
                <a:solidFill>
                  <a:srgbClr val="202124"/>
                </a:solidFill>
                <a:effectLst/>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 method on it to access the Google web speech API and turn spoken </a:t>
            </a:r>
            <a:r>
              <a:rPr lang="en-US" i="0" dirty="0">
                <a:solidFill>
                  <a:srgbClr val="202124"/>
                </a:solidFill>
                <a:effectLst/>
                <a:latin typeface="Times New Roman" panose="02020603050405020304" pitchFamily="18" charset="0"/>
                <a:cs typeface="Times New Roman" panose="02020603050405020304" pitchFamily="18" charset="0"/>
              </a:rPr>
              <a:t>language</a:t>
            </a:r>
            <a:r>
              <a:rPr lang="en-US" b="0" i="0" dirty="0">
                <a:solidFill>
                  <a:srgbClr val="202124"/>
                </a:solidFill>
                <a:effectLst/>
                <a:latin typeface="Times New Roman" panose="02020603050405020304" pitchFamily="18" charset="0"/>
                <a:cs typeface="Times New Roman" panose="02020603050405020304" pitchFamily="18" charset="0"/>
              </a:rPr>
              <a:t> into text. </a:t>
            </a:r>
            <a:r>
              <a:rPr lang="en-US" b="0" i="0" dirty="0" err="1">
                <a:solidFill>
                  <a:srgbClr val="202124"/>
                </a:solidFill>
                <a:effectLst/>
                <a:latin typeface="Times New Roman" panose="02020603050405020304" pitchFamily="18" charset="0"/>
                <a:cs typeface="Times New Roman" panose="02020603050405020304" pitchFamily="18" charset="0"/>
              </a:rPr>
              <a:t>recognize_google</a:t>
            </a:r>
            <a:r>
              <a:rPr lang="en-US" b="0" i="0" dirty="0">
                <a:solidFill>
                  <a:srgbClr val="202124"/>
                </a:solidFill>
                <a:effectLst/>
                <a:latin typeface="Times New Roman" panose="02020603050405020304" pitchFamily="18" charset="0"/>
                <a:cs typeface="Times New Roman" panose="02020603050405020304" pitchFamily="18" charset="0"/>
              </a:rPr>
              <a:t>() requires an argument </a:t>
            </a:r>
            <a:r>
              <a:rPr lang="en-US" b="0" i="0" dirty="0" err="1">
                <a:solidFill>
                  <a:srgbClr val="202124"/>
                </a:solidFill>
                <a:effectLst/>
                <a:latin typeface="Times New Roman" panose="02020603050405020304" pitchFamily="18" charset="0"/>
                <a:cs typeface="Times New Roman" panose="02020603050405020304" pitchFamily="18" charset="0"/>
              </a:rPr>
              <a:t>audio_data</a:t>
            </a:r>
            <a:r>
              <a:rPr lang="en-US" b="0" i="0" dirty="0">
                <a:solidFill>
                  <a:srgbClr val="202124"/>
                </a:solidFill>
                <a:effectLst/>
                <a:latin typeface="Times New Roman" panose="02020603050405020304" pitchFamily="18" charset="0"/>
                <a:cs typeface="Times New Roman" panose="02020603050405020304" pitchFamily="18" charset="0"/>
              </a:rPr>
              <a:t> otherwise it will return an error</a:t>
            </a:r>
            <a:endParaRPr lang="en-US" b="0" i="0" dirty="0">
              <a:solidFill>
                <a:srgbClr val="292929"/>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F724863-A4AC-4E9C-B7F9-01F9EE48050D}"/>
              </a:ext>
            </a:extLst>
          </p:cNvPr>
          <p:cNvPicPr>
            <a:picLocks noChangeAspect="1"/>
          </p:cNvPicPr>
          <p:nvPr/>
        </p:nvPicPr>
        <p:blipFill>
          <a:blip r:embed="rId2"/>
          <a:stretch>
            <a:fillRect/>
          </a:stretch>
        </p:blipFill>
        <p:spPr>
          <a:xfrm>
            <a:off x="2428081" y="3923705"/>
            <a:ext cx="5731510" cy="1151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endParaRPr lang="en-US"/>
          </a:p>
        </p:txBody>
      </p:sp>
      <p:sp>
        <p:nvSpPr>
          <p:cNvPr id="6" name="Text Placeholder 5"/>
          <p:cNvSpPr>
            <a:spLocks noGrp="1"/>
          </p:cNvSpPr>
          <p:nvPr>
            <p:ph type="body" sz="half" idx="16"/>
          </p:nvPr>
        </p:nvSpPr>
        <p:spPr/>
        <p:txBody>
          <a:bodyPr/>
          <a:lstStyle/>
          <a:p>
            <a:endParaRPr lang="en-US" dirty="0"/>
          </a:p>
        </p:txBody>
      </p:sp>
      <p:sp>
        <p:nvSpPr>
          <p:cNvPr id="7" name="Text Placeholder 6"/>
          <p:cNvSpPr>
            <a:spLocks noGrp="1"/>
          </p:cNvSpPr>
          <p:nvPr>
            <p:ph type="body" sz="half" idx="17"/>
          </p:nvPr>
        </p:nvSpPr>
        <p:spPr/>
        <p:txBody>
          <a:bodyPr/>
          <a:lstStyle/>
          <a:p>
            <a:endParaRPr lang="en-US"/>
          </a:p>
        </p:txBody>
      </p:sp>
      <p:sp>
        <p:nvSpPr>
          <p:cNvPr id="8" name="Title 7"/>
          <p:cNvSpPr>
            <a:spLocks noGrp="1"/>
          </p:cNvSpPr>
          <p:nvPr>
            <p:ph type="title"/>
          </p:nvPr>
        </p:nvSpPr>
        <p:spPr>
          <a:xfrm>
            <a:off x="937024" y="787431"/>
            <a:ext cx="10058400" cy="459428"/>
          </a:xfrm>
        </p:spPr>
        <p:txBody>
          <a:bodyPr>
            <a:noAutofit/>
          </a:bodyPr>
          <a:lstStyle/>
          <a:p>
            <a:r>
              <a:rPr lang="en-US" b="1" dirty="0">
                <a:latin typeface="Times New Roman" pitchFamily="18" charset="0"/>
                <a:cs typeface="Times New Roman" pitchFamily="18" charset="0"/>
              </a:rPr>
              <a:t>IMPLEMENTATION</a:t>
            </a:r>
          </a:p>
        </p:txBody>
      </p:sp>
      <p:sp>
        <p:nvSpPr>
          <p:cNvPr id="9" name="TextBox 8"/>
          <p:cNvSpPr txBox="1"/>
          <p:nvPr/>
        </p:nvSpPr>
        <p:spPr>
          <a:xfrm>
            <a:off x="1117600" y="2192867"/>
            <a:ext cx="10092267" cy="784830"/>
          </a:xfrm>
          <a:prstGeom prst="rect">
            <a:avLst/>
          </a:prstGeom>
          <a:noFill/>
        </p:spPr>
        <p:txBody>
          <a:bodyPr wrap="square" rtlCol="0">
            <a:spAutoFit/>
          </a:bodyPr>
          <a:lstStyle/>
          <a:p>
            <a:pPr algn="just">
              <a:lnSpc>
                <a:spcPct val="150000"/>
              </a:lnSpc>
            </a:pPr>
            <a:endParaRPr lang="en-US" dirty="0">
              <a:latin typeface="Times New Roman" pitchFamily="18" charset="0"/>
              <a:cs typeface="Times New Roman" pitchFamily="18" charset="0"/>
            </a:endParaRPr>
          </a:p>
          <a:p>
            <a:endParaRPr lang="en-US" dirty="0"/>
          </a:p>
        </p:txBody>
      </p:sp>
      <p:sp>
        <p:nvSpPr>
          <p:cNvPr id="2" name="TextBox 1">
            <a:extLst>
              <a:ext uri="{FF2B5EF4-FFF2-40B4-BE49-F238E27FC236}">
                <a16:creationId xmlns:a16="http://schemas.microsoft.com/office/drawing/2014/main" id="{857C3A23-261D-4B48-A6D1-72BD3649A24C}"/>
              </a:ext>
            </a:extLst>
          </p:cNvPr>
          <p:cNvSpPr txBox="1"/>
          <p:nvPr/>
        </p:nvSpPr>
        <p:spPr>
          <a:xfrm>
            <a:off x="1097279" y="1366887"/>
            <a:ext cx="9743546" cy="1477328"/>
          </a:xfrm>
          <a:prstGeom prst="rect">
            <a:avLst/>
          </a:prstGeom>
          <a:noFill/>
        </p:spPr>
        <p:txBody>
          <a:bodyPr wrap="square" rtlCol="0">
            <a:spAutoFit/>
          </a:bodyPr>
          <a:lstStyle/>
          <a:p>
            <a:r>
              <a:rPr lang="en-IN" b="1" dirty="0"/>
              <a:t>2 . Speak()</a:t>
            </a:r>
          </a:p>
          <a:p>
            <a:pPr marL="285750" indent="-285750">
              <a:buFont typeface="Arial" panose="020B0604020202020204" pitchFamily="34" charset="0"/>
              <a:buChar char="•"/>
            </a:pPr>
            <a:endParaRPr lang="en-IN" b="1" dirty="0"/>
          </a:p>
          <a:p>
            <a:r>
              <a:rPr lang="en-IN" b="1" dirty="0"/>
              <a:t>     </a:t>
            </a:r>
          </a:p>
          <a:p>
            <a:r>
              <a:rPr lang="en-IN" b="1" dirty="0"/>
              <a:t> </a:t>
            </a:r>
          </a:p>
          <a:p>
            <a:endParaRPr lang="en-IN" dirty="0"/>
          </a:p>
        </p:txBody>
      </p:sp>
      <p:sp>
        <p:nvSpPr>
          <p:cNvPr id="3" name="TextBox 2">
            <a:extLst>
              <a:ext uri="{FF2B5EF4-FFF2-40B4-BE49-F238E27FC236}">
                <a16:creationId xmlns:a16="http://schemas.microsoft.com/office/drawing/2014/main" id="{FB5CEAFA-4C38-43CE-8B20-7B94228B57C6}"/>
              </a:ext>
            </a:extLst>
          </p:cNvPr>
          <p:cNvSpPr txBox="1"/>
          <p:nvPr/>
        </p:nvSpPr>
        <p:spPr>
          <a:xfrm>
            <a:off x="1097279" y="1826315"/>
            <a:ext cx="974354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Initialize pyttsx3 module using </a:t>
            </a:r>
            <a:r>
              <a:rPr lang="en-IN" b="1" dirty="0" err="1"/>
              <a:t>init</a:t>
            </a:r>
            <a:r>
              <a:rPr lang="en-IN" b="1" dirty="0"/>
              <a:t>() </a:t>
            </a:r>
            <a:r>
              <a:rPr lang="en-IN" dirty="0"/>
              <a:t>function.</a:t>
            </a:r>
          </a:p>
          <a:p>
            <a:pPr marL="285750" indent="-285750">
              <a:buFont typeface="Arial" panose="020B0604020202020204" pitchFamily="34" charset="0"/>
              <a:buChar char="•"/>
            </a:pPr>
            <a:r>
              <a:rPr lang="en-IN" b="1" dirty="0"/>
              <a:t>Say() </a:t>
            </a:r>
            <a:r>
              <a:rPr lang="en-IN" dirty="0"/>
              <a:t>is used to speak the text.</a:t>
            </a:r>
          </a:p>
          <a:p>
            <a:pPr marL="285750" indent="-285750">
              <a:buFont typeface="Arial" panose="020B0604020202020204" pitchFamily="34" charset="0"/>
              <a:buChar char="•"/>
            </a:pPr>
            <a:r>
              <a:rPr lang="en-IN" dirty="0"/>
              <a:t>To run the speech we use </a:t>
            </a:r>
            <a:r>
              <a:rPr lang="en-IN" b="1" dirty="0" err="1"/>
              <a:t>runAndWait</a:t>
            </a:r>
            <a:r>
              <a:rPr lang="en-IN" b="1" dirty="0"/>
              <a:t>() </a:t>
            </a:r>
            <a:r>
              <a:rPr lang="en-IN" dirty="0"/>
              <a:t>All the say() texts won’t be said unless the interpreter encounters </a:t>
            </a:r>
            <a:r>
              <a:rPr lang="en-IN" dirty="0" err="1"/>
              <a:t>runAndWait</a:t>
            </a:r>
            <a:r>
              <a:rPr lang="en-IN" dirty="0"/>
              <a:t>().</a:t>
            </a:r>
          </a:p>
          <a:p>
            <a:pPr marL="285750" indent="-285750">
              <a:buFont typeface="Arial" panose="020B0604020202020204" pitchFamily="34" charset="0"/>
              <a:buChar char="•"/>
            </a:pPr>
            <a:endParaRPr lang="en-IN" dirty="0"/>
          </a:p>
        </p:txBody>
      </p:sp>
      <p:pic>
        <p:nvPicPr>
          <p:cNvPr id="13" name="Picture 12">
            <a:extLst>
              <a:ext uri="{FF2B5EF4-FFF2-40B4-BE49-F238E27FC236}">
                <a16:creationId xmlns:a16="http://schemas.microsoft.com/office/drawing/2014/main" id="{89F0D3C6-AF02-419C-9DEF-C24AC23C0DDF}"/>
              </a:ext>
            </a:extLst>
          </p:cNvPr>
          <p:cNvPicPr>
            <a:picLocks noChangeAspect="1"/>
          </p:cNvPicPr>
          <p:nvPr/>
        </p:nvPicPr>
        <p:blipFill>
          <a:blip r:embed="rId2"/>
          <a:stretch>
            <a:fillRect/>
          </a:stretch>
        </p:blipFill>
        <p:spPr>
          <a:xfrm>
            <a:off x="3145845" y="3303643"/>
            <a:ext cx="4731385" cy="1523365"/>
          </a:xfrm>
          <a:prstGeom prst="rect">
            <a:avLst/>
          </a:prstGeom>
        </p:spPr>
      </p:pic>
    </p:spTree>
    <p:extLst>
      <p:ext uri="{BB962C8B-B14F-4D97-AF65-F5344CB8AC3E}">
        <p14:creationId xmlns:p14="http://schemas.microsoft.com/office/powerpoint/2010/main" val="286341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endParaRPr lang="en-US"/>
          </a:p>
        </p:txBody>
      </p:sp>
      <p:sp>
        <p:nvSpPr>
          <p:cNvPr id="6" name="Text Placeholder 5"/>
          <p:cNvSpPr>
            <a:spLocks noGrp="1"/>
          </p:cNvSpPr>
          <p:nvPr>
            <p:ph type="body" sz="half" idx="16"/>
          </p:nvPr>
        </p:nvSpPr>
        <p:spPr/>
        <p:txBody>
          <a:bodyPr/>
          <a:lstStyle/>
          <a:p>
            <a:endParaRPr lang="en-US" dirty="0"/>
          </a:p>
        </p:txBody>
      </p:sp>
      <p:sp>
        <p:nvSpPr>
          <p:cNvPr id="7" name="Text Placeholder 6"/>
          <p:cNvSpPr>
            <a:spLocks noGrp="1"/>
          </p:cNvSpPr>
          <p:nvPr>
            <p:ph type="body" sz="half" idx="17"/>
          </p:nvPr>
        </p:nvSpPr>
        <p:spPr/>
        <p:txBody>
          <a:bodyPr/>
          <a:lstStyle/>
          <a:p>
            <a:endParaRPr lang="en-US"/>
          </a:p>
        </p:txBody>
      </p:sp>
      <p:sp>
        <p:nvSpPr>
          <p:cNvPr id="8" name="Title 7"/>
          <p:cNvSpPr>
            <a:spLocks noGrp="1"/>
          </p:cNvSpPr>
          <p:nvPr>
            <p:ph type="title"/>
          </p:nvPr>
        </p:nvSpPr>
        <p:spPr>
          <a:xfrm>
            <a:off x="937024" y="787431"/>
            <a:ext cx="10058400" cy="459428"/>
          </a:xfrm>
        </p:spPr>
        <p:txBody>
          <a:bodyPr>
            <a:noAutofit/>
          </a:bodyPr>
          <a:lstStyle/>
          <a:p>
            <a:r>
              <a:rPr lang="en-US" b="1" dirty="0">
                <a:latin typeface="Times New Roman" pitchFamily="18" charset="0"/>
                <a:cs typeface="Times New Roman" pitchFamily="18" charset="0"/>
              </a:rPr>
              <a:t>IMPLEMENTATION</a:t>
            </a:r>
          </a:p>
        </p:txBody>
      </p:sp>
      <p:sp>
        <p:nvSpPr>
          <p:cNvPr id="9" name="TextBox 8"/>
          <p:cNvSpPr txBox="1"/>
          <p:nvPr/>
        </p:nvSpPr>
        <p:spPr>
          <a:xfrm>
            <a:off x="1117600" y="2192867"/>
            <a:ext cx="10092267" cy="784830"/>
          </a:xfrm>
          <a:prstGeom prst="rect">
            <a:avLst/>
          </a:prstGeom>
          <a:noFill/>
        </p:spPr>
        <p:txBody>
          <a:bodyPr wrap="square" rtlCol="0">
            <a:spAutoFit/>
          </a:bodyPr>
          <a:lstStyle/>
          <a:p>
            <a:pPr algn="just">
              <a:lnSpc>
                <a:spcPct val="150000"/>
              </a:lnSpc>
            </a:pPr>
            <a:endParaRPr lang="en-US" dirty="0">
              <a:latin typeface="Times New Roman" pitchFamily="18" charset="0"/>
              <a:cs typeface="Times New Roman" pitchFamily="18" charset="0"/>
            </a:endParaRPr>
          </a:p>
          <a:p>
            <a:endParaRPr lang="en-US" dirty="0"/>
          </a:p>
        </p:txBody>
      </p:sp>
      <p:sp>
        <p:nvSpPr>
          <p:cNvPr id="2" name="TextBox 1">
            <a:extLst>
              <a:ext uri="{FF2B5EF4-FFF2-40B4-BE49-F238E27FC236}">
                <a16:creationId xmlns:a16="http://schemas.microsoft.com/office/drawing/2014/main" id="{857C3A23-261D-4B48-A6D1-72BD3649A24C}"/>
              </a:ext>
            </a:extLst>
          </p:cNvPr>
          <p:cNvSpPr txBox="1"/>
          <p:nvPr/>
        </p:nvSpPr>
        <p:spPr>
          <a:xfrm>
            <a:off x="1097279" y="1366887"/>
            <a:ext cx="9743546" cy="4801314"/>
          </a:xfrm>
          <a:prstGeom prst="rect">
            <a:avLst/>
          </a:prstGeom>
          <a:noFill/>
        </p:spPr>
        <p:txBody>
          <a:bodyPr wrap="square" rtlCol="0">
            <a:spAutoFit/>
          </a:bodyPr>
          <a:lstStyle/>
          <a:p>
            <a:r>
              <a:rPr lang="en-IN" b="1" dirty="0"/>
              <a:t>3 . </a:t>
            </a:r>
            <a:r>
              <a:rPr lang="en-IN" b="1" dirty="0" err="1"/>
              <a:t>readmail</a:t>
            </a:r>
            <a:r>
              <a:rPr lang="en-IN" b="1" dirty="0"/>
              <a:t>()</a:t>
            </a:r>
          </a:p>
          <a:p>
            <a:endParaRPr lang="en-IN" b="1" dirty="0"/>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module reads the content in the mail</a:t>
            </a:r>
          </a:p>
          <a:p>
            <a:pPr marL="285750" indent="-285750">
              <a:buFont typeface="Arial" panose="020B0604020202020204" pitchFamily="34" charset="0"/>
              <a:buChar char="•"/>
            </a:pPr>
            <a:r>
              <a:rPr lang="en-US" b="0" i="0" dirty="0">
                <a:solidFill>
                  <a:srgbClr val="3A3A3A"/>
                </a:solidFill>
                <a:effectLst/>
                <a:latin typeface="Times New Roman" panose="02020603050405020304" pitchFamily="18" charset="0"/>
                <a:cs typeface="Times New Roman" panose="02020603050405020304" pitchFamily="18" charset="0"/>
              </a:rPr>
              <a:t>First create an object for connecting to the IMAP server where we have to mention which server to connect here we are connecting to the Gmail server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server = </a:t>
            </a:r>
            <a:r>
              <a:rPr lang="en-IN" b="1" dirty="0" err="1">
                <a:latin typeface="Times New Roman" panose="02020603050405020304" pitchFamily="18" charset="0"/>
                <a:cs typeface="Times New Roman" panose="02020603050405020304" pitchFamily="18" charset="0"/>
              </a:rPr>
              <a:t>e.connect</a:t>
            </a:r>
            <a:r>
              <a:rPr lang="en-IN" b="1" dirty="0">
                <a:latin typeface="Times New Roman" panose="02020603050405020304" pitchFamily="18" charset="0"/>
                <a:cs typeface="Times New Roman" panose="02020603050405020304" pitchFamily="18" charset="0"/>
              </a:rPr>
              <a:t>("imap.gmail.com",</a:t>
            </a:r>
            <a:r>
              <a:rPr lang="en-IN" b="1" dirty="0" err="1">
                <a:latin typeface="Times New Roman" panose="02020603050405020304" pitchFamily="18" charset="0"/>
                <a:cs typeface="Times New Roman" panose="02020603050405020304" pitchFamily="18" charset="0"/>
              </a:rPr>
              <a:t>unm,pwd</a:t>
            </a:r>
            <a:r>
              <a:rPr lang="en-IN"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Server.listids</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returns the IDs of the email in our inbox which is unread.</a:t>
            </a:r>
            <a:r>
              <a:rPr lang="en-IN"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Email.date</a:t>
            </a:r>
            <a:r>
              <a:rPr lang="en-IN"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Returns string of 'Date' header.</a:t>
            </a:r>
          </a:p>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Email.body</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Returns a string of Body.</a:t>
            </a:r>
          </a:p>
          <a:p>
            <a:pPr marL="285750"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Email.title</a:t>
            </a:r>
            <a:r>
              <a:rPr lang="en-IN"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returns string of 'Subject' header</a:t>
            </a:r>
            <a:r>
              <a:rPr lang="en-US" b="0" i="0" dirty="0">
                <a:solidFill>
                  <a:srgbClr val="555555"/>
                </a:solidFill>
                <a:effectLst/>
                <a:latin typeface="Palatino"/>
              </a:rPr>
              <a:t>.</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r>
              <a:rPr lang="en-IN" b="1" dirty="0"/>
              <a:t>     </a:t>
            </a:r>
          </a:p>
          <a:p>
            <a:r>
              <a:rPr lang="en-IN" b="1" dirty="0"/>
              <a:t> </a:t>
            </a:r>
          </a:p>
          <a:p>
            <a:endParaRPr lang="en-IN" dirty="0"/>
          </a:p>
        </p:txBody>
      </p:sp>
      <p:pic>
        <p:nvPicPr>
          <p:cNvPr id="11" name="Picture 10">
            <a:extLst>
              <a:ext uri="{FF2B5EF4-FFF2-40B4-BE49-F238E27FC236}">
                <a16:creationId xmlns:a16="http://schemas.microsoft.com/office/drawing/2014/main" id="{E3CF5178-9873-45B1-8C58-BC82C0B632F8}"/>
              </a:ext>
            </a:extLst>
          </p:cNvPr>
          <p:cNvPicPr>
            <a:picLocks noChangeAspect="1"/>
          </p:cNvPicPr>
          <p:nvPr/>
        </p:nvPicPr>
        <p:blipFill>
          <a:blip r:embed="rId2"/>
          <a:stretch>
            <a:fillRect/>
          </a:stretch>
        </p:blipFill>
        <p:spPr>
          <a:xfrm>
            <a:off x="6163733" y="3428999"/>
            <a:ext cx="5059680" cy="2641569"/>
          </a:xfrm>
          <a:prstGeom prst="rect">
            <a:avLst/>
          </a:prstGeom>
        </p:spPr>
      </p:pic>
    </p:spTree>
    <p:extLst>
      <p:ext uri="{BB962C8B-B14F-4D97-AF65-F5344CB8AC3E}">
        <p14:creationId xmlns:p14="http://schemas.microsoft.com/office/powerpoint/2010/main" val="321893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endParaRPr lang="en-US"/>
          </a:p>
        </p:txBody>
      </p:sp>
      <p:sp>
        <p:nvSpPr>
          <p:cNvPr id="6" name="Text Placeholder 5"/>
          <p:cNvSpPr>
            <a:spLocks noGrp="1"/>
          </p:cNvSpPr>
          <p:nvPr>
            <p:ph type="body" sz="half" idx="16"/>
          </p:nvPr>
        </p:nvSpPr>
        <p:spPr/>
        <p:txBody>
          <a:bodyPr/>
          <a:lstStyle/>
          <a:p>
            <a:endParaRPr lang="en-US"/>
          </a:p>
        </p:txBody>
      </p:sp>
      <p:sp>
        <p:nvSpPr>
          <p:cNvPr id="7" name="Text Placeholder 6"/>
          <p:cNvSpPr>
            <a:spLocks noGrp="1"/>
          </p:cNvSpPr>
          <p:nvPr>
            <p:ph type="body" sz="half" idx="17"/>
          </p:nvPr>
        </p:nvSpPr>
        <p:spPr/>
        <p:txBody>
          <a:bodyPr/>
          <a:lstStyle/>
          <a:p>
            <a:endParaRPr lang="en-US"/>
          </a:p>
        </p:txBody>
      </p:sp>
      <p:sp>
        <p:nvSpPr>
          <p:cNvPr id="8" name="Title 7"/>
          <p:cNvSpPr>
            <a:spLocks noGrp="1"/>
          </p:cNvSpPr>
          <p:nvPr>
            <p:ph type="title"/>
          </p:nvPr>
        </p:nvSpPr>
        <p:spPr>
          <a:xfrm>
            <a:off x="1097280" y="725865"/>
            <a:ext cx="10058400" cy="583534"/>
          </a:xfrm>
        </p:spPr>
        <p:txBody>
          <a:bodyPr>
            <a:normAutofit/>
          </a:bodyPr>
          <a:lstStyle/>
          <a:p>
            <a:r>
              <a:rPr lang="en-US" b="1" dirty="0">
                <a:latin typeface="Times New Roman" pitchFamily="18" charset="0"/>
                <a:cs typeface="Times New Roman" pitchFamily="18" charset="0"/>
              </a:rPr>
              <a:t>IMPLEMENTATION</a:t>
            </a:r>
          </a:p>
        </p:txBody>
      </p:sp>
      <p:sp>
        <p:nvSpPr>
          <p:cNvPr id="9" name="TextBox 8"/>
          <p:cNvSpPr txBox="1"/>
          <p:nvPr/>
        </p:nvSpPr>
        <p:spPr>
          <a:xfrm>
            <a:off x="1117600" y="2192867"/>
            <a:ext cx="10092267" cy="784830"/>
          </a:xfrm>
          <a:prstGeom prst="rect">
            <a:avLst/>
          </a:prstGeom>
          <a:noFill/>
        </p:spPr>
        <p:txBody>
          <a:bodyPr wrap="square" rtlCol="0">
            <a:spAutoFit/>
          </a:bodyPr>
          <a:lstStyle/>
          <a:p>
            <a:pPr algn="just">
              <a:lnSpc>
                <a:spcPct val="150000"/>
              </a:lnSpc>
            </a:pPr>
            <a:endParaRPr lang="en-US" dirty="0">
              <a:latin typeface="Times New Roman" pitchFamily="18" charset="0"/>
              <a:cs typeface="Times New Roman" pitchFamily="18" charset="0"/>
            </a:endParaRPr>
          </a:p>
          <a:p>
            <a:endParaRPr lang="en-US" dirty="0"/>
          </a:p>
        </p:txBody>
      </p:sp>
      <p:sp>
        <p:nvSpPr>
          <p:cNvPr id="3" name="TextBox 2">
            <a:extLst>
              <a:ext uri="{FF2B5EF4-FFF2-40B4-BE49-F238E27FC236}">
                <a16:creationId xmlns:a16="http://schemas.microsoft.com/office/drawing/2014/main" id="{254BE8FC-537C-42C6-A0DB-ED2A6C7682B5}"/>
              </a:ext>
            </a:extLst>
          </p:cNvPr>
          <p:cNvSpPr txBox="1"/>
          <p:nvPr/>
        </p:nvSpPr>
        <p:spPr>
          <a:xfrm>
            <a:off x="1117600" y="1309399"/>
            <a:ext cx="10038080" cy="24468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Sendmail</a:t>
            </a:r>
            <a:r>
              <a:rPr lang="en-IN"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calls listen() function to listen the details of the mail.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server = </a:t>
            </a:r>
            <a:r>
              <a:rPr lang="en-IN" b="1" dirty="0" err="1">
                <a:latin typeface="Times New Roman" panose="02020603050405020304" pitchFamily="18" charset="0"/>
                <a:cs typeface="Times New Roman" panose="02020603050405020304" pitchFamily="18" charset="0"/>
              </a:rPr>
              <a:t>smtplib.SMTP_SSL</a:t>
            </a:r>
            <a:r>
              <a:rPr lang="en-IN" b="1" dirty="0">
                <a:latin typeface="Times New Roman" panose="02020603050405020304" pitchFamily="18" charset="0"/>
                <a:cs typeface="Times New Roman" panose="02020603050405020304" pitchFamily="18" charset="0"/>
              </a:rPr>
              <a:t>("smtp.gmail.com",465) </a:t>
            </a:r>
            <a:r>
              <a:rPr lang="en-IN" dirty="0">
                <a:latin typeface="Times New Roman" panose="02020603050405020304" pitchFamily="18" charset="0"/>
                <a:cs typeface="Times New Roman" panose="02020603050405020304" pitchFamily="18" charset="0"/>
              </a:rPr>
              <a:t>is used to create SSL connection.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login we use </a:t>
            </a:r>
            <a:r>
              <a:rPr lang="en-IN" b="1" dirty="0" err="1">
                <a:latin typeface="Times New Roman" panose="02020603050405020304" pitchFamily="18" charset="0"/>
                <a:cs typeface="Times New Roman" panose="02020603050405020304" pitchFamily="18" charset="0"/>
              </a:rPr>
              <a:t>server.login</a:t>
            </a:r>
            <a:r>
              <a:rPr lang="en-IN" b="1" dirty="0">
                <a:latin typeface="Times New Roman" panose="02020603050405020304" pitchFamily="18" charset="0"/>
                <a:cs typeface="Times New Roman" panose="02020603050405020304" pitchFamily="18" charset="0"/>
              </a:rPr>
              <a:t>(“example@gmail.com”, “password”)</a:t>
            </a:r>
          </a:p>
          <a:p>
            <a:pPr marL="285750"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server.sendmail</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unm</a:t>
            </a:r>
            <a:r>
              <a:rPr lang="en-IN" b="1" dirty="0">
                <a:latin typeface="Times New Roman" panose="02020603050405020304" pitchFamily="18" charset="0"/>
                <a:cs typeface="Times New Roman" panose="02020603050405020304" pitchFamily="18" charset="0"/>
              </a:rPr>
              <a:t>, rec, </a:t>
            </a:r>
            <a:r>
              <a:rPr lang="en-IN" b="1" dirty="0" err="1">
                <a:latin typeface="Times New Roman" panose="02020603050405020304" pitchFamily="18" charset="0"/>
                <a:cs typeface="Times New Roman" panose="02020603050405020304" pitchFamily="18" charset="0"/>
              </a:rPr>
              <a:t>msg</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used to send the mail.</a:t>
            </a:r>
          </a:p>
          <a:p>
            <a:pPr marL="285750"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server.quit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used to quit the process of sending of mail</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8151690-2E65-4E23-814F-0AE4B5995D7E}"/>
              </a:ext>
            </a:extLst>
          </p:cNvPr>
          <p:cNvPicPr>
            <a:picLocks noChangeAspect="1"/>
          </p:cNvPicPr>
          <p:nvPr/>
        </p:nvPicPr>
        <p:blipFill>
          <a:blip r:embed="rId2"/>
          <a:stretch>
            <a:fillRect/>
          </a:stretch>
        </p:blipFill>
        <p:spPr>
          <a:xfrm>
            <a:off x="1368128" y="3289516"/>
            <a:ext cx="6526497" cy="27003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688157"/>
            <a:ext cx="10058400" cy="1241701"/>
          </a:xfrm>
        </p:spPr>
        <p:txBody>
          <a:bodyPr>
            <a:normAutofit/>
          </a:bodyPr>
          <a:lstStyle/>
          <a:p>
            <a:br>
              <a:rPr lang="en-US" sz="3600"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9AD07A8-4CFA-4EE0-9C25-4885D7386C8C}"/>
              </a:ext>
            </a:extLst>
          </p:cNvPr>
          <p:cNvSpPr txBox="1"/>
          <p:nvPr/>
        </p:nvSpPr>
        <p:spPr>
          <a:xfrm>
            <a:off x="5986021" y="1112363"/>
            <a:ext cx="45719" cy="646331"/>
          </a:xfrm>
          <a:prstGeom prst="rect">
            <a:avLst/>
          </a:prstGeom>
          <a:noFill/>
        </p:spPr>
        <p:txBody>
          <a:bodyPr wrap="square" rtlCol="0">
            <a:spAutoFit/>
          </a:bodyPr>
          <a:lstStyle/>
          <a:p>
            <a:endParaRPr lang="en-IN" dirty="0"/>
          </a:p>
          <a:p>
            <a:endParaRPr lang="en-IN" dirty="0"/>
          </a:p>
        </p:txBody>
      </p:sp>
      <p:sp>
        <p:nvSpPr>
          <p:cNvPr id="3" name="TextBox 2">
            <a:extLst>
              <a:ext uri="{FF2B5EF4-FFF2-40B4-BE49-F238E27FC236}">
                <a16:creationId xmlns:a16="http://schemas.microsoft.com/office/drawing/2014/main" id="{9B20D8B0-C459-4C48-9A14-5C15AB925269}"/>
              </a:ext>
            </a:extLst>
          </p:cNvPr>
          <p:cNvSpPr txBox="1"/>
          <p:nvPr/>
        </p:nvSpPr>
        <p:spPr>
          <a:xfrm>
            <a:off x="851647" y="806824"/>
            <a:ext cx="10243073"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SCREENSHOTS</a:t>
            </a:r>
          </a:p>
        </p:txBody>
      </p:sp>
      <p:pic>
        <p:nvPicPr>
          <p:cNvPr id="8" name="Content Placeholder 9">
            <a:extLst>
              <a:ext uri="{FF2B5EF4-FFF2-40B4-BE49-F238E27FC236}">
                <a16:creationId xmlns:a16="http://schemas.microsoft.com/office/drawing/2014/main" id="{7A556EBF-041B-4B88-BB43-43C15F8B5F54}"/>
              </a:ext>
            </a:extLst>
          </p:cNvPr>
          <p:cNvPicPr>
            <a:picLocks noChangeAspect="1"/>
          </p:cNvPicPr>
          <p:nvPr/>
        </p:nvPicPr>
        <p:blipFill>
          <a:blip r:embed="rId3"/>
          <a:stretch>
            <a:fillRect/>
          </a:stretch>
        </p:blipFill>
        <p:spPr>
          <a:xfrm>
            <a:off x="914400" y="1613321"/>
            <a:ext cx="4705869" cy="3657926"/>
          </a:xfrm>
          <a:prstGeom prst="rect">
            <a:avLst/>
          </a:prstGeom>
        </p:spPr>
      </p:pic>
      <p:cxnSp>
        <p:nvCxnSpPr>
          <p:cNvPr id="9" name="Straight Arrow Connector 8">
            <a:extLst>
              <a:ext uri="{FF2B5EF4-FFF2-40B4-BE49-F238E27FC236}">
                <a16:creationId xmlns:a16="http://schemas.microsoft.com/office/drawing/2014/main" id="{CD8ED49B-12FD-434A-883A-26D2BA556C6A}"/>
              </a:ext>
            </a:extLst>
          </p:cNvPr>
          <p:cNvCxnSpPr>
            <a:cxnSpLocks/>
          </p:cNvCxnSpPr>
          <p:nvPr/>
        </p:nvCxnSpPr>
        <p:spPr>
          <a:xfrm>
            <a:off x="5773271" y="3429000"/>
            <a:ext cx="11654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AD2A2130-3756-4C43-9C9F-6449E8E59BA5}"/>
              </a:ext>
            </a:extLst>
          </p:cNvPr>
          <p:cNvPicPr>
            <a:picLocks noChangeAspect="1"/>
          </p:cNvPicPr>
          <p:nvPr/>
        </p:nvPicPr>
        <p:blipFill>
          <a:blip r:embed="rId4"/>
          <a:stretch>
            <a:fillRect/>
          </a:stretch>
        </p:blipFill>
        <p:spPr>
          <a:xfrm>
            <a:off x="7117976" y="1694932"/>
            <a:ext cx="4159624" cy="3576315"/>
          </a:xfrm>
          <a:prstGeom prst="rect">
            <a:avLst/>
          </a:prstGeom>
        </p:spPr>
      </p:pic>
    </p:spTree>
    <p:extLst>
      <p:ext uri="{BB962C8B-B14F-4D97-AF65-F5344CB8AC3E}">
        <p14:creationId xmlns:p14="http://schemas.microsoft.com/office/powerpoint/2010/main" val="318141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688157"/>
            <a:ext cx="10058400" cy="1241701"/>
          </a:xfrm>
        </p:spPr>
        <p:txBody>
          <a:bodyPr>
            <a:normAutofit/>
          </a:bodyPr>
          <a:lstStyle/>
          <a:p>
            <a:br>
              <a:rPr lang="en-US" sz="3600"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9AD07A8-4CFA-4EE0-9C25-4885D7386C8C}"/>
              </a:ext>
            </a:extLst>
          </p:cNvPr>
          <p:cNvSpPr txBox="1"/>
          <p:nvPr/>
        </p:nvSpPr>
        <p:spPr>
          <a:xfrm>
            <a:off x="5986021" y="1112363"/>
            <a:ext cx="45719" cy="646331"/>
          </a:xfrm>
          <a:prstGeom prst="rect">
            <a:avLst/>
          </a:prstGeom>
          <a:noFill/>
        </p:spPr>
        <p:txBody>
          <a:bodyPr wrap="square" rtlCol="0">
            <a:spAutoFit/>
          </a:bodyPr>
          <a:lstStyle/>
          <a:p>
            <a:endParaRPr lang="en-IN" dirty="0"/>
          </a:p>
          <a:p>
            <a:endParaRPr lang="en-IN" dirty="0"/>
          </a:p>
        </p:txBody>
      </p:sp>
      <p:sp>
        <p:nvSpPr>
          <p:cNvPr id="3" name="TextBox 2">
            <a:extLst>
              <a:ext uri="{FF2B5EF4-FFF2-40B4-BE49-F238E27FC236}">
                <a16:creationId xmlns:a16="http://schemas.microsoft.com/office/drawing/2014/main" id="{9B20D8B0-C459-4C48-9A14-5C15AB925269}"/>
              </a:ext>
            </a:extLst>
          </p:cNvPr>
          <p:cNvSpPr txBox="1"/>
          <p:nvPr/>
        </p:nvSpPr>
        <p:spPr>
          <a:xfrm>
            <a:off x="851647" y="806824"/>
            <a:ext cx="10243073"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SCREENSHOTS</a:t>
            </a:r>
          </a:p>
        </p:txBody>
      </p:sp>
      <p:cxnSp>
        <p:nvCxnSpPr>
          <p:cNvPr id="9" name="Straight Arrow Connector 8">
            <a:extLst>
              <a:ext uri="{FF2B5EF4-FFF2-40B4-BE49-F238E27FC236}">
                <a16:creationId xmlns:a16="http://schemas.microsoft.com/office/drawing/2014/main" id="{CD8ED49B-12FD-434A-883A-26D2BA556C6A}"/>
              </a:ext>
            </a:extLst>
          </p:cNvPr>
          <p:cNvCxnSpPr>
            <a:cxnSpLocks/>
          </p:cNvCxnSpPr>
          <p:nvPr/>
        </p:nvCxnSpPr>
        <p:spPr>
          <a:xfrm>
            <a:off x="5773271" y="3429000"/>
            <a:ext cx="11654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Content Placeholder 7">
            <a:extLst>
              <a:ext uri="{FF2B5EF4-FFF2-40B4-BE49-F238E27FC236}">
                <a16:creationId xmlns:a16="http://schemas.microsoft.com/office/drawing/2014/main" id="{1E2D9612-4C8D-456A-97C7-583214521A4E}"/>
              </a:ext>
            </a:extLst>
          </p:cNvPr>
          <p:cNvPicPr>
            <a:picLocks noChangeAspect="1"/>
          </p:cNvPicPr>
          <p:nvPr/>
        </p:nvPicPr>
        <p:blipFill>
          <a:blip r:embed="rId3"/>
          <a:stretch>
            <a:fillRect/>
          </a:stretch>
        </p:blipFill>
        <p:spPr>
          <a:xfrm>
            <a:off x="914400" y="1812661"/>
            <a:ext cx="4759762" cy="3805428"/>
          </a:xfrm>
          <a:prstGeom prst="rect">
            <a:avLst/>
          </a:prstGeom>
        </p:spPr>
      </p:pic>
      <p:pic>
        <p:nvPicPr>
          <p:cNvPr id="6" name="Picture 5">
            <a:extLst>
              <a:ext uri="{FF2B5EF4-FFF2-40B4-BE49-F238E27FC236}">
                <a16:creationId xmlns:a16="http://schemas.microsoft.com/office/drawing/2014/main" id="{D3110632-7A5C-47D2-A298-99AF29009440}"/>
              </a:ext>
            </a:extLst>
          </p:cNvPr>
          <p:cNvPicPr>
            <a:picLocks noChangeAspect="1"/>
          </p:cNvPicPr>
          <p:nvPr/>
        </p:nvPicPr>
        <p:blipFill>
          <a:blip r:embed="rId4"/>
          <a:stretch>
            <a:fillRect/>
          </a:stretch>
        </p:blipFill>
        <p:spPr>
          <a:xfrm>
            <a:off x="6987093" y="1812661"/>
            <a:ext cx="4363532" cy="3688232"/>
          </a:xfrm>
          <a:prstGeom prst="rect">
            <a:avLst/>
          </a:prstGeom>
        </p:spPr>
      </p:pic>
    </p:spTree>
    <p:extLst>
      <p:ext uri="{BB962C8B-B14F-4D97-AF65-F5344CB8AC3E}">
        <p14:creationId xmlns:p14="http://schemas.microsoft.com/office/powerpoint/2010/main" val="18693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3E40F34B-004C-4906-B74B-833A5B999F82}"/>
              </a:ext>
            </a:extLst>
          </p:cNvPr>
          <p:cNvPicPr>
            <a:picLocks noGrp="1" noChangeAspect="1"/>
          </p:cNvPicPr>
          <p:nvPr>
            <p:ph sz="half" idx="2"/>
          </p:nvPr>
        </p:nvPicPr>
        <p:blipFill>
          <a:blip r:embed="rId2"/>
          <a:stretch>
            <a:fillRect/>
          </a:stretch>
        </p:blipFill>
        <p:spPr>
          <a:xfrm>
            <a:off x="1162177" y="2321860"/>
            <a:ext cx="5068047" cy="1865582"/>
          </a:xfrm>
        </p:spPr>
      </p:pic>
      <p:sp>
        <p:nvSpPr>
          <p:cNvPr id="10" name="TextBox 9">
            <a:extLst>
              <a:ext uri="{FF2B5EF4-FFF2-40B4-BE49-F238E27FC236}">
                <a16:creationId xmlns:a16="http://schemas.microsoft.com/office/drawing/2014/main" id="{538D5BBA-C472-483B-BFD7-50943F2D9E57}"/>
              </a:ext>
            </a:extLst>
          </p:cNvPr>
          <p:cNvSpPr txBox="1"/>
          <p:nvPr/>
        </p:nvSpPr>
        <p:spPr>
          <a:xfrm>
            <a:off x="7001435" y="2465294"/>
            <a:ext cx="3899647" cy="923330"/>
          </a:xfrm>
          <a:prstGeom prst="rect">
            <a:avLst/>
          </a:prstGeom>
          <a:noFill/>
        </p:spPr>
        <p:txBody>
          <a:bodyPr wrap="square" rtlCol="0">
            <a:spAutoFit/>
          </a:bodyPr>
          <a:lstStyle/>
          <a:p>
            <a:pPr marL="285750" indent="-285750">
              <a:buFont typeface="Arial" panose="020B0604020202020204" pitchFamily="34" charset="0"/>
              <a:buChar char="•"/>
            </a:pPr>
            <a:r>
              <a:rPr lang="en-IN"/>
              <a:t>When user wants to leave, user should say EXIT command, then the process stops.</a:t>
            </a:r>
            <a:endParaRPr lang="en-IN" dirty="0"/>
          </a:p>
        </p:txBody>
      </p:sp>
    </p:spTree>
    <p:extLst>
      <p:ext uri="{BB962C8B-B14F-4D97-AF65-F5344CB8AC3E}">
        <p14:creationId xmlns:p14="http://schemas.microsoft.com/office/powerpoint/2010/main" val="68684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688157"/>
            <a:ext cx="10058400" cy="1241701"/>
          </a:xfrm>
        </p:spPr>
        <p:txBody>
          <a:bodyPr>
            <a:normAutofit/>
          </a:bodyPr>
          <a:lstStyle/>
          <a:p>
            <a:br>
              <a:rPr lang="en-US" sz="3600"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9AD07A8-4CFA-4EE0-9C25-4885D7386C8C}"/>
              </a:ext>
            </a:extLst>
          </p:cNvPr>
          <p:cNvSpPr txBox="1"/>
          <p:nvPr/>
        </p:nvSpPr>
        <p:spPr>
          <a:xfrm>
            <a:off x="5986021" y="1112363"/>
            <a:ext cx="45719" cy="646331"/>
          </a:xfrm>
          <a:prstGeom prst="rect">
            <a:avLst/>
          </a:prstGeom>
          <a:noFill/>
        </p:spPr>
        <p:txBody>
          <a:bodyPr wrap="square" rtlCol="0">
            <a:spAutoFit/>
          </a:bodyPr>
          <a:lstStyle/>
          <a:p>
            <a:endParaRPr lang="en-IN" dirty="0"/>
          </a:p>
          <a:p>
            <a:endParaRPr lang="en-IN" dirty="0"/>
          </a:p>
        </p:txBody>
      </p:sp>
      <p:sp>
        <p:nvSpPr>
          <p:cNvPr id="3" name="TextBox 2">
            <a:extLst>
              <a:ext uri="{FF2B5EF4-FFF2-40B4-BE49-F238E27FC236}">
                <a16:creationId xmlns:a16="http://schemas.microsoft.com/office/drawing/2014/main" id="{9B20D8B0-C459-4C48-9A14-5C15AB925269}"/>
              </a:ext>
            </a:extLst>
          </p:cNvPr>
          <p:cNvSpPr txBox="1"/>
          <p:nvPr/>
        </p:nvSpPr>
        <p:spPr>
          <a:xfrm>
            <a:off x="851647" y="806824"/>
            <a:ext cx="10243073"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PAPER INFORMATION</a:t>
            </a:r>
          </a:p>
        </p:txBody>
      </p:sp>
      <p:sp>
        <p:nvSpPr>
          <p:cNvPr id="5" name="TextBox 4">
            <a:extLst>
              <a:ext uri="{FF2B5EF4-FFF2-40B4-BE49-F238E27FC236}">
                <a16:creationId xmlns:a16="http://schemas.microsoft.com/office/drawing/2014/main" id="{3F02A771-6257-4AE8-9214-2A4354C18AC7}"/>
              </a:ext>
            </a:extLst>
          </p:cNvPr>
          <p:cNvSpPr txBox="1"/>
          <p:nvPr/>
        </p:nvSpPr>
        <p:spPr>
          <a:xfrm>
            <a:off x="1219200" y="1837765"/>
            <a:ext cx="9936480" cy="49866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97479" y="1802921"/>
            <a:ext cx="9954883" cy="2369880"/>
          </a:xfrm>
          <a:prstGeom prst="rect">
            <a:avLst/>
          </a:prstGeom>
          <a:noFill/>
        </p:spPr>
        <p:txBody>
          <a:bodyPr wrap="square" rtlCol="0">
            <a:spAutoFit/>
          </a:bodyPr>
          <a:lstStyle/>
          <a:p>
            <a:pPr>
              <a:buFont typeface="Arial" pitchFamily="34" charset="0"/>
              <a:buChar char="•"/>
            </a:pPr>
            <a:r>
              <a:rPr lang="en-IN" sz="2400" dirty="0">
                <a:latin typeface="Times New Roman" pitchFamily="18" charset="0"/>
                <a:cs typeface="Times New Roman" pitchFamily="18" charset="0"/>
              </a:rPr>
              <a:t>:</a:t>
            </a:r>
            <a:r>
              <a:rPr lang="en-IN" sz="2000" b="1" dirty="0">
                <a:latin typeface="Times New Roman" pitchFamily="18" charset="0"/>
                <a:cs typeface="Times New Roman" pitchFamily="18" charset="0"/>
              </a:rPr>
              <a:t>JOURNAL NAME </a:t>
            </a:r>
            <a:r>
              <a:rPr lang="en-IN" sz="2000" dirty="0">
                <a:latin typeface="Times New Roman" pitchFamily="18" charset="0"/>
                <a:cs typeface="Times New Roman" pitchFamily="18" charset="0"/>
              </a:rPr>
              <a:t>: Stochastic modelling &amp; Applications (UGC CARE JOURNAL)</a:t>
            </a:r>
          </a:p>
          <a:p>
            <a:pPr>
              <a:buFont typeface="Arial" pitchFamily="34" charset="0"/>
              <a:buChar char="•"/>
            </a:pPr>
            <a:r>
              <a:rPr lang="en-IN" sz="2000" b="1" dirty="0">
                <a:latin typeface="Times New Roman" pitchFamily="18" charset="0"/>
                <a:cs typeface="Times New Roman" pitchFamily="18" charset="0"/>
              </a:rPr>
              <a:t> JOURNAL COST : </a:t>
            </a:r>
            <a:r>
              <a:rPr lang="en-IN" sz="2000" dirty="0">
                <a:latin typeface="Times New Roman" pitchFamily="18" charset="0"/>
                <a:cs typeface="Times New Roman" pitchFamily="18" charset="0"/>
              </a:rPr>
              <a:t>8000</a:t>
            </a:r>
          </a:p>
          <a:p>
            <a:pPr>
              <a:buFont typeface="Arial" pitchFamily="34" charset="0"/>
              <a:buChar char="•"/>
            </a:pPr>
            <a:r>
              <a:rPr lang="en-IN" sz="2000" b="1" dirty="0">
                <a:latin typeface="Times New Roman" pitchFamily="18" charset="0"/>
                <a:cs typeface="Times New Roman" pitchFamily="18" charset="0"/>
              </a:rPr>
              <a:t> JOURNAL HYPERLINK :</a:t>
            </a:r>
          </a:p>
          <a:p>
            <a:r>
              <a:rPr lang="en-IN" sz="2000" b="1" dirty="0">
                <a:latin typeface="Times New Roman" pitchFamily="18" charset="0"/>
                <a:cs typeface="Times New Roman" pitchFamily="18" charset="0"/>
              </a:rPr>
              <a:t>     </a:t>
            </a:r>
            <a:r>
              <a:rPr lang="en-US" sz="2000" b="1" dirty="0">
                <a:latin typeface="Times New Roman" pitchFamily="18" charset="0"/>
                <a:cs typeface="Times New Roman" pitchFamily="18" charset="0"/>
                <a:hlinkClick r:id="rId3" action="ppaction://hlinkfile"/>
              </a:rPr>
              <a:t>..\Videos\VOICE BASED EMAIL SYSTEM FOR VISUALLY IMPAIRED journal (1).</a:t>
            </a:r>
            <a:r>
              <a:rPr lang="en-US" sz="2000" b="1" dirty="0" err="1">
                <a:latin typeface="Times New Roman" pitchFamily="18" charset="0"/>
                <a:cs typeface="Times New Roman" pitchFamily="18" charset="0"/>
                <a:hlinkClick r:id="rId3" action="ppaction://hlinkfile"/>
              </a:rPr>
              <a:t>pdf</a:t>
            </a:r>
            <a:endParaRPr lang="en-IN" sz="2000" b="1"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8825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688157"/>
            <a:ext cx="10058400" cy="1241701"/>
          </a:xfrm>
        </p:spPr>
        <p:txBody>
          <a:bodyPr>
            <a:normAutofit/>
          </a:bodyPr>
          <a:lstStyle/>
          <a:p>
            <a:br>
              <a:rPr lang="en-US" sz="3600"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9AD07A8-4CFA-4EE0-9C25-4885D7386C8C}"/>
              </a:ext>
            </a:extLst>
          </p:cNvPr>
          <p:cNvSpPr txBox="1"/>
          <p:nvPr/>
        </p:nvSpPr>
        <p:spPr>
          <a:xfrm>
            <a:off x="5986021" y="1112363"/>
            <a:ext cx="45719" cy="646331"/>
          </a:xfrm>
          <a:prstGeom prst="rect">
            <a:avLst/>
          </a:prstGeom>
          <a:noFill/>
        </p:spPr>
        <p:txBody>
          <a:bodyPr wrap="square" rtlCol="0">
            <a:spAutoFit/>
          </a:bodyPr>
          <a:lstStyle/>
          <a:p>
            <a:endParaRPr lang="en-IN" dirty="0"/>
          </a:p>
          <a:p>
            <a:endParaRPr lang="en-IN" dirty="0"/>
          </a:p>
        </p:txBody>
      </p:sp>
      <p:sp>
        <p:nvSpPr>
          <p:cNvPr id="3" name="TextBox 2">
            <a:extLst>
              <a:ext uri="{FF2B5EF4-FFF2-40B4-BE49-F238E27FC236}">
                <a16:creationId xmlns:a16="http://schemas.microsoft.com/office/drawing/2014/main" id="{9B20D8B0-C459-4C48-9A14-5C15AB925269}"/>
              </a:ext>
            </a:extLst>
          </p:cNvPr>
          <p:cNvSpPr txBox="1"/>
          <p:nvPr/>
        </p:nvSpPr>
        <p:spPr>
          <a:xfrm>
            <a:off x="851647" y="806824"/>
            <a:ext cx="10243073"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3F02A771-6257-4AE8-9214-2A4354C18AC7}"/>
              </a:ext>
            </a:extLst>
          </p:cNvPr>
          <p:cNvSpPr txBox="1"/>
          <p:nvPr/>
        </p:nvSpPr>
        <p:spPr>
          <a:xfrm>
            <a:off x="1219200" y="1837765"/>
            <a:ext cx="9936480"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By using these speech recognition package and other packages we can build the mail system such that blind people can use it.</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can avoid the usage of keyboards and can work only by using voice commands </a:t>
            </a:r>
          </a:p>
        </p:txBody>
      </p:sp>
    </p:spTree>
    <p:extLst>
      <p:ext uri="{BB962C8B-B14F-4D97-AF65-F5344CB8AC3E}">
        <p14:creationId xmlns:p14="http://schemas.microsoft.com/office/powerpoint/2010/main" val="178825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607837"/>
          </a:xfrm>
        </p:spPr>
        <p:txBody>
          <a:bodyPr/>
          <a:lstStyle/>
          <a:p>
            <a:pPr algn="ctr"/>
            <a:r>
              <a:rPr lang="en-US" b="1" dirty="0">
                <a:latin typeface="Times New Roman" pitchFamily="18" charset="0"/>
                <a:cs typeface="Times New Roman" pitchFamily="18" charset="0"/>
              </a:rPr>
              <a:t>ABSTRACT</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1097280" y="1838228"/>
            <a:ext cx="10058400" cy="3469064"/>
          </a:xfrm>
        </p:spPr>
        <p:txBody>
          <a:bodyPr>
            <a:normAutofit/>
          </a:bodyPr>
          <a:lstStyle/>
          <a:p>
            <a:pPr>
              <a:lnSpc>
                <a:spcPts val="2000"/>
              </a:lnSpc>
              <a:buNone/>
            </a:pPr>
            <a:endParaRPr lang="en-US" sz="1600" dirty="0"/>
          </a:p>
          <a:p>
            <a:pPr lvl="1">
              <a:lnSpc>
                <a:spcPts val="2000"/>
              </a:lnSpc>
              <a:buFont typeface="Arial" panose="020B0604020202020204" pitchFamily="34" charset="0"/>
              <a:buChar char="•"/>
            </a:pPr>
            <a:endParaRPr lang="en-US" sz="1600" dirty="0"/>
          </a:p>
          <a:p>
            <a:endParaRPr lang="en-US" dirty="0"/>
          </a:p>
        </p:txBody>
      </p:sp>
      <p:sp>
        <p:nvSpPr>
          <p:cNvPr id="4" name="TextBox 3">
            <a:extLst>
              <a:ext uri="{FF2B5EF4-FFF2-40B4-BE49-F238E27FC236}">
                <a16:creationId xmlns:a16="http://schemas.microsoft.com/office/drawing/2014/main" id="{84963C55-8F6A-4954-A919-240C34C47DD3}"/>
              </a:ext>
            </a:extLst>
          </p:cNvPr>
          <p:cNvSpPr txBox="1"/>
          <p:nvPr/>
        </p:nvSpPr>
        <p:spPr>
          <a:xfrm>
            <a:off x="1206632" y="1687398"/>
            <a:ext cx="9888088"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itchFamily="18" charset="0"/>
                <a:cs typeface="Times New Roman" pitchFamily="18" charset="0"/>
              </a:rPr>
              <a:t>Internet is the most essential part of today’s world of communication. E-mails are a further important way of communication that is widely used in the business world.</a:t>
            </a:r>
            <a:endParaRPr lang="en-IN"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This technology has been useless for incapacitated and blind people. There are around 260 million visually challenged people around the globe and to make this E-mail system closer to visually challenged people, A Voice-Based E-mail System has been proposed.</a:t>
            </a:r>
            <a:endParaRPr lang="en-IN"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This system provides them the facility of communication by using Natural Language Processing to convert text to speech (TTS) and speech to text (STT) so that visually challenged people can operate the system easily.</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This system reduces the complexity to remember the characters or information regarding keyboard shortcuts. Every function will be based on simple voice commands so that those people could easily make use of the technology.</a:t>
            </a:r>
            <a:endParaRPr lang="en-IN" sz="2000" dirty="0">
              <a:latin typeface="Times New Roman" pitchFamily="18" charset="0"/>
              <a:cs typeface="Times New Roman" pitchFamily="18" charset="0"/>
            </a:endParaRPr>
          </a:p>
          <a:p>
            <a:pPr algn="just"/>
            <a:endParaRPr lang="en-IN" sz="2000" dirty="0"/>
          </a:p>
        </p:txBody>
      </p:sp>
    </p:spTree>
    <p:extLst>
      <p:ext uri="{BB962C8B-B14F-4D97-AF65-F5344CB8AC3E}">
        <p14:creationId xmlns:p14="http://schemas.microsoft.com/office/powerpoint/2010/main" val="232378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endParaRPr lang="en-US" dirty="0"/>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normAutofit/>
          </a:bodyPr>
          <a:lstStyle/>
          <a:p>
            <a:pPr>
              <a:lnSpc>
                <a:spcPts val="2000"/>
              </a:lnSpc>
            </a:pPr>
            <a:endParaRPr lang="en-US" sz="1600" dirty="0"/>
          </a:p>
        </p:txBody>
      </p:sp>
      <p:pic>
        <p:nvPicPr>
          <p:cNvPr id="6" name="Picture Placeholder 5" descr="room with 2 recliners and the back half of a zebra against the wall">
            <a:extLst>
              <a:ext uri="{FF2B5EF4-FFF2-40B4-BE49-F238E27FC236}">
                <a16:creationId xmlns:a16="http://schemas.microsoft.com/office/drawing/2014/main" id="{C0EB8F13-7357-4D3B-B94D-2D33E2BF192E}"/>
              </a:ext>
            </a:extLst>
          </p:cNvPr>
          <p:cNvPicPr>
            <a:picLocks noGrp="1" noChangeAspect="1"/>
          </p:cNvPicPr>
          <p:nvPr>
            <p:ph type="pic" idx="1"/>
          </p:nvPr>
        </p:nvPicPr>
        <p:blipFill>
          <a:blip r:embed="rId2"/>
          <a:stretch>
            <a:fillRect/>
          </a:stretch>
        </p:blipFill>
        <p:spPr>
          <a:xfrm>
            <a:off x="0" y="-157140"/>
            <a:ext cx="12192000" cy="7426620"/>
          </a:xfrm>
        </p:spPr>
      </p:pic>
    </p:spTree>
    <p:extLst>
      <p:ext uri="{BB962C8B-B14F-4D97-AF65-F5344CB8AC3E}">
        <p14:creationId xmlns:p14="http://schemas.microsoft.com/office/powerpoint/2010/main" val="351221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607837"/>
          </a:xfrm>
        </p:spPr>
        <p:txBody>
          <a:bodyPr/>
          <a:lstStyle/>
          <a:p>
            <a:pPr algn="ctr"/>
            <a:r>
              <a:rPr lang="en-US" b="1" dirty="0">
                <a:latin typeface="Times New Roman" pitchFamily="18" charset="0"/>
                <a:cs typeface="Times New Roman" pitchFamily="18" charset="0"/>
              </a:rPr>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1097280" y="1838228"/>
            <a:ext cx="10058400" cy="3469064"/>
          </a:xfrm>
        </p:spPr>
        <p:txBody>
          <a:bodyPr>
            <a:normAutofit/>
          </a:bodyPr>
          <a:lstStyle/>
          <a:p>
            <a:pPr>
              <a:lnSpc>
                <a:spcPts val="2000"/>
              </a:lnSpc>
              <a:buNone/>
            </a:pPr>
            <a:endParaRPr lang="en-US" sz="1600" dirty="0"/>
          </a:p>
          <a:p>
            <a:pPr lvl="1">
              <a:lnSpc>
                <a:spcPts val="2000"/>
              </a:lnSpc>
              <a:buFont typeface="Arial" panose="020B0604020202020204" pitchFamily="34" charset="0"/>
              <a:buChar char="•"/>
            </a:pPr>
            <a:endParaRPr lang="en-US" sz="1600" dirty="0"/>
          </a:p>
          <a:p>
            <a:endParaRPr lang="en-US" dirty="0"/>
          </a:p>
        </p:txBody>
      </p:sp>
      <p:sp>
        <p:nvSpPr>
          <p:cNvPr id="5" name="TextBox 4">
            <a:extLst>
              <a:ext uri="{FF2B5EF4-FFF2-40B4-BE49-F238E27FC236}">
                <a16:creationId xmlns:a16="http://schemas.microsoft.com/office/drawing/2014/main" id="{8437439C-E765-4626-873D-EAEA9600088C}"/>
              </a:ext>
            </a:extLst>
          </p:cNvPr>
          <p:cNvSpPr txBox="1"/>
          <p:nvPr/>
        </p:nvSpPr>
        <p:spPr>
          <a:xfrm>
            <a:off x="1244338" y="1715678"/>
            <a:ext cx="9681328" cy="347787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itchFamily="18" charset="0"/>
                <a:cs typeface="Times New Roman" pitchFamily="18" charset="0"/>
              </a:rPr>
              <a:t>Generally, the mail system doesn’t take voice-based commands due to which blind people find it difficult to use it.</a:t>
            </a:r>
          </a:p>
          <a:p>
            <a:pPr marL="285750" indent="-285750" algn="just">
              <a:buFont typeface="Arial" panose="020B0604020202020204" pitchFamily="34" charset="0"/>
              <a:buChar char="•"/>
            </a:pPr>
            <a:r>
              <a:rPr lang="en-IN" sz="2000" dirty="0">
                <a:latin typeface="Times New Roman" pitchFamily="18" charset="0"/>
                <a:cs typeface="Times New Roman" pitchFamily="18" charset="0"/>
              </a:rPr>
              <a:t>Our project tries to make the mail system familiar to visually impaired people using text-to-speech and speech-to-text conversions.</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Text-to-speech converts text into human-like speech, along with the ability to create a unique, custom voice to use in your applications. And Speech-to-text converts the user’s voice to textual format.</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These conversions are done using speech recognition and pyttsx3 packages.</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Speech Recognition is an interdisciplinary subfield of  NLP. Speech Recognition is the  medium to make computers understand our spoken speech</a:t>
            </a:r>
          </a:p>
          <a:p>
            <a:pPr marL="285750" indent="-285750" algn="just">
              <a:buFont typeface="Arial" panose="020B0604020202020204" pitchFamily="34" charset="0"/>
              <a:buChar char="•"/>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558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744718" y="3135207"/>
            <a:ext cx="4072379" cy="587584"/>
          </a:xfrm>
        </p:spPr>
        <p:txBody>
          <a:bodyPr/>
          <a:lstStyle/>
          <a:p>
            <a:r>
              <a:rPr lang="en-US" b="1" dirty="0">
                <a:solidFill>
                  <a:schemeClr val="tx1"/>
                </a:solidFill>
                <a:latin typeface="Times New Roman" pitchFamily="18" charset="0"/>
                <a:cs typeface="Times New Roman" pitchFamily="18" charset="0"/>
              </a:rPr>
              <a:t>objectives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700112" y="633875"/>
            <a:ext cx="6555232" cy="5590250"/>
          </a:xfrm>
        </p:spPr>
        <p:txBody>
          <a:bodyPr>
            <a:normAutofit/>
          </a:bodyPr>
          <a:lstStyle/>
          <a:p>
            <a:pPr algn="just">
              <a:lnSpc>
                <a:spcPct val="100000"/>
              </a:lnSpc>
              <a:buFont typeface="Arial" panose="020B0604020202020204" pitchFamily="34" charset="0"/>
              <a:buChar char="•"/>
            </a:pPr>
            <a:r>
              <a:rPr lang="en-IN" sz="2000" dirty="0">
                <a:latin typeface="Times New Roman" pitchFamily="18" charset="0"/>
                <a:cs typeface="Times New Roman" pitchFamily="18" charset="0"/>
              </a:rPr>
              <a:t>Aims to develop an email system that will help even a naïve, visually impaired person   to use the services for communication without previous training </a:t>
            </a:r>
          </a:p>
          <a:p>
            <a:pPr algn="just">
              <a:lnSpc>
                <a:spcPct val="100000"/>
              </a:lnSpc>
              <a:buFont typeface="Arial" panose="020B0604020202020204" pitchFamily="34" charset="0"/>
              <a:buChar char="•"/>
            </a:pPr>
            <a:r>
              <a:rPr lang="en-IN" sz="2000" dirty="0">
                <a:latin typeface="Times New Roman" pitchFamily="18" charset="0"/>
                <a:cs typeface="Times New Roman" pitchFamily="18" charset="0"/>
              </a:rPr>
              <a:t>Doesn’t require the use of a keyboard.</a:t>
            </a:r>
          </a:p>
          <a:p>
            <a:pPr algn="just">
              <a:lnSpc>
                <a:spcPct val="100000"/>
              </a:lnSpc>
              <a:buFont typeface="Arial" panose="020B0604020202020204" pitchFamily="34" charset="0"/>
              <a:buChar char="•"/>
            </a:pPr>
            <a:r>
              <a:rPr lang="en-IN" sz="2000" dirty="0">
                <a:latin typeface="Times New Roman" pitchFamily="18" charset="0"/>
                <a:cs typeface="Times New Roman" pitchFamily="18" charset="0"/>
              </a:rPr>
              <a:t>User-Friendly for any kind of person.</a:t>
            </a:r>
          </a:p>
          <a:p>
            <a:pPr algn="just">
              <a:lnSpc>
                <a:spcPct val="100000"/>
              </a:lnSpc>
              <a:buFont typeface="Arial" panose="020B0604020202020204" pitchFamily="34" charset="0"/>
              <a:buChar char="•"/>
            </a:pPr>
            <a:r>
              <a:rPr lang="en-IN" sz="2000" dirty="0">
                <a:latin typeface="Times New Roman" pitchFamily="18" charset="0"/>
                <a:cs typeface="Times New Roman" pitchFamily="18" charset="0"/>
              </a:rPr>
              <a:t>Can operate only by using voice commands</a:t>
            </a:r>
          </a:p>
          <a:p>
            <a:pPr marL="0" indent="0" algn="just">
              <a:lnSpc>
                <a:spcPts val="2000"/>
              </a:lnSpc>
              <a:buNone/>
            </a:pPr>
            <a:r>
              <a:rPr lang="en-US" sz="2000" dirty="0">
                <a:latin typeface="Times New Roman" pitchFamily="18" charset="0"/>
                <a:cs typeface="Times New Roman" pitchFamily="18" charset="0"/>
              </a:rPr>
              <a:t> </a:t>
            </a:r>
          </a:p>
          <a:p>
            <a:endParaRPr lang="en-US" sz="2000" dirty="0"/>
          </a:p>
        </p:txBody>
      </p:sp>
    </p:spTree>
    <p:extLst>
      <p:ext uri="{BB962C8B-B14F-4D97-AF65-F5344CB8AC3E}">
        <p14:creationId xmlns:p14="http://schemas.microsoft.com/office/powerpoint/2010/main" val="227689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97280" y="942870"/>
            <a:ext cx="10099638" cy="715601"/>
          </a:xfrm>
        </p:spPr>
        <p:txBody>
          <a:bodyPr/>
          <a:lstStyle/>
          <a:p>
            <a:pPr algn="ctr"/>
            <a:r>
              <a:rPr lang="en-US" b="1" dirty="0">
                <a:latin typeface="Times New Roman" pitchFamily="18" charset="0"/>
                <a:cs typeface="Times New Roman" pitchFamily="18" charset="0"/>
              </a:rPr>
              <a:t>Existing System</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97279" y="1883665"/>
            <a:ext cx="6774101" cy="4031464"/>
          </a:xfrm>
        </p:spPr>
        <p:txBody>
          <a:bodyPr>
            <a:noAutofit/>
          </a:bodyPr>
          <a:lstStyle/>
          <a:p>
            <a:pPr algn="just"/>
            <a:r>
              <a:rPr lang="en-IN" sz="1800" b="1" dirty="0">
                <a:latin typeface="Times New Roman" panose="02020603050405020304" pitchFamily="18" charset="0"/>
                <a:cs typeface="Times New Roman" panose="02020603050405020304" pitchFamily="18" charset="0"/>
              </a:rPr>
              <a:t>General Mail System </a:t>
            </a:r>
            <a:r>
              <a:rPr lang="en-IN" sz="1800" dirty="0">
                <a:latin typeface="Times New Roman" panose="02020603050405020304" pitchFamily="18" charset="0"/>
                <a:cs typeface="Times New Roman" panose="02020603050405020304" pitchFamily="18" charset="0"/>
              </a:rPr>
              <a:t>:</a:t>
            </a:r>
          </a:p>
          <a:p>
            <a:pPr algn="just"/>
            <a:r>
              <a:rPr lang="en-US" sz="1800" dirty="0">
                <a:latin typeface="Times New Roman" pitchFamily="18" charset="0"/>
                <a:cs typeface="Times New Roman" pitchFamily="18" charset="0"/>
              </a:rPr>
              <a:t>The existing systems do not support any voice commands or audio facilities and therefore it is not suitable for visually challenged people. </a:t>
            </a:r>
          </a:p>
          <a:p>
            <a:pPr algn="just"/>
            <a:r>
              <a:rPr lang="en-US" sz="1800" b="1" dirty="0">
                <a:latin typeface="Times New Roman" pitchFamily="18" charset="0"/>
                <a:cs typeface="Times New Roman" pitchFamily="18" charset="0"/>
              </a:rPr>
              <a:t>Braille keyboard</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Impaired people had to remember &amp; recognize the characters of the keyboard which was very difficult on their path. The problem was later solved using a Braille keyboard, but these keyboards were very costly.</a:t>
            </a:r>
          </a:p>
          <a:p>
            <a:pPr algn="just"/>
            <a:r>
              <a:rPr lang="en-US" sz="1800" b="1" dirty="0">
                <a:latin typeface="Times New Roman" pitchFamily="18" charset="0"/>
                <a:cs typeface="Times New Roman" pitchFamily="18" charset="0"/>
              </a:rPr>
              <a:t>Screen Readers:</a:t>
            </a:r>
          </a:p>
          <a:p>
            <a:pPr algn="just"/>
            <a:r>
              <a:rPr lang="en-US" sz="1800" dirty="0">
                <a:latin typeface="Times New Roman" pitchFamily="18" charset="0"/>
                <a:cs typeface="Times New Roman" pitchFamily="18" charset="0"/>
              </a:rPr>
              <a:t>Existing screen readers just read the contents on the screen, it doesn’t read and send mails particularly and we also need the use of a keyboard to use screen readers.</a:t>
            </a:r>
          </a:p>
          <a:p>
            <a:pPr algn="just"/>
            <a:endParaRPr lang="en-IN" sz="1800" dirty="0">
              <a:latin typeface="Times New Roman" panose="02020603050405020304" pitchFamily="18" charset="0"/>
              <a:cs typeface="Times New Roman" pitchFamily="18" charset="0"/>
            </a:endParaRPr>
          </a:p>
          <a:p>
            <a:pPr algn="just"/>
            <a:endParaRPr lang="en-US" sz="1800" dirty="0">
              <a:latin typeface="Times New Roman" panose="02020603050405020304" pitchFamily="18" charset="0"/>
              <a:cs typeface="Times New Roman" pitchFamily="18" charset="0"/>
            </a:endParaRPr>
          </a:p>
          <a:p>
            <a:endParaRPr lang="en-US" sz="1800" dirty="0">
              <a:latin typeface="Times New Roman" panose="02020603050405020304" pitchFamily="18" charset="0"/>
              <a:cs typeface="Times New Roman" pitchFamily="18" charset="0"/>
            </a:endParaRPr>
          </a:p>
          <a:p>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itchFamily="18" charset="0"/>
              </a:rPr>
              <a:t>.</a:t>
            </a:r>
          </a:p>
        </p:txBody>
      </p:sp>
      <p:sp>
        <p:nvSpPr>
          <p:cNvPr id="3" name="Picture Placeholder 2">
            <a:extLst>
              <a:ext uri="{FF2B5EF4-FFF2-40B4-BE49-F238E27FC236}">
                <a16:creationId xmlns:a16="http://schemas.microsoft.com/office/drawing/2014/main" id="{64B2B36E-3F70-4B5A-8FB4-2DB359F67413}"/>
              </a:ext>
            </a:extLst>
          </p:cNvPr>
          <p:cNvSpPr>
            <a:spLocks noGrp="1"/>
          </p:cNvSpPr>
          <p:nvPr>
            <p:ph type="pic" sz="quarter" idx="13"/>
          </p:nvPr>
        </p:nvSpPr>
        <p:spPr>
          <a:xfrm>
            <a:off x="8144759" y="1960775"/>
            <a:ext cx="2790334" cy="2790333"/>
          </a:xfrm>
        </p:spPr>
      </p:sp>
      <p:pic>
        <p:nvPicPr>
          <p:cNvPr id="9" name="Picture 8">
            <a:extLst>
              <a:ext uri="{FF2B5EF4-FFF2-40B4-BE49-F238E27FC236}">
                <a16:creationId xmlns:a16="http://schemas.microsoft.com/office/drawing/2014/main" id="{030FEA17-70DE-4D9D-9539-FDFC50937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759" y="1960775"/>
            <a:ext cx="3167406" cy="2790333"/>
          </a:xfrm>
          <a:prstGeom prst="rect">
            <a:avLst/>
          </a:prstGeom>
        </p:spPr>
      </p:pic>
    </p:spTree>
    <p:extLst>
      <p:ext uri="{BB962C8B-B14F-4D97-AF65-F5344CB8AC3E}">
        <p14:creationId xmlns:p14="http://schemas.microsoft.com/office/powerpoint/2010/main" val="125535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951917"/>
          </a:xfrm>
        </p:spPr>
        <p:txBody>
          <a:bodyPr>
            <a:normAutofit/>
          </a:bodyPr>
          <a:lstStyle/>
          <a:p>
            <a:r>
              <a:rPr lang="en-US" sz="3600" b="1" dirty="0">
                <a:latin typeface="Times New Roman" pitchFamily="18" charset="0"/>
                <a:cs typeface="Times New Roman" pitchFamily="18" charset="0"/>
              </a:rPr>
              <a:t>Proposed system</a:t>
            </a:r>
          </a:p>
        </p:txBody>
      </p:sp>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endParaRPr lang="en-US" dirty="0"/>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endParaRPr lang="en-US" dirty="0"/>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endParaRPr lang="en-US" dirty="0"/>
          </a:p>
        </p:txBody>
      </p:sp>
      <p:sp>
        <p:nvSpPr>
          <p:cNvPr id="13" name="TextBox 12"/>
          <p:cNvSpPr txBox="1"/>
          <p:nvPr/>
        </p:nvSpPr>
        <p:spPr>
          <a:xfrm>
            <a:off x="1210733" y="2167467"/>
            <a:ext cx="8763000" cy="36317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itchFamily="18" charset="0"/>
                <a:cs typeface="Times New Roman" pitchFamily="18" charset="0"/>
              </a:rPr>
              <a:t>The Proposed system is a voice-based email for people with poor eyesight.</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In this System, the user can send and read emails using voice commands.</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In this system, the pc will prompt the user to perform specific operations to avail of various services and if the user has to access the various services then he/she has to perform that operation.</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The main advantage of this system is that the use of a keyboard is completely eliminated; the user will have to respond through voice only. </a:t>
            </a:r>
            <a:endParaRPr lang="en-IN"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The application is totally voice-based allowing blind people to send and receive emails easily. It converts the user’s spoken voice into text and the text to voice and performs the action accordingly.</a:t>
            </a:r>
            <a:endParaRPr lang="en-IN" sz="2000" dirty="0">
              <a:latin typeface="Times New Roman" pitchFamily="18" charset="0"/>
              <a:cs typeface="Times New Roman" pitchFamily="18" charset="0"/>
            </a:endParaRPr>
          </a:p>
          <a:p>
            <a:pPr algn="just">
              <a:lnSpc>
                <a:spcPct val="150000"/>
              </a:lnSpc>
              <a:buFont typeface="Arial" pitchFamily="34" charset="0"/>
              <a:buChar char="•"/>
            </a:pPr>
            <a:endParaRPr lang="en-US" sz="2000" dirty="0"/>
          </a:p>
        </p:txBody>
      </p:sp>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78C465-2086-41DE-82DF-E783435B7402}"/>
              </a:ext>
            </a:extLst>
          </p:cNvPr>
          <p:cNvPicPr>
            <a:picLocks noGrp="1" noChangeAspect="1"/>
          </p:cNvPicPr>
          <p:nvPr>
            <p:ph idx="1"/>
          </p:nvPr>
        </p:nvPicPr>
        <p:blipFill>
          <a:blip r:embed="rId2"/>
          <a:stretch>
            <a:fillRect/>
          </a:stretch>
        </p:blipFill>
        <p:spPr>
          <a:xfrm>
            <a:off x="1525387" y="1299376"/>
            <a:ext cx="9042060" cy="4743205"/>
          </a:xfrm>
        </p:spPr>
      </p:pic>
      <p:sp>
        <p:nvSpPr>
          <p:cNvPr id="3" name="Title 2">
            <a:extLst>
              <a:ext uri="{FF2B5EF4-FFF2-40B4-BE49-F238E27FC236}">
                <a16:creationId xmlns:a16="http://schemas.microsoft.com/office/drawing/2014/main" id="{FB8810CE-5F84-4D71-A484-197A46B66A07}"/>
              </a:ext>
            </a:extLst>
          </p:cNvPr>
          <p:cNvSpPr>
            <a:spLocks noGrp="1"/>
          </p:cNvSpPr>
          <p:nvPr>
            <p:ph type="title"/>
          </p:nvPr>
        </p:nvSpPr>
        <p:spPr>
          <a:xfrm>
            <a:off x="1097280" y="637374"/>
            <a:ext cx="10058400" cy="663526"/>
          </a:xfrm>
        </p:spPr>
        <p:txBody>
          <a:bodyPr>
            <a:normAutofit/>
          </a:bodyPr>
          <a:lstStyle/>
          <a:p>
            <a:pPr algn="ctr"/>
            <a:r>
              <a:rPr lang="en-IN" sz="3600" b="1"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337200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688157"/>
            <a:ext cx="10058400" cy="1241701"/>
          </a:xfrm>
        </p:spPr>
        <p:txBody>
          <a:bodyPr>
            <a:normAutofit/>
          </a:bodyPr>
          <a:lstStyle/>
          <a:p>
            <a:br>
              <a:rPr lang="en-US" sz="3600"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02A71DA2-02A0-43A8-B124-2BC0E633742B}"/>
              </a:ext>
            </a:extLst>
          </p:cNvPr>
          <p:cNvSpPr txBox="1"/>
          <p:nvPr/>
        </p:nvSpPr>
        <p:spPr>
          <a:xfrm>
            <a:off x="1097280" y="688157"/>
            <a:ext cx="1015153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8" name="TextBox 7">
            <a:extLst>
              <a:ext uri="{FF2B5EF4-FFF2-40B4-BE49-F238E27FC236}">
                <a16:creationId xmlns:a16="http://schemas.microsoft.com/office/drawing/2014/main" id="{894B3AF1-660B-400D-8ADF-EAB90C8F69EE}"/>
              </a:ext>
            </a:extLst>
          </p:cNvPr>
          <p:cNvSpPr txBox="1"/>
          <p:nvPr/>
        </p:nvSpPr>
        <p:spPr>
          <a:xfrm>
            <a:off x="1310326" y="1578634"/>
            <a:ext cx="9436231" cy="3323987"/>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Steps to run the application</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Run the application by double-clicking on it.</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a voice command prompts saying to select one action Select the required action</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action is “</a:t>
            </a:r>
            <a:r>
              <a:rPr lang="en-IN" sz="2000" b="1" dirty="0">
                <a:latin typeface="Times New Roman" panose="02020603050405020304" pitchFamily="18" charset="0"/>
                <a:cs typeface="Times New Roman" panose="02020603050405020304" pitchFamily="18" charset="0"/>
              </a:rPr>
              <a:t>READ</a:t>
            </a:r>
            <a:r>
              <a:rPr lang="en-IN" sz="2000" dirty="0">
                <a:latin typeface="Times New Roman" panose="02020603050405020304" pitchFamily="18" charset="0"/>
                <a:cs typeface="Times New Roman" panose="02020603050405020304" pitchFamily="18" charset="0"/>
              </a:rPr>
              <a:t>”</a:t>
            </a:r>
          </a:p>
          <a:p>
            <a:pPr marL="1200150" lvl="2"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asks the serial number of mail which you want to read.</a:t>
            </a:r>
          </a:p>
          <a:p>
            <a:pPr marL="1200150" lvl="2"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it reads the contents in the mail</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49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688157"/>
            <a:ext cx="10058400" cy="1241701"/>
          </a:xfrm>
        </p:spPr>
        <p:txBody>
          <a:bodyPr>
            <a:normAutofit/>
          </a:bodyPr>
          <a:lstStyle/>
          <a:p>
            <a:br>
              <a:rPr lang="en-US" sz="3600"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02A71DA2-02A0-43A8-B124-2BC0E633742B}"/>
              </a:ext>
            </a:extLst>
          </p:cNvPr>
          <p:cNvSpPr txBox="1"/>
          <p:nvPr/>
        </p:nvSpPr>
        <p:spPr>
          <a:xfrm>
            <a:off x="1097280" y="688157"/>
            <a:ext cx="1015153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4" name="TextBox 3">
            <a:extLst>
              <a:ext uri="{FF2B5EF4-FFF2-40B4-BE49-F238E27FC236}">
                <a16:creationId xmlns:a16="http://schemas.microsoft.com/office/drawing/2014/main" id="{B9AD07A8-4CFA-4EE0-9C25-4885D7386C8C}"/>
              </a:ext>
            </a:extLst>
          </p:cNvPr>
          <p:cNvSpPr txBox="1"/>
          <p:nvPr/>
        </p:nvSpPr>
        <p:spPr>
          <a:xfrm>
            <a:off x="5986021" y="1112363"/>
            <a:ext cx="45719" cy="646331"/>
          </a:xfrm>
          <a:prstGeom prst="rect">
            <a:avLst/>
          </a:prstGeom>
          <a:noFill/>
        </p:spPr>
        <p:txBody>
          <a:bodyPr wrap="square" rtlCol="0">
            <a:spAutoFit/>
          </a:bodyPr>
          <a:lstStyle/>
          <a:p>
            <a:endParaRPr lang="en-IN" dirty="0"/>
          </a:p>
          <a:p>
            <a:endParaRPr lang="en-IN" dirty="0"/>
          </a:p>
        </p:txBody>
      </p:sp>
      <p:sp>
        <p:nvSpPr>
          <p:cNvPr id="6" name="TextBox 5">
            <a:extLst>
              <a:ext uri="{FF2B5EF4-FFF2-40B4-BE49-F238E27FC236}">
                <a16:creationId xmlns:a16="http://schemas.microsoft.com/office/drawing/2014/main" id="{550BEE0C-F065-421E-9C7F-CF4181E507FF}"/>
              </a:ext>
            </a:extLst>
          </p:cNvPr>
          <p:cNvSpPr txBox="1"/>
          <p:nvPr/>
        </p:nvSpPr>
        <p:spPr>
          <a:xfrm>
            <a:off x="1187777" y="1880559"/>
            <a:ext cx="9587060" cy="4653646"/>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IN" sz="2000" dirty="0">
                <a:latin typeface="Times New Roman" pitchFamily="18" charset="0"/>
                <a:cs typeface="Times New Roman" pitchFamily="18" charset="0"/>
              </a:rPr>
              <a:t>If action is “</a:t>
            </a:r>
            <a:r>
              <a:rPr lang="en-IN" sz="2000" b="1" dirty="0">
                <a:latin typeface="Times New Roman" pitchFamily="18" charset="0"/>
                <a:cs typeface="Times New Roman" pitchFamily="18" charset="0"/>
              </a:rPr>
              <a:t>SEND</a:t>
            </a:r>
            <a:r>
              <a:rPr lang="en-IN" sz="2000" dirty="0">
                <a:latin typeface="Times New Roman" pitchFamily="18" charset="0"/>
                <a:cs typeface="Times New Roman" pitchFamily="18" charset="0"/>
              </a:rPr>
              <a:t>”</a:t>
            </a:r>
          </a:p>
          <a:p>
            <a:pPr marL="1200150" lvl="2" indent="-285750">
              <a:lnSpc>
                <a:spcPct val="150000"/>
              </a:lnSpc>
              <a:buFont typeface="Arial" panose="020B0604020202020204" pitchFamily="34" charset="0"/>
              <a:buChar char="•"/>
            </a:pPr>
            <a:r>
              <a:rPr lang="en-IN" sz="2000" dirty="0">
                <a:latin typeface="Times New Roman" pitchFamily="18" charset="0"/>
                <a:cs typeface="Times New Roman" pitchFamily="18" charset="0"/>
              </a:rPr>
              <a:t>It asks for the mail id of the receiver</a:t>
            </a:r>
          </a:p>
          <a:p>
            <a:pPr marL="1200150" lvl="2" indent="-285750">
              <a:lnSpc>
                <a:spcPct val="150000"/>
              </a:lnSpc>
              <a:buFont typeface="Arial" panose="020B0604020202020204" pitchFamily="34" charset="0"/>
              <a:buChar char="•"/>
            </a:pPr>
            <a:r>
              <a:rPr lang="en-IN" sz="2000" dirty="0">
                <a:latin typeface="Times New Roman" pitchFamily="18" charset="0"/>
                <a:cs typeface="Times New Roman" pitchFamily="18" charset="0"/>
              </a:rPr>
              <a:t>It asks to say the body of the mail</a:t>
            </a:r>
          </a:p>
          <a:p>
            <a:pPr marL="1200150" lvl="2" indent="-285750">
              <a:lnSpc>
                <a:spcPct val="150000"/>
              </a:lnSpc>
              <a:buFont typeface="Arial" panose="020B0604020202020204" pitchFamily="34" charset="0"/>
              <a:buChar char="•"/>
            </a:pPr>
            <a:r>
              <a:rPr lang="en-IN" sz="2000" dirty="0">
                <a:latin typeface="Times New Roman" pitchFamily="18" charset="0"/>
                <a:cs typeface="Times New Roman" pitchFamily="18" charset="0"/>
              </a:rPr>
              <a:t>And then mail will be sent to that receiver</a:t>
            </a:r>
          </a:p>
          <a:p>
            <a:pPr marL="742950" lvl="1" indent="-285750">
              <a:lnSpc>
                <a:spcPct val="150000"/>
              </a:lnSpc>
              <a:buFont typeface="Arial" panose="020B0604020202020204" pitchFamily="34" charset="0"/>
              <a:buChar char="•"/>
            </a:pPr>
            <a:r>
              <a:rPr lang="en-IN" sz="2000" dirty="0">
                <a:latin typeface="Times New Roman" pitchFamily="18" charset="0"/>
                <a:cs typeface="Times New Roman" pitchFamily="18" charset="0"/>
              </a:rPr>
              <a:t>If action is “</a:t>
            </a:r>
            <a:r>
              <a:rPr lang="en-IN" sz="2000" b="1" dirty="0">
                <a:latin typeface="Times New Roman" pitchFamily="18" charset="0"/>
                <a:cs typeface="Times New Roman" pitchFamily="18" charset="0"/>
              </a:rPr>
              <a:t>EXIT</a:t>
            </a:r>
            <a:r>
              <a:rPr lang="en-IN" sz="2000" dirty="0">
                <a:latin typeface="Times New Roman" pitchFamily="18" charset="0"/>
                <a:cs typeface="Times New Roman" pitchFamily="18" charset="0"/>
              </a:rPr>
              <a:t>”</a:t>
            </a:r>
          </a:p>
          <a:p>
            <a:pPr marL="1200150" lvl="2" indent="-285750">
              <a:lnSpc>
                <a:spcPct val="150000"/>
              </a:lnSpc>
              <a:buFont typeface="Arial" panose="020B0604020202020204" pitchFamily="34" charset="0"/>
              <a:buChar char="•"/>
            </a:pPr>
            <a:r>
              <a:rPr lang="en-IN" sz="2000" dirty="0">
                <a:latin typeface="Times New Roman" pitchFamily="18" charset="0"/>
                <a:cs typeface="Times New Roman" pitchFamily="18" charset="0"/>
              </a:rPr>
              <a:t>It Stops the Execution</a:t>
            </a:r>
          </a:p>
          <a:p>
            <a:pPr marL="285750" indent="-285750">
              <a:lnSpc>
                <a:spcPct val="150000"/>
              </a:lnSpc>
              <a:buFont typeface="Arial" panose="020B0604020202020204" pitchFamily="34" charset="0"/>
              <a:buChar char="•"/>
            </a:pPr>
            <a:r>
              <a:rPr lang="en-IN" sz="2000" dirty="0">
                <a:latin typeface="Times New Roman" pitchFamily="18" charset="0"/>
                <a:cs typeface="Times New Roman" pitchFamily="18" charset="0"/>
              </a:rPr>
              <a:t>If the voice recognizer cannot able to recognize your voice then prompts you to say again.</a:t>
            </a:r>
          </a:p>
          <a:p>
            <a:pPr marL="285750" indent="-285750">
              <a:lnSpc>
                <a:spcPct val="150000"/>
              </a:lnSpc>
              <a:buFont typeface="Arial" panose="020B0604020202020204" pitchFamily="34" charset="0"/>
              <a:buChar char="•"/>
            </a:pPr>
            <a:r>
              <a:rPr lang="en-IN" sz="2000" dirty="0">
                <a:latin typeface="Times New Roman" pitchFamily="18" charset="0"/>
                <a:cs typeface="Times New Roman" pitchFamily="18" charset="0"/>
              </a:rPr>
              <a:t>This process continues until we give the EXIT command.</a:t>
            </a:r>
          </a:p>
          <a:p>
            <a:pPr>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553285"/>
      </p:ext>
    </p:extLst>
  </p:cSld>
  <p:clrMapOvr>
    <a:masterClrMapping/>
  </p:clrMapOvr>
</p:sld>
</file>

<file path=ppt/theme/theme1.xml><?xml version="1.0" encoding="utf-8"?>
<a:theme xmlns:a="http://schemas.openxmlformats.org/drawingml/2006/main" name="tf00089743_win32">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3.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tf00089743_win32</Template>
  <TotalTime>0</TotalTime>
  <Words>1316</Words>
  <Application>Microsoft Office PowerPoint</Application>
  <PresentationFormat>Widescreen</PresentationFormat>
  <Paragraphs>144</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Palatino</vt:lpstr>
      <vt:lpstr>Times New Roman</vt:lpstr>
      <vt:lpstr>tf00089743_win32</vt:lpstr>
      <vt:lpstr>VOICE BASED EMAIL SYSTEM FOR VISUALLY IMPAIRED</vt:lpstr>
      <vt:lpstr>ABSTRACT</vt:lpstr>
      <vt:lpstr>INTRODUCTION</vt:lpstr>
      <vt:lpstr>objectives</vt:lpstr>
      <vt:lpstr>Existing System</vt:lpstr>
      <vt:lpstr>Proposed system</vt:lpstr>
      <vt:lpstr>BLOCK DIAGRAM</vt:lpstr>
      <vt:lpstr> </vt:lpstr>
      <vt:lpstr> </vt:lpstr>
      <vt:lpstr>IMPLEMENTATION</vt:lpstr>
      <vt:lpstr>IMPLEMENTATION</vt:lpstr>
      <vt:lpstr>IMPLEMENTATION</vt:lpstr>
      <vt:lpstr>IMPLEMENTATION</vt:lpstr>
      <vt:lpstr>IMPLEMENTATION</vt:lpstr>
      <vt:lpstr> </vt:lpstr>
      <vt:lpstr> </vt:lpstr>
      <vt:lpstr>PowerPoint Presentation</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2021-10-10T05:20:01Z</dcterms:created>
  <dcterms:modified xsi:type="dcterms:W3CDTF">2022-04-22T08:22:40Z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