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6" r:id="rId3"/>
    <p:sldId id="270" r:id="rId4"/>
    <p:sldId id="272" r:id="rId5"/>
    <p:sldId id="274" r:id="rId6"/>
    <p:sldId id="273" r:id="rId7"/>
    <p:sldId id="275" r:id="rId8"/>
    <p:sldId id="276" r:id="rId9"/>
    <p:sldId id="261"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3152FF84-7013-4F2C-9A23-FA3E790B0CA9}" type="datetimeFigureOut">
              <a:rPr lang="en-US" smtClean="0"/>
              <a:t>1/10/2025</a:t>
            </a:fld>
            <a:endParaRPr lang="en-US"/>
          </a:p>
        </p:txBody>
      </p:sp>
      <p:sp>
        <p:nvSpPr>
          <p:cNvPr id="5" name="Footer Placeholder 4"/>
          <p:cNvSpPr>
            <a:spLocks noGrp="1"/>
          </p:cNvSpPr>
          <p:nvPr>
            <p:ph type="ftr" sz="quarter" idx="11"/>
          </p:nvPr>
        </p:nvSpPr>
        <p:spPr>
          <a:xfrm>
            <a:off x="1174044" y="5357592"/>
            <a:ext cx="5034845" cy="365125"/>
          </a:xfrm>
        </p:spPr>
        <p:txBody>
          <a:bodyPr/>
          <a:lstStyle/>
          <a:p>
            <a:endParaRPr lang="en-US"/>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38BAF52D-934C-4E83-A85A-0DB4D5F327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52FF84-7013-4F2C-9A23-FA3E790B0CA9}"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AF52D-934C-4E83-A85A-0DB4D5F327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52FF84-7013-4F2C-9A23-FA3E790B0CA9}"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AF52D-934C-4E83-A85A-0DB4D5F327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52FF84-7013-4F2C-9A23-FA3E790B0CA9}"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AF52D-934C-4E83-A85A-0DB4D5F327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52FF84-7013-4F2C-9A23-FA3E790B0CA9}"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AF52D-934C-4E83-A85A-0DB4D5F327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3152FF84-7013-4F2C-9A23-FA3E790B0CA9}" type="datetimeFigureOut">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BAF52D-934C-4E83-A85A-0DB4D5F327CE}" type="slidenum">
              <a:rPr lang="en-US" smtClean="0"/>
              <a:t>‹#›</a:t>
            </a:fld>
            <a:endParaRPr lang="en-US"/>
          </a:p>
        </p:txBody>
      </p:sp>
      <p:sp>
        <p:nvSpPr>
          <p:cNvPr id="9" name="Content Placeholder 8"/>
          <p:cNvSpPr>
            <a:spLocks noGrp="1"/>
          </p:cNvSpPr>
          <p:nvPr>
            <p:ph sz="quarter" idx="13"/>
          </p:nvPr>
        </p:nvSpPr>
        <p:spPr>
          <a:xfrm>
            <a:off x="1298448" y="2121407"/>
            <a:ext cx="32004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152FF84-7013-4F2C-9A23-FA3E790B0CA9}" type="datetimeFigureOut">
              <a:rPr lang="en-US" smtClean="0"/>
              <a:t>1/10/2025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BAF52D-934C-4E83-A85A-0DB4D5F327CE}" type="slidenum">
              <a:rPr lang="en-US" smtClean="0"/>
              <a:t>‹#›</a:t>
            </a:fld>
            <a:endParaRPr lang="en-US"/>
          </a:p>
        </p:txBody>
      </p:sp>
      <p:sp>
        <p:nvSpPr>
          <p:cNvPr id="11" name="Content Placeholder 10"/>
          <p:cNvSpPr>
            <a:spLocks noGrp="1"/>
          </p:cNvSpPr>
          <p:nvPr>
            <p:ph sz="quarter" idx="13"/>
          </p:nvPr>
        </p:nvSpPr>
        <p:spPr>
          <a:xfrm>
            <a:off x="1298448" y="2944368"/>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52FF84-7013-4F2C-9A23-FA3E790B0CA9}" type="datetimeFigureOut">
              <a:rPr lang="en-US" smtClean="0"/>
              <a:t>1/10/2025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BAF52D-934C-4E83-A85A-0DB4D5F327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52FF84-7013-4F2C-9A23-FA3E790B0CA9}" type="datetimeFigureOut">
              <a:rPr lang="en-US" smtClean="0"/>
              <a:t>1/10/2025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BAF52D-934C-4E83-A85A-0DB4D5F327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3152FF84-7013-4F2C-9A23-FA3E790B0CA9}" type="datetimeFigureOut">
              <a:rPr lang="en-US" smtClean="0"/>
              <a:t>1/10/2025</a:t>
            </a:fld>
            <a:endParaRPr lang="en-US"/>
          </a:p>
        </p:txBody>
      </p:sp>
      <p:sp>
        <p:nvSpPr>
          <p:cNvPr id="6" name="Footer Placeholder 5"/>
          <p:cNvSpPr>
            <a:spLocks noGrp="1"/>
          </p:cNvSpPr>
          <p:nvPr>
            <p:ph type="ftr" sz="quarter" idx="11"/>
          </p:nvPr>
        </p:nvSpPr>
        <p:spPr>
          <a:xfrm rot="-60000">
            <a:off x="914554" y="5829261"/>
            <a:ext cx="3522607" cy="365125"/>
          </a:xfrm>
        </p:spPr>
        <p:txBody>
          <a:bodyPr/>
          <a:lstStyle/>
          <a:p>
            <a:endParaRPr lang="en-US"/>
          </a:p>
        </p:txBody>
      </p:sp>
      <p:sp>
        <p:nvSpPr>
          <p:cNvPr id="7" name="Slide Number Placeholder 6"/>
          <p:cNvSpPr>
            <a:spLocks noGrp="1"/>
          </p:cNvSpPr>
          <p:nvPr>
            <p:ph type="sldNum" sz="quarter" idx="12"/>
          </p:nvPr>
        </p:nvSpPr>
        <p:spPr>
          <a:xfrm rot="60000">
            <a:off x="7557313" y="5896961"/>
            <a:ext cx="554023" cy="365125"/>
          </a:xfrm>
        </p:spPr>
        <p:txBody>
          <a:bodyPr/>
          <a:lstStyle/>
          <a:p>
            <a:fld id="{38BAF52D-934C-4E83-A85A-0DB4D5F327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3152FF84-7013-4F2C-9A23-FA3E790B0CA9}" type="datetimeFigureOut">
              <a:rPr lang="en-US" smtClean="0"/>
              <a:t>1/10/2025</a:t>
            </a:fld>
            <a:endParaRPr lang="en-US"/>
          </a:p>
        </p:txBody>
      </p:sp>
      <p:sp>
        <p:nvSpPr>
          <p:cNvPr id="6" name="Footer Placeholder 5"/>
          <p:cNvSpPr>
            <a:spLocks noGrp="1"/>
          </p:cNvSpPr>
          <p:nvPr>
            <p:ph type="ftr" sz="quarter" idx="11"/>
          </p:nvPr>
        </p:nvSpPr>
        <p:spPr>
          <a:xfrm rot="-60000">
            <a:off x="914569" y="5831037"/>
            <a:ext cx="3319043" cy="365125"/>
          </a:xfrm>
        </p:spPr>
        <p:txBody>
          <a:bodyPr/>
          <a:lstStyle/>
          <a:p>
            <a:endParaRPr lang="en-US"/>
          </a:p>
        </p:txBody>
      </p:sp>
      <p:sp>
        <p:nvSpPr>
          <p:cNvPr id="7" name="Slide Number Placeholder 6"/>
          <p:cNvSpPr>
            <a:spLocks noGrp="1"/>
          </p:cNvSpPr>
          <p:nvPr>
            <p:ph type="sldNum" sz="quarter" idx="12"/>
          </p:nvPr>
        </p:nvSpPr>
        <p:spPr>
          <a:xfrm rot="60000">
            <a:off x="7562089" y="5900026"/>
            <a:ext cx="554023" cy="365125"/>
          </a:xfrm>
        </p:spPr>
        <p:txBody>
          <a:bodyPr/>
          <a:lstStyle/>
          <a:p>
            <a:fld id="{38BAF52D-934C-4E83-A85A-0DB4D5F327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3152FF84-7013-4F2C-9A23-FA3E790B0CA9}" type="datetimeFigureOut">
              <a:rPr lang="en-US" smtClean="0"/>
              <a:t>1/10/2025</a:t>
            </a:fld>
            <a:endParaRPr lang="en-US"/>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US"/>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38BAF52D-934C-4E83-A85A-0DB4D5F327C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vsmconsortium.org/blog/what-is-a-value-strea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Technology Value Stream</a:t>
            </a:r>
            <a:endParaRPr lang="en-US" dirty="0"/>
          </a:p>
        </p:txBody>
      </p:sp>
      <p:sp>
        <p:nvSpPr>
          <p:cNvPr id="3" name="Subtitle 2"/>
          <p:cNvSpPr>
            <a:spLocks noGrp="1"/>
          </p:cNvSpPr>
          <p:nvPr>
            <p:ph type="subTitle" idx="1"/>
          </p:nvPr>
        </p:nvSpPr>
        <p:spPr/>
        <p:txBody>
          <a:bodyPr>
            <a:normAutofit/>
          </a:bodyPr>
          <a:lstStyle/>
          <a:p>
            <a:r>
              <a:rPr lang="en-US" sz="2000" dirty="0" smtClean="0"/>
              <a:t>Jeffrey Reid</a:t>
            </a:r>
          </a:p>
          <a:p>
            <a:r>
              <a:rPr lang="en-US" sz="2000" dirty="0" smtClean="0"/>
              <a:t>Module 1.2</a:t>
            </a:r>
          </a:p>
          <a:p>
            <a:r>
              <a:rPr lang="en-US" sz="2000" dirty="0" smtClean="0"/>
              <a:t>January</a:t>
            </a:r>
            <a:r>
              <a:rPr lang="en-US" sz="2000" dirty="0" smtClean="0"/>
              <a:t> 10, </a:t>
            </a:r>
            <a:r>
              <a:rPr lang="en-US" sz="2000" dirty="0" smtClean="0"/>
              <a:t>2024</a:t>
            </a:r>
            <a:endParaRPr lang="en-US" sz="2000" dirty="0"/>
          </a:p>
        </p:txBody>
      </p:sp>
    </p:spTree>
    <p:extLst>
      <p:ext uri="{BB962C8B-B14F-4D97-AF65-F5344CB8AC3E}">
        <p14:creationId xmlns:p14="http://schemas.microsoft.com/office/powerpoint/2010/main" val="1436713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a Value Stream?</a:t>
            </a:r>
            <a:endParaRPr lang="en-US" dirty="0"/>
          </a:p>
        </p:txBody>
      </p:sp>
      <p:sp>
        <p:nvSpPr>
          <p:cNvPr id="3" name="Content Placeholder 2"/>
          <p:cNvSpPr>
            <a:spLocks noGrp="1"/>
          </p:cNvSpPr>
          <p:nvPr>
            <p:ph idx="1"/>
          </p:nvPr>
        </p:nvSpPr>
        <p:spPr/>
        <p:txBody>
          <a:bodyPr>
            <a:normAutofit/>
          </a:bodyPr>
          <a:lstStyle/>
          <a:p>
            <a:r>
              <a:rPr lang="en-US" dirty="0" smtClean="0"/>
              <a:t>All actions, from start to finish, that are involved in bringing a concept to life for a consumer.</a:t>
            </a:r>
          </a:p>
          <a:p>
            <a:pPr lvl="1"/>
            <a:r>
              <a:rPr lang="en-US" dirty="0" smtClean="0"/>
              <a:t>This includes both nonvalue and value-creating actions.</a:t>
            </a:r>
          </a:p>
          <a:p>
            <a:pPr lvl="1"/>
            <a:r>
              <a:rPr lang="en-US" dirty="0" smtClean="0"/>
              <a:t>Consumers can be internal and external</a:t>
            </a:r>
          </a:p>
          <a:p>
            <a:pPr lvl="1"/>
            <a:r>
              <a:rPr lang="en-US" dirty="0" smtClean="0"/>
              <a:t>The end product is a value.</a:t>
            </a:r>
          </a:p>
          <a:p>
            <a:r>
              <a:rPr lang="en-US" dirty="0" smtClean="0"/>
              <a:t>Good Value Streams involve Value Stream Mapping and Management.</a:t>
            </a:r>
            <a:endParaRPr lang="en-US" dirty="0" smtClean="0"/>
          </a:p>
        </p:txBody>
      </p:sp>
    </p:spTree>
    <p:extLst>
      <p:ext uri="{BB962C8B-B14F-4D97-AF65-F5344CB8AC3E}">
        <p14:creationId xmlns:p14="http://schemas.microsoft.com/office/powerpoint/2010/main" val="2032820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normAutofit lnSpcReduction="10000"/>
          </a:bodyPr>
          <a:lstStyle/>
          <a:p>
            <a:r>
              <a:rPr lang="en-US" dirty="0" smtClean="0"/>
              <a:t>Value-Stream Designers focus on efficiency goals.</a:t>
            </a:r>
          </a:p>
          <a:p>
            <a:pPr lvl="1"/>
            <a:r>
              <a:rPr lang="en-US" dirty="0" smtClean="0"/>
              <a:t>Improvements for speed, cost, quality, and service.</a:t>
            </a:r>
          </a:p>
          <a:p>
            <a:r>
              <a:rPr lang="en-US" dirty="0" smtClean="0"/>
              <a:t>Value Stream Team focus is on pleasing the customer and every activity from start to finish.</a:t>
            </a:r>
            <a:endParaRPr lang="en-US" dirty="0"/>
          </a:p>
          <a:p>
            <a:pPr lvl="1"/>
            <a:r>
              <a:rPr lang="en-US" dirty="0" smtClean="0"/>
              <a:t>For Technology, this is typically the process of converting a business rule into a service the consumer values.</a:t>
            </a:r>
            <a:endParaRPr lang="en-US" dirty="0" smtClean="0"/>
          </a:p>
        </p:txBody>
      </p:sp>
    </p:spTree>
    <p:extLst>
      <p:ext uri="{BB962C8B-B14F-4D97-AF65-F5344CB8AC3E}">
        <p14:creationId xmlns:p14="http://schemas.microsoft.com/office/powerpoint/2010/main" val="228872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Stream Mapping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Allows us to see each process that brings actual value.</a:t>
            </a:r>
          </a:p>
          <a:p>
            <a:r>
              <a:rPr lang="en-US" dirty="0" smtClean="0"/>
              <a:t>Helps identify what the customer needs and is asking for. This in term helps identify what they value and allows us to bring the best product for them forward, in the most efficient manner.</a:t>
            </a:r>
          </a:p>
          <a:p>
            <a:r>
              <a:rPr lang="en-US" dirty="0" smtClean="0"/>
              <a:t>This process provides visibility of the  value stream for all roles, from stakeholders to designers.</a:t>
            </a:r>
          </a:p>
          <a:p>
            <a:pPr lvl="1"/>
            <a:r>
              <a:rPr lang="en-US" dirty="0" smtClean="0"/>
              <a:t>Results in better planning and product delivery management.</a:t>
            </a:r>
          </a:p>
        </p:txBody>
      </p:sp>
    </p:spTree>
    <p:extLst>
      <p:ext uri="{BB962C8B-B14F-4D97-AF65-F5344CB8AC3E}">
        <p14:creationId xmlns:p14="http://schemas.microsoft.com/office/powerpoint/2010/main" val="4229595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Lead Time vs Processing Time</a:t>
            </a:r>
            <a:endParaRPr lang="en-US" dirty="0"/>
          </a:p>
        </p:txBody>
      </p:sp>
      <p:sp>
        <p:nvSpPr>
          <p:cNvPr id="3" name="Content Placeholder 2"/>
          <p:cNvSpPr>
            <a:spLocks noGrp="1"/>
          </p:cNvSpPr>
          <p:nvPr>
            <p:ph sz="quarter" idx="13"/>
          </p:nvPr>
        </p:nvSpPr>
        <p:spPr/>
        <p:txBody>
          <a:bodyPr>
            <a:normAutofit fontScale="62500" lnSpcReduction="20000"/>
          </a:bodyPr>
          <a:lstStyle/>
          <a:p>
            <a:pPr marL="0" indent="0">
              <a:buNone/>
            </a:pPr>
            <a:r>
              <a:rPr lang="en-US" dirty="0" smtClean="0"/>
              <a:t>Lead:</a:t>
            </a:r>
            <a:endParaRPr lang="en-US" dirty="0" smtClean="0"/>
          </a:p>
          <a:p>
            <a:r>
              <a:rPr lang="en-US" dirty="0" smtClean="0"/>
              <a:t>The process time of the entire value stream</a:t>
            </a:r>
          </a:p>
          <a:p>
            <a:r>
              <a:rPr lang="en-US" dirty="0" smtClean="0"/>
              <a:t>Total accumulation of all process time and all waiting time</a:t>
            </a:r>
          </a:p>
          <a:p>
            <a:pPr lvl="1"/>
            <a:r>
              <a:rPr lang="en-US" dirty="0" smtClean="0"/>
              <a:t>Waiting time is time spent in an unproductive manner.</a:t>
            </a:r>
          </a:p>
          <a:p>
            <a:pPr lvl="1"/>
            <a:r>
              <a:rPr lang="en-US" dirty="0" smtClean="0"/>
              <a:t>This can include time within a workstation, usually in multi-batch production, or before/after the workstation process</a:t>
            </a:r>
            <a:endParaRPr lang="en-US" dirty="0"/>
          </a:p>
          <a:p>
            <a:r>
              <a:rPr lang="en-US" dirty="0" smtClean="0"/>
              <a:t>Longest lead time is used when multiple different parallel process times are used.</a:t>
            </a:r>
          </a:p>
        </p:txBody>
      </p:sp>
      <p:sp>
        <p:nvSpPr>
          <p:cNvPr id="4" name="Content Placeholder 3"/>
          <p:cNvSpPr>
            <a:spLocks noGrp="1"/>
          </p:cNvSpPr>
          <p:nvPr>
            <p:ph sz="quarter" idx="14"/>
          </p:nvPr>
        </p:nvSpPr>
        <p:spPr/>
        <p:txBody>
          <a:bodyPr>
            <a:normAutofit fontScale="55000" lnSpcReduction="20000"/>
          </a:bodyPr>
          <a:lstStyle/>
          <a:p>
            <a:pPr marL="0" indent="0">
              <a:buNone/>
            </a:pPr>
            <a:r>
              <a:rPr lang="en-US" dirty="0" smtClean="0"/>
              <a:t>Processing:</a:t>
            </a:r>
            <a:endParaRPr lang="en-US" dirty="0" smtClean="0"/>
          </a:p>
          <a:p>
            <a:r>
              <a:rPr lang="en-US" dirty="0" smtClean="0"/>
              <a:t>This is related to Cycle time, the time spent between two quality products productions.</a:t>
            </a:r>
          </a:p>
          <a:p>
            <a:r>
              <a:rPr lang="en-US" dirty="0" smtClean="0"/>
              <a:t>Process time is the time a product is spent on a workstation.</a:t>
            </a:r>
          </a:p>
          <a:p>
            <a:pPr lvl="1"/>
            <a:r>
              <a:rPr lang="en-US" dirty="0" smtClean="0"/>
              <a:t>This sometimes equates to Cycle time, usually when one product is constructed on one workstation</a:t>
            </a:r>
          </a:p>
          <a:p>
            <a:pPr lvl="1"/>
            <a:r>
              <a:rPr lang="en-US" dirty="0" smtClean="0"/>
              <a:t>Different factors affect Cycle time that don’t affect processing time, such as multiple, simultaneous product production or multiple operators</a:t>
            </a:r>
          </a:p>
          <a:p>
            <a:r>
              <a:rPr lang="en-US" dirty="0" smtClean="0"/>
              <a:t>In essence, the time spent from start to finish that a product spends in a workstation.</a:t>
            </a:r>
            <a:endParaRPr lang="en-US" dirty="0"/>
          </a:p>
        </p:txBody>
      </p:sp>
    </p:spTree>
    <p:extLst>
      <p:ext uri="{BB962C8B-B14F-4D97-AF65-F5344CB8AC3E}">
        <p14:creationId xmlns:p14="http://schemas.microsoft.com/office/powerpoint/2010/main" val="738856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 Lead Times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Typically a result of many inefficiencies in the workflow.</a:t>
            </a:r>
          </a:p>
          <a:p>
            <a:pPr lvl="1"/>
            <a:r>
              <a:rPr lang="en-US" dirty="0" smtClean="0"/>
              <a:t>Technical Factors, Cultural Factors, and Process-related Factors.</a:t>
            </a:r>
          </a:p>
          <a:p>
            <a:r>
              <a:rPr lang="en-US" dirty="0" smtClean="0"/>
              <a:t>Lead times can be decreased following a few practices:</a:t>
            </a:r>
          </a:p>
          <a:p>
            <a:pPr lvl="1"/>
            <a:r>
              <a:rPr lang="en-US" dirty="0" smtClean="0"/>
              <a:t>Adopt Continuous Improvement and Continuous Delivery.</a:t>
            </a:r>
          </a:p>
          <a:p>
            <a:pPr lvl="1"/>
            <a:r>
              <a:rPr lang="en-US" dirty="0" smtClean="0"/>
              <a:t>Release in smaller pieces rather than one large chunk. This allows for quicker feedback and simplifies deployment.</a:t>
            </a:r>
          </a:p>
          <a:p>
            <a:pPr lvl="1"/>
            <a:r>
              <a:rPr lang="en-US" dirty="0" smtClean="0"/>
              <a:t>Streamline Approval processes and utilize Infrastructure as Code techniques.</a:t>
            </a:r>
          </a:p>
          <a:p>
            <a:pPr lvl="1"/>
            <a:r>
              <a:rPr lang="en-US" dirty="0" smtClean="0"/>
              <a:t>Automate testing to improve work quality and Monitor all data with robust tools. This results in faster response times for issues and more visibility on production changes.</a:t>
            </a:r>
          </a:p>
        </p:txBody>
      </p:sp>
    </p:spTree>
    <p:extLst>
      <p:ext uri="{BB962C8B-B14F-4D97-AF65-F5344CB8AC3E}">
        <p14:creationId xmlns:p14="http://schemas.microsoft.com/office/powerpoint/2010/main" val="4213595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Lead Times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For technology and coding, this is the Ideal.</a:t>
            </a:r>
          </a:p>
          <a:p>
            <a:r>
              <a:rPr lang="en-US" dirty="0" smtClean="0"/>
              <a:t>Can be shortened by implementing 4 policies:</a:t>
            </a:r>
          </a:p>
          <a:p>
            <a:pPr lvl="1"/>
            <a:r>
              <a:rPr lang="en-US" dirty="0" smtClean="0"/>
              <a:t>Change your Deployment Frequency. As mentioned previously, shorter release windows are ideal. In addition, deploy on-demand.</a:t>
            </a:r>
          </a:p>
          <a:p>
            <a:pPr lvl="1"/>
            <a:r>
              <a:rPr lang="en-US" dirty="0" smtClean="0"/>
              <a:t>Shorten lead time by implementing an efficient Development process.</a:t>
            </a:r>
          </a:p>
          <a:p>
            <a:pPr lvl="1"/>
            <a:r>
              <a:rPr lang="en-US" dirty="0" smtClean="0"/>
              <a:t>Invoke a low Failure Rate, if any. This decreases time spent on rollbacks and fixes to bad code.</a:t>
            </a:r>
          </a:p>
          <a:p>
            <a:pPr lvl="1"/>
            <a:r>
              <a:rPr lang="en-US" dirty="0" smtClean="0"/>
              <a:t>Aim for Short Recovery times. Robust systems help with this. Aim to fix discovered errors and quickly and efficiently as possible.</a:t>
            </a:r>
          </a:p>
          <a:p>
            <a:r>
              <a:rPr lang="en-US" dirty="0" smtClean="0"/>
              <a:t>The next slide shows the difference between Good and Bad business lead times.</a:t>
            </a:r>
          </a:p>
        </p:txBody>
      </p:sp>
    </p:spTree>
    <p:extLst>
      <p:ext uri="{BB962C8B-B14F-4D97-AF65-F5344CB8AC3E}">
        <p14:creationId xmlns:p14="http://schemas.microsoft.com/office/powerpoint/2010/main" val="4229595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 Time Goals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6908" y="2119313"/>
            <a:ext cx="5249546" cy="3603625"/>
          </a:xfrm>
        </p:spPr>
      </p:pic>
    </p:spTree>
    <p:extLst>
      <p:ext uri="{BB962C8B-B14F-4D97-AF65-F5344CB8AC3E}">
        <p14:creationId xmlns:p14="http://schemas.microsoft.com/office/powerpoint/2010/main" val="646838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Citations</a:t>
            </a:r>
            <a:endParaRPr lang="en-US" dirty="0"/>
          </a:p>
        </p:txBody>
      </p:sp>
      <p:sp>
        <p:nvSpPr>
          <p:cNvPr id="3" name="Content Placeholder 2"/>
          <p:cNvSpPr>
            <a:spLocks noGrp="1"/>
          </p:cNvSpPr>
          <p:nvPr>
            <p:ph idx="1"/>
          </p:nvPr>
        </p:nvSpPr>
        <p:spPr/>
        <p:txBody>
          <a:bodyPr>
            <a:normAutofit/>
          </a:bodyPr>
          <a:lstStyle/>
          <a:p>
            <a:r>
              <a:rPr lang="en-US" sz="1400" dirty="0">
                <a:solidFill>
                  <a:srgbClr val="2C3E50"/>
                </a:solidFill>
              </a:rPr>
              <a:t>(2024). Devopsinstitute.com. https://www.devopsinstitute.com/value-stream-management-explained-in-plain-english/</a:t>
            </a:r>
            <a:endParaRPr lang="en-US" sz="1400" dirty="0" smtClean="0">
              <a:solidFill>
                <a:srgbClr val="2C3E50"/>
              </a:solidFill>
            </a:endParaRPr>
          </a:p>
          <a:p>
            <a:r>
              <a:rPr lang="en-US" sz="1400" dirty="0" smtClean="0">
                <a:solidFill>
                  <a:srgbClr val="2C3E50"/>
                </a:solidFill>
              </a:rPr>
              <a:t>Beal</a:t>
            </a:r>
            <a:r>
              <a:rPr lang="en-US" sz="1400" dirty="0">
                <a:solidFill>
                  <a:srgbClr val="2C3E50"/>
                </a:solidFill>
              </a:rPr>
              <a:t>, H. (</a:t>
            </a:r>
            <a:r>
              <a:rPr lang="en-US" sz="1400" dirty="0" err="1">
                <a:solidFill>
                  <a:srgbClr val="2C3E50"/>
                </a:solidFill>
              </a:rPr>
              <a:t>n.d.</a:t>
            </a:r>
            <a:r>
              <a:rPr lang="en-US" sz="1400" dirty="0">
                <a:solidFill>
                  <a:srgbClr val="2C3E50"/>
                </a:solidFill>
              </a:rPr>
              <a:t>). </a:t>
            </a:r>
            <a:r>
              <a:rPr lang="en-US" sz="1400" i="1" dirty="0">
                <a:solidFill>
                  <a:srgbClr val="2C3E50"/>
                </a:solidFill>
              </a:rPr>
              <a:t>What is a Value Stream?</a:t>
            </a:r>
            <a:r>
              <a:rPr lang="en-US" sz="1400" dirty="0">
                <a:solidFill>
                  <a:srgbClr val="2C3E50"/>
                </a:solidFill>
              </a:rPr>
              <a:t> Www.vsmconsortium.org. </a:t>
            </a:r>
            <a:r>
              <a:rPr lang="en-US" sz="1400" dirty="0">
                <a:solidFill>
                  <a:srgbClr val="2C3E50"/>
                </a:solidFill>
                <a:hlinkClick r:id="rId2"/>
              </a:rPr>
              <a:t>https://</a:t>
            </a:r>
            <a:r>
              <a:rPr lang="en-US" sz="1400" dirty="0" smtClean="0">
                <a:solidFill>
                  <a:srgbClr val="2C3E50"/>
                </a:solidFill>
                <a:hlinkClick r:id="rId2"/>
              </a:rPr>
              <a:t>www.vsmconsortium.org/blog/what-is-a-value-stream</a:t>
            </a:r>
            <a:endParaRPr lang="en-US" sz="1400" dirty="0" smtClean="0">
              <a:solidFill>
                <a:srgbClr val="2C3E50"/>
              </a:solidFill>
            </a:endParaRPr>
          </a:p>
          <a:p>
            <a:r>
              <a:rPr lang="en-US" sz="1400" i="1" dirty="0">
                <a:solidFill>
                  <a:srgbClr val="2C3E50"/>
                </a:solidFill>
              </a:rPr>
              <a:t>Breadcrumbs</a:t>
            </a:r>
            <a:r>
              <a:rPr lang="en-US" sz="1400" dirty="0">
                <a:solidFill>
                  <a:srgbClr val="2C3E50"/>
                </a:solidFill>
              </a:rPr>
              <a:t>. (2024). </a:t>
            </a:r>
            <a:r>
              <a:rPr lang="en-US" sz="1400" dirty="0" err="1">
                <a:solidFill>
                  <a:srgbClr val="2C3E50"/>
                </a:solidFill>
              </a:rPr>
              <a:t>LaunchDarkly</a:t>
            </a:r>
            <a:r>
              <a:rPr lang="en-US" sz="1400" dirty="0">
                <a:solidFill>
                  <a:srgbClr val="2C3E50"/>
                </a:solidFill>
              </a:rPr>
              <a:t>. https://launchdarkly.com/blog/deployment-frequency/</a:t>
            </a:r>
            <a:endParaRPr lang="en-US" sz="1400" dirty="0"/>
          </a:p>
          <a:p>
            <a:r>
              <a:rPr lang="en-US" sz="1400" i="1" dirty="0">
                <a:solidFill>
                  <a:srgbClr val="2C3E50"/>
                </a:solidFill>
              </a:rPr>
              <a:t>DORA Metrics: 4 Key Metrics for Improving DevOps Performance | </a:t>
            </a:r>
            <a:r>
              <a:rPr lang="en-US" sz="1400" i="1" dirty="0" err="1">
                <a:solidFill>
                  <a:srgbClr val="2C3E50"/>
                </a:solidFill>
              </a:rPr>
              <a:t>Codefresh</a:t>
            </a:r>
            <a:r>
              <a:rPr lang="en-US" sz="1400" dirty="0">
                <a:solidFill>
                  <a:srgbClr val="2C3E50"/>
                </a:solidFill>
              </a:rPr>
              <a:t>. (2023, April 30). </a:t>
            </a:r>
            <a:r>
              <a:rPr lang="en-US" sz="1400" dirty="0" err="1">
                <a:solidFill>
                  <a:srgbClr val="2C3E50"/>
                </a:solidFill>
              </a:rPr>
              <a:t>Codefresh</a:t>
            </a:r>
            <a:r>
              <a:rPr lang="en-US" sz="1400" dirty="0">
                <a:solidFill>
                  <a:srgbClr val="2C3E50"/>
                </a:solidFill>
              </a:rPr>
              <a:t>. https://codefresh.io/learn/software-deployment/dora-metrics-4-key-metrics-for-improving-devops-performance/</a:t>
            </a:r>
            <a:endParaRPr lang="en-US" sz="1400" dirty="0" smtClean="0">
              <a:effectLst/>
            </a:endParaRPr>
          </a:p>
          <a:p>
            <a:r>
              <a:rPr lang="en-US" sz="1400" i="1" dirty="0" err="1">
                <a:solidFill>
                  <a:srgbClr val="2C3E50"/>
                </a:solidFill>
              </a:rPr>
              <a:t>Takt</a:t>
            </a:r>
            <a:r>
              <a:rPr lang="en-US" sz="1400" i="1" dirty="0">
                <a:solidFill>
                  <a:srgbClr val="2C3E50"/>
                </a:solidFill>
              </a:rPr>
              <a:t>-, Cycle-, Process-, and Lead time | </a:t>
            </a:r>
            <a:r>
              <a:rPr lang="en-US" sz="1400" i="1" dirty="0" err="1">
                <a:solidFill>
                  <a:srgbClr val="2C3E50"/>
                </a:solidFill>
              </a:rPr>
              <a:t>MudaMasters</a:t>
            </a:r>
            <a:r>
              <a:rPr lang="en-US" sz="1400" dirty="0">
                <a:solidFill>
                  <a:srgbClr val="2C3E50"/>
                </a:solidFill>
              </a:rPr>
              <a:t>. (</a:t>
            </a:r>
            <a:r>
              <a:rPr lang="en-US" sz="1400" dirty="0" err="1">
                <a:solidFill>
                  <a:srgbClr val="2C3E50"/>
                </a:solidFill>
              </a:rPr>
              <a:t>n.d.</a:t>
            </a:r>
            <a:r>
              <a:rPr lang="en-US" sz="1400" dirty="0">
                <a:solidFill>
                  <a:srgbClr val="2C3E50"/>
                </a:solidFill>
              </a:rPr>
              <a:t>). Www.mudamasters.com. https://www.mudamasters.com/en/lean-toolbox-lean-production-lean-transformations/takt-cycle-process-and-lead-time</a:t>
            </a:r>
            <a:endParaRPr lang="en-US" sz="1400" dirty="0" smtClean="0">
              <a:effectLst/>
            </a:endParaRPr>
          </a:p>
          <a:p>
            <a:endParaRPr lang="en-US" sz="1400" dirty="0"/>
          </a:p>
        </p:txBody>
      </p:sp>
    </p:spTree>
    <p:extLst>
      <p:ext uri="{BB962C8B-B14F-4D97-AF65-F5344CB8AC3E}">
        <p14:creationId xmlns:p14="http://schemas.microsoft.com/office/powerpoint/2010/main" val="9283626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306</TotalTime>
  <Words>585</Words>
  <Application>Microsoft Office PowerPoint</Application>
  <PresentationFormat>On-screen Show (4:3)</PresentationFormat>
  <Paragraphs>56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Pushpin</vt:lpstr>
      <vt:lpstr>The Technology Value Stream</vt:lpstr>
      <vt:lpstr>What is a Value Stream?</vt:lpstr>
      <vt:lpstr>Goals</vt:lpstr>
      <vt:lpstr>Value Stream Mapping</vt:lpstr>
      <vt:lpstr>Lead Time vs Processing Time</vt:lpstr>
      <vt:lpstr>Long Lead Times</vt:lpstr>
      <vt:lpstr>Short Lead Times</vt:lpstr>
      <vt:lpstr>Lead Time Goals</vt:lpstr>
      <vt:lpstr>Citations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Jeffrey</dc:creator>
  <cp:lastModifiedBy>Jeffrey</cp:lastModifiedBy>
  <cp:revision>46</cp:revision>
  <dcterms:created xsi:type="dcterms:W3CDTF">2024-04-06T17:38:42Z</dcterms:created>
  <dcterms:modified xsi:type="dcterms:W3CDTF">2025-01-10T21:55:37Z</dcterms:modified>
</cp:coreProperties>
</file>