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70" r:id="rId4"/>
    <p:sldId id="277" r:id="rId5"/>
    <p:sldId id="278" r:id="rId6"/>
    <p:sldId id="279" r:id="rId7"/>
    <p:sldId id="280" r:id="rId8"/>
    <p:sldId id="281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48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152FF84-7013-4F2C-9A23-FA3E790B0C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culture.hqca.ca/overcoming-barriers-to-a-just-cultu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Barriers to a Just, Learning 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Jeffrey Reid</a:t>
            </a:r>
          </a:p>
          <a:p>
            <a:r>
              <a:rPr lang="en-US" sz="2000" dirty="0" smtClean="0"/>
              <a:t>Module </a:t>
            </a:r>
            <a:r>
              <a:rPr lang="en-US" sz="2000" dirty="0" smtClean="0"/>
              <a:t>9.2</a:t>
            </a:r>
            <a:endParaRPr lang="en-US" sz="2000" dirty="0" smtClean="0"/>
          </a:p>
          <a:p>
            <a:r>
              <a:rPr lang="en-US" sz="2000" dirty="0" smtClean="0"/>
              <a:t>January </a:t>
            </a:r>
            <a:r>
              <a:rPr lang="en-US" sz="2000" dirty="0" smtClean="0"/>
              <a:t>20</a:t>
            </a:r>
            <a:r>
              <a:rPr lang="en-US" sz="2000" dirty="0" smtClean="0"/>
              <a:t>, </a:t>
            </a:r>
            <a:r>
              <a:rPr lang="en-US" sz="2000" dirty="0" smtClean="0"/>
              <a:t>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7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 Just Culture is Important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Building Blocks for a Safe Culture</a:t>
            </a:r>
          </a:p>
          <a:p>
            <a:pPr lvl="1"/>
            <a:r>
              <a:rPr lang="en-US" dirty="0" smtClean="0"/>
              <a:t>Promotes the comfort needed to report errors and hazards (Reporting Culture)</a:t>
            </a:r>
          </a:p>
          <a:p>
            <a:pPr lvl="1"/>
            <a:r>
              <a:rPr lang="en-US" dirty="0" smtClean="0"/>
              <a:t>Learning Culture created from a desire to learn about and from weaknesses in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3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Barriers to a Just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Blame:</a:t>
            </a:r>
          </a:p>
          <a:p>
            <a:pPr lvl="1"/>
            <a:r>
              <a:rPr lang="en-US" dirty="0" smtClean="0"/>
              <a:t>Natural thing for people to do when things go wrong.</a:t>
            </a:r>
          </a:p>
          <a:p>
            <a:pPr lvl="1"/>
            <a:r>
              <a:rPr lang="en-US" dirty="0" smtClean="0"/>
              <a:t>Common to mistakenly blam</a:t>
            </a:r>
            <a:r>
              <a:rPr lang="en-US" dirty="0" smtClean="0"/>
              <a:t>e people for things that are out of their control.</a:t>
            </a:r>
          </a:p>
          <a:p>
            <a:pPr lvl="1"/>
            <a:r>
              <a:rPr lang="en-US" dirty="0" smtClean="0"/>
              <a:t>Sometimes stems from personal flaws.</a:t>
            </a:r>
          </a:p>
          <a:p>
            <a:r>
              <a:rPr lang="en-US" dirty="0" smtClean="0"/>
              <a:t>Outcome Bias:</a:t>
            </a:r>
          </a:p>
          <a:p>
            <a:pPr lvl="1"/>
            <a:r>
              <a:rPr lang="en-US" dirty="0" smtClean="0"/>
              <a:t>Usually a reactionary response based on the final result of what happened.</a:t>
            </a:r>
          </a:p>
          <a:p>
            <a:pPr lvl="1"/>
            <a:r>
              <a:rPr lang="en-US" dirty="0" smtClean="0"/>
              <a:t>Harsher punishment usually inflicted based on higher levels of harm/danger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7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Barriers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Transparency:</a:t>
            </a:r>
          </a:p>
          <a:p>
            <a:pPr lvl="1"/>
            <a:r>
              <a:rPr lang="en-US" dirty="0" smtClean="0"/>
              <a:t>No information given in advance should an incident occur.</a:t>
            </a:r>
          </a:p>
          <a:p>
            <a:pPr lvl="1"/>
            <a:r>
              <a:rPr lang="en-US" dirty="0" smtClean="0"/>
              <a:t>As a result, no information on how a response would look like should something go wrong.</a:t>
            </a:r>
          </a:p>
          <a:p>
            <a:r>
              <a:rPr lang="en-US" dirty="0" smtClean="0"/>
              <a:t>Assessment Inconsistencies:</a:t>
            </a:r>
          </a:p>
          <a:p>
            <a:pPr lvl="1"/>
            <a:r>
              <a:rPr lang="en-US" dirty="0" smtClean="0"/>
              <a:t>Very high variability of outcomes for different responses for the same scenarios.</a:t>
            </a:r>
          </a:p>
          <a:p>
            <a:pPr lvl="1"/>
            <a:r>
              <a:rPr lang="en-US" dirty="0" smtClean="0"/>
              <a:t>Evaluation processes of actions are wildly inconsistent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03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Fix Blame?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quick judgements. Take time to formulate decision.</a:t>
            </a:r>
          </a:p>
          <a:p>
            <a:r>
              <a:rPr lang="en-US" dirty="0" smtClean="0"/>
              <a:t>Reduce or eliminate all forms of bias:</a:t>
            </a:r>
          </a:p>
          <a:p>
            <a:pPr lvl="1"/>
            <a:r>
              <a:rPr lang="en-US" dirty="0" smtClean="0"/>
              <a:t>Outcome Bias, Attribution bias, Hindsight Bias, etc.</a:t>
            </a:r>
          </a:p>
          <a:p>
            <a:r>
              <a:rPr lang="en-US" dirty="0" smtClean="0"/>
              <a:t>Avoid looking for problems with the people and instead look to view systemic weaknesses.</a:t>
            </a:r>
          </a:p>
          <a:p>
            <a:r>
              <a:rPr lang="en-US" dirty="0" smtClean="0"/>
              <a:t>Apply conte</a:t>
            </a:r>
            <a:r>
              <a:rPr lang="en-US" dirty="0" smtClean="0"/>
              <a:t>xt to the actions of people during situations of an event. Keep in mind human behavior.</a:t>
            </a:r>
          </a:p>
          <a:p>
            <a:r>
              <a:rPr lang="en-US" dirty="0" smtClean="0"/>
              <a:t>Search for why people did what they did during a situation. Gather effective information surrounding the incident.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5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Fix Outcome Bias?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NOT base decisions on outcome.</a:t>
            </a:r>
          </a:p>
          <a:p>
            <a:r>
              <a:rPr lang="en-US" dirty="0" smtClean="0"/>
              <a:t>Instead make decisions based on the response those involved made, keeping context in mind.</a:t>
            </a:r>
          </a:p>
          <a:p>
            <a:r>
              <a:rPr lang="en-US" dirty="0" smtClean="0"/>
              <a:t>Isolate and focus on individuals actions while ignoring outcome.</a:t>
            </a:r>
          </a:p>
          <a:p>
            <a:r>
              <a:rPr lang="en-US" dirty="0" smtClean="0"/>
              <a:t>Consider viewing the scenario as if someone else was involved with similar experience. Would they have done the same?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23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Fix Lack of Transparency?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Reveal organizationa</a:t>
            </a:r>
            <a:r>
              <a:rPr lang="en-US" dirty="0" smtClean="0"/>
              <a:t>l processes used in a safety incident</a:t>
            </a:r>
          </a:p>
          <a:p>
            <a:pPr lvl="1"/>
            <a:r>
              <a:rPr lang="en-US" dirty="0" smtClean="0"/>
              <a:t>Include what is used to assess the actions of those involved in making the situational decisions.</a:t>
            </a:r>
          </a:p>
          <a:p>
            <a:pPr lvl="1"/>
            <a:r>
              <a:rPr lang="en-US" dirty="0" smtClean="0"/>
              <a:t>Also include how a resulting decision is made when an incident occurs.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773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Fix Assessment Inconsistencies?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creating an appropriate response to an incident, view things the same way each time.</a:t>
            </a:r>
          </a:p>
          <a:p>
            <a:r>
              <a:rPr lang="en-US" dirty="0" smtClean="0"/>
              <a:t>Be aware of natural human behaviors based on events that occurred. Context changes much be kept in mind.</a:t>
            </a:r>
          </a:p>
          <a:p>
            <a:r>
              <a:rPr lang="en-US" dirty="0" smtClean="0"/>
              <a:t>Implement a consistent process to view various situations.</a:t>
            </a:r>
          </a:p>
          <a:p>
            <a:pPr lvl="1"/>
            <a:r>
              <a:rPr lang="en-US" dirty="0" smtClean="0"/>
              <a:t>Use this to understand why people in these situations did what they did in the moment.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39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i="1" dirty="0" smtClean="0">
                <a:solidFill>
                  <a:srgbClr val="2C3E50"/>
                </a:solidFill>
                <a:latin typeface="Calibri"/>
              </a:rPr>
              <a:t>Overcoming </a:t>
            </a:r>
            <a:r>
              <a:rPr lang="en-US" sz="1400" i="1" dirty="0">
                <a:solidFill>
                  <a:srgbClr val="2C3E50"/>
                </a:solidFill>
                <a:latin typeface="Calibri"/>
              </a:rPr>
              <a:t>Barriers to a Just Culture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(</a:t>
            </a:r>
            <a:r>
              <a:rPr lang="en-US" sz="1400" dirty="0" err="1">
                <a:solidFill>
                  <a:srgbClr val="2C3E50"/>
                </a:solidFill>
                <a:latin typeface="Calibri"/>
              </a:rPr>
              <a:t>n.d.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). HQCA - Just Culture. </a:t>
            </a:r>
            <a:r>
              <a:rPr lang="en-US" sz="1400" dirty="0">
                <a:solidFill>
                  <a:srgbClr val="2C3E50"/>
                </a:solidFill>
                <a:latin typeface="Calibri"/>
                <a:hlinkClick r:id="rId2"/>
              </a:rPr>
              <a:t>https://justculture.hqca.ca/overcoming-barriers-to-a-just-culture</a:t>
            </a:r>
            <a:r>
              <a:rPr lang="en-US" sz="1400" dirty="0" smtClean="0">
                <a:solidFill>
                  <a:srgbClr val="2C3E50"/>
                </a:solidFill>
                <a:latin typeface="Calibri"/>
                <a:hlinkClick r:id="rId2"/>
              </a:rPr>
              <a:t>/</a:t>
            </a:r>
            <a:endParaRPr lang="en-US" sz="1400" dirty="0" smtClean="0">
              <a:solidFill>
                <a:srgbClr val="2C3E50"/>
              </a:solidFill>
              <a:latin typeface="Calibri"/>
            </a:endParaRPr>
          </a:p>
          <a:p>
            <a:r>
              <a:rPr lang="en-US" sz="1400" i="1" dirty="0">
                <a:solidFill>
                  <a:srgbClr val="2C3E50"/>
                </a:solidFill>
                <a:latin typeface="Calibri"/>
              </a:rPr>
              <a:t>Why Is Just Culture Important?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 (</a:t>
            </a:r>
            <a:r>
              <a:rPr lang="en-US" sz="1400" dirty="0" err="1">
                <a:solidFill>
                  <a:srgbClr val="2C3E50"/>
                </a:solidFill>
                <a:latin typeface="Calibri"/>
              </a:rPr>
              <a:t>n.d.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). HQCA - Just Culture. https://justculture.hqca.ca/why-is-just-culture-important/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3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344</TotalTime>
  <Words>462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Barriers to a Just, Learning Culture</vt:lpstr>
      <vt:lpstr>Why a Just Culture is Important</vt:lpstr>
      <vt:lpstr>Barriers to a Just Culture</vt:lpstr>
      <vt:lpstr>Barriers Cont’d</vt:lpstr>
      <vt:lpstr>How to Fix Blame?</vt:lpstr>
      <vt:lpstr>How to Fix Outcome Bias?</vt:lpstr>
      <vt:lpstr>How to Fix Lack of Transparency?</vt:lpstr>
      <vt:lpstr>How to Fix Assessment Inconsistencies?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59</cp:revision>
  <dcterms:created xsi:type="dcterms:W3CDTF">2024-04-06T17:38:42Z</dcterms:created>
  <dcterms:modified xsi:type="dcterms:W3CDTF">2025-02-20T23:22:50Z</dcterms:modified>
</cp:coreProperties>
</file>