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78" r:id="rId4"/>
    <p:sldId id="273" r:id="rId5"/>
    <p:sldId id="274" r:id="rId6"/>
    <p:sldId id="275" r:id="rId7"/>
    <p:sldId id="276" r:id="rId8"/>
    <p:sldId id="277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152FF84-7013-4F2C-9A23-FA3E790B0CA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8BAF52D-934C-4E83-A85A-0DB4D5F327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rhero.io/blog/understand-on-call-rota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Pager Rotation Duties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Jeffrey Reid</a:t>
            </a:r>
          </a:p>
          <a:p>
            <a:r>
              <a:rPr lang="en-US" sz="2000" dirty="0" smtClean="0"/>
              <a:t>Module </a:t>
            </a:r>
            <a:r>
              <a:rPr lang="en-US" sz="2000" dirty="0" smtClean="0"/>
              <a:t>7.2</a:t>
            </a:r>
            <a:endParaRPr lang="en-US" sz="2000" dirty="0" smtClean="0"/>
          </a:p>
          <a:p>
            <a:r>
              <a:rPr lang="en-US" sz="2000" dirty="0" smtClean="0"/>
              <a:t>February 16, 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671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</a:t>
            </a:r>
            <a:r>
              <a:rPr lang="en-US" dirty="0" smtClean="0"/>
              <a:t>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period, typically scheduled, where people are assigned to monitor and respond to urgent issues.</a:t>
            </a:r>
          </a:p>
          <a:p>
            <a:r>
              <a:rPr lang="en-US" dirty="0" smtClean="0"/>
              <a:t>Typically used for issues that crop up outside of normal working hours.</a:t>
            </a:r>
          </a:p>
          <a:p>
            <a:r>
              <a:rPr lang="en-US" dirty="0" smtClean="0"/>
              <a:t>Very important for maintaining operational status of a companies by ensuring someone is always available.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8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is it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crop up at all times. It’s important to have someone on-call to respond to these alerts.</a:t>
            </a:r>
          </a:p>
          <a:p>
            <a:r>
              <a:rPr lang="en-US" dirty="0" smtClean="0"/>
              <a:t>Having On-call personnel boosts reliability for the customer base.</a:t>
            </a:r>
          </a:p>
          <a:p>
            <a:r>
              <a:rPr lang="en-US" dirty="0" smtClean="0"/>
              <a:t>On-call engineers are the first line of defense for any issues impacting outages, both for the customer and the employees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up Teams:</a:t>
            </a:r>
          </a:p>
          <a:p>
            <a:pPr lvl="1"/>
            <a:r>
              <a:rPr lang="en-US" dirty="0" smtClean="0"/>
              <a:t>Assign individuals that manage the calls for different teams.</a:t>
            </a:r>
          </a:p>
          <a:p>
            <a:r>
              <a:rPr lang="en-US" dirty="0" smtClean="0"/>
              <a:t>24/7 Coverage</a:t>
            </a:r>
          </a:p>
          <a:p>
            <a:r>
              <a:rPr lang="en-US" dirty="0" smtClean="0"/>
              <a:t>Set Time Limits:</a:t>
            </a:r>
          </a:p>
          <a:p>
            <a:pPr lvl="1"/>
            <a:r>
              <a:rPr lang="en-US" dirty="0" smtClean="0"/>
              <a:t>This way escalation occurs if appropriate actions doesn’t occur within specified time frame</a:t>
            </a:r>
          </a:p>
          <a:p>
            <a:r>
              <a:rPr lang="en-US" dirty="0" smtClean="0"/>
              <a:t>Efficient Communication:</a:t>
            </a:r>
          </a:p>
          <a:p>
            <a:pPr lvl="1"/>
            <a:r>
              <a:rPr lang="en-US" dirty="0" smtClean="0"/>
              <a:t>All changes to scheduling should be communicated immediately.</a:t>
            </a:r>
          </a:p>
        </p:txBody>
      </p:sp>
    </p:spTree>
    <p:extLst>
      <p:ext uri="{BB962C8B-B14F-4D97-AF65-F5344CB8AC3E}">
        <p14:creationId xmlns:p14="http://schemas.microsoft.com/office/powerpoint/2010/main" val="421359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 aware of your shifts:</a:t>
            </a:r>
          </a:p>
          <a:p>
            <a:pPr lvl="1"/>
            <a:r>
              <a:rPr lang="en-US" dirty="0" smtClean="0"/>
              <a:t>Thanks to improved communication, better planning for when your own shifts come and go</a:t>
            </a:r>
          </a:p>
          <a:p>
            <a:r>
              <a:rPr lang="en-US" dirty="0" smtClean="0"/>
              <a:t>Define Escalation Procedures:</a:t>
            </a:r>
          </a:p>
          <a:p>
            <a:pPr lvl="1"/>
            <a:r>
              <a:rPr lang="en-US" dirty="0" smtClean="0"/>
              <a:t>Set actions to take when an incident occurs and who will be in charge of this first line of defense</a:t>
            </a:r>
            <a:endParaRPr lang="en-US" dirty="0"/>
          </a:p>
          <a:p>
            <a:r>
              <a:rPr lang="en-US" dirty="0" smtClean="0"/>
              <a:t>Use of Automated Software:</a:t>
            </a:r>
          </a:p>
          <a:p>
            <a:pPr lvl="1"/>
            <a:r>
              <a:rPr lang="en-US" dirty="0" smtClean="0"/>
              <a:t>Saves time when it comes to communicating with the right people based on predefined schedules</a:t>
            </a:r>
          </a:p>
        </p:txBody>
      </p:sp>
    </p:spTree>
    <p:extLst>
      <p:ext uri="{BB962C8B-B14F-4D97-AF65-F5344CB8AC3E}">
        <p14:creationId xmlns:p14="http://schemas.microsoft.com/office/powerpoint/2010/main" val="207361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Greatly improved Accountability and transparency when it comes to issue resolution</a:t>
            </a:r>
          </a:p>
          <a:p>
            <a:r>
              <a:rPr lang="en-US" dirty="0" smtClean="0"/>
              <a:t>Time waste is greatly reduced</a:t>
            </a:r>
          </a:p>
          <a:p>
            <a:r>
              <a:rPr lang="en-US" dirty="0" smtClean="0"/>
              <a:t>Service reliability is increased thanks to fast and effective response times</a:t>
            </a:r>
          </a:p>
          <a:p>
            <a:r>
              <a:rPr lang="en-US" dirty="0" smtClean="0"/>
              <a:t>Happier customers. Emergency issue resolution and overall fast fixes of problems makes people happy.</a:t>
            </a:r>
          </a:p>
        </p:txBody>
      </p:sp>
    </p:spTree>
    <p:extLst>
      <p:ext uri="{BB962C8B-B14F-4D97-AF65-F5344CB8AC3E}">
        <p14:creationId xmlns:p14="http://schemas.microsoft.com/office/powerpoint/2010/main" val="135959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PRD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 Development:</a:t>
            </a:r>
          </a:p>
          <a:p>
            <a:pPr lvl="1"/>
            <a:r>
              <a:rPr lang="en-US" dirty="0" smtClean="0"/>
              <a:t>Not all resolution scenarios are the same. Some provide pressure filled moments that can provide experience. This can boost confidence.</a:t>
            </a:r>
          </a:p>
          <a:p>
            <a:r>
              <a:rPr lang="en-US" dirty="0" smtClean="0"/>
              <a:t>Work-Life Balance:</a:t>
            </a:r>
          </a:p>
          <a:p>
            <a:pPr lvl="1"/>
            <a:r>
              <a:rPr lang="en-US" dirty="0" smtClean="0"/>
              <a:t>Culture increase and responsibilities are split up amongst peers. This avoids burnout and provides fairness</a:t>
            </a:r>
          </a:p>
        </p:txBody>
      </p:sp>
    </p:spTree>
    <p:extLst>
      <p:ext uri="{BB962C8B-B14F-4D97-AF65-F5344CB8AC3E}">
        <p14:creationId xmlns:p14="http://schemas.microsoft.com/office/powerpoint/2010/main" val="11780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r>
              <a:rPr lang="en-US" dirty="0" smtClean="0"/>
              <a:t> of PRD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Fatigue:</a:t>
            </a:r>
          </a:p>
          <a:p>
            <a:pPr lvl="1"/>
            <a:r>
              <a:rPr lang="en-US" dirty="0" smtClean="0"/>
              <a:t>Maintaining that Work-Life Balance is critical. Otherwise Reduced Productivity and Fatigue can result</a:t>
            </a:r>
            <a:endParaRPr lang="en-US" dirty="0"/>
          </a:p>
          <a:p>
            <a:r>
              <a:rPr lang="en-US" dirty="0" smtClean="0"/>
              <a:t>Availability:</a:t>
            </a:r>
          </a:p>
          <a:p>
            <a:pPr lvl="1"/>
            <a:r>
              <a:rPr lang="en-US" dirty="0" smtClean="0"/>
              <a:t>Making sure everyone is available is difficult, especially across different work centers or time zones.</a:t>
            </a:r>
          </a:p>
          <a:p>
            <a:r>
              <a:rPr lang="en-US" dirty="0" smtClean="0"/>
              <a:t>Training and Logging:</a:t>
            </a:r>
          </a:p>
          <a:p>
            <a:pPr lvl="1"/>
            <a:r>
              <a:rPr lang="en-US" dirty="0" smtClean="0"/>
              <a:t>Keeping everyone up-to-date on training as well as having the appropriate documentation on hand is difficult.</a:t>
            </a:r>
          </a:p>
        </p:txBody>
      </p:sp>
    </p:spTree>
    <p:extLst>
      <p:ext uri="{BB962C8B-B14F-4D97-AF65-F5344CB8AC3E}">
        <p14:creationId xmlns:p14="http://schemas.microsoft.com/office/powerpoint/2010/main" val="184666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i="1" dirty="0" smtClean="0">
                <a:solidFill>
                  <a:srgbClr val="2C3E50"/>
                </a:solidFill>
                <a:latin typeface="Calibri"/>
              </a:rPr>
              <a:t>Pager </a:t>
            </a:r>
            <a:r>
              <a:rPr lang="en-US" sz="1400" i="1" dirty="0">
                <a:solidFill>
                  <a:srgbClr val="2C3E50"/>
                </a:solidFill>
                <a:latin typeface="Calibri"/>
              </a:rPr>
              <a:t>Hero - Understanding On-Call Rotations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(2024). Pager Hero. </a:t>
            </a:r>
            <a:r>
              <a:rPr lang="en-US" sz="1400" dirty="0">
                <a:solidFill>
                  <a:srgbClr val="2C3E50"/>
                </a:solidFill>
                <a:latin typeface="Calibri"/>
                <a:hlinkClick r:id="rId2"/>
              </a:rPr>
              <a:t>https://</a:t>
            </a:r>
            <a:r>
              <a:rPr lang="en-US" sz="1400" dirty="0" smtClean="0">
                <a:solidFill>
                  <a:srgbClr val="2C3E50"/>
                </a:solidFill>
                <a:latin typeface="Calibri"/>
                <a:hlinkClick r:id="rId2"/>
              </a:rPr>
              <a:t>pagerhero.io/blog/understand-on-call-rotations</a:t>
            </a:r>
            <a:endParaRPr lang="en-US" sz="1400" dirty="0" smtClean="0">
              <a:solidFill>
                <a:srgbClr val="2C3E50"/>
              </a:solidFill>
              <a:latin typeface="Calibri"/>
            </a:endParaRPr>
          </a:p>
          <a:p>
            <a:r>
              <a:rPr lang="en-US" sz="1400" i="1" dirty="0">
                <a:solidFill>
                  <a:srgbClr val="2C3E50"/>
                </a:solidFill>
                <a:latin typeface="Calibri"/>
              </a:rPr>
              <a:t>On-Call Rotations and Schedules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(</a:t>
            </a:r>
            <a:r>
              <a:rPr lang="en-US" sz="1400" dirty="0" err="1">
                <a:solidFill>
                  <a:srgbClr val="2C3E50"/>
                </a:solidFill>
                <a:latin typeface="Calibri"/>
              </a:rPr>
              <a:t>n.d.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). </a:t>
            </a:r>
            <a:r>
              <a:rPr lang="en-US" sz="1400" dirty="0" err="1">
                <a:solidFill>
                  <a:srgbClr val="2C3E50"/>
                </a:solidFill>
                <a:latin typeface="Calibri"/>
              </a:rPr>
              <a:t>PagerDuty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https://www.pagerduty.com/resources/learn/call-rotations-schedules</a:t>
            </a:r>
            <a:r>
              <a:rPr lang="en-US" sz="1400" dirty="0" smtClean="0">
                <a:solidFill>
                  <a:srgbClr val="2C3E50"/>
                </a:solidFill>
                <a:latin typeface="Calibri"/>
              </a:rPr>
              <a:t>/</a:t>
            </a:r>
            <a:endParaRPr lang="en-US" sz="1400" i="1" dirty="0" smtClean="0">
              <a:solidFill>
                <a:srgbClr val="2C3E50"/>
              </a:solidFill>
            </a:endParaRPr>
          </a:p>
          <a:p>
            <a:r>
              <a:rPr lang="en-US" sz="1400" dirty="0" smtClean="0">
                <a:solidFill>
                  <a:srgbClr val="2C3E50"/>
                </a:solidFill>
                <a:latin typeface="Calibri"/>
              </a:rPr>
              <a:t>Yogesh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(2019, July 12). </a:t>
            </a:r>
            <a:r>
              <a:rPr lang="en-US" sz="1400" i="1" dirty="0">
                <a:solidFill>
                  <a:srgbClr val="2C3E50"/>
                </a:solidFill>
                <a:latin typeface="Calibri"/>
              </a:rPr>
              <a:t>Best Practices for Managing On-Call Rotation (in 2022)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. </a:t>
            </a:r>
            <a:r>
              <a:rPr lang="en-US" sz="1400" dirty="0" err="1">
                <a:solidFill>
                  <a:srgbClr val="2C3E50"/>
                </a:solidFill>
                <a:latin typeface="Calibri"/>
              </a:rPr>
              <a:t>AlertOps</a:t>
            </a:r>
            <a:r>
              <a:rPr lang="en-US" sz="1400" dirty="0">
                <a:solidFill>
                  <a:srgbClr val="2C3E50"/>
                </a:solidFill>
                <a:latin typeface="Calibri"/>
              </a:rPr>
              <a:t> | Master the Unexpected | Resolve Major IT Incidents &amp; Automate Real-Time Operations. https://alertops.com/on-call-rotation/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836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343</TotalTime>
  <Words>425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Pager Rotation Duties</vt:lpstr>
      <vt:lpstr>What is it?</vt:lpstr>
      <vt:lpstr>Why is it needed?</vt:lpstr>
      <vt:lpstr>Best Practices</vt:lpstr>
      <vt:lpstr>Best Practices Cont’d</vt:lpstr>
      <vt:lpstr>Benefits of PRD</vt:lpstr>
      <vt:lpstr>Benefits of PRD Cont’d</vt:lpstr>
      <vt:lpstr>Challenges of PRD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58</cp:revision>
  <dcterms:created xsi:type="dcterms:W3CDTF">2024-04-06T17:38:42Z</dcterms:created>
  <dcterms:modified xsi:type="dcterms:W3CDTF">2025-02-16T19:46:12Z</dcterms:modified>
</cp:coreProperties>
</file>