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sldIdLst>
    <p:sldId id="256" r:id="rId5"/>
    <p:sldId id="258" r:id="rId6"/>
    <p:sldId id="259" r:id="rId7"/>
    <p:sldId id="273" r:id="rId8"/>
    <p:sldId id="29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82" r:id="rId17"/>
    <p:sldId id="283" r:id="rId18"/>
    <p:sldId id="284" r:id="rId19"/>
    <p:sldId id="298" r:id="rId20"/>
    <p:sldId id="262" r:id="rId21"/>
    <p:sldId id="263" r:id="rId22"/>
    <p:sldId id="288" r:id="rId23"/>
    <p:sldId id="289" r:id="rId24"/>
    <p:sldId id="276" r:id="rId25"/>
    <p:sldId id="290" r:id="rId26"/>
    <p:sldId id="291" r:id="rId27"/>
    <p:sldId id="293" r:id="rId28"/>
    <p:sldId id="294" r:id="rId29"/>
    <p:sldId id="280" r:id="rId30"/>
    <p:sldId id="285" r:id="rId31"/>
    <p:sldId id="29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F5F81-5A38-4520-B2B4-12455CCFC9D6}" v="1" dt="2022-05-16T19:57:26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891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nea" userId="5b77aac057cd35d2" providerId="LiveId" clId="{70B34D1C-B34F-4363-B370-0E79142BB817}"/>
    <pc:docChg chg="modSld">
      <pc:chgData name="Mihnea" userId="5b77aac057cd35d2" providerId="LiveId" clId="{70B34D1C-B34F-4363-B370-0E79142BB817}" dt="2022-05-07T21:42:41.079" v="1" actId="1076"/>
      <pc:docMkLst>
        <pc:docMk/>
      </pc:docMkLst>
      <pc:sldChg chg="modSp mod">
        <pc:chgData name="Mihnea" userId="5b77aac057cd35d2" providerId="LiveId" clId="{70B34D1C-B34F-4363-B370-0E79142BB817}" dt="2022-05-07T21:42:41.079" v="1" actId="1076"/>
        <pc:sldMkLst>
          <pc:docMk/>
          <pc:sldMk cId="1948968156" sldId="290"/>
        </pc:sldMkLst>
        <pc:picChg chg="mod">
          <ac:chgData name="Mihnea" userId="5b77aac057cd35d2" providerId="LiveId" clId="{70B34D1C-B34F-4363-B370-0E79142BB817}" dt="2022-05-07T21:42:39.651" v="0" actId="14100"/>
          <ac:picMkLst>
            <pc:docMk/>
            <pc:sldMk cId="1948968156" sldId="290"/>
            <ac:picMk id="5" creationId="{64E15FC8-768C-16D9-5144-A45B6B1B93F3}"/>
          </ac:picMkLst>
        </pc:picChg>
        <pc:picChg chg="mod">
          <ac:chgData name="Mihnea" userId="5b77aac057cd35d2" providerId="LiveId" clId="{70B34D1C-B34F-4363-B370-0E79142BB817}" dt="2022-05-07T21:42:41.079" v="1" actId="1076"/>
          <ac:picMkLst>
            <pc:docMk/>
            <pc:sldMk cId="1948968156" sldId="290"/>
            <ac:picMk id="7" creationId="{C1935373-ED3B-9F60-9750-99EF005D22ED}"/>
          </ac:picMkLst>
        </pc:picChg>
      </pc:sldChg>
    </pc:docChg>
  </pc:docChgLst>
  <pc:docChgLst>
    <pc:chgData name="Mihnea" userId="5b77aac057cd35d2" providerId="LiveId" clId="{70AF5F81-5A38-4520-B2B4-12455CCFC9D6}"/>
    <pc:docChg chg="undo redo custSel delSld modSld">
      <pc:chgData name="Mihnea" userId="5b77aac057cd35d2" providerId="LiveId" clId="{70AF5F81-5A38-4520-B2B4-12455CCFC9D6}" dt="2022-05-16T20:37:15.103" v="52" actId="1076"/>
      <pc:docMkLst>
        <pc:docMk/>
      </pc:docMkLst>
      <pc:sldChg chg="addSp modSp mod">
        <pc:chgData name="Mihnea" userId="5b77aac057cd35d2" providerId="LiveId" clId="{70AF5F81-5A38-4520-B2B4-12455CCFC9D6}" dt="2022-05-16T20:37:15.103" v="52" actId="1076"/>
        <pc:sldMkLst>
          <pc:docMk/>
          <pc:sldMk cId="991012341" sldId="256"/>
        </pc:sldMkLst>
        <pc:spChg chg="mod">
          <ac:chgData name="Mihnea" userId="5b77aac057cd35d2" providerId="LiveId" clId="{70AF5F81-5A38-4520-B2B4-12455CCFC9D6}" dt="2022-05-16T20:36:27.831" v="41" actId="20577"/>
          <ac:spMkLst>
            <pc:docMk/>
            <pc:sldMk cId="991012341" sldId="256"/>
            <ac:spMk id="2" creationId="{031A904F-E928-47BF-9FD3-98FB386BA7B6}"/>
          </ac:spMkLst>
        </pc:spChg>
        <pc:spChg chg="add mod">
          <ac:chgData name="Mihnea" userId="5b77aac057cd35d2" providerId="LiveId" clId="{70AF5F81-5A38-4520-B2B4-12455CCFC9D6}" dt="2022-05-16T20:37:15.103" v="52" actId="1076"/>
          <ac:spMkLst>
            <pc:docMk/>
            <pc:sldMk cId="991012341" sldId="256"/>
            <ac:spMk id="3" creationId="{A892732B-637A-278E-FB43-386B8690B7C6}"/>
          </ac:spMkLst>
        </pc:spChg>
      </pc:sldChg>
      <pc:sldChg chg="modSp mod">
        <pc:chgData name="Mihnea" userId="5b77aac057cd35d2" providerId="LiveId" clId="{70AF5F81-5A38-4520-B2B4-12455CCFC9D6}" dt="2022-05-16T20:36:16.122" v="39" actId="207"/>
        <pc:sldMkLst>
          <pc:docMk/>
          <pc:sldMk cId="1492504269" sldId="258"/>
        </pc:sldMkLst>
        <pc:spChg chg="mod">
          <ac:chgData name="Mihnea" userId="5b77aac057cd35d2" providerId="LiveId" clId="{70AF5F81-5A38-4520-B2B4-12455CCFC9D6}" dt="2022-05-16T20:36:16.122" v="39" actId="207"/>
          <ac:spMkLst>
            <pc:docMk/>
            <pc:sldMk cId="1492504269" sldId="258"/>
            <ac:spMk id="3" creationId="{844B9308-392D-4691-9EFE-27E04E9BF605}"/>
          </ac:spMkLst>
        </pc:spChg>
      </pc:sldChg>
      <pc:sldChg chg="modSp mod">
        <pc:chgData name="Mihnea" userId="5b77aac057cd35d2" providerId="LiveId" clId="{70AF5F81-5A38-4520-B2B4-12455CCFC9D6}" dt="2022-05-16T20:36:43.980" v="48" actId="207"/>
        <pc:sldMkLst>
          <pc:docMk/>
          <pc:sldMk cId="1678493863" sldId="259"/>
        </pc:sldMkLst>
        <pc:spChg chg="mod">
          <ac:chgData name="Mihnea" userId="5b77aac057cd35d2" providerId="LiveId" clId="{70AF5F81-5A38-4520-B2B4-12455CCFC9D6}" dt="2022-05-16T20:36:43.980" v="48" actId="207"/>
          <ac:spMkLst>
            <pc:docMk/>
            <pc:sldMk cId="1678493863" sldId="259"/>
            <ac:spMk id="3" creationId="{01FEC056-C2C6-434A-9E01-0B3DE0755DB1}"/>
          </ac:spMkLst>
        </pc:spChg>
      </pc:sldChg>
      <pc:sldChg chg="modSp mod">
        <pc:chgData name="Mihnea" userId="5b77aac057cd35d2" providerId="LiveId" clId="{70AF5F81-5A38-4520-B2B4-12455CCFC9D6}" dt="2022-05-16T20:36:48.693" v="49" actId="207"/>
        <pc:sldMkLst>
          <pc:docMk/>
          <pc:sldMk cId="3227789293" sldId="273"/>
        </pc:sldMkLst>
        <pc:spChg chg="mod">
          <ac:chgData name="Mihnea" userId="5b77aac057cd35d2" providerId="LiveId" clId="{70AF5F81-5A38-4520-B2B4-12455CCFC9D6}" dt="2022-05-16T20:36:48.693" v="49" actId="207"/>
          <ac:spMkLst>
            <pc:docMk/>
            <pc:sldMk cId="3227789293" sldId="273"/>
            <ac:spMk id="3" creationId="{01FEC056-C2C6-434A-9E01-0B3DE0755DB1}"/>
          </ac:spMkLst>
        </pc:spChg>
      </pc:sldChg>
      <pc:sldChg chg="modSp mod">
        <pc:chgData name="Mihnea" userId="5b77aac057cd35d2" providerId="LiveId" clId="{70AF5F81-5A38-4520-B2B4-12455CCFC9D6}" dt="2022-05-16T19:56:55.366" v="5" actId="14100"/>
        <pc:sldMkLst>
          <pc:docMk/>
          <pc:sldMk cId="2477375556" sldId="279"/>
        </pc:sldMkLst>
        <pc:spChg chg="mod">
          <ac:chgData name="Mihnea" userId="5b77aac057cd35d2" providerId="LiveId" clId="{70AF5F81-5A38-4520-B2B4-12455CCFC9D6}" dt="2022-05-16T19:56:55.366" v="5" actId="14100"/>
          <ac:spMkLst>
            <pc:docMk/>
            <pc:sldMk cId="2477375556" sldId="279"/>
            <ac:spMk id="2" creationId="{C649B110-3BD4-8B0F-73D5-CC9D1B4F26F1}"/>
          </ac:spMkLst>
        </pc:spChg>
      </pc:sldChg>
      <pc:sldChg chg="del">
        <pc:chgData name="Mihnea" userId="5b77aac057cd35d2" providerId="LiveId" clId="{70AF5F81-5A38-4520-B2B4-12455CCFC9D6}" dt="2022-05-16T19:57:05.219" v="6" actId="2696"/>
        <pc:sldMkLst>
          <pc:docMk/>
          <pc:sldMk cId="2571966620" sldId="286"/>
        </pc:sldMkLst>
      </pc:sldChg>
      <pc:sldChg chg="modSp mod">
        <pc:chgData name="Mihnea" userId="5b77aac057cd35d2" providerId="LiveId" clId="{70AF5F81-5A38-4520-B2B4-12455CCFC9D6}" dt="2022-05-16T20:36:59.747" v="51" actId="207"/>
        <pc:sldMkLst>
          <pc:docMk/>
          <pc:sldMk cId="2970691675" sldId="296"/>
        </pc:sldMkLst>
        <pc:spChg chg="mod">
          <ac:chgData name="Mihnea" userId="5b77aac057cd35d2" providerId="LiveId" clId="{70AF5F81-5A38-4520-B2B4-12455CCFC9D6}" dt="2022-05-16T20:36:59.747" v="51" actId="207"/>
          <ac:spMkLst>
            <pc:docMk/>
            <pc:sldMk cId="2970691675" sldId="296"/>
            <ac:spMk id="9" creationId="{8F942656-0719-232F-C7B4-06E2DD62B6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49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9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325D-4D45-4465-9E8B-7DA2A92FB9C4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E1279B-A0D9-4237-AF66-6AA43CB35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1A904F-E928-47BF-9FD3-98FB386B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383" y="2957174"/>
            <a:ext cx="6717234" cy="943652"/>
          </a:xfrm>
        </p:spPr>
        <p:txBody>
          <a:bodyPr/>
          <a:lstStyle/>
          <a:p>
            <a:r>
              <a:rPr lang="en-US" dirty="0"/>
              <a:t>Spital - </a:t>
            </a:r>
            <a:r>
              <a:rPr lang="en-US" dirty="0" err="1"/>
              <a:t>bază</a:t>
            </a:r>
            <a:r>
              <a:rPr lang="en-US" dirty="0"/>
              <a:t> de 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2732B-637A-278E-FB43-386B8690B7C6}"/>
              </a:ext>
            </a:extLst>
          </p:cNvPr>
          <p:cNvSpPr txBox="1"/>
          <p:nvPr/>
        </p:nvSpPr>
        <p:spPr>
          <a:xfrm>
            <a:off x="7145526" y="3900826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Mihnea Matei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0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53511"/>
              </p:ext>
            </p:extLst>
          </p:nvPr>
        </p:nvGraphicFramePr>
        <p:xfrm>
          <a:off x="754794" y="1145520"/>
          <a:ext cx="8208000" cy="45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739068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51539854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10366606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+mj-lt"/>
                        </a:rPr>
                        <a:t>Entit</a:t>
                      </a:r>
                      <a:r>
                        <a:rPr lang="ro-RO" sz="1800" err="1">
                          <a:latin typeface="+mj-lt"/>
                        </a:rPr>
                        <a:t>ăți</a:t>
                      </a:r>
                      <a:endParaRPr lang="en-US" sz="1800" err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>
                          <a:latin typeface="+mj-lt"/>
                        </a:rPr>
                        <a:t>Tip</a:t>
                      </a:r>
                      <a:r>
                        <a:rPr lang="ro-RO" sz="1800" baseline="0">
                          <a:latin typeface="+mj-lt"/>
                        </a:rPr>
                        <a:t> Relație</a:t>
                      </a:r>
                      <a:endParaRPr lang="en-US" sz="1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Relații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26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solidFill>
                            <a:schemeClr val="tx1"/>
                          </a:solidFill>
                          <a:latin typeface="+mn-lt"/>
                        </a:rPr>
                        <a:t>18)</a:t>
                      </a:r>
                      <a:r>
                        <a:rPr lang="ro-RO" sz="16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Pacient-Diagnostic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are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diagnostice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Un diagnostic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 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19)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Diagnostic-Operație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diagnostic </a:t>
                      </a:r>
                      <a:r>
                        <a:rPr lang="en-US" sz="1600" dirty="0" err="1">
                          <a:latin typeface="+mn-lt"/>
                        </a:rPr>
                        <a:t>poate</a:t>
                      </a:r>
                      <a:r>
                        <a:rPr lang="en-US" sz="1600" dirty="0">
                          <a:latin typeface="+mn-lt"/>
                        </a:rPr>
                        <a:t> duce la 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. O 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 are loc </a:t>
                      </a:r>
                      <a:r>
                        <a:rPr lang="en-US" sz="1600" dirty="0" err="1">
                          <a:latin typeface="+mn-lt"/>
                        </a:rPr>
                        <a:t>în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urma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diagnostic.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8257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20)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Pacient-Operație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poate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să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aibă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operații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 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8119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21)Sală-Operație</a:t>
                      </a:r>
                      <a:endParaRPr lang="ro-RO" sz="16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Într</a:t>
                      </a:r>
                      <a:r>
                        <a:rPr lang="en-US" sz="1600" dirty="0">
                          <a:latin typeface="+mn-lt"/>
                        </a:rPr>
                        <a:t>-o </a:t>
                      </a:r>
                      <a:r>
                        <a:rPr lang="en-US" sz="1600" dirty="0" err="1">
                          <a:latin typeface="+mn-lt"/>
                        </a:rPr>
                        <a:t>sală</a:t>
                      </a:r>
                      <a:r>
                        <a:rPr lang="en-US" sz="1600" dirty="0">
                          <a:latin typeface="+mn-lt"/>
                        </a:rPr>
                        <a:t> au loc 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operații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 are loc </a:t>
                      </a:r>
                      <a:r>
                        <a:rPr lang="en-US" sz="1600" dirty="0" err="1">
                          <a:latin typeface="+mn-lt"/>
                        </a:rPr>
                        <a:t>într</a:t>
                      </a:r>
                      <a:r>
                        <a:rPr lang="en-US" sz="1600" dirty="0">
                          <a:latin typeface="+mn-lt"/>
                        </a:rPr>
                        <a:t>-o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sală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216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22)Operație-Listă echipă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One to Many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 are 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liste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echipe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listă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echip</a:t>
                      </a:r>
                      <a:r>
                        <a:rPr lang="ro-RO" sz="1600" dirty="0">
                          <a:latin typeface="+mn-lt"/>
                        </a:rPr>
                        <a:t>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atribuită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unei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singure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operații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8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00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347BA-B597-BBE7-0ADC-19FA8882E4D8}"/>
              </a:ext>
            </a:extLst>
          </p:cNvPr>
          <p:cNvSpPr txBox="1"/>
          <p:nvPr/>
        </p:nvSpPr>
        <p:spPr>
          <a:xfrm>
            <a:off x="706375" y="464257"/>
            <a:ext cx="21481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rgbClr val="5FCBEF"/>
                </a:solidFill>
                <a:latin typeface="+mj-lt"/>
              </a:rPr>
              <a:t>Maparea</a:t>
            </a:r>
            <a:endParaRPr lang="en-US" sz="360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56F60-5B88-D830-EC53-BCDD3A46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/>
          <a:stretch/>
        </p:blipFill>
        <p:spPr>
          <a:xfrm>
            <a:off x="706375" y="1288794"/>
            <a:ext cx="6840001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FEF03-0878-9ACA-875B-482A7770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5245206"/>
            <a:ext cx="6695992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4A91ED-FD0D-7EBA-0773-EA171ED9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" r="464"/>
          <a:stretch/>
        </p:blipFill>
        <p:spPr>
          <a:xfrm>
            <a:off x="812076" y="1845000"/>
            <a:ext cx="6815579" cy="147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DE002-B4E7-2F10-A627-B7DF48BC8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"/>
          <a:stretch/>
        </p:blipFill>
        <p:spPr>
          <a:xfrm>
            <a:off x="812076" y="3758938"/>
            <a:ext cx="7069056" cy="26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2629B-EB00-D10E-E57B-AABAF35A3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"/>
          <a:stretch/>
        </p:blipFill>
        <p:spPr>
          <a:xfrm>
            <a:off x="812076" y="471062"/>
            <a:ext cx="678061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BCAC3E-58EB-4ADD-9E66-F09BBEF4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/>
          <a:stretch/>
        </p:blipFill>
        <p:spPr>
          <a:xfrm>
            <a:off x="769726" y="2527506"/>
            <a:ext cx="7086734" cy="26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79DD4-6F9F-1713-E113-3315E7137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"/>
          <a:stretch/>
        </p:blipFill>
        <p:spPr>
          <a:xfrm>
            <a:off x="769726" y="5418904"/>
            <a:ext cx="6632779" cy="12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2021A-7B65-80DD-160F-BCAC8AFB00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"/>
          <a:stretch/>
        </p:blipFill>
        <p:spPr>
          <a:xfrm>
            <a:off x="769726" y="215096"/>
            <a:ext cx="7472088" cy="20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CDC55-3761-8316-FCEF-436506A5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"/>
          <a:stretch/>
        </p:blipFill>
        <p:spPr>
          <a:xfrm>
            <a:off x="838479" y="2061556"/>
            <a:ext cx="7286282" cy="21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00D13-09D2-5B2A-B02B-36EB2A852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"/>
          <a:stretch/>
        </p:blipFill>
        <p:spPr>
          <a:xfrm>
            <a:off x="838479" y="4448301"/>
            <a:ext cx="6935489" cy="183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9236B-B896-9D90-D78F-BB472C49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9" y="250811"/>
            <a:ext cx="7647263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63E38-A253-45BF-9129-C1C5FAE8C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 r="-1"/>
          <a:stretch/>
        </p:blipFill>
        <p:spPr>
          <a:xfrm>
            <a:off x="677021" y="3717001"/>
            <a:ext cx="7000424" cy="23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2F59C-E4C3-CB29-CFB1-B215FAB8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"/>
          <a:stretch/>
        </p:blipFill>
        <p:spPr>
          <a:xfrm>
            <a:off x="677021" y="1053000"/>
            <a:ext cx="6865154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CB0664-9347-C640-DCF4-841E4B84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"/>
          <a:stretch/>
        </p:blipFill>
        <p:spPr>
          <a:xfrm>
            <a:off x="762049" y="4291418"/>
            <a:ext cx="6914651" cy="12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FB7F83-8C68-602A-7BE0-5F80627D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9" y="1377000"/>
            <a:ext cx="683768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7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tăText 14">
            <a:extLst>
              <a:ext uri="{FF2B5EF4-FFF2-40B4-BE49-F238E27FC236}">
                <a16:creationId xmlns:a16="http://schemas.microsoft.com/office/drawing/2014/main" id="{5FF2C884-BA73-C9A3-7352-E4D61057BECD}"/>
              </a:ext>
            </a:extLst>
          </p:cNvPr>
          <p:cNvSpPr txBox="1"/>
          <p:nvPr/>
        </p:nvSpPr>
        <p:spPr>
          <a:xfrm>
            <a:off x="741272" y="484712"/>
            <a:ext cx="3806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n-lt"/>
                <a:cs typeface="+mn-lt"/>
              </a:rPr>
              <a:t>Crearea</a:t>
            </a:r>
            <a:r>
              <a:rPr lang="en-US" sz="3600"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n-lt"/>
                <a:cs typeface="+mn-lt"/>
              </a:rPr>
              <a:t> </a:t>
            </a:r>
            <a:r>
              <a:rPr lang="en-US" sz="3600" err="1"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n-lt"/>
                <a:cs typeface="+mn-lt"/>
              </a:rPr>
              <a:t>tabelelor</a:t>
            </a:r>
            <a:endParaRPr lang="ro-RO" sz="3600" err="1">
              <a:solidFill>
                <a:schemeClr val="accent1">
                  <a:tint val="83000"/>
                  <a:satMod val="150000"/>
                </a:schemeClr>
              </a:solidFill>
              <a:latin typeface="+mj-lt"/>
              <a:ea typeface="+mn-lt"/>
              <a:cs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C6592-506E-FD1B-E105-0624E76E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2" y="1399249"/>
            <a:ext cx="2591356" cy="2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6D55C-28AF-F8B0-085F-286C3A8E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2" y="4007379"/>
            <a:ext cx="2657310" cy="68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77804C-7691-EA69-184B-71055CD3D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5" y="4959509"/>
            <a:ext cx="2653277" cy="86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99940-32AA-CC37-30DA-525D80ED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761" y="1399249"/>
            <a:ext cx="2675578" cy="122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8529D-0EA3-8CFC-0E4B-9708F9B4C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761" y="2891455"/>
            <a:ext cx="4827246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4F675E-76F9-0CBF-BA2F-5400E6F7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9" y="1450604"/>
            <a:ext cx="3286161" cy="151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8D6DC-06C2-5EB8-2663-11B11814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9" y="3429000"/>
            <a:ext cx="4329964" cy="20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366EC-4513-858A-97B2-A1BA13212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084" y="1450604"/>
            <a:ext cx="4340750" cy="140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111009-B5EF-B514-2A40-BD64A1966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084" y="3429000"/>
            <a:ext cx="5157209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EA829-B9BF-BA1D-C7D3-534A7AAC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7" y="1305000"/>
            <a:ext cx="3376057" cy="172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C05AA-4855-4610-9617-72F57F3D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7" y="3501000"/>
            <a:ext cx="4938020" cy="172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DD7C7-AEDD-5FB6-6570-E86501A2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62" y="2565000"/>
            <a:ext cx="4900234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C8254E-F96A-4AC8-981D-765EF3B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5627"/>
            <a:ext cx="4418449" cy="704295"/>
          </a:xfrm>
        </p:spPr>
        <p:txBody>
          <a:bodyPr/>
          <a:lstStyle/>
          <a:p>
            <a:r>
              <a:rPr lang="en-US" err="1"/>
              <a:t>Prezentare</a:t>
            </a:r>
            <a:r>
              <a:rPr lang="en-US"/>
              <a:t> </a:t>
            </a:r>
            <a:r>
              <a:rPr lang="en-US" err="1"/>
              <a:t>generală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4B9308-392D-4691-9EFE-27E04E9B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8401"/>
            <a:ext cx="8369012" cy="1701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Acest</a:t>
            </a:r>
            <a:r>
              <a:rPr lang="en-US" dirty="0"/>
              <a:t> 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bază</a:t>
            </a:r>
            <a:r>
              <a:rPr lang="en-US" dirty="0"/>
              <a:t> de date a </a:t>
            </a:r>
            <a:r>
              <a:rPr lang="en-US" dirty="0" err="1"/>
              <a:t>unui</a:t>
            </a:r>
            <a:r>
              <a:rPr lang="en-US" dirty="0"/>
              <a:t> spital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ale </a:t>
            </a:r>
            <a:r>
              <a:rPr lang="en-US" dirty="0" err="1"/>
              <a:t>pacienților</a:t>
            </a:r>
            <a:r>
              <a:rPr lang="en-US" dirty="0"/>
              <a:t>. A 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Oracle Application Express (APEX),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diagramei</a:t>
            </a:r>
            <a:r>
              <a:rPr lang="en-US" dirty="0"/>
              <a:t> ERD s-a </a:t>
            </a:r>
            <a:r>
              <a:rPr lang="en-US" dirty="0" err="1"/>
              <a:t>folosit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Lucid.app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creăm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cu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</a:t>
            </a:r>
            <a:r>
              <a:rPr lang="en-US" dirty="0" err="1"/>
              <a:t>fiecăruia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stabilim</a:t>
            </a:r>
            <a:r>
              <a:rPr lang="en-US" dirty="0"/>
              <a:t> </a:t>
            </a:r>
            <a:r>
              <a:rPr lang="en-US" dirty="0" err="1"/>
              <a:t>legăturile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 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entități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50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367D7-181D-D711-4AEC-9E5C9088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99" y="1233000"/>
            <a:ext cx="3772204" cy="202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24017-6F07-A93E-88B9-B03206E3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9" y="3429000"/>
            <a:ext cx="5150288" cy="21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29DF7-757B-DFE9-D88B-1611DB78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255" y="2740308"/>
            <a:ext cx="4534395" cy="1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D4D8E8EE-F625-9CE7-81E2-94812B05EFCE}"/>
              </a:ext>
            </a:extLst>
          </p:cNvPr>
          <p:cNvSpPr txBox="1"/>
          <p:nvPr/>
        </p:nvSpPr>
        <p:spPr>
          <a:xfrm>
            <a:off x="651866" y="458208"/>
            <a:ext cx="1825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n-lt"/>
                <a:cs typeface="+mn-lt"/>
              </a:rPr>
              <a:t>Inserări</a:t>
            </a:r>
            <a:endParaRPr lang="ro-RO" err="1">
              <a:solidFill>
                <a:schemeClr val="accent1">
                  <a:tint val="83000"/>
                  <a:satMod val="150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E31C2-6FE0-E756-16FF-679322EE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" b="273"/>
          <a:stretch/>
        </p:blipFill>
        <p:spPr>
          <a:xfrm>
            <a:off x="518673" y="1539000"/>
            <a:ext cx="5731145" cy="37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7F4DB-B51B-6628-E60F-9807DB7F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7" y="2295000"/>
            <a:ext cx="1048237" cy="22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411CD9-D903-7A04-142D-7DA513C6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53" y="2295000"/>
            <a:ext cx="13184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15FC8-768C-16D9-5144-A45B6B1B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5" y="405000"/>
            <a:ext cx="6274800" cy="30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35373-ED3B-9F60-9750-99EF005D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5" y="3731749"/>
            <a:ext cx="5947914" cy="230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D6F3A-4A0D-D48F-4DC6-6934B6FB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02" y="2295000"/>
            <a:ext cx="3267638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6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6F290B-BA4C-9877-29F8-1429FA3F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6" y="511719"/>
            <a:ext cx="5699793" cy="298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6B3770-3CAF-CC2B-C922-65B1B087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6" y="3819025"/>
            <a:ext cx="3077483" cy="230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30A73-B0D7-D604-79EE-7085D3C0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5719"/>
            <a:ext cx="2725914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E67D9-CDC0-3732-CFA9-9E51ECD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8" y="3544197"/>
            <a:ext cx="5040304" cy="298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D5534-99E5-ACF6-3BF7-9D1C03D1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73" y="2295000"/>
            <a:ext cx="3792660" cy="22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ADAEA-04FA-B785-7C71-2CA2EA70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8" y="294564"/>
            <a:ext cx="5081595" cy="30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CB65C-DD0D-1000-0580-9A092772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8" y="3843245"/>
            <a:ext cx="5324403" cy="22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9F8A5-B90E-C83B-99ED-E8E9F841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28" y="2259000"/>
            <a:ext cx="2446110" cy="23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FA8F2-D83A-286A-94DA-32B5CD13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8" y="524814"/>
            <a:ext cx="44242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832174D0-197B-E6D0-E77C-9299DF361AE9}"/>
              </a:ext>
            </a:extLst>
          </p:cNvPr>
          <p:cNvSpPr txBox="1"/>
          <p:nvPr/>
        </p:nvSpPr>
        <p:spPr>
          <a:xfrm>
            <a:off x="605032" y="480993"/>
            <a:ext cx="22624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chemeClr val="accent1">
                    <a:tint val="83000"/>
                    <a:satMod val="150000"/>
                  </a:schemeClr>
                </a:solidFill>
                <a:latin typeface="+mj-lt"/>
                <a:ea typeface="+mn-lt"/>
                <a:cs typeface="+mn-lt"/>
              </a:rPr>
              <a:t>Interogări</a:t>
            </a:r>
            <a:endParaRPr lang="ro-RO" sz="3600">
              <a:solidFill>
                <a:schemeClr val="accent1">
                  <a:tint val="83000"/>
                  <a:satMod val="150000"/>
                </a:schemeClr>
              </a:solidFill>
              <a:latin typeface="+mj-lt"/>
              <a:ea typeface="+mn-lt"/>
              <a:cs typeface="+mn-lt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D3501B48-7553-25F5-79D0-D383A5372620}"/>
              </a:ext>
            </a:extLst>
          </p:cNvPr>
          <p:cNvSpPr txBox="1"/>
          <p:nvPr/>
        </p:nvSpPr>
        <p:spPr>
          <a:xfrm>
            <a:off x="605032" y="1255527"/>
            <a:ext cx="74236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>
                <a:solidFill>
                  <a:srgbClr val="000000"/>
                </a:solidFill>
                <a:ea typeface="+mn-lt"/>
                <a:cs typeface="+mn-lt"/>
              </a:rPr>
              <a:t>1) Ce diagnostic a primit pacientul cu numele Tomulescu?</a:t>
            </a:r>
            <a:endParaRPr lang="ro-RO" dirty="0"/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 nume ||' '|| prenume AS "Pacient", denumire AS "Diagnostic"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 pacienti JOIN diagnostice ON(cnp = cnp_pacient)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WHERE nume = 'Tomulescu';</a:t>
            </a: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FDEC0E97-3EE8-5CD5-38CB-E7544C0DDE81}"/>
              </a:ext>
            </a:extLst>
          </p:cNvPr>
          <p:cNvSpPr txBox="1"/>
          <p:nvPr/>
        </p:nvSpPr>
        <p:spPr>
          <a:xfrm>
            <a:off x="605032" y="3234911"/>
            <a:ext cx="77914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2)Ce pacienți au sub 42 de ani și sunt de sex masculin?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 nume ||' '|| prenume AS "Pacient", TRUNC(MONTHS_BETWEEN(SYSDATE, data_nasterii)/12) AS "Varsta", sex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 pacienti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WHERE TRUNC(MONTHS_BETWEEN(SYSDATE, data_nasterii)/12) &lt; 42 AND sex ='M';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FB0F-08E2-FCE5-BC99-FD30034F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85" y="2455856"/>
            <a:ext cx="3851319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AC0A6-ED44-90E2-DFA9-08A6BB101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"/>
          <a:stretch/>
        </p:blipFill>
        <p:spPr>
          <a:xfrm>
            <a:off x="1514485" y="4989237"/>
            <a:ext cx="380100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5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tăText 8">
            <a:extLst>
              <a:ext uri="{FF2B5EF4-FFF2-40B4-BE49-F238E27FC236}">
                <a16:creationId xmlns:a16="http://schemas.microsoft.com/office/drawing/2014/main" id="{8F942656-0719-232F-C7B4-06E2DD62B698}"/>
              </a:ext>
            </a:extLst>
          </p:cNvPr>
          <p:cNvSpPr txBox="1"/>
          <p:nvPr/>
        </p:nvSpPr>
        <p:spPr>
          <a:xfrm>
            <a:off x="590952" y="626390"/>
            <a:ext cx="84740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>
                <a:ea typeface="+mn-lt"/>
                <a:cs typeface="+mn-lt"/>
              </a:rPr>
              <a:t>3)Ce pacient o are pe Drăgan Ștefania ca medic de familie?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 p.nume ||' '|| p.prenume AS "Pacient", mf.nume ||' '|| mf.prenume AS "Medic de familie"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  <a:ea typeface="+mn-lt"/>
              <a:cs typeface="+mn-lt"/>
            </a:endParaRP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 pacienti p JOIN bilete_trimitere USING(cnp) JOIN medici_familie mf USING(cod_parafa)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  <a:ea typeface="+mn-lt"/>
              <a:cs typeface="+mn-lt"/>
            </a:endParaRP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WHERE mf.nume = 'Drăgan' AND mf.prenume = 'Ștefania';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3FAD006-5B74-9E4D-805C-6561B71C1B86}"/>
              </a:ext>
            </a:extLst>
          </p:cNvPr>
          <p:cNvSpPr txBox="1"/>
          <p:nvPr/>
        </p:nvSpPr>
        <p:spPr>
          <a:xfrm>
            <a:off x="590951" y="3100716"/>
            <a:ext cx="58986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4) Câte operații are fiecare pacient?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 nume, prenume, COUNT(*) AS "Număr operații"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 pacienti NATURAL JOIN operatii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GROUP BY nume, prenume;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57F83-57C6-0601-B487-A7550DBF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07" y="2380716"/>
            <a:ext cx="3858113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905A0-9B95-2AF2-4445-A30F8648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07" y="4301045"/>
            <a:ext cx="4581173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tăText 8">
            <a:extLst>
              <a:ext uri="{FF2B5EF4-FFF2-40B4-BE49-F238E27FC236}">
                <a16:creationId xmlns:a16="http://schemas.microsoft.com/office/drawing/2014/main" id="{8F942656-0719-232F-C7B4-06E2DD62B698}"/>
              </a:ext>
            </a:extLst>
          </p:cNvPr>
          <p:cNvSpPr txBox="1"/>
          <p:nvPr/>
        </p:nvSpPr>
        <p:spPr>
          <a:xfrm>
            <a:off x="619890" y="657272"/>
            <a:ext cx="84740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>
                <a:ea typeface="+mn-lt"/>
                <a:cs typeface="+mn-lt"/>
              </a:rPr>
              <a:t>5)Ce medic a fost la operația cu codul '34253' ?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 nume, prenume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 personal_medical NATURAL JOIN list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</a:t>
            </a:r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_echipe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WHERE nr_operatie = 34253;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3FAD006-5B74-9E4D-805C-6561B71C1B86}"/>
              </a:ext>
            </a:extLst>
          </p:cNvPr>
          <p:cNvSpPr txBox="1"/>
          <p:nvPr/>
        </p:nvSpPr>
        <p:spPr>
          <a:xfrm>
            <a:off x="619890" y="2577601"/>
            <a:ext cx="100640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6)Ce programări au avut loc după 21 martie pentru pacienții sub 42 de ani?</a:t>
            </a:r>
            <a:endParaRPr lang="ro-RO" dirty="0">
              <a:solidFill>
                <a:srgbClr val="000000"/>
              </a:solidFill>
            </a:endParaRP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SELECT data, ora, specialitate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FROM programari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WHERE data &gt; '21-Mar-2022' AND cnp IN (SELECT cnp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                                       FROM pacienti</a:t>
            </a:r>
          </a:p>
          <a:p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                                       WHERE TRUNC(MONTHS_BETWEEN(SYSDATE,data_nasterii)/12) &lt; 42);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B8BB2-7889-0E18-1AE8-96C9DE3C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94" y="1857601"/>
            <a:ext cx="4627417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3C0C2-E0FA-7885-0AD6-767CEBFF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94" y="4331927"/>
            <a:ext cx="3841750" cy="10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49B110-3BD4-8B0F-73D5-CC9D1B4F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3" y="2962998"/>
            <a:ext cx="8467369" cy="923535"/>
          </a:xfrm>
        </p:spPr>
        <p:txBody>
          <a:bodyPr>
            <a:noAutofit/>
          </a:bodyPr>
          <a:lstStyle/>
          <a:p>
            <a:r>
              <a:rPr lang="ro-RO" dirty="0"/>
              <a:t>Mulțum</a:t>
            </a:r>
            <a:r>
              <a:rPr lang="en-US" dirty="0"/>
              <a:t>esc</a:t>
            </a:r>
            <a:r>
              <a:rPr lang="ro-RO" dirty="0"/>
              <a:t> pentru atenție!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3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3F0965-C016-4DAE-86F5-E7B2AA87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3989"/>
            <a:ext cx="4018953" cy="651029"/>
          </a:xfrm>
        </p:spPr>
        <p:txBody>
          <a:bodyPr/>
          <a:lstStyle/>
          <a:p>
            <a:r>
              <a:rPr lang="en-US" err="1"/>
              <a:t>Descrierea</a:t>
            </a:r>
            <a:r>
              <a:rPr lang="en-US"/>
              <a:t> </a:t>
            </a:r>
            <a:r>
              <a:rPr lang="en-US" err="1"/>
              <a:t>lucrării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1FEC056-C2C6-434A-9E01-0B3DE075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044"/>
            <a:ext cx="8244724" cy="324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Personalul</a:t>
            </a:r>
            <a:r>
              <a:rPr lang="en-US" dirty="0">
                <a:solidFill>
                  <a:schemeClr val="tx1"/>
                </a:solidFill>
              </a:rPr>
              <a:t> medical al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spital s-a </a:t>
            </a:r>
            <a:r>
              <a:rPr lang="en-US" dirty="0" err="1">
                <a:solidFill>
                  <a:schemeClr val="tx1"/>
                </a:solidFill>
              </a:rPr>
              <a:t>plâns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greutatea</a:t>
            </a:r>
            <a:r>
              <a:rPr lang="en-US" dirty="0">
                <a:solidFill>
                  <a:schemeClr val="tx1"/>
                </a:solidFill>
              </a:rPr>
              <a:t> cu care </a:t>
            </a:r>
            <a:r>
              <a:rPr lang="en-US" dirty="0" err="1">
                <a:solidFill>
                  <a:schemeClr val="tx1"/>
                </a:solidFill>
              </a:rPr>
              <a:t>aceștia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accesează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informațiile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pacient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Această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lipsă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organizare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accesibilitate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informațiilor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 duce la </a:t>
            </a:r>
            <a:r>
              <a:rPr lang="en-US" dirty="0" err="1">
                <a:solidFill>
                  <a:schemeClr val="tx1"/>
                </a:solidFill>
              </a:rPr>
              <a:t>dificultăți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pacientului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pacient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trebuie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știm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personale</a:t>
            </a:r>
            <a:r>
              <a:rPr lang="en-US" dirty="0">
                <a:solidFill>
                  <a:schemeClr val="tx1"/>
                </a:solidFill>
              </a:rPr>
              <a:t> ale </a:t>
            </a:r>
            <a:r>
              <a:rPr lang="en-US" dirty="0" err="1">
                <a:solidFill>
                  <a:schemeClr val="tx1"/>
                </a:solidFill>
              </a:rPr>
              <a:t>acestuia</a:t>
            </a:r>
            <a:r>
              <a:rPr lang="en-US" dirty="0">
                <a:solidFill>
                  <a:schemeClr val="tx1"/>
                </a:solidFill>
              </a:rPr>
              <a:t>, precum </a:t>
            </a:r>
            <a:r>
              <a:rPr lang="en-US" dirty="0" err="1">
                <a:solidFill>
                  <a:schemeClr val="tx1"/>
                </a:solidFill>
              </a:rPr>
              <a:t>numele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vârsta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datele</a:t>
            </a:r>
            <a:r>
              <a:rPr lang="en-US" dirty="0">
                <a:solidFill>
                  <a:schemeClr val="tx1"/>
                </a:solidFill>
              </a:rPr>
              <a:t> de contact, </a:t>
            </a:r>
            <a:r>
              <a:rPr lang="en-US" dirty="0" err="1">
                <a:solidFill>
                  <a:schemeClr val="tx1"/>
                </a:solidFill>
              </a:rPr>
              <a:t>domiciliul</a:t>
            </a:r>
            <a:r>
              <a:rPr lang="en-US" dirty="0">
                <a:solidFill>
                  <a:schemeClr val="tx1"/>
                </a:solidFill>
              </a:rPr>
              <a:t> etc.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Totodată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trebuie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cunoaștem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analizele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diagnosticele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rețetele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operațiile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știm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dacă</a:t>
            </a:r>
            <a:r>
              <a:rPr lang="en-US" dirty="0">
                <a:solidFill>
                  <a:schemeClr val="tx1"/>
                </a:solidFill>
              </a:rPr>
              <a:t> are un </a:t>
            </a:r>
            <a:r>
              <a:rPr lang="en-US" dirty="0" err="1">
                <a:solidFill>
                  <a:schemeClr val="tx1"/>
                </a:solidFill>
              </a:rPr>
              <a:t>bilet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trimitere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49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3F0965-C016-4DAE-86F5-E7B2AA87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072219" cy="659907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lucrării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1FEC056-C2C6-434A-9E01-0B3DE075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584"/>
            <a:ext cx="8697485" cy="3396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 ca un </a:t>
            </a:r>
            <a:r>
              <a:rPr lang="en-US" dirty="0" err="1">
                <a:solidFill>
                  <a:schemeClr val="tx1"/>
                </a:solidFill>
              </a:rPr>
              <a:t>pacient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meargă</a:t>
            </a:r>
            <a:r>
              <a:rPr lang="en-US" dirty="0">
                <a:solidFill>
                  <a:schemeClr val="tx1"/>
                </a:solidFill>
              </a:rPr>
              <a:t> la un consult, la </a:t>
            </a:r>
            <a:r>
              <a:rPr lang="en-US" dirty="0" err="1">
                <a:solidFill>
                  <a:schemeClr val="tx1"/>
                </a:solidFill>
              </a:rPr>
              <a:t>recoltări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la o </a:t>
            </a:r>
            <a:r>
              <a:rPr lang="en-US" dirty="0" err="1">
                <a:solidFill>
                  <a:schemeClr val="tx1"/>
                </a:solidFill>
              </a:rPr>
              <a:t>operație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necesară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programare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Clienții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noștri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știe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medic de </a:t>
            </a:r>
            <a:r>
              <a:rPr lang="en-US" dirty="0" err="1">
                <a:solidFill>
                  <a:schemeClr val="tx1"/>
                </a:solidFill>
              </a:rPr>
              <a:t>familie</a:t>
            </a:r>
            <a:r>
              <a:rPr lang="en-US" dirty="0">
                <a:solidFill>
                  <a:schemeClr val="tx1"/>
                </a:solidFill>
              </a:rPr>
              <a:t> a </a:t>
            </a:r>
            <a:r>
              <a:rPr lang="en-US" dirty="0" err="1">
                <a:solidFill>
                  <a:schemeClr val="tx1"/>
                </a:solidFill>
              </a:rPr>
              <a:t>emis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biletul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trimitere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medic din </a:t>
            </a:r>
            <a:r>
              <a:rPr lang="en-US" dirty="0" err="1">
                <a:solidFill>
                  <a:schemeClr val="tx1"/>
                </a:solidFill>
              </a:rPr>
              <a:t>cadrul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instituției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acestora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diagnosticat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pacientul</a:t>
            </a:r>
            <a:r>
              <a:rPr lang="en-US" dirty="0">
                <a:solidFill>
                  <a:schemeClr val="tx1"/>
                </a:solidFill>
              </a:rPr>
              <a:t>, l-a </a:t>
            </a:r>
            <a:r>
              <a:rPr lang="en-US" dirty="0" err="1">
                <a:solidFill>
                  <a:schemeClr val="tx1"/>
                </a:solidFill>
              </a:rPr>
              <a:t>consultat</a:t>
            </a:r>
            <a:r>
              <a:rPr lang="en-US" dirty="0">
                <a:solidFill>
                  <a:schemeClr val="tx1"/>
                </a:solidFill>
              </a:rPr>
              <a:t>, l-a </a:t>
            </a:r>
            <a:r>
              <a:rPr lang="en-US" dirty="0" err="1">
                <a:solidFill>
                  <a:schemeClr val="tx1"/>
                </a:solidFill>
              </a:rPr>
              <a:t>operat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-a </a:t>
            </a:r>
            <a:r>
              <a:rPr lang="en-US" dirty="0" err="1">
                <a:solidFill>
                  <a:schemeClr val="tx1"/>
                </a:solidFill>
              </a:rPr>
              <a:t>eliberat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rețeta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Trebuie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știm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diagnostic a </a:t>
            </a:r>
            <a:r>
              <a:rPr lang="en-US" dirty="0" err="1">
                <a:solidFill>
                  <a:schemeClr val="tx1"/>
                </a:solidFill>
              </a:rPr>
              <a:t>avut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pacientul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dacă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dus</a:t>
            </a:r>
            <a:r>
              <a:rPr lang="en-US" dirty="0">
                <a:solidFill>
                  <a:schemeClr val="tx1"/>
                </a:solidFill>
              </a:rPr>
              <a:t> la o </a:t>
            </a:r>
            <a:r>
              <a:rPr lang="en-US" dirty="0" err="1">
                <a:solidFill>
                  <a:schemeClr val="tx1"/>
                </a:solidFill>
              </a:rPr>
              <a:t>operație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dirty="0" err="1">
                <a:solidFill>
                  <a:schemeClr val="tx1"/>
                </a:solidFill>
              </a:rPr>
              <a:t>dacă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acest</a:t>
            </a:r>
            <a:r>
              <a:rPr lang="en-US" dirty="0">
                <a:solidFill>
                  <a:schemeClr val="tx1"/>
                </a:solidFill>
              </a:rPr>
              <a:t> diagnostic a </a:t>
            </a:r>
            <a:r>
              <a:rPr lang="en-US" dirty="0" err="1">
                <a:solidFill>
                  <a:schemeClr val="tx1"/>
                </a:solidFill>
              </a:rPr>
              <a:t>venit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consult.</a:t>
            </a:r>
          </a:p>
        </p:txBody>
      </p:sp>
    </p:spTree>
    <p:extLst>
      <p:ext uri="{BB962C8B-B14F-4D97-AF65-F5344CB8AC3E}">
        <p14:creationId xmlns:p14="http://schemas.microsoft.com/office/powerpoint/2010/main" val="322778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3">
            <a:extLst>
              <a:ext uri="{FF2B5EF4-FFF2-40B4-BE49-F238E27FC236}">
                <a16:creationId xmlns:a16="http://schemas.microsoft.com/office/drawing/2014/main" id="{0C65A069-1409-682C-F248-B13A577A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5" y="261222"/>
            <a:ext cx="6797430" cy="6466222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F713FC2-BDE3-D86C-8C85-A5C036DDD47E}"/>
              </a:ext>
            </a:extLst>
          </p:cNvPr>
          <p:cNvSpPr txBox="1"/>
          <p:nvPr/>
        </p:nvSpPr>
        <p:spPr>
          <a:xfrm rot="-5400000">
            <a:off x="1037430" y="4227332"/>
            <a:ext cx="83026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este pentru</a:t>
            </a:r>
          </a:p>
        </p:txBody>
      </p:sp>
      <p:sp>
        <p:nvSpPr>
          <p:cNvPr id="2" name="CasetăText 11">
            <a:extLst>
              <a:ext uri="{FF2B5EF4-FFF2-40B4-BE49-F238E27FC236}">
                <a16:creationId xmlns:a16="http://schemas.microsoft.com/office/drawing/2014/main" id="{E6E138BB-F66C-22DF-ECEB-EDF880D81848}"/>
              </a:ext>
            </a:extLst>
          </p:cNvPr>
          <p:cNvSpPr txBox="1"/>
          <p:nvPr/>
        </p:nvSpPr>
        <p:spPr>
          <a:xfrm rot="5400000">
            <a:off x="1407026" y="2689227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6" name="CasetăText 11">
            <a:extLst>
              <a:ext uri="{FF2B5EF4-FFF2-40B4-BE49-F238E27FC236}">
                <a16:creationId xmlns:a16="http://schemas.microsoft.com/office/drawing/2014/main" id="{DF9432B1-432C-003B-DC02-E95228D2F124}"/>
              </a:ext>
            </a:extLst>
          </p:cNvPr>
          <p:cNvSpPr txBox="1"/>
          <p:nvPr/>
        </p:nvSpPr>
        <p:spPr>
          <a:xfrm>
            <a:off x="1026026" y="2070102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8" name="CasetăText 11">
            <a:extLst>
              <a:ext uri="{FF2B5EF4-FFF2-40B4-BE49-F238E27FC236}">
                <a16:creationId xmlns:a16="http://schemas.microsoft.com/office/drawing/2014/main" id="{B1947941-C4DD-2470-A16D-50A07E437E5B}"/>
              </a:ext>
            </a:extLst>
          </p:cNvPr>
          <p:cNvSpPr txBox="1"/>
          <p:nvPr/>
        </p:nvSpPr>
        <p:spPr>
          <a:xfrm>
            <a:off x="2413439" y="6221570"/>
            <a:ext cx="74519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este</a:t>
            </a:r>
            <a:r>
              <a:rPr lang="en-US" sz="800" b="1"/>
              <a:t> </a:t>
            </a:r>
            <a:r>
              <a:rPr lang="en-US" sz="800" b="1" err="1"/>
              <a:t>pentru</a:t>
            </a:r>
          </a:p>
        </p:txBody>
      </p:sp>
      <p:sp>
        <p:nvSpPr>
          <p:cNvPr id="10" name="CasetăText 11">
            <a:extLst>
              <a:ext uri="{FF2B5EF4-FFF2-40B4-BE49-F238E27FC236}">
                <a16:creationId xmlns:a16="http://schemas.microsoft.com/office/drawing/2014/main" id="{72A6F0B4-8766-F4D9-65C8-582E8D342AB7}"/>
              </a:ext>
            </a:extLst>
          </p:cNvPr>
          <p:cNvSpPr txBox="1"/>
          <p:nvPr/>
        </p:nvSpPr>
        <p:spPr>
          <a:xfrm>
            <a:off x="1558287" y="5560682"/>
            <a:ext cx="56263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duce la</a:t>
            </a:r>
            <a:endParaRPr lang="ro-RO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9D6D710F-5A51-4AD3-0C20-E57EEA698AA4}"/>
              </a:ext>
            </a:extLst>
          </p:cNvPr>
          <p:cNvSpPr txBox="1"/>
          <p:nvPr/>
        </p:nvSpPr>
        <p:spPr>
          <a:xfrm>
            <a:off x="2414041" y="5733460"/>
            <a:ext cx="93569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 loc </a:t>
            </a:r>
            <a:r>
              <a:rPr lang="en-US" sz="800" b="1" err="1"/>
              <a:t>în</a:t>
            </a:r>
            <a:r>
              <a:rPr lang="en-US" sz="800" b="1"/>
              <a:t> </a:t>
            </a:r>
            <a:r>
              <a:rPr lang="en-US" sz="800" b="1" err="1"/>
              <a:t>urma</a:t>
            </a:r>
            <a:endParaRPr lang="en-US" sz="800" b="1"/>
          </a:p>
        </p:txBody>
      </p:sp>
      <p:sp>
        <p:nvSpPr>
          <p:cNvPr id="14" name="CasetăText 11">
            <a:extLst>
              <a:ext uri="{FF2B5EF4-FFF2-40B4-BE49-F238E27FC236}">
                <a16:creationId xmlns:a16="http://schemas.microsoft.com/office/drawing/2014/main" id="{51402F47-8069-7F41-2EED-D9EE234E258C}"/>
              </a:ext>
            </a:extLst>
          </p:cNvPr>
          <p:cNvSpPr txBox="1"/>
          <p:nvPr/>
        </p:nvSpPr>
        <p:spPr>
          <a:xfrm>
            <a:off x="3610197" y="4213838"/>
            <a:ext cx="65788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efectuată</a:t>
            </a:r>
          </a:p>
          <a:p>
            <a:r>
              <a:rPr lang="en-US" sz="800" b="1" err="1"/>
              <a:t>pentru</a:t>
            </a:r>
            <a:endParaRPr lang="en-US" sz="800" b="1"/>
          </a:p>
        </p:txBody>
      </p:sp>
      <p:sp>
        <p:nvSpPr>
          <p:cNvPr id="15" name="CasetăText 11">
            <a:extLst>
              <a:ext uri="{FF2B5EF4-FFF2-40B4-BE49-F238E27FC236}">
                <a16:creationId xmlns:a16="http://schemas.microsoft.com/office/drawing/2014/main" id="{F7ABDAF2-C973-CADC-79F2-FAE58C24FA0E}"/>
              </a:ext>
            </a:extLst>
          </p:cNvPr>
          <p:cNvSpPr txBox="1"/>
          <p:nvPr/>
        </p:nvSpPr>
        <p:spPr>
          <a:xfrm rot="16200000">
            <a:off x="3439026" y="5701508"/>
            <a:ext cx="34038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17" name="CasetăText 11">
            <a:extLst>
              <a:ext uri="{FF2B5EF4-FFF2-40B4-BE49-F238E27FC236}">
                <a16:creationId xmlns:a16="http://schemas.microsoft.com/office/drawing/2014/main" id="{225A4AAE-36BB-A317-BD4D-352966866DD3}"/>
              </a:ext>
            </a:extLst>
          </p:cNvPr>
          <p:cNvSpPr txBox="1"/>
          <p:nvPr/>
        </p:nvSpPr>
        <p:spPr>
          <a:xfrm>
            <a:off x="2112660" y="4380946"/>
            <a:ext cx="602318" cy="223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creeaz</a:t>
            </a:r>
            <a:r>
              <a:rPr lang="ro-RO" sz="800" b="1"/>
              <a:t>ă</a:t>
            </a:r>
            <a:endParaRPr lang="en-US" sz="800" b="1"/>
          </a:p>
        </p:txBody>
      </p:sp>
      <p:sp>
        <p:nvSpPr>
          <p:cNvPr id="19" name="CasetăText 11">
            <a:extLst>
              <a:ext uri="{FF2B5EF4-FFF2-40B4-BE49-F238E27FC236}">
                <a16:creationId xmlns:a16="http://schemas.microsoft.com/office/drawing/2014/main" id="{C42F84C2-4439-70CF-5788-62D11EF7C30E}"/>
              </a:ext>
            </a:extLst>
          </p:cNvPr>
          <p:cNvSpPr txBox="1"/>
          <p:nvPr/>
        </p:nvSpPr>
        <p:spPr>
          <a:xfrm>
            <a:off x="1715103" y="4491424"/>
            <a:ext cx="53088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o-RO" sz="800" b="1"/>
              <a:t>rezultă</a:t>
            </a:r>
            <a:endParaRPr lang="en-US" sz="800" b="1"/>
          </a:p>
          <a:p>
            <a:r>
              <a:rPr lang="ro-RO" sz="800" b="1"/>
              <a:t>din</a:t>
            </a:r>
            <a:endParaRPr lang="en-US" sz="800" b="1"/>
          </a:p>
        </p:txBody>
      </p:sp>
      <p:sp>
        <p:nvSpPr>
          <p:cNvPr id="20" name="CasetăText 11">
            <a:extLst>
              <a:ext uri="{FF2B5EF4-FFF2-40B4-BE49-F238E27FC236}">
                <a16:creationId xmlns:a16="http://schemas.microsoft.com/office/drawing/2014/main" id="{1B47FBFA-606D-5DD1-C984-FF9B4925B3CA}"/>
              </a:ext>
            </a:extLst>
          </p:cNvPr>
          <p:cNvSpPr txBox="1"/>
          <p:nvPr/>
        </p:nvSpPr>
        <p:spPr>
          <a:xfrm rot="5400000">
            <a:off x="1915026" y="2689226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22" name="CasetăText 28">
            <a:extLst>
              <a:ext uri="{FF2B5EF4-FFF2-40B4-BE49-F238E27FC236}">
                <a16:creationId xmlns:a16="http://schemas.microsoft.com/office/drawing/2014/main" id="{D82004CE-BC09-5538-9ED7-0DB0D6D69CFC}"/>
              </a:ext>
            </a:extLst>
          </p:cNvPr>
          <p:cNvSpPr txBox="1"/>
          <p:nvPr/>
        </p:nvSpPr>
        <p:spPr>
          <a:xfrm>
            <a:off x="1582208" y="3118909"/>
            <a:ext cx="6397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este pentru</a:t>
            </a:r>
          </a:p>
        </p:txBody>
      </p:sp>
      <p:sp>
        <p:nvSpPr>
          <p:cNvPr id="26" name="CasetăText 11">
            <a:extLst>
              <a:ext uri="{FF2B5EF4-FFF2-40B4-BE49-F238E27FC236}">
                <a16:creationId xmlns:a16="http://schemas.microsoft.com/office/drawing/2014/main" id="{39FC9C0D-A4FE-EACE-A306-6E64FAA94088}"/>
              </a:ext>
            </a:extLst>
          </p:cNvPr>
          <p:cNvSpPr txBox="1"/>
          <p:nvPr/>
        </p:nvSpPr>
        <p:spPr>
          <a:xfrm>
            <a:off x="2550026" y="3578227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27" name="CasetăText 28">
            <a:extLst>
              <a:ext uri="{FF2B5EF4-FFF2-40B4-BE49-F238E27FC236}">
                <a16:creationId xmlns:a16="http://schemas.microsoft.com/office/drawing/2014/main" id="{8BAD6DEA-96BF-F81E-1120-6D3D0E7B088B}"/>
              </a:ext>
            </a:extLst>
          </p:cNvPr>
          <p:cNvSpPr txBox="1"/>
          <p:nvPr/>
        </p:nvSpPr>
        <p:spPr>
          <a:xfrm>
            <a:off x="2709332" y="3745972"/>
            <a:ext cx="6397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este pentru</a:t>
            </a:r>
          </a:p>
        </p:txBody>
      </p:sp>
      <p:sp>
        <p:nvSpPr>
          <p:cNvPr id="29" name="CasetăText 11">
            <a:extLst>
              <a:ext uri="{FF2B5EF4-FFF2-40B4-BE49-F238E27FC236}">
                <a16:creationId xmlns:a16="http://schemas.microsoft.com/office/drawing/2014/main" id="{5AF9E1A6-7CB3-5E58-7BF8-57237D1F9E25}"/>
              </a:ext>
            </a:extLst>
          </p:cNvPr>
          <p:cNvSpPr txBox="1"/>
          <p:nvPr/>
        </p:nvSpPr>
        <p:spPr>
          <a:xfrm>
            <a:off x="2120598" y="2282302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face</a:t>
            </a:r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FA56441C-FBEA-BD72-802D-2FCB40183A65}"/>
              </a:ext>
            </a:extLst>
          </p:cNvPr>
          <p:cNvSpPr txBox="1"/>
          <p:nvPr/>
        </p:nvSpPr>
        <p:spPr>
          <a:xfrm>
            <a:off x="2414058" y="3209926"/>
            <a:ext cx="8143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efectuată de</a:t>
            </a:r>
          </a:p>
        </p:txBody>
      </p:sp>
      <p:sp>
        <p:nvSpPr>
          <p:cNvPr id="32" name="CasetăText 11">
            <a:extLst>
              <a:ext uri="{FF2B5EF4-FFF2-40B4-BE49-F238E27FC236}">
                <a16:creationId xmlns:a16="http://schemas.microsoft.com/office/drawing/2014/main" id="{AA6A82FC-5020-0CE4-C7A3-385AF3EEA035}"/>
              </a:ext>
            </a:extLst>
          </p:cNvPr>
          <p:cNvSpPr txBox="1"/>
          <p:nvPr/>
        </p:nvSpPr>
        <p:spPr>
          <a:xfrm>
            <a:off x="2121401" y="1966914"/>
            <a:ext cx="39594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5CDA6F88-C231-8005-6BD0-8AE35898D9B6}"/>
              </a:ext>
            </a:extLst>
          </p:cNvPr>
          <p:cNvSpPr txBox="1"/>
          <p:nvPr/>
        </p:nvSpPr>
        <p:spPr>
          <a:xfrm>
            <a:off x="2587879" y="2073580"/>
            <a:ext cx="59438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o-RO" sz="800" b="1"/>
              <a:t>a</a:t>
            </a:r>
            <a:r>
              <a:rPr lang="en-US" sz="800" b="1"/>
              <a:t>par</a:t>
            </a:r>
            <a:r>
              <a:rPr lang="ro-RO" sz="800" b="1"/>
              <a:t>ț</a:t>
            </a:r>
            <a:r>
              <a:rPr lang="en-US" sz="800" b="1" err="1"/>
              <a:t>ine</a:t>
            </a: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76251532-62B6-4291-5C0D-79BC231AF031}"/>
              </a:ext>
            </a:extLst>
          </p:cNvPr>
          <p:cNvSpPr txBox="1"/>
          <p:nvPr/>
        </p:nvSpPr>
        <p:spPr>
          <a:xfrm>
            <a:off x="2120281" y="798853"/>
            <a:ext cx="626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b="1"/>
              <a:t>p</a:t>
            </a:r>
            <a:r>
              <a:rPr lang="en-US" sz="800" b="1"/>
              <a:t>rime</a:t>
            </a:r>
            <a:r>
              <a:rPr lang="ro-RO" sz="800" b="1"/>
              <a:t>ș</a:t>
            </a:r>
            <a:r>
              <a:rPr lang="en-US" sz="800" b="1" err="1"/>
              <a:t>te</a:t>
            </a:r>
            <a:endParaRPr lang="en-US" sz="800" b="1"/>
          </a:p>
        </p:txBody>
      </p:sp>
      <p:sp>
        <p:nvSpPr>
          <p:cNvPr id="38" name="CasetăText 37">
            <a:extLst>
              <a:ext uri="{FF2B5EF4-FFF2-40B4-BE49-F238E27FC236}">
                <a16:creationId xmlns:a16="http://schemas.microsoft.com/office/drawing/2014/main" id="{E5F9FCB7-2F05-0BD7-C68B-1F79EB3BD75A}"/>
              </a:ext>
            </a:extLst>
          </p:cNvPr>
          <p:cNvSpPr txBox="1"/>
          <p:nvPr/>
        </p:nvSpPr>
        <p:spPr>
          <a:xfrm>
            <a:off x="2476754" y="960140"/>
            <a:ext cx="570569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este</a:t>
            </a:r>
            <a:r>
              <a:rPr lang="en-US" sz="800" b="1"/>
              <a:t> </a:t>
            </a:r>
            <a:r>
              <a:rPr lang="en-US" sz="800" b="1" err="1"/>
              <a:t>dat</a:t>
            </a:r>
          </a:p>
        </p:txBody>
      </p:sp>
      <p:sp>
        <p:nvSpPr>
          <p:cNvPr id="40" name="CasetăText 39">
            <a:extLst>
              <a:ext uri="{FF2B5EF4-FFF2-40B4-BE49-F238E27FC236}">
                <a16:creationId xmlns:a16="http://schemas.microsoft.com/office/drawing/2014/main" id="{EFA44B54-6DDE-3269-8EFE-EFD22113F9F1}"/>
              </a:ext>
            </a:extLst>
          </p:cNvPr>
          <p:cNvSpPr txBox="1"/>
          <p:nvPr/>
        </p:nvSpPr>
        <p:spPr>
          <a:xfrm>
            <a:off x="3939899" y="744158"/>
            <a:ext cx="602319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emis</a:t>
            </a:r>
            <a:r>
              <a:rPr lang="en-US" sz="800" b="1"/>
              <a:t> de </a:t>
            </a:r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F4EA7AC6-371E-D464-31C6-1C90D2D33844}"/>
              </a:ext>
            </a:extLst>
          </p:cNvPr>
          <p:cNvSpPr txBox="1"/>
          <p:nvPr/>
        </p:nvSpPr>
        <p:spPr>
          <a:xfrm>
            <a:off x="4244694" y="906096"/>
            <a:ext cx="499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emite</a:t>
            </a:r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8F4A35C4-48DE-2944-7162-53A9E550FAD5}"/>
              </a:ext>
            </a:extLst>
          </p:cNvPr>
          <p:cNvSpPr txBox="1"/>
          <p:nvPr/>
        </p:nvSpPr>
        <p:spPr>
          <a:xfrm>
            <a:off x="3810090" y="1928588"/>
            <a:ext cx="570568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conține</a:t>
            </a:r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2B2CB851-8CA3-DB39-B07B-6BF3D371C5FC}"/>
              </a:ext>
            </a:extLst>
          </p:cNvPr>
          <p:cNvSpPr txBox="1"/>
          <p:nvPr/>
        </p:nvSpPr>
        <p:spPr>
          <a:xfrm>
            <a:off x="4006073" y="2144342"/>
            <a:ext cx="595440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aparține</a:t>
            </a:r>
            <a:endParaRPr lang="en-US" err="1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76D63B3D-D2CD-E552-4E62-F604F78D450E}"/>
              </a:ext>
            </a:extLst>
          </p:cNvPr>
          <p:cNvSpPr txBox="1"/>
          <p:nvPr/>
        </p:nvSpPr>
        <p:spPr>
          <a:xfrm>
            <a:off x="5518530" y="1929044"/>
            <a:ext cx="57850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con</a:t>
            </a:r>
            <a:r>
              <a:rPr lang="ro-RO" sz="800" b="1"/>
              <a:t>ț</a:t>
            </a:r>
            <a:r>
              <a:rPr lang="en-US" sz="800" b="1" err="1"/>
              <a:t>ine</a:t>
            </a:r>
            <a:endParaRPr lang="en-US" sz="800" b="1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3DB828E2-9DB2-6F3F-7643-09C20D8B569F}"/>
              </a:ext>
            </a:extLst>
          </p:cNvPr>
          <p:cNvSpPr txBox="1"/>
          <p:nvPr/>
        </p:nvSpPr>
        <p:spPr>
          <a:xfrm>
            <a:off x="5648210" y="2107492"/>
            <a:ext cx="59438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aparține</a:t>
            </a:r>
            <a:endParaRPr lang="en-US" err="1"/>
          </a:p>
        </p:txBody>
      </p:sp>
      <p:sp>
        <p:nvSpPr>
          <p:cNvPr id="52" name="CasetăText 51">
            <a:extLst>
              <a:ext uri="{FF2B5EF4-FFF2-40B4-BE49-F238E27FC236}">
                <a16:creationId xmlns:a16="http://schemas.microsoft.com/office/drawing/2014/main" id="{24ACA0CE-E953-CF8C-75AF-985282BEA4CD}"/>
              </a:ext>
            </a:extLst>
          </p:cNvPr>
          <p:cNvSpPr txBox="1"/>
          <p:nvPr/>
        </p:nvSpPr>
        <p:spPr>
          <a:xfrm>
            <a:off x="3471092" y="2680686"/>
            <a:ext cx="832506" cy="223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eliberată</a:t>
            </a:r>
            <a:r>
              <a:rPr lang="en-US" sz="800" b="1"/>
              <a:t> de</a:t>
            </a:r>
          </a:p>
        </p:txBody>
      </p:sp>
      <p:sp>
        <p:nvSpPr>
          <p:cNvPr id="54" name="CasetăText 53">
            <a:extLst>
              <a:ext uri="{FF2B5EF4-FFF2-40B4-BE49-F238E27FC236}">
                <a16:creationId xmlns:a16="http://schemas.microsoft.com/office/drawing/2014/main" id="{E1CB391B-BCAC-6770-1EA3-D5199D348933}"/>
              </a:ext>
            </a:extLst>
          </p:cNvPr>
          <p:cNvSpPr txBox="1"/>
          <p:nvPr/>
        </p:nvSpPr>
        <p:spPr>
          <a:xfrm rot="-5400000">
            <a:off x="6820381" y="4499505"/>
            <a:ext cx="697568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eliberează</a:t>
            </a:r>
            <a:endParaRPr lang="en-US" sz="800" b="1"/>
          </a:p>
        </p:txBody>
      </p:sp>
      <p:sp>
        <p:nvSpPr>
          <p:cNvPr id="57" name="CasetăText 56">
            <a:extLst>
              <a:ext uri="{FF2B5EF4-FFF2-40B4-BE49-F238E27FC236}">
                <a16:creationId xmlns:a16="http://schemas.microsoft.com/office/drawing/2014/main" id="{F83FD3E0-CC6A-9970-E1ED-BBC835F927EE}"/>
              </a:ext>
            </a:extLst>
          </p:cNvPr>
          <p:cNvSpPr txBox="1"/>
          <p:nvPr/>
        </p:nvSpPr>
        <p:spPr>
          <a:xfrm>
            <a:off x="4152900" y="3089275"/>
            <a:ext cx="7826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făcută pentru</a:t>
            </a:r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C822A545-C398-EB1C-1FF9-38F966BC617E}"/>
              </a:ext>
            </a:extLst>
          </p:cNvPr>
          <p:cNvSpPr txBox="1"/>
          <p:nvPr/>
        </p:nvSpPr>
        <p:spPr>
          <a:xfrm>
            <a:off x="4335462" y="3430587"/>
            <a:ext cx="4730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făcut prin</a:t>
            </a:r>
          </a:p>
        </p:txBody>
      </p:sp>
      <p:sp>
        <p:nvSpPr>
          <p:cNvPr id="60" name="CasetăText 59">
            <a:extLst>
              <a:ext uri="{FF2B5EF4-FFF2-40B4-BE49-F238E27FC236}">
                <a16:creationId xmlns:a16="http://schemas.microsoft.com/office/drawing/2014/main" id="{C71C8E56-04C0-2CB8-B660-923790C35CC0}"/>
              </a:ext>
            </a:extLst>
          </p:cNvPr>
          <p:cNvSpPr txBox="1"/>
          <p:nvPr/>
        </p:nvSpPr>
        <p:spPr>
          <a:xfrm>
            <a:off x="5413442" y="3241552"/>
            <a:ext cx="53088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 loc</a:t>
            </a:r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80758135-0773-5B49-1070-52511F948927}"/>
              </a:ext>
            </a:extLst>
          </p:cNvPr>
          <p:cNvSpPr txBox="1"/>
          <p:nvPr/>
        </p:nvSpPr>
        <p:spPr>
          <a:xfrm>
            <a:off x="5636938" y="3428169"/>
            <a:ext cx="61025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 loc</a:t>
            </a:r>
          </a:p>
        </p:txBody>
      </p:sp>
      <p:sp>
        <p:nvSpPr>
          <p:cNvPr id="64" name="CasetăText 63">
            <a:extLst>
              <a:ext uri="{FF2B5EF4-FFF2-40B4-BE49-F238E27FC236}">
                <a16:creationId xmlns:a16="http://schemas.microsoft.com/office/drawing/2014/main" id="{8105668E-E667-E20A-E19E-01257C65986B}"/>
              </a:ext>
            </a:extLst>
          </p:cNvPr>
          <p:cNvSpPr txBox="1"/>
          <p:nvPr/>
        </p:nvSpPr>
        <p:spPr>
          <a:xfrm rot="5400000">
            <a:off x="6286425" y="4121872"/>
            <a:ext cx="749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g</a:t>
            </a:r>
            <a:r>
              <a:rPr lang="ro-RO" sz="800" b="1"/>
              <a:t>ă</a:t>
            </a:r>
            <a:r>
              <a:rPr lang="en-US" sz="800" b="1" err="1"/>
              <a:t>zduie</a:t>
            </a:r>
            <a:r>
              <a:rPr lang="ro-RO" sz="800" b="1"/>
              <a:t>ș</a:t>
            </a:r>
            <a:r>
              <a:rPr lang="en-US" sz="800" b="1" err="1"/>
              <a:t>te</a:t>
            </a:r>
            <a:endParaRPr lang="en-US" sz="800" b="1"/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374FFEE3-4293-DB42-49A1-CB583E73D54F}"/>
              </a:ext>
            </a:extLst>
          </p:cNvPr>
          <p:cNvSpPr txBox="1"/>
          <p:nvPr/>
        </p:nvSpPr>
        <p:spPr>
          <a:xfrm rot="-5400000">
            <a:off x="6235789" y="4526793"/>
            <a:ext cx="515006" cy="22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se </a:t>
            </a:r>
            <a:r>
              <a:rPr lang="en-US" sz="800" b="1" err="1"/>
              <a:t>afl</a:t>
            </a:r>
            <a:r>
              <a:rPr lang="ro-RO" sz="800" b="1"/>
              <a:t>ă</a:t>
            </a:r>
            <a:endParaRPr lang="en-US" sz="800" b="1"/>
          </a:p>
        </p:txBody>
      </p:sp>
      <p:sp>
        <p:nvSpPr>
          <p:cNvPr id="68" name="CasetăText 11">
            <a:extLst>
              <a:ext uri="{FF2B5EF4-FFF2-40B4-BE49-F238E27FC236}">
                <a16:creationId xmlns:a16="http://schemas.microsoft.com/office/drawing/2014/main" id="{27986BCE-DF99-4118-2364-B36C7D88A4C1}"/>
              </a:ext>
            </a:extLst>
          </p:cNvPr>
          <p:cNvSpPr txBox="1"/>
          <p:nvPr/>
        </p:nvSpPr>
        <p:spPr>
          <a:xfrm>
            <a:off x="2321919" y="4692745"/>
            <a:ext cx="713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err="1"/>
              <a:t>rezult</a:t>
            </a:r>
            <a:r>
              <a:rPr lang="ro-RO" sz="800" b="1"/>
              <a:t>ă</a:t>
            </a:r>
            <a:r>
              <a:rPr lang="en-US" sz="800" b="1"/>
              <a:t> din</a:t>
            </a:r>
          </a:p>
        </p:txBody>
      </p:sp>
      <p:sp>
        <p:nvSpPr>
          <p:cNvPr id="70" name="CasetăText 11">
            <a:extLst>
              <a:ext uri="{FF2B5EF4-FFF2-40B4-BE49-F238E27FC236}">
                <a16:creationId xmlns:a16="http://schemas.microsoft.com/office/drawing/2014/main" id="{2782F39E-65B7-50FE-FF70-38D371B5DD26}"/>
              </a:ext>
            </a:extLst>
          </p:cNvPr>
          <p:cNvSpPr txBox="1"/>
          <p:nvPr/>
        </p:nvSpPr>
        <p:spPr>
          <a:xfrm>
            <a:off x="5012483" y="4088303"/>
            <a:ext cx="570568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duce la</a:t>
            </a:r>
          </a:p>
        </p:txBody>
      </p:sp>
      <p:sp>
        <p:nvSpPr>
          <p:cNvPr id="72" name="CasetăText 11">
            <a:extLst>
              <a:ext uri="{FF2B5EF4-FFF2-40B4-BE49-F238E27FC236}">
                <a16:creationId xmlns:a16="http://schemas.microsoft.com/office/drawing/2014/main" id="{1FD0F6BC-97D1-811D-5F07-8C8E63314CA7}"/>
              </a:ext>
            </a:extLst>
          </p:cNvPr>
          <p:cNvSpPr txBox="1"/>
          <p:nvPr/>
        </p:nvSpPr>
        <p:spPr>
          <a:xfrm>
            <a:off x="2315552" y="5003026"/>
            <a:ext cx="507068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dat</a:t>
            </a:r>
            <a:r>
              <a:rPr lang="en-US" sz="800" b="1"/>
              <a:t> de</a:t>
            </a:r>
          </a:p>
        </p:txBody>
      </p:sp>
      <p:sp>
        <p:nvSpPr>
          <p:cNvPr id="74" name="CasetăText 73">
            <a:extLst>
              <a:ext uri="{FF2B5EF4-FFF2-40B4-BE49-F238E27FC236}">
                <a16:creationId xmlns:a16="http://schemas.microsoft.com/office/drawing/2014/main" id="{73C66900-9438-D6DB-AC9E-A5A46A84E452}"/>
              </a:ext>
            </a:extLst>
          </p:cNvPr>
          <p:cNvSpPr txBox="1"/>
          <p:nvPr/>
        </p:nvSpPr>
        <p:spPr>
          <a:xfrm>
            <a:off x="6100014" y="5174818"/>
            <a:ext cx="30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d</a:t>
            </a:r>
            <a:r>
              <a:rPr lang="ro-RO" sz="800" b="1"/>
              <a:t>ă</a:t>
            </a:r>
            <a:endParaRPr lang="en-US" sz="800" b="1"/>
          </a:p>
        </p:txBody>
      </p:sp>
      <p:sp>
        <p:nvSpPr>
          <p:cNvPr id="76" name="CasetăText 75">
            <a:extLst>
              <a:ext uri="{FF2B5EF4-FFF2-40B4-BE49-F238E27FC236}">
                <a16:creationId xmlns:a16="http://schemas.microsoft.com/office/drawing/2014/main" id="{6FA38087-B2F4-208C-A839-31F5138EECA3}"/>
              </a:ext>
            </a:extLst>
          </p:cNvPr>
          <p:cNvSpPr txBox="1"/>
          <p:nvPr/>
        </p:nvSpPr>
        <p:spPr>
          <a:xfrm>
            <a:off x="5804381" y="6221454"/>
            <a:ext cx="586444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aparține</a:t>
            </a:r>
            <a:endParaRPr lang="en-US"/>
          </a:p>
        </p:txBody>
      </p:sp>
      <p:sp>
        <p:nvSpPr>
          <p:cNvPr id="77" name="CasetăText 76">
            <a:extLst>
              <a:ext uri="{FF2B5EF4-FFF2-40B4-BE49-F238E27FC236}">
                <a16:creationId xmlns:a16="http://schemas.microsoft.com/office/drawing/2014/main" id="{ACBD65F3-F331-30CB-3036-53EF09C24052}"/>
              </a:ext>
            </a:extLst>
          </p:cNvPr>
          <p:cNvSpPr txBox="1"/>
          <p:nvPr/>
        </p:nvSpPr>
        <p:spPr>
          <a:xfrm>
            <a:off x="5518150" y="6034087"/>
            <a:ext cx="78263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800" b="1"/>
              <a:t>alcătuită din</a:t>
            </a:r>
          </a:p>
        </p:txBody>
      </p:sp>
      <p:sp>
        <p:nvSpPr>
          <p:cNvPr id="5" name="CasetăText 11">
            <a:extLst>
              <a:ext uri="{FF2B5EF4-FFF2-40B4-BE49-F238E27FC236}">
                <a16:creationId xmlns:a16="http://schemas.microsoft.com/office/drawing/2014/main" id="{8BEF2154-49E6-E5A9-3E7E-92C747BA43F0}"/>
              </a:ext>
            </a:extLst>
          </p:cNvPr>
          <p:cNvSpPr txBox="1"/>
          <p:nvPr/>
        </p:nvSpPr>
        <p:spPr>
          <a:xfrm>
            <a:off x="3924937" y="5557921"/>
            <a:ext cx="54675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 loc</a:t>
            </a:r>
          </a:p>
        </p:txBody>
      </p:sp>
      <p:sp>
        <p:nvSpPr>
          <p:cNvPr id="7" name="CasetăText 11">
            <a:extLst>
              <a:ext uri="{FF2B5EF4-FFF2-40B4-BE49-F238E27FC236}">
                <a16:creationId xmlns:a16="http://schemas.microsoft.com/office/drawing/2014/main" id="{BEC65666-381E-BF0A-5D2A-C536A269E490}"/>
              </a:ext>
            </a:extLst>
          </p:cNvPr>
          <p:cNvSpPr txBox="1"/>
          <p:nvPr/>
        </p:nvSpPr>
        <p:spPr>
          <a:xfrm>
            <a:off x="4385311" y="5700796"/>
            <a:ext cx="538818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 loc</a:t>
            </a:r>
          </a:p>
        </p:txBody>
      </p:sp>
      <p:sp>
        <p:nvSpPr>
          <p:cNvPr id="9" name="CasetăText 11">
            <a:extLst>
              <a:ext uri="{FF2B5EF4-FFF2-40B4-BE49-F238E27FC236}">
                <a16:creationId xmlns:a16="http://schemas.microsoft.com/office/drawing/2014/main" id="{5D69E1BF-B5E7-4979-044D-D6E175750C81}"/>
              </a:ext>
            </a:extLst>
          </p:cNvPr>
          <p:cNvSpPr txBox="1"/>
          <p:nvPr/>
        </p:nvSpPr>
        <p:spPr>
          <a:xfrm>
            <a:off x="4082611" y="6036969"/>
            <a:ext cx="36419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/>
              <a:t>are</a:t>
            </a:r>
            <a:endParaRPr lang="en-US"/>
          </a:p>
        </p:txBody>
      </p:sp>
      <p:sp>
        <p:nvSpPr>
          <p:cNvPr id="11" name="CasetăText 11">
            <a:extLst>
              <a:ext uri="{FF2B5EF4-FFF2-40B4-BE49-F238E27FC236}">
                <a16:creationId xmlns:a16="http://schemas.microsoft.com/office/drawing/2014/main" id="{1D3811CD-451C-66D8-87A2-42847E38B7F7}"/>
              </a:ext>
            </a:extLst>
          </p:cNvPr>
          <p:cNvSpPr txBox="1"/>
          <p:nvPr/>
        </p:nvSpPr>
        <p:spPr>
          <a:xfrm>
            <a:off x="4262039" y="6225502"/>
            <a:ext cx="618193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1" err="1"/>
              <a:t>atribuită</a:t>
            </a:r>
          </a:p>
        </p:txBody>
      </p:sp>
    </p:spTree>
    <p:extLst>
      <p:ext uri="{BB962C8B-B14F-4D97-AF65-F5344CB8AC3E}">
        <p14:creationId xmlns:p14="http://schemas.microsoft.com/office/powerpoint/2010/main" val="404351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86990"/>
              </p:ext>
            </p:extLst>
          </p:nvPr>
        </p:nvGraphicFramePr>
        <p:xfrm>
          <a:off x="609064" y="1485000"/>
          <a:ext cx="835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0739068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51539854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10366606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j-lt"/>
                        </a:rPr>
                        <a:t>Entit</a:t>
                      </a:r>
                      <a:r>
                        <a:rPr lang="ro-RO" sz="1800" dirty="0">
                          <a:latin typeface="+mj-lt"/>
                        </a:rPr>
                        <a:t>ăți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Tip</a:t>
                      </a:r>
                      <a:r>
                        <a:rPr lang="ro-RO" sz="1800" baseline="0" dirty="0">
                          <a:latin typeface="+mj-lt"/>
                        </a:rPr>
                        <a:t> Relație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Relații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26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1)Pacient-Bilet de trimitere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 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 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poate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primească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bilete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trimitere</a:t>
                      </a:r>
                      <a:r>
                        <a:rPr lang="en-US" sz="1600" dirty="0">
                          <a:latin typeface="+mn-lt"/>
                        </a:rPr>
                        <a:t>. Un </a:t>
                      </a:r>
                      <a:r>
                        <a:rPr lang="en-US" sz="1600" dirty="0" err="1">
                          <a:latin typeface="+mn-lt"/>
                        </a:rPr>
                        <a:t>bilet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trimitere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dat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2)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Medic de familie-Bilet de trimitere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medic de </a:t>
                      </a:r>
                      <a:r>
                        <a:rPr lang="en-US" sz="1600" dirty="0" err="1">
                          <a:latin typeface="+mn-lt"/>
                        </a:rPr>
                        <a:t>familie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emite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bilete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trimitere</a:t>
                      </a:r>
                      <a:r>
                        <a:rPr lang="en-US" sz="1600" dirty="0">
                          <a:latin typeface="+mn-lt"/>
                        </a:rPr>
                        <a:t>. Un </a:t>
                      </a:r>
                      <a:r>
                        <a:rPr lang="en-US" sz="1600" dirty="0" err="1">
                          <a:latin typeface="+mn-lt"/>
                        </a:rPr>
                        <a:t>bilet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trimitere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emis</a:t>
                      </a:r>
                      <a:r>
                        <a:rPr lang="en-US" sz="1600" dirty="0">
                          <a:latin typeface="+mn-lt"/>
                        </a:rPr>
                        <a:t> de 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medic de </a:t>
                      </a:r>
                      <a:r>
                        <a:rPr lang="en-US" sz="1600" dirty="0" err="1">
                          <a:latin typeface="+mn-lt"/>
                        </a:rPr>
                        <a:t>familie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8257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3)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Pacient-Rețetă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poate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aibă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rețete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rețetă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aparține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8119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4)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Rețetă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-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Listă medicamente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One to Many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rețetă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conține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liste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medicamente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listă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medicamente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aparține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unei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singure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rețete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2161"/>
                  </a:ext>
                </a:extLst>
              </a:tr>
            </a:tbl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D0DCB550-0322-B57E-62C9-98776EA6F453}"/>
              </a:ext>
            </a:extLst>
          </p:cNvPr>
          <p:cNvSpPr txBox="1">
            <a:spLocks/>
          </p:cNvSpPr>
          <p:nvPr/>
        </p:nvSpPr>
        <p:spPr>
          <a:xfrm>
            <a:off x="609064" y="529702"/>
            <a:ext cx="3831933" cy="63327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Reguli </a:t>
            </a:r>
            <a:r>
              <a:rPr lang="en-US" err="1"/>
              <a:t>structurale</a:t>
            </a:r>
          </a:p>
        </p:txBody>
      </p:sp>
    </p:spTree>
    <p:extLst>
      <p:ext uri="{BB962C8B-B14F-4D97-AF65-F5344CB8AC3E}">
        <p14:creationId xmlns:p14="http://schemas.microsoft.com/office/powerpoint/2010/main" val="200821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01841"/>
              </p:ext>
            </p:extLst>
          </p:nvPr>
        </p:nvGraphicFramePr>
        <p:xfrm>
          <a:off x="724264" y="1485000"/>
          <a:ext cx="835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0739068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51539854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10366606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Entit</a:t>
                      </a:r>
                      <a:r>
                        <a:rPr lang="ro-RO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ăți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Tip</a:t>
                      </a:r>
                      <a:r>
                        <a:rPr lang="ro-RO" sz="1800" baseline="0" dirty="0">
                          <a:latin typeface="+mj-lt"/>
                        </a:rPr>
                        <a:t> Relație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Relații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26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5)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Medicament-Listă medicamente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medicament </a:t>
                      </a:r>
                      <a:r>
                        <a:rPr lang="en-US" sz="1600" dirty="0" err="1">
                          <a:latin typeface="+mn-lt"/>
                        </a:rPr>
                        <a:t>aparține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uneia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multor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liste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medicamente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listă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conține</a:t>
                      </a:r>
                      <a:r>
                        <a:rPr lang="en-US" sz="1600" dirty="0">
                          <a:latin typeface="+mn-lt"/>
                        </a:rPr>
                        <a:t> un medicament.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6)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Personal medical-Rețetă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personalul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medical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poate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elibera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rețete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rețetă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eliberată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de un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personal medical.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8257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7)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Personal medical-Diagnostic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Un personal medical dă unul sau mai multe diagnostice. Un diagnostic este dat de un singur personal medical.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8119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8)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Personal medical-Listă echipă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One to Many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Un personal medical aparține uneia sau mai multor liste de echipe. O listă de echipă este alcătuită dintr-un singur personal medical.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18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72461"/>
              </p:ext>
            </p:extLst>
          </p:nvPr>
        </p:nvGraphicFramePr>
        <p:xfrm>
          <a:off x="726971" y="1557000"/>
          <a:ext cx="8424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0739068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515398549"/>
                    </a:ext>
                  </a:extLst>
                </a:gridCol>
                <a:gridCol w="5112000">
                  <a:extLst>
                    <a:ext uri="{9D8B030D-6E8A-4147-A177-3AD203B41FA5}">
                      <a16:colId xmlns:a16="http://schemas.microsoft.com/office/drawing/2014/main" val="210366606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+mj-lt"/>
                        </a:rPr>
                        <a:t>Entit</a:t>
                      </a:r>
                      <a:r>
                        <a:rPr lang="ro-RO" sz="1800" err="1">
                          <a:latin typeface="+mj-lt"/>
                        </a:rPr>
                        <a:t>ăți</a:t>
                      </a:r>
                      <a:endParaRPr lang="en-US" sz="1800" err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>
                          <a:latin typeface="+mj-lt"/>
                        </a:rPr>
                        <a:t>Tip</a:t>
                      </a:r>
                      <a:r>
                        <a:rPr lang="ro-RO" sz="1800" baseline="0">
                          <a:latin typeface="+mj-lt"/>
                        </a:rPr>
                        <a:t> Relație</a:t>
                      </a:r>
                      <a:endParaRPr lang="en-US" sz="1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Relații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26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9)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Pacient-Programare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își</a:t>
                      </a:r>
                      <a:r>
                        <a:rPr lang="en-US" sz="1600" dirty="0">
                          <a:latin typeface="+mn-lt"/>
                        </a:rPr>
                        <a:t> face 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programări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efectuată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ro-RO" sz="1600" dirty="0">
                          <a:solidFill>
                            <a:schemeClr val="tx1"/>
                          </a:solidFill>
                          <a:latin typeface="+mn-lt"/>
                        </a:rPr>
                        <a:t>de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10)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Programare-Consult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făcută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 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 consult. Un consult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făcut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printr</a:t>
                      </a:r>
                      <a:r>
                        <a:rPr lang="en-US" sz="1600" dirty="0">
                          <a:latin typeface="+mn-lt"/>
                        </a:rPr>
                        <a:t>-o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8257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11)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Cabinet-Consult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Într</a:t>
                      </a:r>
                      <a:r>
                        <a:rPr lang="en-US" sz="1600" dirty="0">
                          <a:latin typeface="+mn-lt"/>
                        </a:rPr>
                        <a:t>-un cabinet au loc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consulturi</a:t>
                      </a:r>
                      <a:r>
                        <a:rPr lang="en-US" sz="1600" dirty="0">
                          <a:latin typeface="+mn-lt"/>
                        </a:rPr>
                        <a:t>. Un consult are loc </a:t>
                      </a:r>
                      <a:r>
                        <a:rPr lang="en-US" sz="1600" dirty="0" err="1">
                          <a:latin typeface="+mn-lt"/>
                        </a:rPr>
                        <a:t>într</a:t>
                      </a:r>
                      <a:r>
                        <a:rPr lang="en-US" sz="1600" dirty="0">
                          <a:latin typeface="+mn-lt"/>
                        </a:rPr>
                        <a:t>-un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cabinet.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8119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12)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Cabinet-Personal medical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One to Many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</a:rPr>
                        <a:t>Un cabinet 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găzduiește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personalul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 medical. 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Un p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ersonal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 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medical se 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află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într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-un </a:t>
                      </a:r>
                      <a:r>
                        <a:rPr lang="en-US" sz="1600" b="0" i="0" u="none" strike="noStrike" noProof="0" dirty="0" err="1">
                          <a:latin typeface="+mn-lt"/>
                        </a:rPr>
                        <a:t>singur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 cabinet.</a:t>
                      </a:r>
                      <a:endParaRPr lang="ro-RO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5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81811"/>
              </p:ext>
            </p:extLst>
          </p:nvPr>
        </p:nvGraphicFramePr>
        <p:xfrm>
          <a:off x="677580" y="1145520"/>
          <a:ext cx="8352000" cy="45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07390687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51539854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10366606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+mj-lt"/>
                        </a:rPr>
                        <a:t>Entit</a:t>
                      </a:r>
                      <a:r>
                        <a:rPr lang="ro-RO" sz="1800" err="1">
                          <a:latin typeface="+mj-lt"/>
                        </a:rPr>
                        <a:t>ăți</a:t>
                      </a:r>
                      <a:endParaRPr lang="en-US" sz="1800" err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>
                          <a:latin typeface="+mj-lt"/>
                        </a:rPr>
                        <a:t>Tip</a:t>
                      </a:r>
                      <a:r>
                        <a:rPr lang="ro-RO" sz="1800" baseline="0">
                          <a:latin typeface="+mj-lt"/>
                        </a:rPr>
                        <a:t> Relație</a:t>
                      </a:r>
                      <a:endParaRPr lang="en-US" sz="18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>
                          <a:latin typeface="+mj-lt"/>
                        </a:rPr>
                        <a:t>Relații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75226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13)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Consult-Diagnostic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consult duce la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diagnostice</a:t>
                      </a:r>
                      <a:r>
                        <a:rPr lang="en-US" sz="1600" dirty="0">
                          <a:latin typeface="+mn-lt"/>
                        </a:rPr>
                        <a:t>. Un diagnostic </a:t>
                      </a:r>
                      <a:r>
                        <a:rPr lang="en-US" sz="1600" dirty="0" err="1">
                          <a:latin typeface="+mn-lt"/>
                        </a:rPr>
                        <a:t>rezultă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dintr</a:t>
                      </a:r>
                      <a:r>
                        <a:rPr lang="en-US" sz="1600" dirty="0">
                          <a:latin typeface="+mn-lt"/>
                        </a:rPr>
                        <a:t>-un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consult.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14)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Programare-Operație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efectuată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 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 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operație</a:t>
                      </a:r>
                      <a:r>
                        <a:rPr lang="en-US" sz="1600" dirty="0">
                          <a:latin typeface="+mn-lt"/>
                        </a:rPr>
                        <a:t> are 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8257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15)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Pacient-Analiză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Many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 are </a:t>
                      </a:r>
                      <a:r>
                        <a:rPr lang="en-US" sz="1600" dirty="0" err="1">
                          <a:latin typeface="+mn-lt"/>
                        </a:rPr>
                        <a:t>una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analize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analiză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 un </a:t>
                      </a:r>
                      <a:r>
                        <a:rPr lang="en-US" sz="1600" dirty="0" err="1">
                          <a:latin typeface="+mn-lt"/>
                        </a:rPr>
                        <a:t>singur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pacient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8119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ro-RO" sz="1600" dirty="0">
                          <a:latin typeface="+mn-lt"/>
                        </a:rPr>
                        <a:t>16)</a:t>
                      </a:r>
                      <a:r>
                        <a:rPr lang="ro-RO" sz="1600" b="0" i="0" u="none" strike="noStrike" noProof="0" dirty="0">
                          <a:latin typeface="+mn-lt"/>
                        </a:rPr>
                        <a:t>Analiză-Programare</a:t>
                      </a:r>
                      <a:endParaRPr lang="ro-RO" sz="16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to</a:t>
                      </a:r>
                      <a:r>
                        <a:rPr lang="ro-RO" sz="1600" b="0" i="0" u="none" strike="noStrike" noProof="0">
                          <a:latin typeface="+mn-lt"/>
                        </a:rPr>
                        <a:t> </a:t>
                      </a:r>
                      <a:r>
                        <a:rPr lang="ro-RO" sz="1600" b="0" i="0" u="none" strike="noStrike" noProof="0" err="1">
                          <a:latin typeface="+mn-lt"/>
                        </a:rPr>
                        <a:t>One</a:t>
                      </a:r>
                      <a:endParaRPr lang="ro-RO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analiză</a:t>
                      </a:r>
                      <a:r>
                        <a:rPr lang="en-US" sz="1600" dirty="0">
                          <a:latin typeface="+mn-lt"/>
                        </a:rPr>
                        <a:t> are 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. O </a:t>
                      </a:r>
                      <a:r>
                        <a:rPr lang="en-US" sz="1600" dirty="0" err="1">
                          <a:latin typeface="+mn-lt"/>
                        </a:rPr>
                        <a:t>programare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este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pentru</a:t>
                      </a:r>
                      <a:r>
                        <a:rPr lang="en-US" sz="1600" dirty="0">
                          <a:latin typeface="+mn-lt"/>
                        </a:rPr>
                        <a:t> 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analiză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60216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17)Analiză-Diagnostic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o-RO" sz="1600" b="0" i="0" u="none" strike="noStrike" noProof="0" dirty="0">
                          <a:latin typeface="+mn-lt"/>
                        </a:rPr>
                        <a:t>One to Many</a:t>
                      </a:r>
                      <a:endParaRPr lang="ro-RO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O </a:t>
                      </a:r>
                      <a:r>
                        <a:rPr lang="en-US" sz="1600" dirty="0" err="1">
                          <a:latin typeface="+mn-lt"/>
                        </a:rPr>
                        <a:t>analiză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creează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unul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sau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multe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diagnostice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+mn-lt"/>
                        </a:rPr>
                        <a:t>Un diagnostic </a:t>
                      </a:r>
                      <a:r>
                        <a:rPr lang="en-US" sz="1600" dirty="0" err="1">
                          <a:latin typeface="+mn-lt"/>
                        </a:rPr>
                        <a:t>rezultă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dintr</a:t>
                      </a:r>
                      <a:r>
                        <a:rPr lang="en-US" sz="1600" dirty="0">
                          <a:latin typeface="+mn-lt"/>
                        </a:rPr>
                        <a:t>-o </a:t>
                      </a:r>
                      <a:r>
                        <a:rPr lang="en-US" sz="1600" dirty="0" err="1">
                          <a:latin typeface="+mn-lt"/>
                        </a:rPr>
                        <a:t>singură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analiză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6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810130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F75852A15B149A13912BC6BC980AC" ma:contentTypeVersion="12" ma:contentTypeDescription="Create a new document." ma:contentTypeScope="" ma:versionID="ade9aa6da2091be058004593944de7e6">
  <xsd:schema xmlns:xsd="http://www.w3.org/2001/XMLSchema" xmlns:xs="http://www.w3.org/2001/XMLSchema" xmlns:p="http://schemas.microsoft.com/office/2006/metadata/properties" xmlns:ns2="5f5711d8-3670-4e15-9544-c6c7a18c8a6e" xmlns:ns3="89bee851-d12a-41e2-a3e0-fa42a60ea887" targetNamespace="http://schemas.microsoft.com/office/2006/metadata/properties" ma:root="true" ma:fieldsID="7df8a2c137f7370c03832135292b5d6c" ns2:_="" ns3:_="">
    <xsd:import namespace="5f5711d8-3670-4e15-9544-c6c7a18c8a6e"/>
    <xsd:import namespace="89bee851-d12a-41e2-a3e0-fa42a60ea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711d8-3670-4e15-9544-c6c7a18c8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ee851-d12a-41e2-a3e0-fa42a60ea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8D1F6-16E6-4115-8CA3-06E24E937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5D67DC-51D7-4218-B38B-6E04A1888C01}">
  <ds:schemaRefs>
    <ds:schemaRef ds:uri="5f5711d8-3670-4e15-9544-c6c7a18c8a6e"/>
    <ds:schemaRef ds:uri="89bee851-d12a-41e2-a3e0-fa42a60ea8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2AA9C0-9178-4845-92C0-54BA05E9A1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</TotalTime>
  <Words>1237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Fațetă</vt:lpstr>
      <vt:lpstr>Spital - bază de date</vt:lpstr>
      <vt:lpstr>Prezentare generală</vt:lpstr>
      <vt:lpstr>Descrierea lucrării</vt:lpstr>
      <vt:lpstr>Descrierea lucrării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Patricia Sirbu Boeti</dc:creator>
  <cp:lastModifiedBy>Mihnea</cp:lastModifiedBy>
  <cp:revision>12</cp:revision>
  <dcterms:created xsi:type="dcterms:W3CDTF">2022-03-30T19:40:29Z</dcterms:created>
  <dcterms:modified xsi:type="dcterms:W3CDTF">2022-05-16T20:37:25Z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0x0101004D8F75852A15B149A13912BC6BC980AC</vt:lpwstr>
  </property>
</Properties>
</file>