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F86C1B-9E57-4F24-8137-1670CD3A00B3}">
          <p14:sldIdLst>
            <p14:sldId id="256"/>
            <p14:sldId id="257"/>
          </p14:sldIdLst>
        </p14:section>
        <p14:section name="Untitled Section" id="{2CB79E20-8797-4B7D-9249-D50EEE2D51D6}">
          <p14:sldIdLst>
            <p14:sldId id="258"/>
            <p14:sldId id="259"/>
            <p14:sldId id="261"/>
            <p14:sldId id="262"/>
            <p14:sldId id="260"/>
          </p14:sldIdLst>
        </p14:section>
      </p14:sectionLst>
    </p:ext>
    <p:ext uri="{EFAFB233-063F-42B5-8137-9DF3F51BA10A}">
      <p15:sldGuideLst xmlns:p15="http://schemas.microsoft.com/office/powerpoint/2012/main">
        <p15:guide id="1" pos="3840" userDrawn="1">
          <p15:clr>
            <a:srgbClr val="A4A3A4"/>
          </p15:clr>
        </p15:guide>
        <p15:guide id="2" pos="3940"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ELITEBOOK 840 G3" initials="HE8G" lastIdx="2" clrIdx="0">
    <p:extLst>
      <p:ext uri="{19B8F6BF-5375-455C-9EA6-DF929625EA0E}">
        <p15:presenceInfo xmlns:p15="http://schemas.microsoft.com/office/powerpoint/2012/main" userId="HP ELITEBOOK 840 G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2993" autoAdjust="0"/>
  </p:normalViewPr>
  <p:slideViewPr>
    <p:cSldViewPr>
      <p:cViewPr varScale="1">
        <p:scale>
          <a:sx n="79" d="100"/>
          <a:sy n="79" d="100"/>
        </p:scale>
        <p:origin x="188" y="68"/>
      </p:cViewPr>
      <p:guideLst>
        <p:guide pos="3840"/>
        <p:guide pos="3940"/>
        <p:guide orient="horz" pos="216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48DBDB-4478-4692-9BF3-D2BD69AC779E}" type="datetimeFigureOut">
              <a:rPr lang="en-US" smtClean="0"/>
              <a:t>8/3/2022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43B80-390B-4BA6-BD9B-05C0916233BC}" type="slidenum">
              <a:rPr lang="en-US" smtClean="0"/>
              <a:t>‹#›</a:t>
            </a:fld>
            <a:endParaRPr lang="en-US"/>
          </a:p>
        </p:txBody>
      </p:sp>
    </p:spTree>
    <p:extLst>
      <p:ext uri="{BB962C8B-B14F-4D97-AF65-F5344CB8AC3E}">
        <p14:creationId xmlns:p14="http://schemas.microsoft.com/office/powerpoint/2010/main" val="375193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4E43B80-390B-4BA6-BD9B-05C0916233BC}" type="slidenum">
              <a:rPr lang="en-US" smtClean="0"/>
              <a:t>3</a:t>
            </a:fld>
            <a:endParaRPr lang="en-US"/>
          </a:p>
        </p:txBody>
      </p:sp>
    </p:spTree>
    <p:extLst>
      <p:ext uri="{BB962C8B-B14F-4D97-AF65-F5344CB8AC3E}">
        <p14:creationId xmlns:p14="http://schemas.microsoft.com/office/powerpoint/2010/main" val="3940818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43B80-390B-4BA6-BD9B-05C0916233BC}" type="slidenum">
              <a:rPr lang="en-US" smtClean="0"/>
              <a:t>5</a:t>
            </a:fld>
            <a:endParaRPr lang="en-US"/>
          </a:p>
        </p:txBody>
      </p:sp>
    </p:spTree>
    <p:extLst>
      <p:ext uri="{BB962C8B-B14F-4D97-AF65-F5344CB8AC3E}">
        <p14:creationId xmlns:p14="http://schemas.microsoft.com/office/powerpoint/2010/main" val="3482564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43B80-390B-4BA6-BD9B-05C0916233BC}" type="slidenum">
              <a:rPr lang="en-US" smtClean="0"/>
              <a:t>7</a:t>
            </a:fld>
            <a:endParaRPr lang="en-US"/>
          </a:p>
        </p:txBody>
      </p:sp>
    </p:spTree>
    <p:extLst>
      <p:ext uri="{BB962C8B-B14F-4D97-AF65-F5344CB8AC3E}">
        <p14:creationId xmlns:p14="http://schemas.microsoft.com/office/powerpoint/2010/main" val="4019296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BFD4-7708-48D8-92E6-B9D54D6FE4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731891-F0E2-46D8-9472-718693F1A5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9894C9-A932-40B4-AF14-64D1072063B5}"/>
              </a:ext>
            </a:extLst>
          </p:cNvPr>
          <p:cNvSpPr>
            <a:spLocks noGrp="1"/>
          </p:cNvSpPr>
          <p:nvPr>
            <p:ph type="dt" sz="half" idx="10"/>
          </p:nvPr>
        </p:nvSpPr>
        <p:spPr/>
        <p:txBody>
          <a:bodyPr/>
          <a:lstStyle/>
          <a:p>
            <a:fld id="{7A5C4B10-3333-4D66-9321-366FF2C88A06}" type="datetimeFigureOut">
              <a:rPr lang="en-US" smtClean="0"/>
              <a:t>8/3/2022</a:t>
            </a:fld>
            <a:endParaRPr lang="en-US"/>
          </a:p>
        </p:txBody>
      </p:sp>
      <p:sp>
        <p:nvSpPr>
          <p:cNvPr id="5" name="Footer Placeholder 4">
            <a:extLst>
              <a:ext uri="{FF2B5EF4-FFF2-40B4-BE49-F238E27FC236}">
                <a16:creationId xmlns:a16="http://schemas.microsoft.com/office/drawing/2014/main" id="{CCEFD3AB-B793-4038-9A72-7B386A7420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A6450-141B-4281-8B38-DDBF7F8BEC13}"/>
              </a:ext>
            </a:extLst>
          </p:cNvPr>
          <p:cNvSpPr>
            <a:spLocks noGrp="1"/>
          </p:cNvSpPr>
          <p:nvPr>
            <p:ph type="sldNum" sz="quarter" idx="12"/>
          </p:nvPr>
        </p:nvSpPr>
        <p:spPr/>
        <p:txBody>
          <a:bodyPr/>
          <a:lstStyle/>
          <a:p>
            <a:fld id="{085A8501-882D-4002-A1B6-AB20CB4580B7}" type="slidenum">
              <a:rPr lang="en-US" smtClean="0"/>
              <a:t>‹#›</a:t>
            </a:fld>
            <a:endParaRPr lang="en-US"/>
          </a:p>
        </p:txBody>
      </p:sp>
    </p:spTree>
    <p:extLst>
      <p:ext uri="{BB962C8B-B14F-4D97-AF65-F5344CB8AC3E}">
        <p14:creationId xmlns:p14="http://schemas.microsoft.com/office/powerpoint/2010/main" val="267341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4E539-B3AB-4E90-AA66-C337181987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37E5B7-6A2A-4CB1-855C-A5DB43FE8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EDDD4-8167-4B5E-A54F-64E2566C1087}"/>
              </a:ext>
            </a:extLst>
          </p:cNvPr>
          <p:cNvSpPr>
            <a:spLocks noGrp="1"/>
          </p:cNvSpPr>
          <p:nvPr>
            <p:ph type="dt" sz="half" idx="10"/>
          </p:nvPr>
        </p:nvSpPr>
        <p:spPr/>
        <p:txBody>
          <a:bodyPr/>
          <a:lstStyle/>
          <a:p>
            <a:fld id="{7A5C4B10-3333-4D66-9321-366FF2C88A06}" type="datetimeFigureOut">
              <a:rPr lang="en-US" smtClean="0"/>
              <a:t>8/3/2022</a:t>
            </a:fld>
            <a:endParaRPr lang="en-US"/>
          </a:p>
        </p:txBody>
      </p:sp>
      <p:sp>
        <p:nvSpPr>
          <p:cNvPr id="5" name="Footer Placeholder 4">
            <a:extLst>
              <a:ext uri="{FF2B5EF4-FFF2-40B4-BE49-F238E27FC236}">
                <a16:creationId xmlns:a16="http://schemas.microsoft.com/office/drawing/2014/main" id="{58C42EE8-DB2A-4F48-B15C-92467FA756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AAAD22-E3EE-451E-8C51-56FB5870BDF7}"/>
              </a:ext>
            </a:extLst>
          </p:cNvPr>
          <p:cNvSpPr>
            <a:spLocks noGrp="1"/>
          </p:cNvSpPr>
          <p:nvPr>
            <p:ph type="sldNum" sz="quarter" idx="12"/>
          </p:nvPr>
        </p:nvSpPr>
        <p:spPr/>
        <p:txBody>
          <a:bodyPr/>
          <a:lstStyle/>
          <a:p>
            <a:fld id="{085A8501-882D-4002-A1B6-AB20CB4580B7}" type="slidenum">
              <a:rPr lang="en-US" smtClean="0"/>
              <a:t>‹#›</a:t>
            </a:fld>
            <a:endParaRPr lang="en-US"/>
          </a:p>
        </p:txBody>
      </p:sp>
    </p:spTree>
    <p:extLst>
      <p:ext uri="{BB962C8B-B14F-4D97-AF65-F5344CB8AC3E}">
        <p14:creationId xmlns:p14="http://schemas.microsoft.com/office/powerpoint/2010/main" val="372823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C93EC5-AF2B-4456-82FD-D2C9BE5E5A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8B7377-9D0E-49D1-938B-12593CB512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B40DF-B4CC-4BEB-B336-A7BC18728FC3}"/>
              </a:ext>
            </a:extLst>
          </p:cNvPr>
          <p:cNvSpPr>
            <a:spLocks noGrp="1"/>
          </p:cNvSpPr>
          <p:nvPr>
            <p:ph type="dt" sz="half" idx="10"/>
          </p:nvPr>
        </p:nvSpPr>
        <p:spPr/>
        <p:txBody>
          <a:bodyPr/>
          <a:lstStyle/>
          <a:p>
            <a:fld id="{7A5C4B10-3333-4D66-9321-366FF2C88A06}" type="datetimeFigureOut">
              <a:rPr lang="en-US" smtClean="0"/>
              <a:t>8/3/2022</a:t>
            </a:fld>
            <a:endParaRPr lang="en-US"/>
          </a:p>
        </p:txBody>
      </p:sp>
      <p:sp>
        <p:nvSpPr>
          <p:cNvPr id="5" name="Footer Placeholder 4">
            <a:extLst>
              <a:ext uri="{FF2B5EF4-FFF2-40B4-BE49-F238E27FC236}">
                <a16:creationId xmlns:a16="http://schemas.microsoft.com/office/drawing/2014/main" id="{D6898A60-DF83-44FA-9DEE-E31EF489B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CBEB9-6E96-415F-A659-FEB22C9A2C6F}"/>
              </a:ext>
            </a:extLst>
          </p:cNvPr>
          <p:cNvSpPr>
            <a:spLocks noGrp="1"/>
          </p:cNvSpPr>
          <p:nvPr>
            <p:ph type="sldNum" sz="quarter" idx="12"/>
          </p:nvPr>
        </p:nvSpPr>
        <p:spPr/>
        <p:txBody>
          <a:bodyPr/>
          <a:lstStyle/>
          <a:p>
            <a:fld id="{085A8501-882D-4002-A1B6-AB20CB4580B7}" type="slidenum">
              <a:rPr lang="en-US" smtClean="0"/>
              <a:t>‹#›</a:t>
            </a:fld>
            <a:endParaRPr lang="en-US"/>
          </a:p>
        </p:txBody>
      </p:sp>
    </p:spTree>
    <p:extLst>
      <p:ext uri="{BB962C8B-B14F-4D97-AF65-F5344CB8AC3E}">
        <p14:creationId xmlns:p14="http://schemas.microsoft.com/office/powerpoint/2010/main" val="3467132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CF3D-17A2-4CEB-829A-29E5F0F3B4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F715DA-D6F9-4196-9F80-CF100E5BBB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10D53-F9D4-4726-8F93-656259E5303A}"/>
              </a:ext>
            </a:extLst>
          </p:cNvPr>
          <p:cNvSpPr>
            <a:spLocks noGrp="1"/>
          </p:cNvSpPr>
          <p:nvPr>
            <p:ph type="dt" sz="half" idx="10"/>
          </p:nvPr>
        </p:nvSpPr>
        <p:spPr/>
        <p:txBody>
          <a:bodyPr/>
          <a:lstStyle/>
          <a:p>
            <a:fld id="{7A5C4B10-3333-4D66-9321-366FF2C88A06}" type="datetimeFigureOut">
              <a:rPr lang="en-US" smtClean="0"/>
              <a:t>8/3/2022</a:t>
            </a:fld>
            <a:endParaRPr lang="en-US"/>
          </a:p>
        </p:txBody>
      </p:sp>
      <p:sp>
        <p:nvSpPr>
          <p:cNvPr id="5" name="Footer Placeholder 4">
            <a:extLst>
              <a:ext uri="{FF2B5EF4-FFF2-40B4-BE49-F238E27FC236}">
                <a16:creationId xmlns:a16="http://schemas.microsoft.com/office/drawing/2014/main" id="{B99DBCCE-A095-4C52-81D4-DE46983AF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2282C-C486-431C-8514-6EAFA8171163}"/>
              </a:ext>
            </a:extLst>
          </p:cNvPr>
          <p:cNvSpPr>
            <a:spLocks noGrp="1"/>
          </p:cNvSpPr>
          <p:nvPr>
            <p:ph type="sldNum" sz="quarter" idx="12"/>
          </p:nvPr>
        </p:nvSpPr>
        <p:spPr/>
        <p:txBody>
          <a:bodyPr/>
          <a:lstStyle/>
          <a:p>
            <a:fld id="{085A8501-882D-4002-A1B6-AB20CB4580B7}" type="slidenum">
              <a:rPr lang="en-US" smtClean="0"/>
              <a:t>‹#›</a:t>
            </a:fld>
            <a:endParaRPr lang="en-US"/>
          </a:p>
        </p:txBody>
      </p:sp>
    </p:spTree>
    <p:extLst>
      <p:ext uri="{BB962C8B-B14F-4D97-AF65-F5344CB8AC3E}">
        <p14:creationId xmlns:p14="http://schemas.microsoft.com/office/powerpoint/2010/main" val="355480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E14F8-EBFE-43AE-B0FC-980D7E6A2C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167057-E9DA-427A-A28D-13DD8CB906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18F6FA-EFF4-4EF6-945E-ABE9FC7CC1B8}"/>
              </a:ext>
            </a:extLst>
          </p:cNvPr>
          <p:cNvSpPr>
            <a:spLocks noGrp="1"/>
          </p:cNvSpPr>
          <p:nvPr>
            <p:ph type="dt" sz="half" idx="10"/>
          </p:nvPr>
        </p:nvSpPr>
        <p:spPr/>
        <p:txBody>
          <a:bodyPr/>
          <a:lstStyle/>
          <a:p>
            <a:fld id="{7A5C4B10-3333-4D66-9321-366FF2C88A06}" type="datetimeFigureOut">
              <a:rPr lang="en-US" smtClean="0"/>
              <a:t>8/3/2022</a:t>
            </a:fld>
            <a:endParaRPr lang="en-US"/>
          </a:p>
        </p:txBody>
      </p:sp>
      <p:sp>
        <p:nvSpPr>
          <p:cNvPr id="5" name="Footer Placeholder 4">
            <a:extLst>
              <a:ext uri="{FF2B5EF4-FFF2-40B4-BE49-F238E27FC236}">
                <a16:creationId xmlns:a16="http://schemas.microsoft.com/office/drawing/2014/main" id="{7DBED6A7-BB3F-43E0-8311-9288CDB7E6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D55048-D6AC-4BFE-9863-B614CF17B24D}"/>
              </a:ext>
            </a:extLst>
          </p:cNvPr>
          <p:cNvSpPr>
            <a:spLocks noGrp="1"/>
          </p:cNvSpPr>
          <p:nvPr>
            <p:ph type="sldNum" sz="quarter" idx="12"/>
          </p:nvPr>
        </p:nvSpPr>
        <p:spPr/>
        <p:txBody>
          <a:bodyPr/>
          <a:lstStyle/>
          <a:p>
            <a:fld id="{085A8501-882D-4002-A1B6-AB20CB4580B7}" type="slidenum">
              <a:rPr lang="en-US" smtClean="0"/>
              <a:t>‹#›</a:t>
            </a:fld>
            <a:endParaRPr lang="en-US"/>
          </a:p>
        </p:txBody>
      </p:sp>
    </p:spTree>
    <p:extLst>
      <p:ext uri="{BB962C8B-B14F-4D97-AF65-F5344CB8AC3E}">
        <p14:creationId xmlns:p14="http://schemas.microsoft.com/office/powerpoint/2010/main" val="2397251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BFAC8-E7B6-4DC3-B487-9DB6173B91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9EC4A-6402-4FAD-9F59-C30A4DD747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8DF2ED-4B02-48C3-A7D1-FBE9723B8F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9DCAB-695E-456D-87E2-F9DF21D71681}"/>
              </a:ext>
            </a:extLst>
          </p:cNvPr>
          <p:cNvSpPr>
            <a:spLocks noGrp="1"/>
          </p:cNvSpPr>
          <p:nvPr>
            <p:ph type="dt" sz="half" idx="10"/>
          </p:nvPr>
        </p:nvSpPr>
        <p:spPr/>
        <p:txBody>
          <a:bodyPr/>
          <a:lstStyle/>
          <a:p>
            <a:fld id="{7A5C4B10-3333-4D66-9321-366FF2C88A06}" type="datetimeFigureOut">
              <a:rPr lang="en-US" smtClean="0"/>
              <a:t>8/3/2022</a:t>
            </a:fld>
            <a:endParaRPr lang="en-US"/>
          </a:p>
        </p:txBody>
      </p:sp>
      <p:sp>
        <p:nvSpPr>
          <p:cNvPr id="6" name="Footer Placeholder 5">
            <a:extLst>
              <a:ext uri="{FF2B5EF4-FFF2-40B4-BE49-F238E27FC236}">
                <a16:creationId xmlns:a16="http://schemas.microsoft.com/office/drawing/2014/main" id="{E2AFDA62-6078-4A44-9AB3-74B9CFA02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A93681-DB89-4000-99EC-1DDA88E9CE1C}"/>
              </a:ext>
            </a:extLst>
          </p:cNvPr>
          <p:cNvSpPr>
            <a:spLocks noGrp="1"/>
          </p:cNvSpPr>
          <p:nvPr>
            <p:ph type="sldNum" sz="quarter" idx="12"/>
          </p:nvPr>
        </p:nvSpPr>
        <p:spPr/>
        <p:txBody>
          <a:bodyPr/>
          <a:lstStyle/>
          <a:p>
            <a:fld id="{085A8501-882D-4002-A1B6-AB20CB4580B7}" type="slidenum">
              <a:rPr lang="en-US" smtClean="0"/>
              <a:t>‹#›</a:t>
            </a:fld>
            <a:endParaRPr lang="en-US"/>
          </a:p>
        </p:txBody>
      </p:sp>
    </p:spTree>
    <p:extLst>
      <p:ext uri="{BB962C8B-B14F-4D97-AF65-F5344CB8AC3E}">
        <p14:creationId xmlns:p14="http://schemas.microsoft.com/office/powerpoint/2010/main" val="284158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F8C7-BE54-4A6D-A2A2-608C707987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63AF28-69AF-4263-9EB0-D487910BF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578D4B-A02C-4AC1-AC46-AFD21ABE21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C2E1C7-FCDD-4598-A95B-247180399A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0A5EEC-2B24-4686-8A0B-E1D714436C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0E33D4-EF73-452C-A28A-14B20A827A3B}"/>
              </a:ext>
            </a:extLst>
          </p:cNvPr>
          <p:cNvSpPr>
            <a:spLocks noGrp="1"/>
          </p:cNvSpPr>
          <p:nvPr>
            <p:ph type="dt" sz="half" idx="10"/>
          </p:nvPr>
        </p:nvSpPr>
        <p:spPr/>
        <p:txBody>
          <a:bodyPr/>
          <a:lstStyle/>
          <a:p>
            <a:fld id="{7A5C4B10-3333-4D66-9321-366FF2C88A06}" type="datetimeFigureOut">
              <a:rPr lang="en-US" smtClean="0"/>
              <a:t>8/3/2022</a:t>
            </a:fld>
            <a:endParaRPr lang="en-US"/>
          </a:p>
        </p:txBody>
      </p:sp>
      <p:sp>
        <p:nvSpPr>
          <p:cNvPr id="8" name="Footer Placeholder 7">
            <a:extLst>
              <a:ext uri="{FF2B5EF4-FFF2-40B4-BE49-F238E27FC236}">
                <a16:creationId xmlns:a16="http://schemas.microsoft.com/office/drawing/2014/main" id="{866E4F12-8F46-44FE-901A-488871B840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9D97B2-E228-4107-B35D-4A1FEEF1AC84}"/>
              </a:ext>
            </a:extLst>
          </p:cNvPr>
          <p:cNvSpPr>
            <a:spLocks noGrp="1"/>
          </p:cNvSpPr>
          <p:nvPr>
            <p:ph type="sldNum" sz="quarter" idx="12"/>
          </p:nvPr>
        </p:nvSpPr>
        <p:spPr/>
        <p:txBody>
          <a:bodyPr/>
          <a:lstStyle/>
          <a:p>
            <a:fld id="{085A8501-882D-4002-A1B6-AB20CB4580B7}" type="slidenum">
              <a:rPr lang="en-US" smtClean="0"/>
              <a:t>‹#›</a:t>
            </a:fld>
            <a:endParaRPr lang="en-US"/>
          </a:p>
        </p:txBody>
      </p:sp>
    </p:spTree>
    <p:extLst>
      <p:ext uri="{BB962C8B-B14F-4D97-AF65-F5344CB8AC3E}">
        <p14:creationId xmlns:p14="http://schemas.microsoft.com/office/powerpoint/2010/main" val="276010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FC7F-9628-436E-BFA3-55921C4CE1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357E5A-43C7-4D21-B413-8E1D34A85B2F}"/>
              </a:ext>
            </a:extLst>
          </p:cNvPr>
          <p:cNvSpPr>
            <a:spLocks noGrp="1"/>
          </p:cNvSpPr>
          <p:nvPr>
            <p:ph type="dt" sz="half" idx="10"/>
          </p:nvPr>
        </p:nvSpPr>
        <p:spPr/>
        <p:txBody>
          <a:bodyPr/>
          <a:lstStyle/>
          <a:p>
            <a:fld id="{7A5C4B10-3333-4D66-9321-366FF2C88A06}" type="datetimeFigureOut">
              <a:rPr lang="en-US" smtClean="0"/>
              <a:t>8/3/2022</a:t>
            </a:fld>
            <a:endParaRPr lang="en-US"/>
          </a:p>
        </p:txBody>
      </p:sp>
      <p:sp>
        <p:nvSpPr>
          <p:cNvPr id="4" name="Footer Placeholder 3">
            <a:extLst>
              <a:ext uri="{FF2B5EF4-FFF2-40B4-BE49-F238E27FC236}">
                <a16:creationId xmlns:a16="http://schemas.microsoft.com/office/drawing/2014/main" id="{36CE5449-449D-4093-B24F-52818392E0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30E99E-C0DE-4D23-A558-B83532DF0CFA}"/>
              </a:ext>
            </a:extLst>
          </p:cNvPr>
          <p:cNvSpPr>
            <a:spLocks noGrp="1"/>
          </p:cNvSpPr>
          <p:nvPr>
            <p:ph type="sldNum" sz="quarter" idx="12"/>
          </p:nvPr>
        </p:nvSpPr>
        <p:spPr/>
        <p:txBody>
          <a:bodyPr/>
          <a:lstStyle/>
          <a:p>
            <a:fld id="{085A8501-882D-4002-A1B6-AB20CB4580B7}" type="slidenum">
              <a:rPr lang="en-US" smtClean="0"/>
              <a:t>‹#›</a:t>
            </a:fld>
            <a:endParaRPr lang="en-US"/>
          </a:p>
        </p:txBody>
      </p:sp>
    </p:spTree>
    <p:extLst>
      <p:ext uri="{BB962C8B-B14F-4D97-AF65-F5344CB8AC3E}">
        <p14:creationId xmlns:p14="http://schemas.microsoft.com/office/powerpoint/2010/main" val="78518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31D1BD-6BC7-431D-933D-67009C8C3253}"/>
              </a:ext>
            </a:extLst>
          </p:cNvPr>
          <p:cNvSpPr>
            <a:spLocks noGrp="1"/>
          </p:cNvSpPr>
          <p:nvPr>
            <p:ph type="dt" sz="half" idx="10"/>
          </p:nvPr>
        </p:nvSpPr>
        <p:spPr/>
        <p:txBody>
          <a:bodyPr/>
          <a:lstStyle/>
          <a:p>
            <a:fld id="{7A5C4B10-3333-4D66-9321-366FF2C88A06}" type="datetimeFigureOut">
              <a:rPr lang="en-US" smtClean="0"/>
              <a:t>8/3/2022</a:t>
            </a:fld>
            <a:endParaRPr lang="en-US"/>
          </a:p>
        </p:txBody>
      </p:sp>
      <p:sp>
        <p:nvSpPr>
          <p:cNvPr id="3" name="Footer Placeholder 2">
            <a:extLst>
              <a:ext uri="{FF2B5EF4-FFF2-40B4-BE49-F238E27FC236}">
                <a16:creationId xmlns:a16="http://schemas.microsoft.com/office/drawing/2014/main" id="{E4C54329-E5A9-45A5-AF6A-709507A9C2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DBEA01-010C-46F5-BDFF-668A6B95B091}"/>
              </a:ext>
            </a:extLst>
          </p:cNvPr>
          <p:cNvSpPr>
            <a:spLocks noGrp="1"/>
          </p:cNvSpPr>
          <p:nvPr>
            <p:ph type="sldNum" sz="quarter" idx="12"/>
          </p:nvPr>
        </p:nvSpPr>
        <p:spPr/>
        <p:txBody>
          <a:bodyPr/>
          <a:lstStyle/>
          <a:p>
            <a:fld id="{085A8501-882D-4002-A1B6-AB20CB4580B7}" type="slidenum">
              <a:rPr lang="en-US" smtClean="0"/>
              <a:t>‹#›</a:t>
            </a:fld>
            <a:endParaRPr lang="en-US"/>
          </a:p>
        </p:txBody>
      </p:sp>
    </p:spTree>
    <p:extLst>
      <p:ext uri="{BB962C8B-B14F-4D97-AF65-F5344CB8AC3E}">
        <p14:creationId xmlns:p14="http://schemas.microsoft.com/office/powerpoint/2010/main" val="847553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E9DF-F62C-498E-BE90-72BEDCBD3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769D30-2370-4E8B-B96A-FEA809BEC9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9FFC7F-BE4A-463F-B34F-9A984FBA7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9AB0F7-463B-4D25-8BA1-35C74B8B0280}"/>
              </a:ext>
            </a:extLst>
          </p:cNvPr>
          <p:cNvSpPr>
            <a:spLocks noGrp="1"/>
          </p:cNvSpPr>
          <p:nvPr>
            <p:ph type="dt" sz="half" idx="10"/>
          </p:nvPr>
        </p:nvSpPr>
        <p:spPr/>
        <p:txBody>
          <a:bodyPr/>
          <a:lstStyle/>
          <a:p>
            <a:fld id="{7A5C4B10-3333-4D66-9321-366FF2C88A06}" type="datetimeFigureOut">
              <a:rPr lang="en-US" smtClean="0"/>
              <a:t>8/3/2022</a:t>
            </a:fld>
            <a:endParaRPr lang="en-US"/>
          </a:p>
        </p:txBody>
      </p:sp>
      <p:sp>
        <p:nvSpPr>
          <p:cNvPr id="6" name="Footer Placeholder 5">
            <a:extLst>
              <a:ext uri="{FF2B5EF4-FFF2-40B4-BE49-F238E27FC236}">
                <a16:creationId xmlns:a16="http://schemas.microsoft.com/office/drawing/2014/main" id="{47D4C94A-D145-458F-958E-BAD204ECF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9A1B7F-E518-410E-962D-B488938A58B3}"/>
              </a:ext>
            </a:extLst>
          </p:cNvPr>
          <p:cNvSpPr>
            <a:spLocks noGrp="1"/>
          </p:cNvSpPr>
          <p:nvPr>
            <p:ph type="sldNum" sz="quarter" idx="12"/>
          </p:nvPr>
        </p:nvSpPr>
        <p:spPr/>
        <p:txBody>
          <a:bodyPr/>
          <a:lstStyle/>
          <a:p>
            <a:fld id="{085A8501-882D-4002-A1B6-AB20CB4580B7}" type="slidenum">
              <a:rPr lang="en-US" smtClean="0"/>
              <a:t>‹#›</a:t>
            </a:fld>
            <a:endParaRPr lang="en-US"/>
          </a:p>
        </p:txBody>
      </p:sp>
    </p:spTree>
    <p:extLst>
      <p:ext uri="{BB962C8B-B14F-4D97-AF65-F5344CB8AC3E}">
        <p14:creationId xmlns:p14="http://schemas.microsoft.com/office/powerpoint/2010/main" val="2825432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4670-7D67-404C-A407-296656A2E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7A6AF5-6481-4AA3-A1FD-EEDF6F9D8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0B0C5D-976D-4F25-A196-5DACFC891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AF526F-55C7-40B6-A426-B2823C489BA7}"/>
              </a:ext>
            </a:extLst>
          </p:cNvPr>
          <p:cNvSpPr>
            <a:spLocks noGrp="1"/>
          </p:cNvSpPr>
          <p:nvPr>
            <p:ph type="dt" sz="half" idx="10"/>
          </p:nvPr>
        </p:nvSpPr>
        <p:spPr/>
        <p:txBody>
          <a:bodyPr/>
          <a:lstStyle/>
          <a:p>
            <a:fld id="{7A5C4B10-3333-4D66-9321-366FF2C88A06}" type="datetimeFigureOut">
              <a:rPr lang="en-US" smtClean="0"/>
              <a:t>8/3/2022</a:t>
            </a:fld>
            <a:endParaRPr lang="en-US"/>
          </a:p>
        </p:txBody>
      </p:sp>
      <p:sp>
        <p:nvSpPr>
          <p:cNvPr id="6" name="Footer Placeholder 5">
            <a:extLst>
              <a:ext uri="{FF2B5EF4-FFF2-40B4-BE49-F238E27FC236}">
                <a16:creationId xmlns:a16="http://schemas.microsoft.com/office/drawing/2014/main" id="{4BB7F918-C5C3-4399-847B-653F0818B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CA4EF4-1D24-4AA8-8F03-8185BCDE77F0}"/>
              </a:ext>
            </a:extLst>
          </p:cNvPr>
          <p:cNvSpPr>
            <a:spLocks noGrp="1"/>
          </p:cNvSpPr>
          <p:nvPr>
            <p:ph type="sldNum" sz="quarter" idx="12"/>
          </p:nvPr>
        </p:nvSpPr>
        <p:spPr/>
        <p:txBody>
          <a:bodyPr/>
          <a:lstStyle/>
          <a:p>
            <a:fld id="{085A8501-882D-4002-A1B6-AB20CB4580B7}" type="slidenum">
              <a:rPr lang="en-US" smtClean="0"/>
              <a:t>‹#›</a:t>
            </a:fld>
            <a:endParaRPr lang="en-US"/>
          </a:p>
        </p:txBody>
      </p:sp>
    </p:spTree>
    <p:extLst>
      <p:ext uri="{BB962C8B-B14F-4D97-AF65-F5344CB8AC3E}">
        <p14:creationId xmlns:p14="http://schemas.microsoft.com/office/powerpoint/2010/main" val="73741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6FB8B0-0540-4B29-90DF-13DDE21FC2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009B5D-9E4E-44C7-AA96-579C88E190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4D593-07CE-4F69-9742-FE354D5EA0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C4B10-3333-4D66-9321-366FF2C88A06}" type="datetimeFigureOut">
              <a:rPr lang="en-US" smtClean="0"/>
              <a:t>8/3/2022</a:t>
            </a:fld>
            <a:endParaRPr lang="en-US"/>
          </a:p>
        </p:txBody>
      </p:sp>
      <p:sp>
        <p:nvSpPr>
          <p:cNvPr id="5" name="Footer Placeholder 4">
            <a:extLst>
              <a:ext uri="{FF2B5EF4-FFF2-40B4-BE49-F238E27FC236}">
                <a16:creationId xmlns:a16="http://schemas.microsoft.com/office/drawing/2014/main" id="{A9C2B39C-7EA1-49EF-846F-7BE3372301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60ABBA-905C-49B2-A978-59D1170143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A8501-882D-4002-A1B6-AB20CB4580B7}" type="slidenum">
              <a:rPr lang="en-US" smtClean="0"/>
              <a:t>‹#›</a:t>
            </a:fld>
            <a:endParaRPr lang="en-US"/>
          </a:p>
        </p:txBody>
      </p:sp>
    </p:spTree>
    <p:extLst>
      <p:ext uri="{BB962C8B-B14F-4D97-AF65-F5344CB8AC3E}">
        <p14:creationId xmlns:p14="http://schemas.microsoft.com/office/powerpoint/2010/main" val="2299677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7D1C-B7F3-4F2A-A685-497D9AB8EDA9}"/>
              </a:ext>
            </a:extLst>
          </p:cNvPr>
          <p:cNvSpPr>
            <a:spLocks noGrp="1"/>
          </p:cNvSpPr>
          <p:nvPr>
            <p:ph type="ctrTitle"/>
          </p:nvPr>
        </p:nvSpPr>
        <p:spPr>
          <a:xfrm>
            <a:off x="2743200" y="3962400"/>
            <a:ext cx="6477000" cy="761999"/>
          </a:xfrm>
        </p:spPr>
        <p:txBody>
          <a:bodyPr>
            <a:normAutofit fontScale="90000"/>
          </a:bodyPr>
          <a:lstStyle/>
          <a:p>
            <a:r>
              <a:rPr lang="en-US" sz="4400" b="1" dirty="0"/>
              <a:t>COVID-19 Data Analysis Report</a:t>
            </a:r>
          </a:p>
        </p:txBody>
      </p:sp>
      <p:sp>
        <p:nvSpPr>
          <p:cNvPr id="3" name="Subtitle 2">
            <a:extLst>
              <a:ext uri="{FF2B5EF4-FFF2-40B4-BE49-F238E27FC236}">
                <a16:creationId xmlns:a16="http://schemas.microsoft.com/office/drawing/2014/main" id="{7F94D24D-1059-48A9-8F2F-E7E86BE500CC}"/>
              </a:ext>
            </a:extLst>
          </p:cNvPr>
          <p:cNvSpPr>
            <a:spLocks noGrp="1"/>
          </p:cNvSpPr>
          <p:nvPr>
            <p:ph type="subTitle" idx="1"/>
          </p:nvPr>
        </p:nvSpPr>
        <p:spPr>
          <a:xfrm>
            <a:off x="4800600" y="5029200"/>
            <a:ext cx="2362200" cy="457200"/>
          </a:xfrm>
        </p:spPr>
        <p:txBody>
          <a:bodyPr/>
          <a:lstStyle/>
          <a:p>
            <a:r>
              <a:rPr lang="en-US" b="1" dirty="0"/>
              <a:t>By: </a:t>
            </a:r>
            <a:r>
              <a:rPr lang="en-US" b="1" dirty="0" err="1"/>
              <a:t>Ononuju</a:t>
            </a:r>
            <a:r>
              <a:rPr lang="en-US" b="1" dirty="0"/>
              <a:t> Gift</a:t>
            </a:r>
          </a:p>
        </p:txBody>
      </p:sp>
      <p:sp>
        <p:nvSpPr>
          <p:cNvPr id="4" name="TextBox 3">
            <a:extLst>
              <a:ext uri="{FF2B5EF4-FFF2-40B4-BE49-F238E27FC236}">
                <a16:creationId xmlns:a16="http://schemas.microsoft.com/office/drawing/2014/main" id="{EF947BBA-0717-EEB6-DC39-C81877D08B08}"/>
              </a:ext>
            </a:extLst>
          </p:cNvPr>
          <p:cNvSpPr txBox="1"/>
          <p:nvPr/>
        </p:nvSpPr>
        <p:spPr>
          <a:xfrm>
            <a:off x="2438400" y="1219200"/>
            <a:ext cx="6248400" cy="2209800"/>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FE190852-FE01-7656-F4D5-5572FDF1C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533399"/>
            <a:ext cx="6019800" cy="3397469"/>
          </a:xfrm>
          <a:prstGeom prst="rect">
            <a:avLst/>
          </a:prstGeom>
        </p:spPr>
      </p:pic>
    </p:spTree>
    <p:extLst>
      <p:ext uri="{BB962C8B-B14F-4D97-AF65-F5344CB8AC3E}">
        <p14:creationId xmlns:p14="http://schemas.microsoft.com/office/powerpoint/2010/main" val="125259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8E935A-E5F5-930D-A256-E02AF73FD848}"/>
              </a:ext>
            </a:extLst>
          </p:cNvPr>
          <p:cNvSpPr/>
          <p:nvPr/>
        </p:nvSpPr>
        <p:spPr>
          <a:xfrm>
            <a:off x="2971800" y="838201"/>
            <a:ext cx="4800600" cy="838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 name="Content Placeholder 2">
            <a:extLst>
              <a:ext uri="{FF2B5EF4-FFF2-40B4-BE49-F238E27FC236}">
                <a16:creationId xmlns:a16="http://schemas.microsoft.com/office/drawing/2014/main" id="{DB488E83-9833-4367-ACA7-CCEC0504AF88}"/>
              </a:ext>
            </a:extLst>
          </p:cNvPr>
          <p:cNvSpPr>
            <a:spLocks noGrp="1"/>
          </p:cNvSpPr>
          <p:nvPr>
            <p:ph idx="1"/>
          </p:nvPr>
        </p:nvSpPr>
        <p:spPr>
          <a:xfrm>
            <a:off x="838200" y="1828800"/>
            <a:ext cx="10515600" cy="2895600"/>
          </a:xfrm>
        </p:spPr>
        <p:txBody>
          <a:bodyPr>
            <a:normAutofit lnSpcReduction="10000"/>
          </a:bodyPr>
          <a:lstStyle/>
          <a:p>
            <a:pPr marL="0" indent="0">
              <a:buNone/>
            </a:pPr>
            <a:r>
              <a:rPr lang="en-US" sz="2000" b="1" dirty="0"/>
              <a:t>Objective</a:t>
            </a:r>
          </a:p>
          <a:p>
            <a:pPr marL="0" indent="0">
              <a:buNone/>
            </a:pPr>
            <a:r>
              <a:rPr lang="en-US" sz="1800" dirty="0"/>
              <a:t>1. Identify </a:t>
            </a:r>
            <a:r>
              <a:rPr lang="en-US" sz="1800" b="0" i="0" dirty="0">
                <a:solidFill>
                  <a:srgbClr val="1C1D1F"/>
                </a:solidFill>
                <a:effectLst/>
              </a:rPr>
              <a:t> the variables which are highly related to the cases.</a:t>
            </a:r>
          </a:p>
          <a:p>
            <a:pPr marL="0" indent="0">
              <a:buNone/>
            </a:pPr>
            <a:r>
              <a:rPr lang="en-US" sz="1800" b="0" i="0" dirty="0">
                <a:solidFill>
                  <a:srgbClr val="1C1D1F"/>
                </a:solidFill>
                <a:effectLst/>
              </a:rPr>
              <a:t>2. Check for the top 3 common symptoms</a:t>
            </a:r>
            <a:r>
              <a:rPr lang="en-US" sz="1400" b="0" i="0" dirty="0">
                <a:solidFill>
                  <a:srgbClr val="1C1D1F"/>
                </a:solidFill>
                <a:effectLst/>
              </a:rPr>
              <a:t>.</a:t>
            </a:r>
            <a:endParaRPr lang="en-US" sz="2000" b="0" i="0" dirty="0">
              <a:solidFill>
                <a:srgbClr val="1C1D1F"/>
              </a:solidFill>
              <a:effectLst/>
            </a:endParaRPr>
          </a:p>
          <a:p>
            <a:pPr marL="0" indent="0">
              <a:buNone/>
            </a:pPr>
            <a:endParaRPr lang="en-US" sz="2000" dirty="0"/>
          </a:p>
          <a:p>
            <a:pPr marL="0" indent="0">
              <a:buNone/>
            </a:pPr>
            <a:r>
              <a:rPr lang="en-US" sz="2000" b="1" dirty="0"/>
              <a:t>Strategy</a:t>
            </a:r>
          </a:p>
          <a:p>
            <a:pPr marL="0" indent="0">
              <a:buNone/>
            </a:pPr>
            <a:r>
              <a:rPr lang="en-US" sz="1800" dirty="0"/>
              <a:t>1. After understanding the datasets, I was able to identify the key intuitive variables.</a:t>
            </a:r>
          </a:p>
          <a:p>
            <a:pPr marL="0" indent="0">
              <a:buNone/>
            </a:pPr>
            <a:r>
              <a:rPr lang="en-US" sz="1800" dirty="0"/>
              <a:t>2. I carried out some data visualization </a:t>
            </a:r>
            <a:r>
              <a:rPr lang="en-US" sz="1800" b="0" i="0" dirty="0">
                <a:solidFill>
                  <a:srgbClr val="1C1D1F"/>
                </a:solidFill>
                <a:effectLst/>
              </a:rPr>
              <a:t>like boxplots, density plots &amp; bar plots using these key variables as KPIs to understand their relativity to the COVID-19 cases.</a:t>
            </a:r>
          </a:p>
          <a:p>
            <a:pPr marL="0" indent="0">
              <a:buNone/>
            </a:pPr>
            <a:endParaRPr lang="en-US" sz="2000" dirty="0"/>
          </a:p>
        </p:txBody>
      </p:sp>
      <p:sp>
        <p:nvSpPr>
          <p:cNvPr id="7" name="TextBox 6">
            <a:extLst>
              <a:ext uri="{FF2B5EF4-FFF2-40B4-BE49-F238E27FC236}">
                <a16:creationId xmlns:a16="http://schemas.microsoft.com/office/drawing/2014/main" id="{B7167271-535F-B7C5-100D-1890BD1FBE41}"/>
              </a:ext>
            </a:extLst>
          </p:cNvPr>
          <p:cNvSpPr txBox="1"/>
          <p:nvPr/>
        </p:nvSpPr>
        <p:spPr>
          <a:xfrm>
            <a:off x="3200400" y="990600"/>
            <a:ext cx="4343400" cy="523220"/>
          </a:xfrm>
          <a:prstGeom prst="rect">
            <a:avLst/>
          </a:prstGeom>
          <a:solidFill>
            <a:schemeClr val="bg1"/>
          </a:solidFill>
        </p:spPr>
        <p:txBody>
          <a:bodyPr wrap="square" rtlCol="0">
            <a:spAutoFit/>
          </a:bodyPr>
          <a:lstStyle/>
          <a:p>
            <a:r>
              <a:rPr lang="en-US" sz="2800" b="1" dirty="0"/>
              <a:t>Case Overview and Strategy</a:t>
            </a:r>
          </a:p>
        </p:txBody>
      </p:sp>
      <p:pic>
        <p:nvPicPr>
          <p:cNvPr id="2" name="Picture 1">
            <a:extLst>
              <a:ext uri="{FF2B5EF4-FFF2-40B4-BE49-F238E27FC236}">
                <a16:creationId xmlns:a16="http://schemas.microsoft.com/office/drawing/2014/main" id="{D161D41F-A270-B783-D9A3-DB22FB620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 cy="457200"/>
          </a:xfrm>
          <a:prstGeom prst="rect">
            <a:avLst/>
          </a:prstGeom>
        </p:spPr>
      </p:pic>
    </p:spTree>
    <p:extLst>
      <p:ext uri="{BB962C8B-B14F-4D97-AF65-F5344CB8AC3E}">
        <p14:creationId xmlns:p14="http://schemas.microsoft.com/office/powerpoint/2010/main" val="176510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181D8CD-8667-6898-7050-71BB491B571B}"/>
              </a:ext>
            </a:extLst>
          </p:cNvPr>
          <p:cNvSpPr/>
          <p:nvPr/>
        </p:nvSpPr>
        <p:spPr>
          <a:xfrm>
            <a:off x="3048000" y="152400"/>
            <a:ext cx="5303520" cy="838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601AE0-897B-46F1-AB5F-F521B8823E58}"/>
              </a:ext>
            </a:extLst>
          </p:cNvPr>
          <p:cNvSpPr>
            <a:spLocks noGrp="1"/>
          </p:cNvSpPr>
          <p:nvPr>
            <p:ph type="title"/>
          </p:nvPr>
        </p:nvSpPr>
        <p:spPr>
          <a:xfrm>
            <a:off x="1219200" y="1480842"/>
            <a:ext cx="3352800" cy="343033"/>
          </a:xfrm>
          <a:solidFill>
            <a:schemeClr val="bg1"/>
          </a:solidFill>
        </p:spPr>
        <p:txBody>
          <a:bodyPr>
            <a:normAutofit fontScale="90000"/>
          </a:bodyPr>
          <a:lstStyle/>
          <a:p>
            <a:r>
              <a:rPr lang="en-US" sz="2400" b="1" dirty="0">
                <a:latin typeface="+mn-lt"/>
              </a:rPr>
              <a:t>Density Plot - Age vs Count</a:t>
            </a:r>
          </a:p>
        </p:txBody>
      </p:sp>
      <p:sp>
        <p:nvSpPr>
          <p:cNvPr id="30" name="Content Placeholder 29">
            <a:extLst>
              <a:ext uri="{FF2B5EF4-FFF2-40B4-BE49-F238E27FC236}">
                <a16:creationId xmlns:a16="http://schemas.microsoft.com/office/drawing/2014/main" id="{F7607AEC-9F22-44F0-89C4-C0663C12F6C2}"/>
              </a:ext>
            </a:extLst>
          </p:cNvPr>
          <p:cNvSpPr>
            <a:spLocks noGrp="1"/>
          </p:cNvSpPr>
          <p:nvPr>
            <p:ph sz="half" idx="1"/>
          </p:nvPr>
        </p:nvSpPr>
        <p:spPr>
          <a:xfrm>
            <a:off x="5715000" y="1752599"/>
            <a:ext cx="6400800" cy="3429001"/>
          </a:xfrm>
          <a:solidFill>
            <a:schemeClr val="bg1"/>
          </a:solidFill>
        </p:spPr>
        <p:txBody>
          <a:bodyPr>
            <a:normAutofit/>
          </a:bodyPr>
          <a:lstStyle/>
          <a:p>
            <a:pPr marL="0" indent="0">
              <a:buNone/>
            </a:pPr>
            <a:r>
              <a:rPr lang="en-US" sz="1600" dirty="0"/>
              <a:t>This plot shows that ages between 45 to 50 and 65 to 75 have the highest COVID-19 cases. The risk for severe illness with COVID-19 increases with age, with older adults at highest risk. Hence, people within these age brackets should get vaccinated as soon as possible.</a:t>
            </a:r>
          </a:p>
          <a:p>
            <a:pPr marL="0" indent="0">
              <a:buNone/>
            </a:pPr>
            <a:r>
              <a:rPr lang="en-US" sz="1600" dirty="0"/>
              <a:t>Getting vaccinated prevents severe illness, hospitalization and death. People at the age of 65 and older who received both doses of either Pfizer or Moderna vaccines showed 94% reduced risk of COVID-19 related hospitalization according to CDC.</a:t>
            </a:r>
          </a:p>
          <a:p>
            <a:pPr marL="0" indent="0">
              <a:buNone/>
            </a:pPr>
            <a:r>
              <a:rPr lang="en-US" sz="1600" dirty="0"/>
              <a:t>Ages between 5 to 20 and 80 have the lowest COVID19 cases as shown on this Density Age Plot. The COVID-19 pandemic has shown a markedly low proportion of cases among children and teenagers. Age disparities in observed cases could be explained by children and teenagers having lower susceptibility to infection, lower propensity to show clinical symptoms or both.</a:t>
            </a:r>
          </a:p>
          <a:p>
            <a:pPr marL="0" indent="0">
              <a:buNone/>
            </a:pPr>
            <a:endParaRPr lang="en-US" sz="1600" dirty="0"/>
          </a:p>
        </p:txBody>
      </p:sp>
      <p:pic>
        <p:nvPicPr>
          <p:cNvPr id="23" name="Picture 22" descr="dhhjik&#10;wgwryhrj&#10;t&#10;&#10;">
            <a:extLst>
              <a:ext uri="{FF2B5EF4-FFF2-40B4-BE49-F238E27FC236}">
                <a16:creationId xmlns:a16="http://schemas.microsoft.com/office/drawing/2014/main" id="{ACF20820-25A1-49B5-9D30-511695BD2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0201"/>
            <a:ext cx="5867401" cy="3891455"/>
          </a:xfrm>
          <a:prstGeom prst="rect">
            <a:avLst/>
          </a:prstGeom>
        </p:spPr>
      </p:pic>
      <p:sp>
        <p:nvSpPr>
          <p:cNvPr id="5" name="Title 1">
            <a:extLst>
              <a:ext uri="{FF2B5EF4-FFF2-40B4-BE49-F238E27FC236}">
                <a16:creationId xmlns:a16="http://schemas.microsoft.com/office/drawing/2014/main" id="{6B65057E-1E6D-01C8-DD9C-28A0353A1FED}"/>
              </a:ext>
            </a:extLst>
          </p:cNvPr>
          <p:cNvSpPr txBox="1">
            <a:spLocks/>
          </p:cNvSpPr>
          <p:nvPr/>
        </p:nvSpPr>
        <p:spPr>
          <a:xfrm>
            <a:off x="8077200" y="1474696"/>
            <a:ext cx="990600" cy="349179"/>
          </a:xfrm>
          <a:prstGeom prst="rect">
            <a:avLst/>
          </a:prstGeom>
          <a:solidFill>
            <a:schemeClr val="bg1"/>
          </a:solidFill>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mn-lt"/>
              </a:rPr>
              <a:t>Insight</a:t>
            </a:r>
          </a:p>
        </p:txBody>
      </p:sp>
      <p:sp>
        <p:nvSpPr>
          <p:cNvPr id="4" name="TextBox 3">
            <a:extLst>
              <a:ext uri="{FF2B5EF4-FFF2-40B4-BE49-F238E27FC236}">
                <a16:creationId xmlns:a16="http://schemas.microsoft.com/office/drawing/2014/main" id="{9FF5EBA1-5935-BF0E-E0D3-D3770A63A9F0}"/>
              </a:ext>
            </a:extLst>
          </p:cNvPr>
          <p:cNvSpPr txBox="1"/>
          <p:nvPr/>
        </p:nvSpPr>
        <p:spPr>
          <a:xfrm>
            <a:off x="3216828" y="304800"/>
            <a:ext cx="4953000" cy="523220"/>
          </a:xfrm>
          <a:prstGeom prst="rect">
            <a:avLst/>
          </a:prstGeom>
          <a:solidFill>
            <a:schemeClr val="bg1"/>
          </a:solidFill>
        </p:spPr>
        <p:txBody>
          <a:bodyPr wrap="square" rtlCol="0">
            <a:spAutoFit/>
          </a:bodyPr>
          <a:lstStyle/>
          <a:p>
            <a:r>
              <a:rPr lang="en-US" sz="2800" b="1" dirty="0"/>
              <a:t>Data Analysis  - Density Age Plot</a:t>
            </a:r>
          </a:p>
        </p:txBody>
      </p:sp>
      <p:pic>
        <p:nvPicPr>
          <p:cNvPr id="10" name="Picture 9">
            <a:extLst>
              <a:ext uri="{FF2B5EF4-FFF2-40B4-BE49-F238E27FC236}">
                <a16:creationId xmlns:a16="http://schemas.microsoft.com/office/drawing/2014/main" id="{56D4DD95-1131-D958-16D9-96747AB82D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85800" cy="457200"/>
          </a:xfrm>
          <a:prstGeom prst="rect">
            <a:avLst/>
          </a:prstGeom>
        </p:spPr>
      </p:pic>
    </p:spTree>
    <p:extLst>
      <p:ext uri="{BB962C8B-B14F-4D97-AF65-F5344CB8AC3E}">
        <p14:creationId xmlns:p14="http://schemas.microsoft.com/office/powerpoint/2010/main" val="2424013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327D18-A6F7-E9F0-D73C-1649D7FA1804}"/>
              </a:ext>
            </a:extLst>
          </p:cNvPr>
          <p:cNvSpPr/>
          <p:nvPr/>
        </p:nvSpPr>
        <p:spPr>
          <a:xfrm>
            <a:off x="3733800" y="76200"/>
            <a:ext cx="4648200" cy="838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a:extLst>
              <a:ext uri="{FF2B5EF4-FFF2-40B4-BE49-F238E27FC236}">
                <a16:creationId xmlns:a16="http://schemas.microsoft.com/office/drawing/2014/main" id="{7A794A91-1FD2-4DAA-8CEE-F30271FF10A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1000" y="1600200"/>
            <a:ext cx="5494866" cy="3124200"/>
          </a:xfrm>
        </p:spPr>
      </p:pic>
      <p:sp>
        <p:nvSpPr>
          <p:cNvPr id="7" name="Content Placeholder 6">
            <a:extLst>
              <a:ext uri="{FF2B5EF4-FFF2-40B4-BE49-F238E27FC236}">
                <a16:creationId xmlns:a16="http://schemas.microsoft.com/office/drawing/2014/main" id="{04BD9A30-8BC9-4E43-88B5-BCF009022F84}"/>
              </a:ext>
            </a:extLst>
          </p:cNvPr>
          <p:cNvSpPr>
            <a:spLocks noGrp="1"/>
          </p:cNvSpPr>
          <p:nvPr>
            <p:ph sz="half" idx="2"/>
          </p:nvPr>
        </p:nvSpPr>
        <p:spPr>
          <a:xfrm>
            <a:off x="5704417" y="1676401"/>
            <a:ext cx="5050366" cy="2819400"/>
          </a:xfrm>
        </p:spPr>
        <p:txBody>
          <a:bodyPr>
            <a:normAutofit/>
          </a:bodyPr>
          <a:lstStyle/>
          <a:p>
            <a:pPr marL="0" indent="0">
              <a:lnSpc>
                <a:spcPct val="100000"/>
              </a:lnSpc>
              <a:buNone/>
            </a:pPr>
            <a:r>
              <a:rPr lang="en-US" sz="1600" dirty="0"/>
              <a:t>This box plot visually shows that the distribution of the age values prior to the COVID-19 cases is symmetric with the median age value between 50 to 60. However, this simply means that the dispersion of these COVID-19 cases are widely spread across all age range values normally in the COVID-19 Dataset as the Age Box Plot median remains at the middle.</a:t>
            </a:r>
          </a:p>
          <a:p>
            <a:pPr marL="0" indent="0">
              <a:lnSpc>
                <a:spcPct val="100000"/>
              </a:lnSpc>
              <a:buNone/>
            </a:pPr>
            <a:r>
              <a:rPr lang="en-US" sz="1600" dirty="0"/>
              <a:t>Note that there are also some few minimum outliers. These minimum outliers are age range values between 5 to 10.</a:t>
            </a:r>
          </a:p>
        </p:txBody>
      </p:sp>
      <p:sp>
        <p:nvSpPr>
          <p:cNvPr id="10" name="TextBox 9">
            <a:extLst>
              <a:ext uri="{FF2B5EF4-FFF2-40B4-BE49-F238E27FC236}">
                <a16:creationId xmlns:a16="http://schemas.microsoft.com/office/drawing/2014/main" id="{6EBB5933-3D71-7A4C-3EEE-210900D0346C}"/>
              </a:ext>
            </a:extLst>
          </p:cNvPr>
          <p:cNvSpPr txBox="1"/>
          <p:nvPr/>
        </p:nvSpPr>
        <p:spPr>
          <a:xfrm>
            <a:off x="3886200" y="228600"/>
            <a:ext cx="4343400" cy="523220"/>
          </a:xfrm>
          <a:prstGeom prst="rect">
            <a:avLst/>
          </a:prstGeom>
          <a:solidFill>
            <a:schemeClr val="bg1"/>
          </a:solidFill>
        </p:spPr>
        <p:txBody>
          <a:bodyPr wrap="square">
            <a:spAutoFit/>
          </a:bodyPr>
          <a:lstStyle/>
          <a:p>
            <a:r>
              <a:rPr lang="en-US" sz="2800" b="1" dirty="0"/>
              <a:t>Data Analysis - Age Box Plot</a:t>
            </a:r>
          </a:p>
        </p:txBody>
      </p:sp>
      <p:pic>
        <p:nvPicPr>
          <p:cNvPr id="5" name="Picture 4">
            <a:extLst>
              <a:ext uri="{FF2B5EF4-FFF2-40B4-BE49-F238E27FC236}">
                <a16:creationId xmlns:a16="http://schemas.microsoft.com/office/drawing/2014/main" id="{9F74BED6-6606-25E3-0042-335AA05DBC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 cy="457200"/>
          </a:xfrm>
          <a:prstGeom prst="rect">
            <a:avLst/>
          </a:prstGeom>
        </p:spPr>
      </p:pic>
      <p:sp>
        <p:nvSpPr>
          <p:cNvPr id="13" name="Title 1">
            <a:extLst>
              <a:ext uri="{FF2B5EF4-FFF2-40B4-BE49-F238E27FC236}">
                <a16:creationId xmlns:a16="http://schemas.microsoft.com/office/drawing/2014/main" id="{018F6EF5-2A32-56D7-14CA-4527E9D99F4F}"/>
              </a:ext>
            </a:extLst>
          </p:cNvPr>
          <p:cNvSpPr>
            <a:spLocks noGrp="1"/>
          </p:cNvSpPr>
          <p:nvPr>
            <p:ph type="title"/>
          </p:nvPr>
        </p:nvSpPr>
        <p:spPr>
          <a:xfrm>
            <a:off x="2362200" y="1418172"/>
            <a:ext cx="1676400" cy="349179"/>
          </a:xfrm>
          <a:solidFill>
            <a:schemeClr val="bg1"/>
          </a:solidFill>
        </p:spPr>
        <p:txBody>
          <a:bodyPr>
            <a:normAutofit fontScale="90000"/>
          </a:bodyPr>
          <a:lstStyle/>
          <a:p>
            <a:r>
              <a:rPr lang="en-US" sz="2400" b="1" dirty="0">
                <a:latin typeface="+mn-lt"/>
              </a:rPr>
              <a:t>Age Box Plot</a:t>
            </a:r>
          </a:p>
        </p:txBody>
      </p:sp>
      <p:sp>
        <p:nvSpPr>
          <p:cNvPr id="14" name="Title 1">
            <a:extLst>
              <a:ext uri="{FF2B5EF4-FFF2-40B4-BE49-F238E27FC236}">
                <a16:creationId xmlns:a16="http://schemas.microsoft.com/office/drawing/2014/main" id="{587FC323-A2E8-3C01-F17B-0D71FD9F1115}"/>
              </a:ext>
            </a:extLst>
          </p:cNvPr>
          <p:cNvSpPr txBox="1">
            <a:spLocks/>
          </p:cNvSpPr>
          <p:nvPr/>
        </p:nvSpPr>
        <p:spPr>
          <a:xfrm>
            <a:off x="7391400" y="1418172"/>
            <a:ext cx="990600" cy="349179"/>
          </a:xfrm>
          <a:prstGeom prst="rect">
            <a:avLst/>
          </a:prstGeom>
          <a:solidFill>
            <a:schemeClr val="bg1"/>
          </a:solidFill>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mn-lt"/>
              </a:rPr>
              <a:t>Insight</a:t>
            </a:r>
          </a:p>
        </p:txBody>
      </p:sp>
    </p:spTree>
    <p:extLst>
      <p:ext uri="{BB962C8B-B14F-4D97-AF65-F5344CB8AC3E}">
        <p14:creationId xmlns:p14="http://schemas.microsoft.com/office/powerpoint/2010/main" val="2437805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86706C-C860-388A-ECA8-7C526B27FB12}"/>
              </a:ext>
            </a:extLst>
          </p:cNvPr>
          <p:cNvSpPr/>
          <p:nvPr/>
        </p:nvSpPr>
        <p:spPr>
          <a:xfrm>
            <a:off x="3107435" y="71110"/>
            <a:ext cx="5138928" cy="6858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E8810B3-8770-8F62-E037-0E3D42503D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 cy="457200"/>
          </a:xfrm>
          <a:prstGeom prst="rect">
            <a:avLst/>
          </a:prstGeom>
        </p:spPr>
      </p:pic>
      <p:sp>
        <p:nvSpPr>
          <p:cNvPr id="8" name="TextBox 7">
            <a:extLst>
              <a:ext uri="{FF2B5EF4-FFF2-40B4-BE49-F238E27FC236}">
                <a16:creationId xmlns:a16="http://schemas.microsoft.com/office/drawing/2014/main" id="{A776171D-9B42-D41D-D217-27A028683F4A}"/>
              </a:ext>
            </a:extLst>
          </p:cNvPr>
          <p:cNvSpPr txBox="1"/>
          <p:nvPr/>
        </p:nvSpPr>
        <p:spPr>
          <a:xfrm>
            <a:off x="3200401" y="149071"/>
            <a:ext cx="4952996" cy="523220"/>
          </a:xfrm>
          <a:prstGeom prst="rect">
            <a:avLst/>
          </a:prstGeom>
          <a:solidFill>
            <a:schemeClr val="bg1"/>
          </a:solidFill>
          <a:ln>
            <a:noFill/>
          </a:ln>
        </p:spPr>
        <p:txBody>
          <a:bodyPr wrap="square" rtlCol="0">
            <a:spAutoFit/>
          </a:bodyPr>
          <a:lstStyle/>
          <a:p>
            <a:r>
              <a:rPr lang="en-US" sz="2800" b="1" dirty="0"/>
              <a:t>Data Analysis - Country Bar Plot</a:t>
            </a:r>
          </a:p>
        </p:txBody>
      </p:sp>
      <p:pic>
        <p:nvPicPr>
          <p:cNvPr id="11" name="Picture 10">
            <a:extLst>
              <a:ext uri="{FF2B5EF4-FFF2-40B4-BE49-F238E27FC236}">
                <a16:creationId xmlns:a16="http://schemas.microsoft.com/office/drawing/2014/main" id="{A195782C-5FCD-1035-E9D0-69C3CEABB3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0200" y="1266855"/>
            <a:ext cx="6161600" cy="5520035"/>
          </a:xfrm>
          <a:prstGeom prst="rect">
            <a:avLst/>
          </a:prstGeom>
        </p:spPr>
      </p:pic>
      <p:sp>
        <p:nvSpPr>
          <p:cNvPr id="12" name="TextBox 11">
            <a:extLst>
              <a:ext uri="{FF2B5EF4-FFF2-40B4-BE49-F238E27FC236}">
                <a16:creationId xmlns:a16="http://schemas.microsoft.com/office/drawing/2014/main" id="{1F751FCF-F462-635F-362A-E9C32D780557}"/>
              </a:ext>
            </a:extLst>
          </p:cNvPr>
          <p:cNvSpPr txBox="1"/>
          <p:nvPr/>
        </p:nvSpPr>
        <p:spPr>
          <a:xfrm>
            <a:off x="1905000" y="872346"/>
            <a:ext cx="3154900" cy="400110"/>
          </a:xfrm>
          <a:prstGeom prst="rect">
            <a:avLst/>
          </a:prstGeom>
          <a:noFill/>
        </p:spPr>
        <p:txBody>
          <a:bodyPr wrap="square" rtlCol="0">
            <a:spAutoFit/>
          </a:bodyPr>
          <a:lstStyle/>
          <a:p>
            <a:r>
              <a:rPr lang="en-US" sz="2000" b="1" dirty="0"/>
              <a:t>Bar </a:t>
            </a:r>
            <a:r>
              <a:rPr lang="en-US" sz="2000" b="1" dirty="0">
                <a:latin typeface="+mn-lt"/>
              </a:rPr>
              <a:t>Plot - Country vs Count</a:t>
            </a:r>
            <a:endParaRPr lang="en-US" sz="2000" dirty="0"/>
          </a:p>
        </p:txBody>
      </p:sp>
      <p:sp>
        <p:nvSpPr>
          <p:cNvPr id="18" name="TextBox 17">
            <a:extLst>
              <a:ext uri="{FF2B5EF4-FFF2-40B4-BE49-F238E27FC236}">
                <a16:creationId xmlns:a16="http://schemas.microsoft.com/office/drawing/2014/main" id="{0E3BA990-823F-B425-CAE6-788E27EB58A9}"/>
              </a:ext>
            </a:extLst>
          </p:cNvPr>
          <p:cNvSpPr txBox="1"/>
          <p:nvPr/>
        </p:nvSpPr>
        <p:spPr>
          <a:xfrm>
            <a:off x="8534400" y="866745"/>
            <a:ext cx="685800" cy="400110"/>
          </a:xfrm>
          <a:prstGeom prst="rect">
            <a:avLst/>
          </a:prstGeom>
          <a:noFill/>
        </p:spPr>
        <p:txBody>
          <a:bodyPr wrap="square" rtlCol="0">
            <a:spAutoFit/>
          </a:bodyPr>
          <a:lstStyle/>
          <a:p>
            <a:r>
              <a:rPr lang="en-US" sz="2000" b="1" dirty="0"/>
              <a:t>Map</a:t>
            </a:r>
            <a:endParaRPr lang="en-US" sz="2000" dirty="0"/>
          </a:p>
        </p:txBody>
      </p:sp>
      <p:sp>
        <p:nvSpPr>
          <p:cNvPr id="22" name="TextBox 21">
            <a:extLst>
              <a:ext uri="{FF2B5EF4-FFF2-40B4-BE49-F238E27FC236}">
                <a16:creationId xmlns:a16="http://schemas.microsoft.com/office/drawing/2014/main" id="{0012AED9-E3C5-2140-6124-21017A77C32C}"/>
              </a:ext>
            </a:extLst>
          </p:cNvPr>
          <p:cNvSpPr txBox="1"/>
          <p:nvPr/>
        </p:nvSpPr>
        <p:spPr>
          <a:xfrm>
            <a:off x="0" y="4026872"/>
            <a:ext cx="6096000" cy="2862322"/>
          </a:xfrm>
          <a:prstGeom prst="rect">
            <a:avLst/>
          </a:prstGeom>
          <a:noFill/>
        </p:spPr>
        <p:txBody>
          <a:bodyPr wrap="square" rtlCol="0">
            <a:spAutoFit/>
          </a:bodyPr>
          <a:lstStyle/>
          <a:p>
            <a:pPr algn="ctr"/>
            <a:r>
              <a:rPr lang="en-US" sz="2000" b="1" dirty="0"/>
              <a:t>Insight</a:t>
            </a:r>
          </a:p>
          <a:p>
            <a:r>
              <a:rPr lang="en-US" sz="1600" dirty="0"/>
              <a:t>The above bar plot shows that Japan has the highest the COVID-19 cases. The people affected should be isolated and placed under medications while strict preventive measures should taken to prevent others from contracting the virus.</a:t>
            </a:r>
          </a:p>
          <a:p>
            <a:endParaRPr lang="en-US" sz="1600" dirty="0"/>
          </a:p>
          <a:p>
            <a:r>
              <a:rPr lang="en-US" sz="1600" dirty="0"/>
              <a:t>It’s also shown from the bar plot that most of the countries with significant number of COVID-19 cases are very close to China and people from these countries might have visited Wuhan. These countries should place strict rules on their immigration policy during these period to prevent more people from getting affected.</a:t>
            </a:r>
            <a:endParaRPr lang="en-US" sz="2000" b="1" dirty="0"/>
          </a:p>
        </p:txBody>
      </p:sp>
      <p:pic>
        <p:nvPicPr>
          <p:cNvPr id="4" name="Picture 3">
            <a:extLst>
              <a:ext uri="{FF2B5EF4-FFF2-40B4-BE49-F238E27FC236}">
                <a16:creationId xmlns:a16="http://schemas.microsoft.com/office/drawing/2014/main" id="{9CB8A2B0-51B9-A441-1B22-C3A9618D67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165864"/>
            <a:ext cx="5676898" cy="2935025"/>
          </a:xfrm>
          <a:prstGeom prst="rect">
            <a:avLst/>
          </a:prstGeom>
        </p:spPr>
      </p:pic>
      <p:sp>
        <p:nvSpPr>
          <p:cNvPr id="3" name="TextBox 2">
            <a:extLst>
              <a:ext uri="{FF2B5EF4-FFF2-40B4-BE49-F238E27FC236}">
                <a16:creationId xmlns:a16="http://schemas.microsoft.com/office/drawing/2014/main" id="{9221D36C-871B-3D36-4183-E846C7687F11}"/>
              </a:ext>
            </a:extLst>
          </p:cNvPr>
          <p:cNvSpPr txBox="1"/>
          <p:nvPr/>
        </p:nvSpPr>
        <p:spPr>
          <a:xfrm rot="18732675">
            <a:off x="10854480" y="3645173"/>
            <a:ext cx="411480" cy="274320"/>
          </a:xfrm>
          <a:prstGeom prst="rect">
            <a:avLst/>
          </a:prstGeom>
          <a:solidFill>
            <a:schemeClr val="tx1">
              <a:lumMod val="50000"/>
              <a:lumOff val="50000"/>
            </a:schemeClr>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59444F38-8A82-AB43-7940-15A5D7411860}"/>
              </a:ext>
            </a:extLst>
          </p:cNvPr>
          <p:cNvSpPr txBox="1"/>
          <p:nvPr/>
        </p:nvSpPr>
        <p:spPr>
          <a:xfrm>
            <a:off x="9525000" y="4191000"/>
            <a:ext cx="182880" cy="91440"/>
          </a:xfrm>
          <a:prstGeom prst="rect">
            <a:avLst/>
          </a:prstGeom>
          <a:solidFill>
            <a:schemeClr val="tx1">
              <a:lumMod val="50000"/>
              <a:lumOff val="50000"/>
            </a:schemeClr>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FD572555-FC77-2C6E-44A4-92E0A2738146}"/>
              </a:ext>
            </a:extLst>
          </p:cNvPr>
          <p:cNvSpPr txBox="1"/>
          <p:nvPr/>
        </p:nvSpPr>
        <p:spPr>
          <a:xfrm>
            <a:off x="9621970" y="5320873"/>
            <a:ext cx="182880" cy="137160"/>
          </a:xfrm>
          <a:prstGeom prst="rect">
            <a:avLst/>
          </a:prstGeom>
          <a:solidFill>
            <a:schemeClr val="tx1">
              <a:lumMod val="50000"/>
              <a:lumOff val="50000"/>
            </a:schemeClr>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410C2328-B008-F36C-074E-B257EC2397B7}"/>
              </a:ext>
            </a:extLst>
          </p:cNvPr>
          <p:cNvSpPr txBox="1"/>
          <p:nvPr/>
        </p:nvSpPr>
        <p:spPr>
          <a:xfrm rot="4628125">
            <a:off x="10170918" y="5264491"/>
            <a:ext cx="182880" cy="118872"/>
          </a:xfrm>
          <a:prstGeom prst="rect">
            <a:avLst/>
          </a:prstGeom>
          <a:solidFill>
            <a:schemeClr val="tx1">
              <a:lumMod val="50000"/>
              <a:lumOff val="50000"/>
            </a:schemeClr>
          </a:solidFill>
        </p:spPr>
        <p:txBody>
          <a:bodyPr wrap="square" rtlCol="0">
            <a:spAutoFit/>
          </a:bodyPr>
          <a:lstStyle/>
          <a:p>
            <a:endParaRPr lang="en-US" dirty="0"/>
          </a:p>
        </p:txBody>
      </p:sp>
      <p:sp>
        <p:nvSpPr>
          <p:cNvPr id="15" name="TextBox 14">
            <a:extLst>
              <a:ext uri="{FF2B5EF4-FFF2-40B4-BE49-F238E27FC236}">
                <a16:creationId xmlns:a16="http://schemas.microsoft.com/office/drawing/2014/main" id="{FD7057DE-C37A-C21F-FF2C-C1B5E92C9CC1}"/>
              </a:ext>
            </a:extLst>
          </p:cNvPr>
          <p:cNvSpPr txBox="1"/>
          <p:nvPr/>
        </p:nvSpPr>
        <p:spPr>
          <a:xfrm rot="5400000">
            <a:off x="10563165" y="3639245"/>
            <a:ext cx="182880" cy="137160"/>
          </a:xfrm>
          <a:prstGeom prst="rect">
            <a:avLst/>
          </a:prstGeom>
          <a:solidFill>
            <a:schemeClr val="tx1">
              <a:lumMod val="50000"/>
              <a:lumOff val="50000"/>
            </a:schemeClr>
          </a:solidFill>
        </p:spPr>
        <p:txBody>
          <a:bodyPr wrap="square" rtlCol="0">
            <a:spAutoFit/>
          </a:bodyPr>
          <a:lstStyle/>
          <a:p>
            <a:endParaRPr lang="en-US" dirty="0"/>
          </a:p>
        </p:txBody>
      </p:sp>
      <p:sp>
        <p:nvSpPr>
          <p:cNvPr id="17" name="TextBox 16">
            <a:extLst>
              <a:ext uri="{FF2B5EF4-FFF2-40B4-BE49-F238E27FC236}">
                <a16:creationId xmlns:a16="http://schemas.microsoft.com/office/drawing/2014/main" id="{6360DAB3-A758-EC7E-BF7A-D231CD9E8F5D}"/>
              </a:ext>
            </a:extLst>
          </p:cNvPr>
          <p:cNvSpPr txBox="1"/>
          <p:nvPr/>
        </p:nvSpPr>
        <p:spPr>
          <a:xfrm flipH="1">
            <a:off x="6172199" y="2514600"/>
            <a:ext cx="60959" cy="76200"/>
          </a:xfrm>
          <a:prstGeom prst="rect">
            <a:avLst/>
          </a:prstGeom>
          <a:solidFill>
            <a:schemeClr val="tx1">
              <a:lumMod val="50000"/>
              <a:lumOff val="50000"/>
            </a:schemeClr>
          </a:solidFill>
        </p:spPr>
        <p:txBody>
          <a:bodyPr wrap="square" rtlCol="0">
            <a:spAutoFit/>
          </a:bodyPr>
          <a:lstStyle/>
          <a:p>
            <a:endParaRPr lang="en-US" dirty="0"/>
          </a:p>
        </p:txBody>
      </p:sp>
      <p:sp>
        <p:nvSpPr>
          <p:cNvPr id="21" name="TextBox 20">
            <a:extLst>
              <a:ext uri="{FF2B5EF4-FFF2-40B4-BE49-F238E27FC236}">
                <a16:creationId xmlns:a16="http://schemas.microsoft.com/office/drawing/2014/main" id="{A244C865-B383-BF81-8E71-71C04D6F0E68}"/>
              </a:ext>
            </a:extLst>
          </p:cNvPr>
          <p:cNvSpPr txBox="1"/>
          <p:nvPr/>
        </p:nvSpPr>
        <p:spPr>
          <a:xfrm rot="18836016">
            <a:off x="10327763" y="5805869"/>
            <a:ext cx="228600" cy="137160"/>
          </a:xfrm>
          <a:prstGeom prst="rect">
            <a:avLst/>
          </a:prstGeom>
          <a:solidFill>
            <a:schemeClr val="tx1">
              <a:lumMod val="50000"/>
              <a:lumOff val="50000"/>
            </a:schemeClr>
          </a:solidFill>
        </p:spPr>
        <p:txBody>
          <a:bodyPr wrap="square" rtlCol="0">
            <a:spAutoFit/>
          </a:bodyPr>
          <a:lstStyle/>
          <a:p>
            <a:endParaRPr lang="en-US" dirty="0"/>
          </a:p>
        </p:txBody>
      </p:sp>
      <p:sp>
        <p:nvSpPr>
          <p:cNvPr id="25" name="TextBox 24">
            <a:extLst>
              <a:ext uri="{FF2B5EF4-FFF2-40B4-BE49-F238E27FC236}">
                <a16:creationId xmlns:a16="http://schemas.microsoft.com/office/drawing/2014/main" id="{BC6A3C51-90A5-182B-6EA7-EFFC15C3E80C}"/>
              </a:ext>
            </a:extLst>
          </p:cNvPr>
          <p:cNvSpPr txBox="1"/>
          <p:nvPr/>
        </p:nvSpPr>
        <p:spPr>
          <a:xfrm>
            <a:off x="9906000" y="6248400"/>
            <a:ext cx="182880" cy="137160"/>
          </a:xfrm>
          <a:prstGeom prst="rect">
            <a:avLst/>
          </a:prstGeom>
          <a:solidFill>
            <a:schemeClr val="tx1">
              <a:lumMod val="50000"/>
              <a:lumOff val="50000"/>
            </a:schemeClr>
          </a:solidFill>
        </p:spPr>
        <p:txBody>
          <a:bodyPr wrap="square" rtlCol="0">
            <a:spAutoFit/>
          </a:bodyPr>
          <a:lstStyle/>
          <a:p>
            <a:endParaRPr lang="en-US" dirty="0"/>
          </a:p>
        </p:txBody>
      </p:sp>
      <p:sp>
        <p:nvSpPr>
          <p:cNvPr id="27" name="TextBox 26">
            <a:extLst>
              <a:ext uri="{FF2B5EF4-FFF2-40B4-BE49-F238E27FC236}">
                <a16:creationId xmlns:a16="http://schemas.microsoft.com/office/drawing/2014/main" id="{82182E45-E147-4C6F-B2CA-896C97E3EF65}"/>
              </a:ext>
            </a:extLst>
          </p:cNvPr>
          <p:cNvSpPr txBox="1"/>
          <p:nvPr/>
        </p:nvSpPr>
        <p:spPr>
          <a:xfrm>
            <a:off x="10723185" y="4565563"/>
            <a:ext cx="274320" cy="182880"/>
          </a:xfrm>
          <a:prstGeom prst="rect">
            <a:avLst/>
          </a:prstGeom>
          <a:solidFill>
            <a:schemeClr val="tx1">
              <a:lumMod val="50000"/>
              <a:lumOff val="50000"/>
            </a:schemeClr>
          </a:solidFill>
        </p:spPr>
        <p:txBody>
          <a:bodyPr wrap="square" rtlCol="0">
            <a:spAutoFit/>
          </a:bodyPr>
          <a:lstStyle/>
          <a:p>
            <a:endParaRPr lang="en-US" dirty="0"/>
          </a:p>
        </p:txBody>
      </p:sp>
      <p:sp>
        <p:nvSpPr>
          <p:cNvPr id="29" name="TextBox 28">
            <a:extLst>
              <a:ext uri="{FF2B5EF4-FFF2-40B4-BE49-F238E27FC236}">
                <a16:creationId xmlns:a16="http://schemas.microsoft.com/office/drawing/2014/main" id="{50FE7718-D71C-6FAA-932D-8583D187536F}"/>
              </a:ext>
            </a:extLst>
          </p:cNvPr>
          <p:cNvSpPr txBox="1"/>
          <p:nvPr/>
        </p:nvSpPr>
        <p:spPr>
          <a:xfrm>
            <a:off x="10411338" y="4779128"/>
            <a:ext cx="320040" cy="182880"/>
          </a:xfrm>
          <a:prstGeom prst="rect">
            <a:avLst/>
          </a:prstGeom>
          <a:solidFill>
            <a:schemeClr val="tx1">
              <a:lumMod val="50000"/>
              <a:lumOff val="50000"/>
            </a:schemeClr>
          </a:solidFill>
        </p:spPr>
        <p:txBody>
          <a:bodyPr wrap="square" rtlCol="0">
            <a:spAutoFit/>
          </a:bodyPr>
          <a:lstStyle/>
          <a:p>
            <a:endParaRPr lang="en-US" dirty="0"/>
          </a:p>
        </p:txBody>
      </p:sp>
      <p:sp>
        <p:nvSpPr>
          <p:cNvPr id="30" name="TextBox 29">
            <a:extLst>
              <a:ext uri="{FF2B5EF4-FFF2-40B4-BE49-F238E27FC236}">
                <a16:creationId xmlns:a16="http://schemas.microsoft.com/office/drawing/2014/main" id="{C99ED1B4-65A1-9379-20A1-50B6975CF92A}"/>
              </a:ext>
            </a:extLst>
          </p:cNvPr>
          <p:cNvSpPr txBox="1"/>
          <p:nvPr/>
        </p:nvSpPr>
        <p:spPr>
          <a:xfrm>
            <a:off x="10088879" y="959078"/>
            <a:ext cx="2103120" cy="307777"/>
          </a:xfrm>
          <a:prstGeom prst="rect">
            <a:avLst/>
          </a:prstGeom>
          <a:noFill/>
        </p:spPr>
        <p:txBody>
          <a:bodyPr wrap="square" rtlCol="0">
            <a:spAutoFit/>
          </a:bodyPr>
          <a:lstStyle/>
          <a:p>
            <a:r>
              <a:rPr lang="en-US" sz="1400" dirty="0"/>
              <a:t>- Count of COVID-19 cases</a:t>
            </a:r>
          </a:p>
        </p:txBody>
      </p:sp>
      <p:sp>
        <p:nvSpPr>
          <p:cNvPr id="32" name="TextBox 31">
            <a:extLst>
              <a:ext uri="{FF2B5EF4-FFF2-40B4-BE49-F238E27FC236}">
                <a16:creationId xmlns:a16="http://schemas.microsoft.com/office/drawing/2014/main" id="{AF40E160-190D-C6E0-12D9-852F42BCF9A2}"/>
              </a:ext>
            </a:extLst>
          </p:cNvPr>
          <p:cNvSpPr txBox="1"/>
          <p:nvPr/>
        </p:nvSpPr>
        <p:spPr>
          <a:xfrm>
            <a:off x="9906000" y="1043687"/>
            <a:ext cx="228600" cy="182880"/>
          </a:xfrm>
          <a:prstGeom prst="rect">
            <a:avLst/>
          </a:prstGeom>
          <a:solidFill>
            <a:schemeClr val="tx1">
              <a:lumMod val="50000"/>
              <a:lumOff val="50000"/>
            </a:schemeClr>
          </a:solidFill>
        </p:spPr>
        <p:txBody>
          <a:bodyPr wrap="square" rtlCol="0">
            <a:spAutoFit/>
          </a:bodyPr>
          <a:lstStyle/>
          <a:p>
            <a:endParaRPr lang="en-US" dirty="0"/>
          </a:p>
        </p:txBody>
      </p:sp>
    </p:spTree>
    <p:extLst>
      <p:ext uri="{BB962C8B-B14F-4D97-AF65-F5344CB8AC3E}">
        <p14:creationId xmlns:p14="http://schemas.microsoft.com/office/powerpoint/2010/main" val="1247985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F40ABD-34A6-76F6-E743-569FA8377A8E}"/>
              </a:ext>
            </a:extLst>
          </p:cNvPr>
          <p:cNvSpPr/>
          <p:nvPr/>
        </p:nvSpPr>
        <p:spPr>
          <a:xfrm>
            <a:off x="3048000" y="71110"/>
            <a:ext cx="5266944" cy="838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5BF88AB-DA25-7775-B3D0-3DF941A75E11}"/>
              </a:ext>
            </a:extLst>
          </p:cNvPr>
          <p:cNvSpPr txBox="1"/>
          <p:nvPr/>
        </p:nvSpPr>
        <p:spPr>
          <a:xfrm>
            <a:off x="3200400" y="228600"/>
            <a:ext cx="4952996" cy="523220"/>
          </a:xfrm>
          <a:prstGeom prst="rect">
            <a:avLst/>
          </a:prstGeom>
          <a:solidFill>
            <a:schemeClr val="bg1"/>
          </a:solidFill>
          <a:ln>
            <a:noFill/>
          </a:ln>
        </p:spPr>
        <p:txBody>
          <a:bodyPr wrap="square" rtlCol="0">
            <a:spAutoFit/>
          </a:bodyPr>
          <a:lstStyle/>
          <a:p>
            <a:r>
              <a:rPr lang="en-US" sz="2800" b="1" dirty="0"/>
              <a:t>Data Analysis - Gender Bar Plot</a:t>
            </a:r>
          </a:p>
        </p:txBody>
      </p:sp>
      <p:pic>
        <p:nvPicPr>
          <p:cNvPr id="9" name="Picture 8">
            <a:extLst>
              <a:ext uri="{FF2B5EF4-FFF2-40B4-BE49-F238E27FC236}">
                <a16:creationId xmlns:a16="http://schemas.microsoft.com/office/drawing/2014/main" id="{F2B9B90E-86B8-7726-3B1A-17EEE5449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 cy="457200"/>
          </a:xfrm>
          <a:prstGeom prst="rect">
            <a:avLst/>
          </a:prstGeom>
        </p:spPr>
      </p:pic>
      <p:sp>
        <p:nvSpPr>
          <p:cNvPr id="10" name="Title 1">
            <a:extLst>
              <a:ext uri="{FF2B5EF4-FFF2-40B4-BE49-F238E27FC236}">
                <a16:creationId xmlns:a16="http://schemas.microsoft.com/office/drawing/2014/main" id="{39B18E8F-EB08-95CB-252A-BA458DF1717E}"/>
              </a:ext>
            </a:extLst>
          </p:cNvPr>
          <p:cNvSpPr txBox="1">
            <a:spLocks/>
          </p:cNvSpPr>
          <p:nvPr/>
        </p:nvSpPr>
        <p:spPr>
          <a:xfrm>
            <a:off x="1219200" y="1386739"/>
            <a:ext cx="3352800" cy="343033"/>
          </a:xfrm>
          <a:prstGeom prst="rect">
            <a:avLst/>
          </a:prstGeom>
          <a:solidFill>
            <a:schemeClr val="bg1"/>
          </a:solidFill>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mn-lt"/>
              </a:rPr>
              <a:t>Bar Plot - Gender vs Count</a:t>
            </a:r>
          </a:p>
        </p:txBody>
      </p:sp>
      <p:sp>
        <p:nvSpPr>
          <p:cNvPr id="14" name="Title 1">
            <a:extLst>
              <a:ext uri="{FF2B5EF4-FFF2-40B4-BE49-F238E27FC236}">
                <a16:creationId xmlns:a16="http://schemas.microsoft.com/office/drawing/2014/main" id="{DA385437-AFC5-175B-F9EB-7EDA03314A4B}"/>
              </a:ext>
            </a:extLst>
          </p:cNvPr>
          <p:cNvSpPr txBox="1">
            <a:spLocks/>
          </p:cNvSpPr>
          <p:nvPr/>
        </p:nvSpPr>
        <p:spPr>
          <a:xfrm>
            <a:off x="7467600" y="1386739"/>
            <a:ext cx="1066800" cy="343033"/>
          </a:xfrm>
          <a:prstGeom prst="rect">
            <a:avLst/>
          </a:prstGeom>
          <a:solidFill>
            <a:schemeClr val="bg1"/>
          </a:solidFill>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mn-lt"/>
              </a:rPr>
              <a:t>Insight</a:t>
            </a:r>
          </a:p>
        </p:txBody>
      </p:sp>
      <p:pic>
        <p:nvPicPr>
          <p:cNvPr id="18" name="Picture 17">
            <a:extLst>
              <a:ext uri="{FF2B5EF4-FFF2-40B4-BE49-F238E27FC236}">
                <a16:creationId xmlns:a16="http://schemas.microsoft.com/office/drawing/2014/main" id="{F7E95DE3-8264-2996-BA6C-69CA08BC6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743" y="1459442"/>
            <a:ext cx="5485714" cy="3786715"/>
          </a:xfrm>
          <a:prstGeom prst="rect">
            <a:avLst/>
          </a:prstGeom>
        </p:spPr>
      </p:pic>
      <p:sp>
        <p:nvSpPr>
          <p:cNvPr id="19" name="Content Placeholder 6">
            <a:extLst>
              <a:ext uri="{FF2B5EF4-FFF2-40B4-BE49-F238E27FC236}">
                <a16:creationId xmlns:a16="http://schemas.microsoft.com/office/drawing/2014/main" id="{2612C497-E3AF-64E8-C7C1-862CE45A6373}"/>
              </a:ext>
            </a:extLst>
          </p:cNvPr>
          <p:cNvSpPr txBox="1">
            <a:spLocks/>
          </p:cNvSpPr>
          <p:nvPr/>
        </p:nvSpPr>
        <p:spPr>
          <a:xfrm>
            <a:off x="5704417" y="1676400"/>
            <a:ext cx="4734983" cy="32766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600" dirty="0"/>
              <a:t>Experiences from previous pandemics and large-scale shocks show that these crises often affect male and female differently.</a:t>
            </a:r>
          </a:p>
          <a:p>
            <a:pPr marL="0" indent="0">
              <a:lnSpc>
                <a:spcPct val="100000"/>
              </a:lnSpc>
              <a:buFont typeface="Arial" panose="020B0604020202020204" pitchFamily="34" charset="0"/>
              <a:buNone/>
            </a:pPr>
            <a:r>
              <a:rPr lang="en-US" sz="1600" dirty="0"/>
              <a:t>Using this COVID-19 dataset, this bar plot shows that male gender have more COVID-19 cases than the female gender. Each gender especially the males, should get vaccinated and follow the necessary COVID-19 preventive measures.</a:t>
            </a:r>
          </a:p>
          <a:p>
            <a:pPr marL="0" indent="0">
              <a:lnSpc>
                <a:spcPct val="100000"/>
              </a:lnSpc>
              <a:buFont typeface="Arial" panose="020B0604020202020204" pitchFamily="34" charset="0"/>
              <a:buNone/>
            </a:pPr>
            <a:r>
              <a:rPr lang="en-US" sz="1600" b="1" dirty="0"/>
              <a:t>COVID-19 Gender Percentage</a:t>
            </a:r>
          </a:p>
        </p:txBody>
      </p:sp>
      <p:pic>
        <p:nvPicPr>
          <p:cNvPr id="21" name="Picture 20">
            <a:extLst>
              <a:ext uri="{FF2B5EF4-FFF2-40B4-BE49-F238E27FC236}">
                <a16:creationId xmlns:a16="http://schemas.microsoft.com/office/drawing/2014/main" id="{A3C2426C-8AD0-53BF-96BE-16C08CEDC1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2412" y="4284975"/>
            <a:ext cx="533744" cy="485975"/>
          </a:xfrm>
          <a:prstGeom prst="rect">
            <a:avLst/>
          </a:prstGeom>
        </p:spPr>
      </p:pic>
      <p:pic>
        <p:nvPicPr>
          <p:cNvPr id="23" name="Picture 22">
            <a:extLst>
              <a:ext uri="{FF2B5EF4-FFF2-40B4-BE49-F238E27FC236}">
                <a16:creationId xmlns:a16="http://schemas.microsoft.com/office/drawing/2014/main" id="{CC411947-79BF-E168-530E-21A1B3BACD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6791" y="4284975"/>
            <a:ext cx="548640" cy="476497"/>
          </a:xfrm>
          <a:prstGeom prst="rect">
            <a:avLst/>
          </a:prstGeom>
        </p:spPr>
      </p:pic>
      <p:sp>
        <p:nvSpPr>
          <p:cNvPr id="24" name="TextBox 23">
            <a:extLst>
              <a:ext uri="{FF2B5EF4-FFF2-40B4-BE49-F238E27FC236}">
                <a16:creationId xmlns:a16="http://schemas.microsoft.com/office/drawing/2014/main" id="{4911E505-A38A-D7C2-A8EE-EF572A2135E5}"/>
              </a:ext>
            </a:extLst>
          </p:cNvPr>
          <p:cNvSpPr txBox="1"/>
          <p:nvPr/>
        </p:nvSpPr>
        <p:spPr>
          <a:xfrm>
            <a:off x="6205484" y="4399803"/>
            <a:ext cx="720989" cy="338554"/>
          </a:xfrm>
          <a:prstGeom prst="rect">
            <a:avLst/>
          </a:prstGeom>
          <a:noFill/>
        </p:spPr>
        <p:txBody>
          <a:bodyPr wrap="square" rtlCol="0">
            <a:spAutoFit/>
          </a:bodyPr>
          <a:lstStyle/>
          <a:p>
            <a:r>
              <a:rPr lang="en-US" sz="1600" dirty="0"/>
              <a:t>59.9%</a:t>
            </a:r>
          </a:p>
        </p:txBody>
      </p:sp>
      <p:sp>
        <p:nvSpPr>
          <p:cNvPr id="26" name="TextBox 25">
            <a:extLst>
              <a:ext uri="{FF2B5EF4-FFF2-40B4-BE49-F238E27FC236}">
                <a16:creationId xmlns:a16="http://schemas.microsoft.com/office/drawing/2014/main" id="{1C548D09-F9A5-899D-72D0-6D68AC22C31A}"/>
              </a:ext>
            </a:extLst>
          </p:cNvPr>
          <p:cNvSpPr txBox="1"/>
          <p:nvPr/>
        </p:nvSpPr>
        <p:spPr>
          <a:xfrm>
            <a:off x="8071908" y="4399803"/>
            <a:ext cx="720989" cy="338554"/>
          </a:xfrm>
          <a:prstGeom prst="rect">
            <a:avLst/>
          </a:prstGeom>
          <a:noFill/>
        </p:spPr>
        <p:txBody>
          <a:bodyPr wrap="square" rtlCol="0">
            <a:spAutoFit/>
          </a:bodyPr>
          <a:lstStyle/>
          <a:p>
            <a:r>
              <a:rPr lang="en-US" sz="1600" dirty="0"/>
              <a:t>40.1%</a:t>
            </a:r>
            <a:endParaRPr lang="en-US" dirty="0"/>
          </a:p>
        </p:txBody>
      </p:sp>
    </p:spTree>
    <p:extLst>
      <p:ext uri="{BB962C8B-B14F-4D97-AF65-F5344CB8AC3E}">
        <p14:creationId xmlns:p14="http://schemas.microsoft.com/office/powerpoint/2010/main" val="44518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87AEE68-8039-EE83-2D50-C4C9F2118AB5}"/>
              </a:ext>
            </a:extLst>
          </p:cNvPr>
          <p:cNvSpPr/>
          <p:nvPr/>
        </p:nvSpPr>
        <p:spPr>
          <a:xfrm>
            <a:off x="3048000" y="71110"/>
            <a:ext cx="5791200" cy="84329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2051E47A-CA08-4696-BF1C-7C5840463DFA}"/>
              </a:ext>
            </a:extLst>
          </p:cNvPr>
          <p:cNvSpPr txBox="1">
            <a:spLocks/>
          </p:cNvSpPr>
          <p:nvPr/>
        </p:nvSpPr>
        <p:spPr>
          <a:xfrm>
            <a:off x="482600" y="1905000"/>
            <a:ext cx="4665133" cy="3203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14" name="Content Placeholder 3">
            <a:extLst>
              <a:ext uri="{FF2B5EF4-FFF2-40B4-BE49-F238E27FC236}">
                <a16:creationId xmlns:a16="http://schemas.microsoft.com/office/drawing/2014/main" id="{9FB3C140-4DDC-41F3-BE24-58C154D38073}"/>
              </a:ext>
            </a:extLst>
          </p:cNvPr>
          <p:cNvSpPr txBox="1">
            <a:spLocks/>
          </p:cNvSpPr>
          <p:nvPr/>
        </p:nvSpPr>
        <p:spPr>
          <a:xfrm>
            <a:off x="8009467" y="1930398"/>
            <a:ext cx="4047067" cy="32205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4" name="Content Placeholder 2">
            <a:extLst>
              <a:ext uri="{FF2B5EF4-FFF2-40B4-BE49-F238E27FC236}">
                <a16:creationId xmlns:a16="http://schemas.microsoft.com/office/drawing/2014/main" id="{89ECAE81-CB70-44AA-A684-6D5F7D70FFBC}"/>
              </a:ext>
            </a:extLst>
          </p:cNvPr>
          <p:cNvSpPr txBox="1">
            <a:spLocks/>
          </p:cNvSpPr>
          <p:nvPr/>
        </p:nvSpPr>
        <p:spPr>
          <a:xfrm>
            <a:off x="237066" y="2057398"/>
            <a:ext cx="4910666" cy="3203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6" name="Content Placeholder 5">
            <a:extLst>
              <a:ext uri="{FF2B5EF4-FFF2-40B4-BE49-F238E27FC236}">
                <a16:creationId xmlns:a16="http://schemas.microsoft.com/office/drawing/2014/main" id="{B2138F66-5125-0BFB-BA5D-7FDC1CC319A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65665" y="1554695"/>
            <a:ext cx="4843169" cy="3358002"/>
          </a:xfrm>
        </p:spPr>
      </p:pic>
      <p:sp>
        <p:nvSpPr>
          <p:cNvPr id="11" name="TextBox 10">
            <a:extLst>
              <a:ext uri="{FF2B5EF4-FFF2-40B4-BE49-F238E27FC236}">
                <a16:creationId xmlns:a16="http://schemas.microsoft.com/office/drawing/2014/main" id="{82FFC318-3E13-A64F-D869-1497265B0FF8}"/>
              </a:ext>
            </a:extLst>
          </p:cNvPr>
          <p:cNvSpPr txBox="1"/>
          <p:nvPr/>
        </p:nvSpPr>
        <p:spPr>
          <a:xfrm>
            <a:off x="3200399" y="228600"/>
            <a:ext cx="5486738" cy="523220"/>
          </a:xfrm>
          <a:prstGeom prst="rect">
            <a:avLst/>
          </a:prstGeom>
          <a:solidFill>
            <a:schemeClr val="bg1"/>
          </a:solidFill>
          <a:ln>
            <a:noFill/>
          </a:ln>
        </p:spPr>
        <p:txBody>
          <a:bodyPr wrap="square" rtlCol="0">
            <a:spAutoFit/>
          </a:bodyPr>
          <a:lstStyle/>
          <a:p>
            <a:r>
              <a:rPr lang="en-US" sz="2800" b="1" dirty="0"/>
              <a:t>Data Analysis -  Symptom Bar Plot</a:t>
            </a:r>
          </a:p>
        </p:txBody>
      </p:sp>
      <p:pic>
        <p:nvPicPr>
          <p:cNvPr id="13" name="Picture 12">
            <a:extLst>
              <a:ext uri="{FF2B5EF4-FFF2-40B4-BE49-F238E27FC236}">
                <a16:creationId xmlns:a16="http://schemas.microsoft.com/office/drawing/2014/main" id="{EAA96BC4-827B-F2BE-B6B6-8C38BFE796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85800" cy="457200"/>
          </a:xfrm>
          <a:prstGeom prst="rect">
            <a:avLst/>
          </a:prstGeom>
        </p:spPr>
      </p:pic>
      <p:sp>
        <p:nvSpPr>
          <p:cNvPr id="21" name="Title 1">
            <a:extLst>
              <a:ext uri="{FF2B5EF4-FFF2-40B4-BE49-F238E27FC236}">
                <a16:creationId xmlns:a16="http://schemas.microsoft.com/office/drawing/2014/main" id="{91C6C6BE-E1AA-A618-FFEC-11D18E46EC20}"/>
              </a:ext>
            </a:extLst>
          </p:cNvPr>
          <p:cNvSpPr txBox="1">
            <a:spLocks/>
          </p:cNvSpPr>
          <p:nvPr/>
        </p:nvSpPr>
        <p:spPr>
          <a:xfrm>
            <a:off x="1257300" y="1409535"/>
            <a:ext cx="3581400" cy="342103"/>
          </a:xfrm>
          <a:prstGeom prst="rect">
            <a:avLst/>
          </a:prstGeom>
          <a:solidFill>
            <a:schemeClr val="bg1"/>
          </a:solidFill>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mn-lt"/>
              </a:rPr>
              <a:t>Bar Plot - Symptom vs Count</a:t>
            </a:r>
          </a:p>
        </p:txBody>
      </p:sp>
      <p:sp>
        <p:nvSpPr>
          <p:cNvPr id="39" name="Title 1">
            <a:extLst>
              <a:ext uri="{FF2B5EF4-FFF2-40B4-BE49-F238E27FC236}">
                <a16:creationId xmlns:a16="http://schemas.microsoft.com/office/drawing/2014/main" id="{E3F59A0B-F0B3-91A3-4EA7-DCB2C96A5EA4}"/>
              </a:ext>
            </a:extLst>
          </p:cNvPr>
          <p:cNvSpPr txBox="1">
            <a:spLocks/>
          </p:cNvSpPr>
          <p:nvPr/>
        </p:nvSpPr>
        <p:spPr>
          <a:xfrm>
            <a:off x="7476067" y="1409535"/>
            <a:ext cx="1066800" cy="343033"/>
          </a:xfrm>
          <a:prstGeom prst="rect">
            <a:avLst/>
          </a:prstGeom>
          <a:solidFill>
            <a:schemeClr val="bg1"/>
          </a:solidFill>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mn-lt"/>
              </a:rPr>
              <a:t>Insight</a:t>
            </a:r>
          </a:p>
        </p:txBody>
      </p:sp>
      <p:sp>
        <p:nvSpPr>
          <p:cNvPr id="40" name="Content Placeholder 6">
            <a:extLst>
              <a:ext uri="{FF2B5EF4-FFF2-40B4-BE49-F238E27FC236}">
                <a16:creationId xmlns:a16="http://schemas.microsoft.com/office/drawing/2014/main" id="{E2415F6F-2A3F-BFF5-9DAB-4B585B200137}"/>
              </a:ext>
            </a:extLst>
          </p:cNvPr>
          <p:cNvSpPr txBox="1">
            <a:spLocks/>
          </p:cNvSpPr>
          <p:nvPr/>
        </p:nvSpPr>
        <p:spPr>
          <a:xfrm>
            <a:off x="5704417" y="1676400"/>
            <a:ext cx="5050366" cy="31242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dirty="0"/>
              <a:t>People with COVID-19 symptoms have had a wide range of symptoms reported ranging from mild symptoms to severe illness as shown in the COVID-19 dataset used. However, the top 3 most common symptoms as shown on the bar plot include:</a:t>
            </a:r>
          </a:p>
          <a:p>
            <a:pPr lvl="2">
              <a:lnSpc>
                <a:spcPct val="100000"/>
              </a:lnSpc>
            </a:pPr>
            <a:r>
              <a:rPr lang="en-US" sz="1600" dirty="0"/>
              <a:t>Fever</a:t>
            </a:r>
          </a:p>
          <a:p>
            <a:pPr lvl="2">
              <a:lnSpc>
                <a:spcPct val="100000"/>
              </a:lnSpc>
            </a:pPr>
            <a:r>
              <a:rPr lang="en-US" sz="1600" dirty="0"/>
              <a:t>Fever &amp; Cough</a:t>
            </a:r>
          </a:p>
          <a:p>
            <a:pPr lvl="2">
              <a:lnSpc>
                <a:spcPct val="100000"/>
              </a:lnSpc>
            </a:pPr>
            <a:r>
              <a:rPr lang="en-US" sz="1600" dirty="0"/>
              <a:t>Cough</a:t>
            </a:r>
          </a:p>
          <a:p>
            <a:pPr marL="0" indent="0">
              <a:lnSpc>
                <a:spcPct val="100000"/>
              </a:lnSpc>
              <a:buNone/>
            </a:pPr>
            <a:r>
              <a:rPr lang="en-US" sz="1600" dirty="0"/>
              <a:t>Anyone who notices these kind of symptoms should seek immediate medical attention or visit your doctor or any nearest health facility.</a:t>
            </a:r>
          </a:p>
          <a:p>
            <a:pPr marL="0" indent="0">
              <a:lnSpc>
                <a:spcPct val="100000"/>
              </a:lnSpc>
              <a:buNone/>
            </a:pPr>
            <a:r>
              <a:rPr lang="en-US" sz="1600" dirty="0"/>
              <a:t> </a:t>
            </a:r>
          </a:p>
        </p:txBody>
      </p:sp>
    </p:spTree>
    <p:extLst>
      <p:ext uri="{BB962C8B-B14F-4D97-AF65-F5344CB8AC3E}">
        <p14:creationId xmlns:p14="http://schemas.microsoft.com/office/powerpoint/2010/main" val="1867433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3998</TotalTime>
  <Words>626</Words>
  <Application>Microsoft Office PowerPoint</Application>
  <PresentationFormat>Widescreen</PresentationFormat>
  <Paragraphs>50</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COVID-19 Data Analysis Report</vt:lpstr>
      <vt:lpstr>PowerPoint Presentation</vt:lpstr>
      <vt:lpstr>Density Plot - Age vs Count</vt:lpstr>
      <vt:lpstr>Age Box Plot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COVID19 Dataset</dc:title>
  <dc:creator>HP ELITEBOOK 840 G3</dc:creator>
  <cp:lastModifiedBy>Ononuju</cp:lastModifiedBy>
  <cp:revision>18</cp:revision>
  <dcterms:created xsi:type="dcterms:W3CDTF">2022-04-08T19:19:05Z</dcterms:created>
  <dcterms:modified xsi:type="dcterms:W3CDTF">2022-08-03T10:03:56Z</dcterms:modified>
</cp:coreProperties>
</file>