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56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077E2-00B2-4CEE-B7EA-C1C6F371AE35}" type="datetimeFigureOut">
              <a:rPr lang="de-DE" smtClean="0"/>
              <a:t>19.08.2013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C888-7B7B-45A5-A7F4-E8ECE7A7E4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47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077E2-00B2-4CEE-B7EA-C1C6F371AE35}" type="datetimeFigureOut">
              <a:rPr lang="de-DE" smtClean="0"/>
              <a:t>19.08.2013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C888-7B7B-45A5-A7F4-E8ECE7A7E4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190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077E2-00B2-4CEE-B7EA-C1C6F371AE35}" type="datetimeFigureOut">
              <a:rPr lang="de-DE" smtClean="0"/>
              <a:t>19.08.2013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C888-7B7B-45A5-A7F4-E8ECE7A7E4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47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077E2-00B2-4CEE-B7EA-C1C6F371AE35}" type="datetimeFigureOut">
              <a:rPr lang="de-DE" smtClean="0"/>
              <a:t>19.08.2013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C888-7B7B-45A5-A7F4-E8ECE7A7E4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9907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077E2-00B2-4CEE-B7EA-C1C6F371AE35}" type="datetimeFigureOut">
              <a:rPr lang="de-DE" smtClean="0"/>
              <a:t>19.08.2013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C888-7B7B-45A5-A7F4-E8ECE7A7E4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2388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077E2-00B2-4CEE-B7EA-C1C6F371AE35}" type="datetimeFigureOut">
              <a:rPr lang="de-DE" smtClean="0"/>
              <a:t>19.08.2013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C888-7B7B-45A5-A7F4-E8ECE7A7E4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43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077E2-00B2-4CEE-B7EA-C1C6F371AE35}" type="datetimeFigureOut">
              <a:rPr lang="de-DE" smtClean="0"/>
              <a:t>19.08.2013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C888-7B7B-45A5-A7F4-E8ECE7A7E4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99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077E2-00B2-4CEE-B7EA-C1C6F371AE35}" type="datetimeFigureOut">
              <a:rPr lang="de-DE" smtClean="0"/>
              <a:t>19.08.2013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C888-7B7B-45A5-A7F4-E8ECE7A7E4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536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077E2-00B2-4CEE-B7EA-C1C6F371AE35}" type="datetimeFigureOut">
              <a:rPr lang="de-DE" smtClean="0"/>
              <a:t>19.08.2013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C888-7B7B-45A5-A7F4-E8ECE7A7E4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399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077E2-00B2-4CEE-B7EA-C1C6F371AE35}" type="datetimeFigureOut">
              <a:rPr lang="de-DE" smtClean="0"/>
              <a:t>19.08.2013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C888-7B7B-45A5-A7F4-E8ECE7A7E4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35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077E2-00B2-4CEE-B7EA-C1C6F371AE35}" type="datetimeFigureOut">
              <a:rPr lang="de-DE" smtClean="0"/>
              <a:t>19.08.2013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C888-7B7B-45A5-A7F4-E8ECE7A7E4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619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077E2-00B2-4CEE-B7EA-C1C6F371AE35}" type="datetimeFigureOut">
              <a:rPr lang="de-DE" smtClean="0"/>
              <a:t>19.08.2013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DC888-7B7B-45A5-A7F4-E8ECE7A7E4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444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0688" y="422927"/>
            <a:ext cx="2232248" cy="5904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mtClean="0"/>
          </a:p>
          <a:p>
            <a:pPr algn="ctr"/>
            <a:r>
              <a:rPr lang="de-DE" sz="2000" smtClean="0"/>
              <a:t>RL78</a:t>
            </a:r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4427984" y="1198602"/>
            <a:ext cx="4248472" cy="3526541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LED Matrix</a:t>
            </a:r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2627784" y="692696"/>
            <a:ext cx="392443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627784" y="3087920"/>
            <a:ext cx="1800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548632" y="694548"/>
            <a:ext cx="0" cy="5040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15816" y="273092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8</a:t>
            </a:r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1403648" y="5523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solidFill>
                  <a:schemeClr val="bg1"/>
                </a:solidFill>
              </a:rPr>
              <a:t>P1 (COM)</a:t>
            </a:r>
            <a:endParaRPr lang="de-DE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03648" y="271858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solidFill>
                  <a:schemeClr val="bg1"/>
                </a:solidFill>
              </a:rPr>
              <a:t>P2 (SEG A)</a:t>
            </a:r>
            <a:endParaRPr lang="de-DE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3648" y="555530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solidFill>
                  <a:schemeClr val="bg1"/>
                </a:solidFill>
              </a:rPr>
              <a:t>P5 (SEG B)</a:t>
            </a:r>
            <a:endParaRPr lang="de-DE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endCxn id="27" idx="1"/>
          </p:cNvCxnSpPr>
          <p:nvPr/>
        </p:nvCxnSpPr>
        <p:spPr>
          <a:xfrm>
            <a:off x="2642936" y="5733256"/>
            <a:ext cx="1790519" cy="6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966305" y="2974205"/>
            <a:ext cx="274228" cy="2160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66305" y="53639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8</a:t>
            </a:r>
            <a:endParaRPr lang="de-DE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016794" y="5607208"/>
            <a:ext cx="274228" cy="2160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433455" y="5127899"/>
            <a:ext cx="2466274" cy="122413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Box 27"/>
          <p:cNvSpPr txBox="1"/>
          <p:nvPr/>
        </p:nvSpPr>
        <p:spPr>
          <a:xfrm>
            <a:off x="6916890" y="5619009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LED Matrix B</a:t>
            </a:r>
            <a:endParaRPr lang="de-DE"/>
          </a:p>
        </p:txBody>
      </p:sp>
      <p:sp>
        <p:nvSpPr>
          <p:cNvPr id="29" name="TextBox 28"/>
          <p:cNvSpPr txBox="1"/>
          <p:nvPr/>
        </p:nvSpPr>
        <p:spPr>
          <a:xfrm>
            <a:off x="6660232" y="74802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LED Matrix A</a:t>
            </a:r>
            <a:endParaRPr lang="de-DE"/>
          </a:p>
        </p:txBody>
      </p:sp>
      <p:sp>
        <p:nvSpPr>
          <p:cNvPr id="30" name="TextBox 29"/>
          <p:cNvSpPr txBox="1"/>
          <p:nvPr/>
        </p:nvSpPr>
        <p:spPr>
          <a:xfrm>
            <a:off x="2915816" y="33473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8</a:t>
            </a:r>
            <a:endParaRPr lang="de-DE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2966305" y="578020"/>
            <a:ext cx="274228" cy="2160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608893" y="704068"/>
            <a:ext cx="0" cy="42371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08893" y="4941168"/>
            <a:ext cx="205769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27" idx="0"/>
          </p:cNvCxnSpPr>
          <p:nvPr/>
        </p:nvCxnSpPr>
        <p:spPr>
          <a:xfrm>
            <a:off x="5666592" y="4941168"/>
            <a:ext cx="0" cy="1867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79712" y="1255431"/>
            <a:ext cx="66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solidFill>
                  <a:schemeClr val="bg1"/>
                </a:solidFill>
              </a:rPr>
              <a:t>To00</a:t>
            </a:r>
            <a:endParaRPr lang="de-DE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79712" y="1624763"/>
            <a:ext cx="66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solidFill>
                  <a:schemeClr val="bg1"/>
                </a:solidFill>
              </a:rPr>
              <a:t>Ti03</a:t>
            </a:r>
            <a:endParaRPr lang="de-DE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79712" y="1994095"/>
            <a:ext cx="67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solidFill>
                  <a:schemeClr val="bg1"/>
                </a:solidFill>
              </a:rPr>
              <a:t>Ti10</a:t>
            </a:r>
            <a:endParaRPr lang="de-DE">
              <a:solidFill>
                <a:schemeClr val="bg1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2642936" y="1440097"/>
            <a:ext cx="37385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662745" y="1809429"/>
            <a:ext cx="37385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651359" y="2178761"/>
            <a:ext cx="37385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016794" y="1440097"/>
            <a:ext cx="8423" cy="7386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431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47664" y="1412776"/>
            <a:ext cx="93610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rgbClr val="FF0000"/>
                </a:solidFill>
              </a:rPr>
              <a:t>COM2</a:t>
            </a:r>
            <a:endParaRPr lang="de-DE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83768" y="1412776"/>
            <a:ext cx="93610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rgbClr val="FF0000"/>
                </a:solidFill>
              </a:rPr>
              <a:t>COM3</a:t>
            </a:r>
            <a:endParaRPr lang="de-DE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19872" y="1412776"/>
            <a:ext cx="1872208" cy="57606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rgbClr val="FF0000"/>
                </a:solidFill>
              </a:rPr>
              <a:t>COM4..COM6</a:t>
            </a:r>
            <a:endParaRPr lang="de-DE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92080" y="1412776"/>
            <a:ext cx="93610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rgbClr val="FF0000"/>
                </a:solidFill>
              </a:rPr>
              <a:t>COM7</a:t>
            </a:r>
            <a:endParaRPr lang="de-DE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28184" y="1412776"/>
            <a:ext cx="93610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rgbClr val="FF0000"/>
                </a:solidFill>
              </a:rPr>
              <a:t>COM8</a:t>
            </a:r>
            <a:endParaRPr lang="de-DE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1560" y="1412776"/>
            <a:ext cx="93610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rgbClr val="FF0000"/>
                </a:solidFill>
              </a:rPr>
              <a:t>COM1</a:t>
            </a:r>
            <a:endParaRPr lang="de-DE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64288" y="1412776"/>
            <a:ext cx="93610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rgbClr val="FF0000"/>
                </a:solidFill>
              </a:rPr>
              <a:t>COM1</a:t>
            </a:r>
            <a:endParaRPr lang="de-DE">
              <a:solidFill>
                <a:srgbClr val="FF000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07504" y="1988840"/>
            <a:ext cx="89289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331640" y="5157192"/>
            <a:ext cx="72008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>
                <a:solidFill>
                  <a:srgbClr val="00B050"/>
                </a:solidFill>
              </a:rPr>
              <a:t>SEG_t2</a:t>
            </a:r>
            <a:endParaRPr lang="de-DE">
              <a:solidFill>
                <a:srgbClr val="00B05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51720" y="5157192"/>
            <a:ext cx="774736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>
                <a:solidFill>
                  <a:srgbClr val="00B050"/>
                </a:solidFill>
              </a:rPr>
              <a:t>SEG_t3</a:t>
            </a:r>
            <a:endParaRPr lang="de-DE">
              <a:solidFill>
                <a:srgbClr val="00B05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826456" y="5157192"/>
            <a:ext cx="2177592" cy="57606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>
                <a:solidFill>
                  <a:srgbClr val="00B050"/>
                </a:solidFill>
              </a:rPr>
              <a:t>SEG_t4…SEG_tn-2</a:t>
            </a:r>
            <a:endParaRPr lang="de-DE" sz="1400">
              <a:solidFill>
                <a:srgbClr val="00B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04048" y="5157192"/>
            <a:ext cx="1512168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err="1" smtClean="0">
                <a:solidFill>
                  <a:srgbClr val="00B050"/>
                </a:solidFill>
              </a:rPr>
              <a:t>SEG_tn</a:t>
            </a:r>
            <a:endParaRPr lang="de-DE">
              <a:solidFill>
                <a:srgbClr val="00B05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20576" y="5157192"/>
            <a:ext cx="71106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>
                <a:solidFill>
                  <a:srgbClr val="00B050"/>
                </a:solidFill>
              </a:rPr>
              <a:t>SEG_t1</a:t>
            </a:r>
            <a:endParaRPr lang="de-DE" sz="1400">
              <a:solidFill>
                <a:srgbClr val="00B05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331640" y="3140968"/>
            <a:ext cx="72008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>
                <a:solidFill>
                  <a:srgbClr val="00B050"/>
                </a:solidFill>
              </a:rPr>
              <a:t>SEG_t2</a:t>
            </a:r>
            <a:endParaRPr lang="de-DE">
              <a:solidFill>
                <a:srgbClr val="00B05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051720" y="3140968"/>
            <a:ext cx="774736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>
                <a:solidFill>
                  <a:srgbClr val="00B050"/>
                </a:solidFill>
              </a:rPr>
              <a:t>SEG_t3</a:t>
            </a:r>
            <a:endParaRPr lang="de-DE">
              <a:solidFill>
                <a:srgbClr val="00B05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826456" y="3140968"/>
            <a:ext cx="2177592" cy="57606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>
                <a:solidFill>
                  <a:srgbClr val="00B050"/>
                </a:solidFill>
              </a:rPr>
              <a:t>SEG_t4…SEG_tn-1</a:t>
            </a:r>
            <a:endParaRPr lang="de-DE" sz="1400">
              <a:solidFill>
                <a:srgbClr val="00B05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004048" y="3140968"/>
            <a:ext cx="1512168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err="1" smtClean="0">
                <a:solidFill>
                  <a:srgbClr val="00B050"/>
                </a:solidFill>
              </a:rPr>
              <a:t>SEG_tn</a:t>
            </a:r>
            <a:endParaRPr lang="de-DE">
              <a:solidFill>
                <a:srgbClr val="00B05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20576" y="3140968"/>
            <a:ext cx="71106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>
                <a:solidFill>
                  <a:srgbClr val="00B050"/>
                </a:solidFill>
              </a:rPr>
              <a:t>SEG_t1</a:t>
            </a:r>
            <a:endParaRPr lang="de-DE" sz="1400">
              <a:solidFill>
                <a:srgbClr val="00B050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07504" y="3717032"/>
            <a:ext cx="89380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11560" y="1988840"/>
            <a:ext cx="9016" cy="11521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538648" y="1988840"/>
            <a:ext cx="4977568" cy="11521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620576" y="1988840"/>
            <a:ext cx="1863192" cy="31683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419872" y="1988840"/>
            <a:ext cx="3096344" cy="31683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79512" y="1412776"/>
            <a:ext cx="432048" cy="0"/>
          </a:xfrm>
          <a:prstGeom prst="line">
            <a:avLst/>
          </a:prstGeom>
          <a:ln>
            <a:solidFill>
              <a:schemeClr val="tx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79512" y="3140968"/>
            <a:ext cx="432048" cy="0"/>
          </a:xfrm>
          <a:prstGeom prst="line">
            <a:avLst/>
          </a:prstGeom>
          <a:ln>
            <a:solidFill>
              <a:schemeClr val="tx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79512" y="5157192"/>
            <a:ext cx="432048" cy="0"/>
          </a:xfrm>
          <a:prstGeom prst="line">
            <a:avLst/>
          </a:prstGeom>
          <a:ln>
            <a:solidFill>
              <a:schemeClr val="tx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195317" y="4643844"/>
            <a:ext cx="175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LED </a:t>
            </a:r>
            <a:r>
              <a:rPr lang="de-DE" err="1" smtClean="0"/>
              <a:t>column</a:t>
            </a:r>
            <a:r>
              <a:rPr lang="de-DE" smtClean="0"/>
              <a:t> 3</a:t>
            </a:r>
            <a:endParaRPr lang="de-DE"/>
          </a:p>
        </p:txBody>
      </p:sp>
      <p:sp>
        <p:nvSpPr>
          <p:cNvPr id="71" name="TextBox 70"/>
          <p:cNvSpPr txBox="1"/>
          <p:nvPr/>
        </p:nvSpPr>
        <p:spPr>
          <a:xfrm>
            <a:off x="2227572" y="2534494"/>
            <a:ext cx="16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LED </a:t>
            </a:r>
            <a:r>
              <a:rPr lang="de-DE" err="1" smtClean="0"/>
              <a:t>column</a:t>
            </a:r>
            <a:r>
              <a:rPr lang="de-DE" smtClean="0"/>
              <a:t> 1</a:t>
            </a:r>
            <a:endParaRPr lang="de-DE"/>
          </a:p>
        </p:txBody>
      </p:sp>
      <p:sp>
        <p:nvSpPr>
          <p:cNvPr id="82" name="Rectangle 81"/>
          <p:cNvSpPr/>
          <p:nvPr/>
        </p:nvSpPr>
        <p:spPr>
          <a:xfrm>
            <a:off x="6516216" y="3140968"/>
            <a:ext cx="71106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>
                <a:solidFill>
                  <a:srgbClr val="00B050"/>
                </a:solidFill>
              </a:rPr>
              <a:t>SEG_t1</a:t>
            </a:r>
            <a:endParaRPr lang="de-DE" sz="1400">
              <a:solidFill>
                <a:srgbClr val="00B05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900593" y="2519068"/>
            <a:ext cx="155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LED </a:t>
            </a:r>
            <a:r>
              <a:rPr lang="de-DE" err="1" smtClean="0"/>
              <a:t>column</a:t>
            </a:r>
            <a:r>
              <a:rPr lang="de-DE" smtClean="0"/>
              <a:t> 2</a:t>
            </a:r>
            <a:endParaRPr lang="de-DE"/>
          </a:p>
        </p:txBody>
      </p:sp>
      <p:sp>
        <p:nvSpPr>
          <p:cNvPr id="88" name="Rectangle 87"/>
          <p:cNvSpPr/>
          <p:nvPr/>
        </p:nvSpPr>
        <p:spPr>
          <a:xfrm>
            <a:off x="7227280" y="3140968"/>
            <a:ext cx="72008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>
                <a:solidFill>
                  <a:srgbClr val="00B050"/>
                </a:solidFill>
              </a:rPr>
              <a:t>SEG_t2</a:t>
            </a:r>
            <a:endParaRPr lang="de-DE">
              <a:solidFill>
                <a:srgbClr val="00B050"/>
              </a:solidFill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7947360" y="3140968"/>
            <a:ext cx="513072" cy="0"/>
          </a:xfrm>
          <a:prstGeom prst="line">
            <a:avLst/>
          </a:prstGeom>
          <a:ln>
            <a:solidFill>
              <a:schemeClr val="tx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6516216" y="5157192"/>
            <a:ext cx="71106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>
                <a:solidFill>
                  <a:srgbClr val="00B050"/>
                </a:solidFill>
              </a:rPr>
              <a:t>SEG_t1</a:t>
            </a:r>
            <a:endParaRPr lang="de-DE" sz="1400">
              <a:solidFill>
                <a:srgbClr val="00B05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227280" y="5157192"/>
            <a:ext cx="72008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>
                <a:solidFill>
                  <a:srgbClr val="00B050"/>
                </a:solidFill>
              </a:rPr>
              <a:t>SEG_t2</a:t>
            </a:r>
            <a:endParaRPr lang="de-DE">
              <a:solidFill>
                <a:srgbClr val="00B050"/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7947360" y="5157192"/>
            <a:ext cx="513072" cy="0"/>
          </a:xfrm>
          <a:prstGeom prst="line">
            <a:avLst/>
          </a:prstGeom>
          <a:ln>
            <a:solidFill>
              <a:schemeClr val="tx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07504" y="5733256"/>
            <a:ext cx="89380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611560" y="2888400"/>
            <a:ext cx="589564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6507200" y="2888400"/>
            <a:ext cx="207921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597124" y="5013176"/>
            <a:ext cx="589564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7003441" y="4649700"/>
            <a:ext cx="155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LED </a:t>
            </a:r>
            <a:r>
              <a:rPr lang="de-DE" err="1" smtClean="0"/>
              <a:t>column</a:t>
            </a:r>
            <a:r>
              <a:rPr lang="de-DE" smtClean="0"/>
              <a:t> 4</a:t>
            </a:r>
            <a:endParaRPr lang="de-DE"/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6507200" y="5013176"/>
            <a:ext cx="207921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951820" y="616530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 smtClean="0"/>
              <a:t>Increasing</a:t>
            </a:r>
            <a:r>
              <a:rPr lang="de-DE" smtClean="0"/>
              <a:t> time </a:t>
            </a:r>
            <a:r>
              <a:rPr lang="de-DE" err="1" smtClean="0"/>
              <a:t>slices</a:t>
            </a:r>
            <a:endParaRPr lang="de-DE"/>
          </a:p>
        </p:txBody>
      </p:sp>
      <p:cxnSp>
        <p:nvCxnSpPr>
          <p:cNvPr id="107" name="Straight Arrow Connector 106"/>
          <p:cNvCxnSpPr>
            <a:stCxn id="105" idx="1"/>
          </p:cNvCxnSpPr>
          <p:nvPr/>
        </p:nvCxnSpPr>
        <p:spPr>
          <a:xfrm flipH="1" flipV="1">
            <a:off x="1177168" y="5885414"/>
            <a:ext cx="1774652" cy="464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 flipV="1">
            <a:off x="2545320" y="5885414"/>
            <a:ext cx="515636" cy="2798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5165239" y="5827556"/>
            <a:ext cx="568690" cy="5224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8100392" y="1417007"/>
            <a:ext cx="432048" cy="0"/>
          </a:xfrm>
          <a:prstGeom prst="line">
            <a:avLst/>
          </a:prstGeom>
          <a:ln>
            <a:solidFill>
              <a:schemeClr val="tx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Isosceles Triangle 115"/>
          <p:cNvSpPr/>
          <p:nvPr/>
        </p:nvSpPr>
        <p:spPr>
          <a:xfrm>
            <a:off x="620576" y="3861048"/>
            <a:ext cx="45719" cy="144016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Isosceles Triangle 116"/>
          <p:cNvSpPr/>
          <p:nvPr/>
        </p:nvSpPr>
        <p:spPr>
          <a:xfrm>
            <a:off x="1331640" y="3861048"/>
            <a:ext cx="45719" cy="144016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Isosceles Triangle 117"/>
          <p:cNvSpPr/>
          <p:nvPr/>
        </p:nvSpPr>
        <p:spPr>
          <a:xfrm>
            <a:off x="2020147" y="3861048"/>
            <a:ext cx="45719" cy="144016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Isosceles Triangle 118"/>
          <p:cNvSpPr/>
          <p:nvPr/>
        </p:nvSpPr>
        <p:spPr>
          <a:xfrm>
            <a:off x="2800289" y="3861048"/>
            <a:ext cx="45719" cy="144016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2" name="Straight Connector 121"/>
          <p:cNvCxnSpPr>
            <a:stCxn id="116" idx="2"/>
          </p:cNvCxnSpPr>
          <p:nvPr/>
        </p:nvCxnSpPr>
        <p:spPr>
          <a:xfrm>
            <a:off x="620576" y="4005064"/>
            <a:ext cx="7326784" cy="1136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Isosceles Triangle 123"/>
          <p:cNvSpPr/>
          <p:nvPr/>
        </p:nvSpPr>
        <p:spPr>
          <a:xfrm>
            <a:off x="5004048" y="3854795"/>
            <a:ext cx="45719" cy="144016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Isosceles Triangle 124"/>
          <p:cNvSpPr/>
          <p:nvPr/>
        </p:nvSpPr>
        <p:spPr>
          <a:xfrm>
            <a:off x="6516216" y="3861048"/>
            <a:ext cx="45719" cy="144016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Isosceles Triangle 125"/>
          <p:cNvSpPr/>
          <p:nvPr/>
        </p:nvSpPr>
        <p:spPr>
          <a:xfrm>
            <a:off x="7183000" y="3854795"/>
            <a:ext cx="45719" cy="144016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Isosceles Triangle 126"/>
          <p:cNvSpPr/>
          <p:nvPr/>
        </p:nvSpPr>
        <p:spPr>
          <a:xfrm>
            <a:off x="7939563" y="3866731"/>
            <a:ext cx="45719" cy="144016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Isosceles Triangle 127"/>
          <p:cNvSpPr/>
          <p:nvPr/>
        </p:nvSpPr>
        <p:spPr>
          <a:xfrm>
            <a:off x="593208" y="1124744"/>
            <a:ext cx="45719" cy="144016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Isosceles Triangle 128"/>
          <p:cNvSpPr/>
          <p:nvPr/>
        </p:nvSpPr>
        <p:spPr>
          <a:xfrm>
            <a:off x="1512689" y="1124744"/>
            <a:ext cx="45719" cy="144016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Straight Connector 129"/>
          <p:cNvCxnSpPr>
            <a:endCxn id="136" idx="4"/>
          </p:cNvCxnSpPr>
          <p:nvPr/>
        </p:nvCxnSpPr>
        <p:spPr>
          <a:xfrm flipV="1">
            <a:off x="605362" y="1284047"/>
            <a:ext cx="7484049" cy="4286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Isosceles Triangle 130"/>
          <p:cNvSpPr/>
          <p:nvPr/>
        </p:nvSpPr>
        <p:spPr>
          <a:xfrm>
            <a:off x="2460908" y="1124744"/>
            <a:ext cx="45719" cy="144016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Isosceles Triangle 131"/>
          <p:cNvSpPr/>
          <p:nvPr/>
        </p:nvSpPr>
        <p:spPr>
          <a:xfrm>
            <a:off x="3374153" y="1124744"/>
            <a:ext cx="45719" cy="144016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Isosceles Triangle 132"/>
          <p:cNvSpPr/>
          <p:nvPr/>
        </p:nvSpPr>
        <p:spPr>
          <a:xfrm>
            <a:off x="5269220" y="1124744"/>
            <a:ext cx="45719" cy="144016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Isosceles Triangle 133"/>
          <p:cNvSpPr/>
          <p:nvPr/>
        </p:nvSpPr>
        <p:spPr>
          <a:xfrm>
            <a:off x="6205324" y="1132066"/>
            <a:ext cx="45719" cy="144016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Isosceles Triangle 134"/>
          <p:cNvSpPr/>
          <p:nvPr/>
        </p:nvSpPr>
        <p:spPr>
          <a:xfrm>
            <a:off x="7160140" y="1124744"/>
            <a:ext cx="45719" cy="144016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Isosceles Triangle 135"/>
          <p:cNvSpPr/>
          <p:nvPr/>
        </p:nvSpPr>
        <p:spPr>
          <a:xfrm>
            <a:off x="8043692" y="1140031"/>
            <a:ext cx="45719" cy="144016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Isosceles Triangle 137"/>
          <p:cNvSpPr/>
          <p:nvPr/>
        </p:nvSpPr>
        <p:spPr>
          <a:xfrm>
            <a:off x="620575" y="4102060"/>
            <a:ext cx="45719" cy="144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0" name="Straight Connector 139"/>
          <p:cNvCxnSpPr/>
          <p:nvPr/>
        </p:nvCxnSpPr>
        <p:spPr>
          <a:xfrm>
            <a:off x="643435" y="4257443"/>
            <a:ext cx="7326784" cy="1136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Isosceles Triangle 140"/>
          <p:cNvSpPr/>
          <p:nvPr/>
        </p:nvSpPr>
        <p:spPr>
          <a:xfrm>
            <a:off x="1331640" y="4102000"/>
            <a:ext cx="45719" cy="144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Isosceles Triangle 141"/>
          <p:cNvSpPr/>
          <p:nvPr/>
        </p:nvSpPr>
        <p:spPr>
          <a:xfrm>
            <a:off x="2028860" y="4096553"/>
            <a:ext cx="45719" cy="144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Isosceles Triangle 142"/>
          <p:cNvSpPr/>
          <p:nvPr/>
        </p:nvSpPr>
        <p:spPr>
          <a:xfrm>
            <a:off x="2800289" y="4113427"/>
            <a:ext cx="45719" cy="144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Isosceles Triangle 143"/>
          <p:cNvSpPr/>
          <p:nvPr/>
        </p:nvSpPr>
        <p:spPr>
          <a:xfrm>
            <a:off x="5004048" y="4124794"/>
            <a:ext cx="45719" cy="144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Isosceles Triangle 144"/>
          <p:cNvSpPr/>
          <p:nvPr/>
        </p:nvSpPr>
        <p:spPr>
          <a:xfrm>
            <a:off x="6516216" y="4122733"/>
            <a:ext cx="45719" cy="144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Isosceles Triangle 145"/>
          <p:cNvSpPr/>
          <p:nvPr/>
        </p:nvSpPr>
        <p:spPr>
          <a:xfrm>
            <a:off x="7181561" y="4108110"/>
            <a:ext cx="45719" cy="144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Isosceles Triangle 146"/>
          <p:cNvSpPr/>
          <p:nvPr/>
        </p:nvSpPr>
        <p:spPr>
          <a:xfrm>
            <a:off x="7952035" y="4124794"/>
            <a:ext cx="45719" cy="144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097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305154"/>
              </p:ext>
            </p:extLst>
          </p:nvPr>
        </p:nvGraphicFramePr>
        <p:xfrm>
          <a:off x="1475658" y="1340768"/>
          <a:ext cx="5505908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2198"/>
                <a:gridCol w="899350"/>
                <a:gridCol w="899350"/>
                <a:gridCol w="899350"/>
                <a:gridCol w="899350"/>
                <a:gridCol w="120631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SEG_t1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mtClean="0"/>
                        <a:t>SEG_t2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SEG_t3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SEG_t4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mtClean="0"/>
                        <a:t>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0xFC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0x3C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0x0C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0x0C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err="1" smtClean="0"/>
                        <a:t>Brightness</a:t>
                      </a:r>
                      <a:endParaRPr lang="de-DE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mtClean="0"/>
                        <a:t>Bit</a:t>
                      </a:r>
                      <a:r>
                        <a:rPr lang="de-DE" baseline="0" smtClean="0"/>
                        <a:t> </a:t>
                      </a:r>
                      <a:r>
                        <a:rPr lang="de-DE" smtClean="0"/>
                        <a:t>0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0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0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0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0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OFF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Bit 1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0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0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0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0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OFF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Bit 2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1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1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1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1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err="1" smtClean="0"/>
                        <a:t>Full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Bit 3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1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1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1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1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err="1" smtClean="0"/>
                        <a:t>Full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Bit 4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1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1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0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0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50%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Bit 5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1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1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0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0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50%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Bit 6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1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0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0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0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25%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Bit 7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1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0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0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0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25%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682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84059"/>
              </p:ext>
            </p:extLst>
          </p:nvPr>
        </p:nvGraphicFramePr>
        <p:xfrm>
          <a:off x="1143606" y="524253"/>
          <a:ext cx="2852330" cy="5783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9106"/>
                <a:gridCol w="956612"/>
                <a:gridCol w="956612"/>
              </a:tblGrid>
              <a:tr h="2425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b="1" err="1" smtClean="0"/>
                        <a:t>Com</a:t>
                      </a:r>
                      <a:r>
                        <a:rPr lang="de-DE" sz="1050" b="1" baseline="0" smtClean="0"/>
                        <a:t> </a:t>
                      </a:r>
                      <a:r>
                        <a:rPr lang="de-DE" sz="1050" b="1" baseline="0" err="1" smtClean="0"/>
                        <a:t>active</a:t>
                      </a:r>
                      <a:endParaRPr lang="de-DE" sz="1050" b="1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1" smtClean="0"/>
                        <a:t>Time slice</a:t>
                      </a:r>
                      <a:endParaRPr lang="de-DE" sz="105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b="1" err="1" smtClean="0"/>
                        <a:t>Buffer</a:t>
                      </a:r>
                      <a:r>
                        <a:rPr lang="de-DE" sz="1050" b="1" smtClean="0"/>
                        <a:t> </a:t>
                      </a:r>
                      <a:r>
                        <a:rPr lang="de-DE" sz="1050" b="1" err="1" smtClean="0"/>
                        <a:t>value</a:t>
                      </a:r>
                      <a:endParaRPr lang="de-DE" sz="1050" b="1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5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816">
                <a:tc>
                  <a:txBody>
                    <a:bodyPr/>
                    <a:lstStyle/>
                    <a:p>
                      <a:pPr algn="ctr"/>
                      <a:r>
                        <a:rPr lang="de-DE" sz="1050" smtClean="0"/>
                        <a:t>COM1</a:t>
                      </a:r>
                      <a:endParaRPr lang="de-DE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err="1" smtClean="0"/>
                        <a:t>dummy</a:t>
                      </a:r>
                      <a:endParaRPr lang="de-DE" sz="105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smtClean="0"/>
                        <a:t>0x0</a:t>
                      </a:r>
                      <a:endParaRPr lang="de-DE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8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smtClean="0"/>
                        <a:t>COM1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smtClean="0"/>
                        <a:t>SEG_t1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smtClean="0"/>
                        <a:t>…</a:t>
                      </a:r>
                      <a:endParaRPr lang="de-DE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8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smtClean="0"/>
                        <a:t>COM1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smtClean="0"/>
                        <a:t>SEG_t2</a:t>
                      </a:r>
                      <a:endParaRPr lang="de-DE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smtClean="0"/>
                        <a:t>…</a:t>
                      </a:r>
                      <a:endParaRPr lang="de-DE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8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smtClean="0"/>
                        <a:t>COM1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smtClean="0"/>
                        <a:t>…</a:t>
                      </a:r>
                      <a:endParaRPr lang="de-DE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smtClean="0"/>
                        <a:t>…</a:t>
                      </a:r>
                      <a:endParaRPr lang="de-DE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8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smtClean="0"/>
                        <a:t>COM1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err="1" smtClean="0"/>
                        <a:t>SEG_tn</a:t>
                      </a:r>
                      <a:endParaRPr lang="de-DE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smtClean="0"/>
                        <a:t>…</a:t>
                      </a:r>
                      <a:endParaRPr lang="de-DE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8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smtClean="0"/>
                        <a:t>COM1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err="1" smtClean="0"/>
                        <a:t>dummy</a:t>
                      </a:r>
                      <a:endParaRPr lang="de-DE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smtClean="0"/>
                        <a:t>0x0</a:t>
                      </a:r>
                      <a:endParaRPr lang="de-DE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816">
                <a:tc>
                  <a:txBody>
                    <a:bodyPr/>
                    <a:lstStyle/>
                    <a:p>
                      <a:pPr algn="ctr"/>
                      <a:r>
                        <a:rPr lang="de-DE" sz="1050" smtClean="0"/>
                        <a:t>COM2</a:t>
                      </a:r>
                      <a:endParaRPr lang="de-DE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err="1" smtClean="0"/>
                        <a:t>dummy</a:t>
                      </a:r>
                      <a:endParaRPr lang="de-DE" sz="105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smtClean="0"/>
                        <a:t>0x0</a:t>
                      </a:r>
                      <a:endParaRPr lang="de-DE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816">
                <a:tc>
                  <a:txBody>
                    <a:bodyPr/>
                    <a:lstStyle/>
                    <a:p>
                      <a:pPr algn="ctr"/>
                      <a:r>
                        <a:rPr lang="de-DE" sz="1050" smtClean="0"/>
                        <a:t>COM2</a:t>
                      </a:r>
                      <a:endParaRPr lang="de-DE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smtClean="0"/>
                        <a:t>SEG_t1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smtClean="0"/>
                        <a:t>…</a:t>
                      </a:r>
                      <a:endParaRPr lang="de-DE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816">
                <a:tc>
                  <a:txBody>
                    <a:bodyPr/>
                    <a:lstStyle/>
                    <a:p>
                      <a:pPr algn="ctr"/>
                      <a:r>
                        <a:rPr lang="de-DE" sz="1050" smtClean="0"/>
                        <a:t>COM2</a:t>
                      </a:r>
                      <a:endParaRPr lang="de-DE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smtClean="0"/>
                        <a:t>SEG_t2</a:t>
                      </a:r>
                      <a:endParaRPr lang="de-DE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smtClean="0"/>
                        <a:t>…</a:t>
                      </a:r>
                      <a:endParaRPr lang="de-DE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816">
                <a:tc>
                  <a:txBody>
                    <a:bodyPr/>
                    <a:lstStyle/>
                    <a:p>
                      <a:pPr algn="ctr"/>
                      <a:r>
                        <a:rPr lang="de-DE" sz="1050" smtClean="0"/>
                        <a:t>COM2</a:t>
                      </a:r>
                      <a:endParaRPr lang="de-DE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smtClean="0"/>
                        <a:t>…</a:t>
                      </a:r>
                      <a:endParaRPr lang="de-DE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smtClean="0"/>
                        <a:t>…</a:t>
                      </a:r>
                      <a:endParaRPr lang="de-DE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2617">
                <a:tc>
                  <a:txBody>
                    <a:bodyPr/>
                    <a:lstStyle/>
                    <a:p>
                      <a:pPr algn="ctr"/>
                      <a:r>
                        <a:rPr lang="de-DE" sz="1050" smtClean="0"/>
                        <a:t>COM2</a:t>
                      </a:r>
                      <a:endParaRPr lang="de-DE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err="1" smtClean="0"/>
                        <a:t>SEG_tn</a:t>
                      </a:r>
                      <a:endParaRPr lang="de-DE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smtClean="0"/>
                        <a:t>…</a:t>
                      </a:r>
                      <a:endParaRPr lang="de-DE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816">
                <a:tc>
                  <a:txBody>
                    <a:bodyPr/>
                    <a:lstStyle/>
                    <a:p>
                      <a:pPr algn="ctr"/>
                      <a:r>
                        <a:rPr lang="de-DE" sz="1050" smtClean="0"/>
                        <a:t>COM2</a:t>
                      </a:r>
                      <a:endParaRPr lang="de-DE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err="1" smtClean="0"/>
                        <a:t>dummy</a:t>
                      </a:r>
                      <a:endParaRPr lang="de-DE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smtClean="0"/>
                        <a:t>0x0</a:t>
                      </a:r>
                      <a:endParaRPr lang="de-DE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44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smtClean="0"/>
                        <a:t>COM3</a:t>
                      </a:r>
                      <a:endParaRPr lang="de-DE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err="1" smtClean="0"/>
                        <a:t>dummy</a:t>
                      </a:r>
                      <a:endParaRPr lang="de-DE" sz="105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smtClean="0"/>
                        <a:t>0x0</a:t>
                      </a:r>
                      <a:endParaRPr lang="de-DE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44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smtClean="0"/>
                        <a:t>COM3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smtClean="0"/>
                        <a:t>SEG_t1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smtClean="0"/>
                        <a:t>…</a:t>
                      </a:r>
                      <a:endParaRPr lang="de-DE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44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smtClean="0"/>
                        <a:t>COM3</a:t>
                      </a:r>
                      <a:endParaRPr lang="de-DE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smtClean="0"/>
                        <a:t>SEG_t2</a:t>
                      </a:r>
                      <a:endParaRPr lang="de-DE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smtClean="0"/>
                        <a:t>…</a:t>
                      </a:r>
                      <a:endParaRPr lang="de-DE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44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smtClean="0"/>
                        <a:t>COM3</a:t>
                      </a:r>
                      <a:endParaRPr lang="de-DE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smtClean="0"/>
                        <a:t>…</a:t>
                      </a:r>
                      <a:endParaRPr lang="de-DE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smtClean="0"/>
                        <a:t>…</a:t>
                      </a:r>
                      <a:endParaRPr lang="de-DE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44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smtClean="0"/>
                        <a:t>COM3</a:t>
                      </a:r>
                      <a:endParaRPr lang="de-DE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err="1" smtClean="0"/>
                        <a:t>SEG_tn</a:t>
                      </a:r>
                      <a:endParaRPr lang="de-DE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smtClean="0"/>
                        <a:t>…</a:t>
                      </a:r>
                      <a:endParaRPr lang="de-DE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44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smtClean="0"/>
                        <a:t>COM3</a:t>
                      </a:r>
                      <a:endParaRPr lang="de-DE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err="1" smtClean="0"/>
                        <a:t>dummy</a:t>
                      </a:r>
                      <a:endParaRPr lang="de-DE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smtClean="0"/>
                        <a:t>0x0</a:t>
                      </a:r>
                      <a:endParaRPr lang="de-DE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44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smtClean="0"/>
                        <a:t>COM4</a:t>
                      </a:r>
                      <a:endParaRPr lang="de-DE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smtClean="0"/>
                        <a:t>Dummy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smtClean="0"/>
                        <a:t>0x0</a:t>
                      </a:r>
                      <a:endParaRPr lang="de-DE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44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smtClean="0"/>
                        <a:t>COM4</a:t>
                      </a:r>
                      <a:endParaRPr lang="de-DE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smtClean="0"/>
                        <a:t>SEG_t1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smtClean="0"/>
                        <a:t>…</a:t>
                      </a:r>
                      <a:endParaRPr lang="de-DE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44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smtClean="0"/>
                        <a:t>…</a:t>
                      </a:r>
                      <a:endParaRPr lang="de-DE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smtClean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smtClean="0"/>
                        <a:t>…</a:t>
                      </a:r>
                      <a:endParaRPr lang="de-DE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15616" y="13801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Segment RAM </a:t>
            </a:r>
            <a:r>
              <a:rPr lang="de-DE" err="1" smtClean="0"/>
              <a:t>buffer</a:t>
            </a:r>
            <a:r>
              <a:rPr lang="de-DE" smtClean="0"/>
              <a:t> </a:t>
            </a:r>
            <a:r>
              <a:rPr lang="de-DE" err="1" smtClean="0"/>
              <a:t>contents</a:t>
            </a:r>
            <a:endParaRPr lang="de-DE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646407"/>
              </p:ext>
            </p:extLst>
          </p:nvPr>
        </p:nvGraphicFramePr>
        <p:xfrm>
          <a:off x="4932040" y="521435"/>
          <a:ext cx="1895718" cy="2514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9106"/>
                <a:gridCol w="956612"/>
              </a:tblGrid>
              <a:tr h="2425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b="1" err="1" smtClean="0"/>
                        <a:t>Com</a:t>
                      </a:r>
                      <a:endParaRPr lang="de-DE" sz="1050" b="1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b="1" smtClean="0"/>
                        <a:t>Port </a:t>
                      </a:r>
                      <a:r>
                        <a:rPr lang="de-DE" sz="1050" b="1" err="1" smtClean="0"/>
                        <a:t>value</a:t>
                      </a:r>
                      <a:endParaRPr lang="de-DE" sz="1050" b="1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5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816">
                <a:tc>
                  <a:txBody>
                    <a:bodyPr/>
                    <a:lstStyle/>
                    <a:p>
                      <a:pPr algn="ctr"/>
                      <a:r>
                        <a:rPr lang="de-DE" sz="1050" smtClean="0"/>
                        <a:t>COM1</a:t>
                      </a:r>
                      <a:endParaRPr lang="de-DE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smtClean="0"/>
                        <a:t>0x01</a:t>
                      </a:r>
                      <a:endParaRPr lang="de-DE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8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smtClean="0"/>
                        <a:t>COM2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smtClean="0"/>
                        <a:t>0x02</a:t>
                      </a:r>
                      <a:endParaRPr lang="de-DE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8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smtClean="0"/>
                        <a:t>COM3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smtClean="0"/>
                        <a:t>0x04</a:t>
                      </a:r>
                      <a:endParaRPr lang="de-DE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8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smtClean="0"/>
                        <a:t>COM4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smtClean="0"/>
                        <a:t>0x08</a:t>
                      </a:r>
                      <a:endParaRPr lang="de-DE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8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smtClean="0"/>
                        <a:t>COM5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smtClean="0"/>
                        <a:t>0x10</a:t>
                      </a:r>
                      <a:endParaRPr lang="de-DE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8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smtClean="0"/>
                        <a:t>COM6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smtClean="0"/>
                        <a:t>0x20</a:t>
                      </a:r>
                      <a:endParaRPr lang="de-DE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816">
                <a:tc>
                  <a:txBody>
                    <a:bodyPr/>
                    <a:lstStyle/>
                    <a:p>
                      <a:pPr algn="ctr"/>
                      <a:r>
                        <a:rPr lang="de-DE" sz="1050" smtClean="0"/>
                        <a:t>COM7</a:t>
                      </a:r>
                      <a:endParaRPr lang="de-DE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smtClean="0"/>
                        <a:t>0x40</a:t>
                      </a:r>
                      <a:endParaRPr lang="de-DE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816">
                <a:tc>
                  <a:txBody>
                    <a:bodyPr/>
                    <a:lstStyle/>
                    <a:p>
                      <a:pPr algn="ctr"/>
                      <a:r>
                        <a:rPr lang="de-DE" sz="1050" smtClean="0"/>
                        <a:t>COM8</a:t>
                      </a:r>
                      <a:endParaRPr lang="de-DE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smtClean="0"/>
                        <a:t>0x80</a:t>
                      </a:r>
                      <a:endParaRPr lang="de-DE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32040" y="14267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COM RAM </a:t>
            </a:r>
            <a:r>
              <a:rPr lang="de-DE" err="1" smtClean="0"/>
              <a:t>buffer</a:t>
            </a:r>
            <a:r>
              <a:rPr lang="de-DE" smtClean="0"/>
              <a:t> </a:t>
            </a:r>
            <a:r>
              <a:rPr lang="de-DE" err="1" smtClean="0"/>
              <a:t>contents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631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23060" y="2072848"/>
            <a:ext cx="1597012" cy="576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DMA0</a:t>
            </a:r>
          </a:p>
          <a:p>
            <a:pPr algn="ctr"/>
            <a:r>
              <a:rPr lang="de-DE" sz="1600" smtClean="0"/>
              <a:t>(n+2) Elements</a:t>
            </a:r>
            <a:endParaRPr lang="de-DE" sz="1600"/>
          </a:p>
        </p:txBody>
      </p:sp>
      <p:sp>
        <p:nvSpPr>
          <p:cNvPr id="5" name="Rectangle 4"/>
          <p:cNvSpPr/>
          <p:nvPr/>
        </p:nvSpPr>
        <p:spPr>
          <a:xfrm>
            <a:off x="3626470" y="493940"/>
            <a:ext cx="1377578" cy="576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DMA1</a:t>
            </a:r>
          </a:p>
          <a:p>
            <a:pPr algn="ctr"/>
            <a:r>
              <a:rPr lang="de-DE" sz="1600" smtClean="0"/>
              <a:t>8 Elements</a:t>
            </a:r>
            <a:endParaRPr lang="de-DE" sz="1600"/>
          </a:p>
        </p:txBody>
      </p:sp>
      <p:sp>
        <p:nvSpPr>
          <p:cNvPr id="6" name="Rectangle 5"/>
          <p:cNvSpPr/>
          <p:nvPr/>
        </p:nvSpPr>
        <p:spPr>
          <a:xfrm>
            <a:off x="3626470" y="5227332"/>
            <a:ext cx="1593602" cy="576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DMA2</a:t>
            </a:r>
          </a:p>
          <a:p>
            <a:pPr algn="ctr"/>
            <a:r>
              <a:rPr lang="de-DE" sz="1600" smtClean="0"/>
              <a:t>8(n+2) Elements</a:t>
            </a:r>
            <a:endParaRPr lang="de-DE" sz="1600"/>
          </a:p>
        </p:txBody>
      </p:sp>
      <p:sp>
        <p:nvSpPr>
          <p:cNvPr id="7" name="Rectangle 6"/>
          <p:cNvSpPr/>
          <p:nvPr/>
        </p:nvSpPr>
        <p:spPr>
          <a:xfrm>
            <a:off x="3606100" y="4075204"/>
            <a:ext cx="1613972" cy="576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DMA3</a:t>
            </a:r>
          </a:p>
          <a:p>
            <a:pPr algn="ctr"/>
            <a:r>
              <a:rPr lang="de-DE" sz="1600" smtClean="0"/>
              <a:t>8(n+2) Elements</a:t>
            </a:r>
            <a:endParaRPr lang="de-DE" sz="1600"/>
          </a:p>
        </p:txBody>
      </p:sp>
      <p:sp>
        <p:nvSpPr>
          <p:cNvPr id="8" name="Rectangle 7"/>
          <p:cNvSpPr/>
          <p:nvPr/>
        </p:nvSpPr>
        <p:spPr>
          <a:xfrm>
            <a:off x="969072" y="1495030"/>
            <a:ext cx="1350012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T00</a:t>
            </a:r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1763688" y="2973825"/>
            <a:ext cx="1423525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T03</a:t>
            </a:r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1818317" y="4663182"/>
            <a:ext cx="1368895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T10</a:t>
            </a:r>
            <a:endParaRPr lang="de-DE"/>
          </a:p>
        </p:txBody>
      </p:sp>
      <p:cxnSp>
        <p:nvCxnSpPr>
          <p:cNvPr id="16" name="Straight Arrow Connector 15"/>
          <p:cNvCxnSpPr>
            <a:endCxn id="5" idx="1"/>
          </p:cNvCxnSpPr>
          <p:nvPr/>
        </p:nvCxnSpPr>
        <p:spPr>
          <a:xfrm>
            <a:off x="2503017" y="781972"/>
            <a:ext cx="11234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9" idx="0"/>
          </p:cNvCxnSpPr>
          <p:nvPr/>
        </p:nvCxnSpPr>
        <p:spPr>
          <a:xfrm flipH="1">
            <a:off x="2475451" y="781972"/>
            <a:ext cx="22746" cy="21918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004048" y="78197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530236" y="618820"/>
            <a:ext cx="87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COM</a:t>
            </a:r>
            <a:endParaRPr lang="de-DE"/>
          </a:p>
        </p:txBody>
      </p:sp>
      <p:cxnSp>
        <p:nvCxnSpPr>
          <p:cNvPr id="29" name="Straight Connector 28"/>
          <p:cNvCxnSpPr>
            <a:stCxn id="8" idx="3"/>
          </p:cNvCxnSpPr>
          <p:nvPr/>
        </p:nvCxnSpPr>
        <p:spPr>
          <a:xfrm>
            <a:off x="2319084" y="1783062"/>
            <a:ext cx="4413156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726598" y="1783062"/>
            <a:ext cx="0" cy="563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726598" y="2347012"/>
            <a:ext cx="0" cy="2592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0" idx="3"/>
          </p:cNvCxnSpPr>
          <p:nvPr/>
        </p:nvCxnSpPr>
        <p:spPr>
          <a:xfrm flipH="1">
            <a:off x="3187212" y="4951214"/>
            <a:ext cx="35393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9" idx="3"/>
          </p:cNvCxnSpPr>
          <p:nvPr/>
        </p:nvCxnSpPr>
        <p:spPr>
          <a:xfrm flipH="1">
            <a:off x="3187213" y="3261857"/>
            <a:ext cx="35393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2376" y="3077191"/>
            <a:ext cx="1185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Count n+2</a:t>
            </a:r>
            <a:endParaRPr lang="de-DE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1658152" y="2347687"/>
            <a:ext cx="1947948" cy="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44078" y="2072848"/>
            <a:ext cx="0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44326" y="4663182"/>
            <a:ext cx="973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Count 1 (</a:t>
            </a:r>
            <a:r>
              <a:rPr lang="de-DE" err="1" smtClean="0"/>
              <a:t>toggle</a:t>
            </a:r>
            <a:r>
              <a:rPr lang="de-DE" smtClean="0"/>
              <a:t>)</a:t>
            </a:r>
            <a:endParaRPr lang="de-DE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655988" y="1197263"/>
            <a:ext cx="2163" cy="2977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4" idx="0"/>
          </p:cNvCxnSpPr>
          <p:nvPr/>
        </p:nvCxnSpPr>
        <p:spPr>
          <a:xfrm>
            <a:off x="4421566" y="1197263"/>
            <a:ext cx="0" cy="875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42895" y="832294"/>
            <a:ext cx="1161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smtClean="0"/>
              <a:t>Match </a:t>
            </a:r>
            <a:r>
              <a:rPr lang="de-DE" sz="1400" err="1" smtClean="0"/>
              <a:t>reload</a:t>
            </a:r>
            <a:endParaRPr lang="de-DE" sz="1400"/>
          </a:p>
          <a:p>
            <a:r>
              <a:rPr lang="de-DE" sz="1400" smtClean="0"/>
              <a:t>( </a:t>
            </a:r>
            <a:r>
              <a:rPr lang="de-DE" sz="1400" err="1" smtClean="0"/>
              <a:t>Seg_tn</a:t>
            </a:r>
            <a:r>
              <a:rPr lang="de-DE" sz="1400" smtClean="0"/>
              <a:t>)</a:t>
            </a:r>
            <a:endParaRPr lang="de-DE" sz="1400"/>
          </a:p>
        </p:txBody>
      </p:sp>
      <p:sp>
        <p:nvSpPr>
          <p:cNvPr id="57" name="TextBox 56"/>
          <p:cNvSpPr txBox="1"/>
          <p:nvPr/>
        </p:nvSpPr>
        <p:spPr>
          <a:xfrm>
            <a:off x="7559824" y="253435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=  DMA </a:t>
            </a:r>
            <a:r>
              <a:rPr lang="de-DE" err="1" smtClean="0"/>
              <a:t>trigger</a:t>
            </a:r>
            <a:endParaRPr lang="de-DE"/>
          </a:p>
        </p:txBody>
      </p:sp>
      <p:cxnSp>
        <p:nvCxnSpPr>
          <p:cNvPr id="60" name="Straight Arrow Connector 59"/>
          <p:cNvCxnSpPr>
            <a:endCxn id="7" idx="1"/>
          </p:cNvCxnSpPr>
          <p:nvPr/>
        </p:nvCxnSpPr>
        <p:spPr>
          <a:xfrm>
            <a:off x="2503017" y="4356866"/>
            <a:ext cx="1103083" cy="6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513229" y="5527278"/>
            <a:ext cx="10772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10" idx="0"/>
          </p:cNvCxnSpPr>
          <p:nvPr/>
        </p:nvCxnSpPr>
        <p:spPr>
          <a:xfrm flipH="1">
            <a:off x="2502765" y="4363236"/>
            <a:ext cx="254" cy="299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0" idx="2"/>
          </p:cNvCxnSpPr>
          <p:nvPr/>
        </p:nvCxnSpPr>
        <p:spPr>
          <a:xfrm>
            <a:off x="2502765" y="5239246"/>
            <a:ext cx="252" cy="282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79513" y="186772"/>
            <a:ext cx="6264696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Box 64"/>
          <p:cNvSpPr txBox="1"/>
          <p:nvPr/>
        </p:nvSpPr>
        <p:spPr>
          <a:xfrm>
            <a:off x="7565578" y="4178570"/>
            <a:ext cx="167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SEG_A</a:t>
            </a:r>
            <a:endParaRPr lang="de-DE"/>
          </a:p>
        </p:txBody>
      </p:sp>
      <p:sp>
        <p:nvSpPr>
          <p:cNvPr id="66" name="TextBox 65"/>
          <p:cNvSpPr txBox="1"/>
          <p:nvPr/>
        </p:nvSpPr>
        <p:spPr>
          <a:xfrm>
            <a:off x="7570858" y="5330698"/>
            <a:ext cx="167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SEG_B</a:t>
            </a:r>
            <a:endParaRPr lang="de-DE"/>
          </a:p>
        </p:txBody>
      </p:sp>
      <p:cxnSp>
        <p:nvCxnSpPr>
          <p:cNvPr id="67" name="Straight Arrow Connector 66"/>
          <p:cNvCxnSpPr>
            <a:endCxn id="71" idx="1"/>
          </p:cNvCxnSpPr>
          <p:nvPr/>
        </p:nvCxnSpPr>
        <p:spPr>
          <a:xfrm>
            <a:off x="5220072" y="4363236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72" idx="1"/>
          </p:cNvCxnSpPr>
          <p:nvPr/>
        </p:nvCxnSpPr>
        <p:spPr>
          <a:xfrm flipV="1">
            <a:off x="5220072" y="5515364"/>
            <a:ext cx="216024" cy="119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5436096" y="515454"/>
            <a:ext cx="864096" cy="5760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P1</a:t>
            </a:r>
            <a:endParaRPr lang="de-DE"/>
          </a:p>
        </p:txBody>
      </p:sp>
      <p:sp>
        <p:nvSpPr>
          <p:cNvPr id="71" name="Rectangle 70"/>
          <p:cNvSpPr/>
          <p:nvPr/>
        </p:nvSpPr>
        <p:spPr>
          <a:xfrm>
            <a:off x="5436096" y="4075204"/>
            <a:ext cx="864096" cy="5760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P2</a:t>
            </a:r>
            <a:endParaRPr lang="de-DE"/>
          </a:p>
        </p:txBody>
      </p:sp>
      <p:sp>
        <p:nvSpPr>
          <p:cNvPr id="72" name="Rectangle 71"/>
          <p:cNvSpPr/>
          <p:nvPr/>
        </p:nvSpPr>
        <p:spPr>
          <a:xfrm>
            <a:off x="5436096" y="5227332"/>
            <a:ext cx="864096" cy="5760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P5</a:t>
            </a:r>
            <a:endParaRPr lang="de-DE"/>
          </a:p>
        </p:txBody>
      </p:sp>
      <p:cxnSp>
        <p:nvCxnSpPr>
          <p:cNvPr id="73" name="Straight Arrow Connector 72"/>
          <p:cNvCxnSpPr>
            <a:stCxn id="72" idx="3"/>
            <a:endCxn id="66" idx="1"/>
          </p:cNvCxnSpPr>
          <p:nvPr/>
        </p:nvCxnSpPr>
        <p:spPr>
          <a:xfrm>
            <a:off x="6300192" y="5515364"/>
            <a:ext cx="12706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1" idx="3"/>
            <a:endCxn id="65" idx="1"/>
          </p:cNvCxnSpPr>
          <p:nvPr/>
        </p:nvCxnSpPr>
        <p:spPr>
          <a:xfrm>
            <a:off x="6300192" y="4363236"/>
            <a:ext cx="12653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0" idx="3"/>
            <a:endCxn id="26" idx="1"/>
          </p:cNvCxnSpPr>
          <p:nvPr/>
        </p:nvCxnSpPr>
        <p:spPr>
          <a:xfrm>
            <a:off x="6300192" y="803486"/>
            <a:ext cx="12300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91792" y="6124591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smtClean="0"/>
              <a:t>RL78G13</a:t>
            </a:r>
            <a:endParaRPr lang="de-DE" b="1"/>
          </a:p>
        </p:txBody>
      </p:sp>
      <p:sp>
        <p:nvSpPr>
          <p:cNvPr id="92" name="TextBox 91"/>
          <p:cNvSpPr txBox="1"/>
          <p:nvPr/>
        </p:nvSpPr>
        <p:spPr>
          <a:xfrm>
            <a:off x="199269" y="1598396"/>
            <a:ext cx="75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 smtClean="0"/>
              <a:t>Timer</a:t>
            </a:r>
            <a:endParaRPr lang="de-DE"/>
          </a:p>
        </p:txBody>
      </p:sp>
      <p:sp>
        <p:nvSpPr>
          <p:cNvPr id="53" name="Isosceles Triangle 52"/>
          <p:cNvSpPr/>
          <p:nvPr/>
        </p:nvSpPr>
        <p:spPr>
          <a:xfrm>
            <a:off x="7386400" y="2534353"/>
            <a:ext cx="215213" cy="25667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6" name="Straight Connector 75"/>
          <p:cNvCxnSpPr/>
          <p:nvPr/>
        </p:nvCxnSpPr>
        <p:spPr>
          <a:xfrm flipH="1">
            <a:off x="1658152" y="1197264"/>
            <a:ext cx="2763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Isosceles Triangle 140"/>
          <p:cNvSpPr/>
          <p:nvPr/>
        </p:nvSpPr>
        <p:spPr>
          <a:xfrm>
            <a:off x="3110473" y="460127"/>
            <a:ext cx="215213" cy="25667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Isosceles Triangle 141"/>
          <p:cNvSpPr/>
          <p:nvPr/>
        </p:nvSpPr>
        <p:spPr>
          <a:xfrm>
            <a:off x="3101713" y="2014079"/>
            <a:ext cx="215213" cy="256674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Isosceles Triangle 142"/>
          <p:cNvSpPr/>
          <p:nvPr/>
        </p:nvSpPr>
        <p:spPr>
          <a:xfrm>
            <a:off x="3109363" y="4050233"/>
            <a:ext cx="215213" cy="25667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Isosceles Triangle 143"/>
          <p:cNvSpPr/>
          <p:nvPr/>
        </p:nvSpPr>
        <p:spPr>
          <a:xfrm>
            <a:off x="3079607" y="5571693"/>
            <a:ext cx="215213" cy="25667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66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Microsoft Office PowerPoint</Application>
  <PresentationFormat>On-screen Show (4:3)</PresentationFormat>
  <Paragraphs>208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Renesas Electronics Europe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ParodiG</dc:creator>
  <cp:lastModifiedBy>ParodiG</cp:lastModifiedBy>
  <cp:revision>42</cp:revision>
  <dcterms:created xsi:type="dcterms:W3CDTF">2013-07-17T10:35:41Z</dcterms:created>
  <dcterms:modified xsi:type="dcterms:W3CDTF">2013-08-19T12:44:02Z</dcterms:modified>
</cp:coreProperties>
</file>