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Source Code Pro"/>
      <p:regular r:id="rId34"/>
      <p:bold r:id="rId35"/>
      <p:italic r:id="rId36"/>
      <p:boldItalic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SourceCodePro-bold.fntdata"/><Relationship Id="rId12" Type="http://schemas.openxmlformats.org/officeDocument/2006/relationships/slide" Target="slides/slide7.xml"/><Relationship Id="rId34" Type="http://schemas.openxmlformats.org/officeDocument/2006/relationships/font" Target="fonts/SourceCodePro-regular.fntdata"/><Relationship Id="rId15" Type="http://schemas.openxmlformats.org/officeDocument/2006/relationships/slide" Target="slides/slide10.xml"/><Relationship Id="rId37" Type="http://schemas.openxmlformats.org/officeDocument/2006/relationships/font" Target="fonts/SourceCodePro-boldItalic.fntdata"/><Relationship Id="rId14" Type="http://schemas.openxmlformats.org/officeDocument/2006/relationships/slide" Target="slides/slide9.xml"/><Relationship Id="rId36" Type="http://schemas.openxmlformats.org/officeDocument/2006/relationships/font" Target="fonts/SourceCodePro-italic.fntdata"/><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3c31fc3e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3c31fc3e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3c31fc3e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3c31fc3e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3c31fc3e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3c31fc3e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fbafc330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fbafc330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6038355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6038355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3c31fc3e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3c31fc3e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fbafc330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fbafc33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3c31fc3e8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3c31fc3e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fbafc33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fbafc33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3c31fc3e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3c31fc3e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3c31fc3e8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3c31fc3e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3c31fc3e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3c31fc3e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3c31fc3e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3c31fc3e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3c31fc3e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3c31fc3e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3c31fc3e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3c31fc3e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Adding a System Call</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3657600" rtl="0" algn="l">
              <a:spcBef>
                <a:spcPts val="0"/>
              </a:spcBef>
              <a:spcAft>
                <a:spcPts val="0"/>
              </a:spcAft>
              <a:buNone/>
            </a:pPr>
            <a:r>
              <a:rPr lang="en" sz="2400"/>
              <a:t>– Sireejaa</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309975" y="18397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this to usys.S</a:t>
            </a:r>
            <a:endParaRPr/>
          </a:p>
        </p:txBody>
      </p:sp>
      <p:pic>
        <p:nvPicPr>
          <p:cNvPr id="127" name="Google Shape;127;p22"/>
          <p:cNvPicPr preferRelativeResize="0"/>
          <p:nvPr/>
        </p:nvPicPr>
        <p:blipFill>
          <a:blip r:embed="rId3">
            <a:alphaModFix/>
          </a:blip>
          <a:stretch>
            <a:fillRect/>
          </a:stretch>
        </p:blipFill>
        <p:spPr>
          <a:xfrm>
            <a:off x="5812000" y="1839700"/>
            <a:ext cx="2038350" cy="895350"/>
          </a:xfrm>
          <a:prstGeom prst="rect">
            <a:avLst/>
          </a:prstGeom>
          <a:noFill/>
          <a:ln>
            <a:noFill/>
          </a:ln>
        </p:spPr>
      </p:pic>
      <p:grpSp>
        <p:nvGrpSpPr>
          <p:cNvPr id="128" name="Google Shape;128;p22"/>
          <p:cNvGrpSpPr/>
          <p:nvPr/>
        </p:nvGrpSpPr>
        <p:grpSpPr>
          <a:xfrm>
            <a:off x="1290665" y="3048923"/>
            <a:ext cx="2038404" cy="1854095"/>
            <a:chOff x="6803275" y="395363"/>
            <a:chExt cx="2212050" cy="2537076"/>
          </a:xfrm>
        </p:grpSpPr>
        <p:pic>
          <p:nvPicPr>
            <p:cNvPr id="129" name="Google Shape;129;p22"/>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30" name="Google Shape;130;p22"/>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31" name="Google Shape;131;p2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The extension is capital ‘S’</a:t>
              </a:r>
              <a:endParaRPr b="1" sz="1200">
                <a:solidFill>
                  <a:schemeClr val="dk1"/>
                </a:solidFill>
                <a:latin typeface="Raleway"/>
                <a:ea typeface="Raleway"/>
                <a:cs typeface="Raleway"/>
                <a:sym typeface="Raleway"/>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idx="1" type="subTitle"/>
          </p:nvPr>
        </p:nvSpPr>
        <p:spPr>
          <a:xfrm>
            <a:off x="309975" y="1839701"/>
            <a:ext cx="4045200" cy="1345500"/>
          </a:xfrm>
          <a:prstGeom prst="rect">
            <a:avLst/>
          </a:prstGeom>
        </p:spPr>
        <p:txBody>
          <a:bodyPr anchorCtr="0" anchor="t" bIns="91425" lIns="91425" spcFirstLastPara="1" rIns="91425" wrap="square" tIns="91425">
            <a:normAutofit/>
          </a:bodyPr>
          <a:lstStyle/>
          <a:p>
            <a:pPr indent="0" lvl="0" marL="685800" rtl="0" algn="l">
              <a:lnSpc>
                <a:spcPct val="115000"/>
              </a:lnSpc>
              <a:spcBef>
                <a:spcPts val="0"/>
              </a:spcBef>
              <a:spcAft>
                <a:spcPts val="0"/>
              </a:spcAft>
              <a:buNone/>
            </a:pPr>
            <a:r>
              <a:rPr lang="en"/>
              <a:t>Add actual function to syscall.c</a:t>
            </a:r>
            <a:endParaRPr/>
          </a:p>
          <a:p>
            <a:pPr indent="0" lvl="0" marL="0" rtl="0" algn="ctr">
              <a:spcBef>
                <a:spcPts val="0"/>
              </a:spcBef>
              <a:spcAft>
                <a:spcPts val="0"/>
              </a:spcAft>
              <a:buNone/>
            </a:pPr>
            <a:r>
              <a:t/>
            </a:r>
            <a:endParaRPr/>
          </a:p>
        </p:txBody>
      </p:sp>
      <p:pic>
        <p:nvPicPr>
          <p:cNvPr id="137" name="Google Shape;137;p23"/>
          <p:cNvPicPr preferRelativeResize="0"/>
          <p:nvPr/>
        </p:nvPicPr>
        <p:blipFill>
          <a:blip r:embed="rId3">
            <a:alphaModFix/>
          </a:blip>
          <a:stretch>
            <a:fillRect/>
          </a:stretch>
        </p:blipFill>
        <p:spPr>
          <a:xfrm>
            <a:off x="5118025" y="847376"/>
            <a:ext cx="3695700" cy="752475"/>
          </a:xfrm>
          <a:prstGeom prst="rect">
            <a:avLst/>
          </a:prstGeom>
          <a:noFill/>
          <a:ln>
            <a:noFill/>
          </a:ln>
        </p:spPr>
      </p:pic>
      <p:pic>
        <p:nvPicPr>
          <p:cNvPr id="138" name="Google Shape;138;p23"/>
          <p:cNvPicPr preferRelativeResize="0"/>
          <p:nvPr/>
        </p:nvPicPr>
        <p:blipFill>
          <a:blip r:embed="rId4">
            <a:alphaModFix/>
          </a:blip>
          <a:stretch>
            <a:fillRect/>
          </a:stretch>
        </p:blipFill>
        <p:spPr>
          <a:xfrm>
            <a:off x="5622000" y="2418576"/>
            <a:ext cx="2876550" cy="120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 type="subTitle"/>
          </p:nvPr>
        </p:nvSpPr>
        <p:spPr>
          <a:xfrm>
            <a:off x="309975" y="1839701"/>
            <a:ext cx="4045200" cy="1345500"/>
          </a:xfrm>
          <a:prstGeom prst="rect">
            <a:avLst/>
          </a:prstGeom>
        </p:spPr>
        <p:txBody>
          <a:bodyPr anchorCtr="0" anchor="t" bIns="91425" lIns="91425" spcFirstLastPara="1" rIns="91425" wrap="square" tIns="91425">
            <a:normAutofit fontScale="85000" lnSpcReduction="20000"/>
          </a:bodyPr>
          <a:lstStyle/>
          <a:p>
            <a:pPr indent="0" lvl="0" marL="685800" rtl="0" algn="l">
              <a:lnSpc>
                <a:spcPct val="115000"/>
              </a:lnSpc>
              <a:spcBef>
                <a:spcPts val="0"/>
              </a:spcBef>
              <a:spcAft>
                <a:spcPts val="0"/>
              </a:spcAft>
              <a:buNone/>
            </a:pPr>
            <a:r>
              <a:rPr lang="en"/>
              <a:t>Create another file ps.c</a:t>
            </a:r>
            <a:endParaRPr/>
          </a:p>
          <a:p>
            <a:pPr indent="0" lvl="0" marL="685800" rtl="0" algn="l">
              <a:lnSpc>
                <a:spcPct val="115000"/>
              </a:lnSpc>
              <a:spcBef>
                <a:spcPts val="0"/>
              </a:spcBef>
              <a:spcAft>
                <a:spcPts val="0"/>
              </a:spcAft>
              <a:buNone/>
            </a:pPr>
            <a:r>
              <a:rPr lang="en"/>
              <a:t>Application that actually calls cps</a:t>
            </a:r>
            <a:endParaRPr/>
          </a:p>
          <a:p>
            <a:pPr indent="0" lvl="0" marL="685800" rtl="0" algn="l">
              <a:lnSpc>
                <a:spcPct val="115000"/>
              </a:lnSpc>
              <a:spcBef>
                <a:spcPts val="0"/>
              </a:spcBef>
              <a:spcAft>
                <a:spcPts val="0"/>
              </a:spcAft>
              <a:buNone/>
            </a:pPr>
            <a:r>
              <a:t/>
            </a:r>
            <a:endParaRPr/>
          </a:p>
          <a:p>
            <a:pPr indent="0" lvl="0" marL="0" rtl="0" algn="ctr">
              <a:spcBef>
                <a:spcPts val="0"/>
              </a:spcBef>
              <a:spcAft>
                <a:spcPts val="0"/>
              </a:spcAft>
              <a:buNone/>
            </a:pPr>
            <a:r>
              <a:t/>
            </a:r>
            <a:endParaRPr/>
          </a:p>
        </p:txBody>
      </p:sp>
      <p:pic>
        <p:nvPicPr>
          <p:cNvPr id="144" name="Google Shape;144;p24"/>
          <p:cNvPicPr preferRelativeResize="0"/>
          <p:nvPr/>
        </p:nvPicPr>
        <p:blipFill>
          <a:blip r:embed="rId3">
            <a:alphaModFix/>
          </a:blip>
          <a:stretch>
            <a:fillRect/>
          </a:stretch>
        </p:blipFill>
        <p:spPr>
          <a:xfrm>
            <a:off x="5322825" y="144128"/>
            <a:ext cx="2843325" cy="3041075"/>
          </a:xfrm>
          <a:prstGeom prst="rect">
            <a:avLst/>
          </a:prstGeom>
          <a:noFill/>
          <a:ln>
            <a:noFill/>
          </a:ln>
        </p:spPr>
      </p:pic>
      <p:pic>
        <p:nvPicPr>
          <p:cNvPr id="145" name="Google Shape;145;p24"/>
          <p:cNvPicPr preferRelativeResize="0"/>
          <p:nvPr/>
        </p:nvPicPr>
        <p:blipFill>
          <a:blip r:embed="rId4">
            <a:alphaModFix/>
          </a:blip>
          <a:stretch>
            <a:fillRect/>
          </a:stretch>
        </p:blipFill>
        <p:spPr>
          <a:xfrm>
            <a:off x="6066675" y="3307951"/>
            <a:ext cx="1653499" cy="165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1" type="subTitle"/>
          </p:nvPr>
        </p:nvSpPr>
        <p:spPr>
          <a:xfrm>
            <a:off x="265500" y="1506651"/>
            <a:ext cx="4045200" cy="1345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 sz="1550">
                <a:latin typeface="Oswald"/>
                <a:ea typeface="Oswald"/>
                <a:cs typeface="Oswald"/>
                <a:sym typeface="Oswald"/>
              </a:rPr>
              <a:t> </a:t>
            </a:r>
            <a:endParaRPr sz="1550">
              <a:latin typeface="Oswald"/>
              <a:ea typeface="Oswald"/>
              <a:cs typeface="Oswald"/>
              <a:sym typeface="Oswald"/>
            </a:endParaRPr>
          </a:p>
          <a:p>
            <a:pPr indent="0" lvl="0" marL="0" rtl="0" algn="l">
              <a:lnSpc>
                <a:spcPct val="105000"/>
              </a:lnSpc>
              <a:spcBef>
                <a:spcPts val="0"/>
              </a:spcBef>
              <a:spcAft>
                <a:spcPts val="0"/>
              </a:spcAft>
              <a:buSzPts val="275"/>
              <a:buNone/>
            </a:pPr>
            <a:r>
              <a:rPr lang="en" sz="1550">
                <a:latin typeface="Oswald"/>
                <a:ea typeface="Oswald"/>
                <a:cs typeface="Oswald"/>
                <a:sym typeface="Oswald"/>
              </a:rPr>
              <a:t>Create another file ps.c </a:t>
            </a:r>
            <a:endParaRPr sz="1550">
              <a:latin typeface="Oswald"/>
              <a:ea typeface="Oswald"/>
              <a:cs typeface="Oswald"/>
              <a:sym typeface="Oswald"/>
            </a:endParaRPr>
          </a:p>
          <a:p>
            <a:pPr indent="0" lvl="0" marL="0" rtl="0" algn="l">
              <a:lnSpc>
                <a:spcPct val="105000"/>
              </a:lnSpc>
              <a:spcBef>
                <a:spcPts val="0"/>
              </a:spcBef>
              <a:spcAft>
                <a:spcPts val="0"/>
              </a:spcAft>
              <a:buSzPts val="275"/>
              <a:buNone/>
            </a:pPr>
            <a:r>
              <a:t/>
            </a:r>
            <a:endParaRPr sz="1550">
              <a:latin typeface="Oswald"/>
              <a:ea typeface="Oswald"/>
              <a:cs typeface="Oswald"/>
              <a:sym typeface="Oswald"/>
            </a:endParaRPr>
          </a:p>
          <a:p>
            <a:pPr indent="0" lvl="0" marL="0" rtl="0" algn="l">
              <a:lnSpc>
                <a:spcPct val="105000"/>
              </a:lnSpc>
              <a:spcBef>
                <a:spcPts val="0"/>
              </a:spcBef>
              <a:spcAft>
                <a:spcPts val="0"/>
              </a:spcAft>
              <a:buSzPts val="275"/>
              <a:buNone/>
            </a:pPr>
            <a:r>
              <a:t/>
            </a:r>
            <a:endParaRPr sz="1550">
              <a:latin typeface="Oswald"/>
              <a:ea typeface="Oswald"/>
              <a:cs typeface="Oswald"/>
              <a:sym typeface="Oswald"/>
            </a:endParaRPr>
          </a:p>
          <a:p>
            <a:pPr indent="0" lvl="0" marL="0" rtl="0" algn="l">
              <a:lnSpc>
                <a:spcPct val="105000"/>
              </a:lnSpc>
              <a:spcBef>
                <a:spcPts val="0"/>
              </a:spcBef>
              <a:spcAft>
                <a:spcPts val="0"/>
              </a:spcAft>
              <a:buSzPts val="275"/>
              <a:buNone/>
            </a:pPr>
            <a:r>
              <a:rPr lang="en" sz="1550">
                <a:latin typeface="Oswald"/>
                <a:ea typeface="Oswald"/>
                <a:cs typeface="Oswald"/>
                <a:sym typeface="Oswald"/>
              </a:rPr>
              <a:t>It is the Application that actually calls cps</a:t>
            </a:r>
            <a:endParaRPr sz="1550">
              <a:latin typeface="Oswald"/>
              <a:ea typeface="Oswald"/>
              <a:cs typeface="Oswald"/>
              <a:sym typeface="Oswald"/>
            </a:endParaRPr>
          </a:p>
          <a:p>
            <a:pPr indent="0" lvl="0" marL="0" rtl="0" algn="ctr">
              <a:lnSpc>
                <a:spcPct val="90000"/>
              </a:lnSpc>
              <a:spcBef>
                <a:spcPts val="0"/>
              </a:spcBef>
              <a:spcAft>
                <a:spcPts val="0"/>
              </a:spcAft>
              <a:buSzPts val="275"/>
              <a:buNone/>
            </a:pPr>
            <a:r>
              <a:t/>
            </a:r>
            <a:endParaRPr sz="1550">
              <a:latin typeface="Oswald"/>
              <a:ea typeface="Oswald"/>
              <a:cs typeface="Oswald"/>
              <a:sym typeface="Oswald"/>
            </a:endParaRPr>
          </a:p>
          <a:p>
            <a:pPr indent="0" lvl="0" marL="0" rtl="0" algn="ctr">
              <a:lnSpc>
                <a:spcPct val="90000"/>
              </a:lnSpc>
              <a:spcBef>
                <a:spcPts val="0"/>
              </a:spcBef>
              <a:spcAft>
                <a:spcPts val="0"/>
              </a:spcAft>
              <a:buSzPts val="275"/>
              <a:buNone/>
            </a:pPr>
            <a:r>
              <a:t/>
            </a:r>
            <a:endParaRPr sz="875"/>
          </a:p>
        </p:txBody>
      </p:sp>
      <p:sp>
        <p:nvSpPr>
          <p:cNvPr id="151" name="Google Shape;151;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5"/>
          <p:cNvPicPr preferRelativeResize="0"/>
          <p:nvPr/>
        </p:nvPicPr>
        <p:blipFill>
          <a:blip r:embed="rId3">
            <a:alphaModFix/>
          </a:blip>
          <a:stretch>
            <a:fillRect/>
          </a:stretch>
        </p:blipFill>
        <p:spPr>
          <a:xfrm>
            <a:off x="4702901" y="362100"/>
            <a:ext cx="4131940" cy="44193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Makefile</a:t>
            </a:r>
            <a:endParaRPr/>
          </a:p>
        </p:txBody>
      </p:sp>
      <p:sp>
        <p:nvSpPr>
          <p:cNvPr id="158" name="Google Shape;158;p26"/>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XV6, the Makefile is a crucial component used for building and compiling the operating system kernel, user-level programs, and various parts of the system. XV6's Makefile is used in the context of its build system and includes rules and instructions for compiling the kernel and user-level programs.</a:t>
            </a:r>
            <a:endParaRPr/>
          </a:p>
        </p:txBody>
      </p:sp>
      <p:sp>
        <p:nvSpPr>
          <p:cNvPr id="159" name="Google Shape;159;p26"/>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XV6 Makefile typically includes rules for building the kernel, libraries, and user programs. It specifies compiler options, flags, and dependencies. For example, the Makefile might have rules for building the kernel image, which includes compiling various kernel source files and linking them together. It may also include rules for compiling user-level programs or device drivers.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 type="subTitle"/>
          </p:nvPr>
        </p:nvSpPr>
        <p:spPr>
          <a:xfrm>
            <a:off x="309975" y="18397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Modify the Makefile</a:t>
            </a:r>
            <a:endParaRPr/>
          </a:p>
        </p:txBody>
      </p:sp>
      <p:pic>
        <p:nvPicPr>
          <p:cNvPr id="165" name="Google Shape;165;p27"/>
          <p:cNvPicPr preferRelativeResize="0"/>
          <p:nvPr/>
        </p:nvPicPr>
        <p:blipFill>
          <a:blip r:embed="rId3">
            <a:alphaModFix/>
          </a:blip>
          <a:stretch>
            <a:fillRect/>
          </a:stretch>
        </p:blipFill>
        <p:spPr>
          <a:xfrm>
            <a:off x="5545175" y="0"/>
            <a:ext cx="2981325" cy="2705100"/>
          </a:xfrm>
          <a:prstGeom prst="rect">
            <a:avLst/>
          </a:prstGeom>
          <a:noFill/>
          <a:ln>
            <a:noFill/>
          </a:ln>
        </p:spPr>
      </p:pic>
      <p:pic>
        <p:nvPicPr>
          <p:cNvPr id="166" name="Google Shape;166;p27"/>
          <p:cNvPicPr preferRelativeResize="0"/>
          <p:nvPr/>
        </p:nvPicPr>
        <p:blipFill>
          <a:blip r:embed="rId4">
            <a:alphaModFix/>
          </a:blip>
          <a:stretch>
            <a:fillRect/>
          </a:stretch>
        </p:blipFill>
        <p:spPr>
          <a:xfrm>
            <a:off x="611313" y="2904525"/>
            <a:ext cx="8848725" cy="198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 </a:t>
            </a:r>
            <a:endParaRPr/>
          </a:p>
        </p:txBody>
      </p:sp>
      <p:sp>
        <p:nvSpPr>
          <p:cNvPr id="172" name="Google Shape;172;p28"/>
          <p:cNvSpPr txBox="1"/>
          <p:nvPr>
            <p:ph idx="1" type="subTitle"/>
          </p:nvPr>
        </p:nvSpPr>
        <p:spPr>
          <a:xfrm>
            <a:off x="430800" y="4351600"/>
            <a:ext cx="8282400" cy="615300"/>
          </a:xfrm>
          <a:prstGeom prst="rect">
            <a:avLst/>
          </a:prstGeom>
        </p:spPr>
        <p:txBody>
          <a:bodyPr anchorCtr="0" anchor="ctr" bIns="91425" lIns="91425" spcFirstLastPara="1" rIns="91425" wrap="square" tIns="91425">
            <a:normAutofit fontScale="92500" lnSpcReduction="20000"/>
          </a:bodyPr>
          <a:lstStyle/>
          <a:p>
            <a:pPr indent="0" lvl="0" marL="0" rtl="0" algn="ctr">
              <a:spcBef>
                <a:spcPts val="0"/>
              </a:spcBef>
              <a:spcAft>
                <a:spcPts val="0"/>
              </a:spcAft>
              <a:buNone/>
            </a:pPr>
            <a:r>
              <a:rPr lang="en"/>
              <a:t>Add code to proc .c</a:t>
            </a:r>
            <a:endParaRPr/>
          </a:p>
        </p:txBody>
      </p:sp>
      <p:pic>
        <p:nvPicPr>
          <p:cNvPr id="173" name="Google Shape;173;p28"/>
          <p:cNvPicPr preferRelativeResize="0"/>
          <p:nvPr/>
        </p:nvPicPr>
        <p:blipFill>
          <a:blip r:embed="rId3">
            <a:alphaModFix/>
          </a:blip>
          <a:stretch>
            <a:fillRect/>
          </a:stretch>
        </p:blipFill>
        <p:spPr>
          <a:xfrm>
            <a:off x="1678549" y="350175"/>
            <a:ext cx="6123525" cy="3831300"/>
          </a:xfrm>
          <a:prstGeom prst="rect">
            <a:avLst/>
          </a:prstGeom>
          <a:noFill/>
          <a:ln>
            <a:noFill/>
          </a:ln>
        </p:spPr>
      </p:pic>
      <p:grpSp>
        <p:nvGrpSpPr>
          <p:cNvPr id="174" name="Google Shape;174;p28"/>
          <p:cNvGrpSpPr/>
          <p:nvPr/>
        </p:nvGrpSpPr>
        <p:grpSpPr>
          <a:xfrm>
            <a:off x="7374452" y="3089485"/>
            <a:ext cx="1464598" cy="1703900"/>
            <a:chOff x="6803275" y="395363"/>
            <a:chExt cx="2212050" cy="2537076"/>
          </a:xfrm>
        </p:grpSpPr>
        <p:pic>
          <p:nvPicPr>
            <p:cNvPr id="175" name="Google Shape;175;p28"/>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76" name="Google Shape;176;p28"/>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77" name="Google Shape;177;p2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Incase of errors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Rename p-&gt;id to p-&gt;pid</a:t>
              </a:r>
              <a:endParaRPr sz="1200">
                <a:solidFill>
                  <a:schemeClr val="dk2"/>
                </a:solidFill>
                <a:latin typeface="Raleway"/>
                <a:ea typeface="Raleway"/>
                <a:cs typeface="Raleway"/>
                <a:sym typeface="Raleway"/>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Screen Shot 2015-11-20 at 9.47.21 AM.png" id="182" name="Google Shape;182;p29"/>
          <p:cNvPicPr preferRelativeResize="0"/>
          <p:nvPr/>
        </p:nvPicPr>
        <p:blipFill rotWithShape="1">
          <a:blip r:embed="rId3">
            <a:alphaModFix/>
          </a:blip>
          <a:srcRect b="0" l="4413" r="4404" t="0"/>
          <a:stretch/>
        </p:blipFill>
        <p:spPr>
          <a:xfrm>
            <a:off x="0" y="0"/>
            <a:ext cx="9144000" cy="5143504"/>
          </a:xfrm>
          <a:prstGeom prst="rect">
            <a:avLst/>
          </a:prstGeom>
          <a:noFill/>
          <a:ln>
            <a:noFill/>
          </a:ln>
        </p:spPr>
      </p:pic>
      <p:sp>
        <p:nvSpPr>
          <p:cNvPr id="183" name="Google Shape;183;p29"/>
          <p:cNvSpPr txBox="1"/>
          <p:nvPr>
            <p:ph type="title"/>
          </p:nvPr>
        </p:nvSpPr>
        <p:spPr>
          <a:xfrm>
            <a:off x="490250" y="528900"/>
            <a:ext cx="5678100" cy="4085700"/>
          </a:xfrm>
          <a:prstGeom prst="rect">
            <a:avLst/>
          </a:prstGeom>
        </p:spPr>
        <p:txBody>
          <a:bodyPr anchorCtr="0" anchor="t" bIns="91425" lIns="91425" spcFirstLastPara="1" rIns="91425" wrap="square" tIns="91425">
            <a:normAutofit/>
          </a:bodyPr>
          <a:lstStyle/>
          <a:p>
            <a:pPr indent="0" lvl="0" marL="685800" rtl="0" algn="l">
              <a:lnSpc>
                <a:spcPct val="115000"/>
              </a:lnSpc>
              <a:spcBef>
                <a:spcPts val="0"/>
              </a:spcBef>
              <a:spcAft>
                <a:spcPts val="0"/>
              </a:spcAft>
              <a:buNone/>
            </a:pPr>
            <a:r>
              <a:rPr lang="en"/>
              <a:t>Make-&gt;resolve errors</a:t>
            </a:r>
            <a:endParaRPr/>
          </a:p>
          <a:p>
            <a:pPr indent="0" lvl="0" marL="685800" rtl="0" algn="l">
              <a:lnSpc>
                <a:spcPct val="115000"/>
              </a:lnSpc>
              <a:spcBef>
                <a:spcPts val="0"/>
              </a:spcBef>
              <a:spcAft>
                <a:spcPts val="0"/>
              </a:spcAft>
              <a:buNone/>
            </a:pPr>
            <a:r>
              <a:rPr lang="en"/>
              <a:t>Make qemu-nox</a:t>
            </a:r>
            <a:endParaRPr/>
          </a:p>
          <a:p>
            <a:pPr indent="0" lvl="0" marL="0" rtl="0" algn="l">
              <a:spcBef>
                <a:spcPts val="0"/>
              </a:spcBef>
              <a:spcAft>
                <a:spcPts val="0"/>
              </a:spcAft>
              <a:buNone/>
            </a:pPr>
            <a:r>
              <a:t/>
            </a:r>
            <a:endParaRPr/>
          </a:p>
        </p:txBody>
      </p:sp>
      <p:grpSp>
        <p:nvGrpSpPr>
          <p:cNvPr id="184" name="Google Shape;184;p29"/>
          <p:cNvGrpSpPr/>
          <p:nvPr/>
        </p:nvGrpSpPr>
        <p:grpSpPr>
          <a:xfrm>
            <a:off x="6781388" y="2464035"/>
            <a:ext cx="2212050" cy="2537076"/>
            <a:chOff x="6803275" y="395363"/>
            <a:chExt cx="2212050" cy="2537076"/>
          </a:xfrm>
        </p:grpSpPr>
        <p:pic>
          <p:nvPicPr>
            <p:cNvPr id="185" name="Google Shape;185;p29"/>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86" name="Google Shape;186;p29"/>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87" name="Google Shape;187;p2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Incase of errors recheck all the previous staements</a:t>
              </a:r>
              <a:endParaRPr b="1" sz="1200">
                <a:solidFill>
                  <a:schemeClr val="dk1"/>
                </a:solidFill>
                <a:latin typeface="Raleway"/>
                <a:ea typeface="Raleway"/>
                <a:cs typeface="Raleway"/>
                <a:sym typeface="Raleway"/>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30"/>
          <p:cNvSpPr txBox="1"/>
          <p:nvPr>
            <p:ph idx="1" type="body"/>
          </p:nvPr>
        </p:nvSpPr>
        <p:spPr>
          <a:xfrm>
            <a:off x="4832750" y="980400"/>
            <a:ext cx="4033800" cy="318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000">
                <a:solidFill>
                  <a:schemeClr val="dk1"/>
                </a:solidFill>
              </a:rPr>
              <a:t>l</a:t>
            </a:r>
            <a:r>
              <a:rPr b="1" lang="en" sz="3000">
                <a:solidFill>
                  <a:schemeClr val="dk1"/>
                </a:solidFill>
              </a:rPr>
              <a:t>s command’s output</a:t>
            </a:r>
            <a:endParaRPr sz="3000">
              <a:solidFill>
                <a:schemeClr val="dk1"/>
              </a:solidFill>
            </a:endParaRPr>
          </a:p>
          <a:p>
            <a:pPr indent="0" lvl="0" marL="0" rtl="0" algn="l">
              <a:spcBef>
                <a:spcPts val="1600"/>
              </a:spcBef>
              <a:spcAft>
                <a:spcPts val="1200"/>
              </a:spcAft>
              <a:buClr>
                <a:schemeClr val="dk2"/>
              </a:buClr>
              <a:buSzPts val="1100"/>
              <a:buFont typeface="Arial"/>
              <a:buNone/>
            </a:pPr>
            <a:r>
              <a:rPr lang="en" sz="1800">
                <a:solidFill>
                  <a:srgbClr val="000000"/>
                </a:solidFill>
              </a:rPr>
              <a:t>It lists our ps also.</a:t>
            </a:r>
            <a:endParaRPr sz="1800">
              <a:solidFill>
                <a:srgbClr val="000000"/>
              </a:solidFill>
            </a:endParaRPr>
          </a:p>
        </p:txBody>
      </p:sp>
      <p:pic>
        <p:nvPicPr>
          <p:cNvPr id="193" name="Google Shape;193;p30"/>
          <p:cNvPicPr preferRelativeResize="0"/>
          <p:nvPr/>
        </p:nvPicPr>
        <p:blipFill>
          <a:blip r:embed="rId3">
            <a:alphaModFix/>
          </a:blip>
          <a:stretch>
            <a:fillRect/>
          </a:stretch>
        </p:blipFill>
        <p:spPr>
          <a:xfrm>
            <a:off x="152400" y="152400"/>
            <a:ext cx="3374054"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31"/>
          <p:cNvSpPr txBox="1"/>
          <p:nvPr>
            <p:ph idx="1" type="body"/>
          </p:nvPr>
        </p:nvSpPr>
        <p:spPr>
          <a:xfrm>
            <a:off x="4832750" y="980400"/>
            <a:ext cx="4033800" cy="318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000">
                <a:solidFill>
                  <a:schemeClr val="dk1"/>
                </a:solidFill>
              </a:rPr>
              <a:t>ps</a:t>
            </a:r>
            <a:r>
              <a:rPr b="1" lang="en" sz="3000">
                <a:solidFill>
                  <a:schemeClr val="dk1"/>
                </a:solidFill>
              </a:rPr>
              <a:t> command’s output</a:t>
            </a:r>
            <a:endParaRPr sz="3000">
              <a:solidFill>
                <a:schemeClr val="dk1"/>
              </a:solidFill>
            </a:endParaRPr>
          </a:p>
          <a:p>
            <a:pPr indent="0" lvl="0" marL="0" rtl="0" algn="l">
              <a:spcBef>
                <a:spcPts val="1600"/>
              </a:spcBef>
              <a:spcAft>
                <a:spcPts val="1200"/>
              </a:spcAft>
              <a:buClr>
                <a:schemeClr val="dk2"/>
              </a:buClr>
              <a:buSzPts val="1100"/>
              <a:buFont typeface="Arial"/>
              <a:buNone/>
            </a:pPr>
            <a:r>
              <a:rPr lang="en" sz="1800">
                <a:solidFill>
                  <a:srgbClr val="000000"/>
                </a:solidFill>
              </a:rPr>
              <a:t>Here, the output shows the three processes in the system, two of which are in sleeping state and one is running.</a:t>
            </a:r>
            <a:endParaRPr sz="1800">
              <a:solidFill>
                <a:srgbClr val="000000"/>
              </a:solidFill>
            </a:endParaRPr>
          </a:p>
        </p:txBody>
      </p:sp>
      <p:pic>
        <p:nvPicPr>
          <p:cNvPr id="199" name="Google Shape;199;p31"/>
          <p:cNvPicPr preferRelativeResize="0"/>
          <p:nvPr/>
        </p:nvPicPr>
        <p:blipFill>
          <a:blip r:embed="rId3">
            <a:alphaModFix/>
          </a:blip>
          <a:stretch>
            <a:fillRect/>
          </a:stretch>
        </p:blipFill>
        <p:spPr>
          <a:xfrm>
            <a:off x="330275" y="1560550"/>
            <a:ext cx="3152775" cy="161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dk1"/>
                </a:solidFill>
              </a:rPr>
              <a:t>ADD a system call to XV6 OS</a:t>
            </a:r>
            <a:endParaRPr sz="2400"/>
          </a:p>
        </p:txBody>
      </p:sp>
      <p:sp>
        <p:nvSpPr>
          <p:cNvPr id="69" name="Google Shape;69;p14"/>
          <p:cNvSpPr txBox="1"/>
          <p:nvPr>
            <p:ph idx="4294967295" type="title"/>
          </p:nvPr>
        </p:nvSpPr>
        <p:spPr>
          <a:xfrm>
            <a:off x="535775" y="1953300"/>
            <a:ext cx="5197200" cy="1994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400">
                <a:solidFill>
                  <a:srgbClr val="374151"/>
                </a:solidFill>
                <a:latin typeface="Arial"/>
                <a:ea typeface="Arial"/>
                <a:cs typeface="Arial"/>
                <a:sym typeface="Arial"/>
              </a:rPr>
              <a:t>The system call, named "cps," allows for the retrieval and printing of the current state of a process within the operating system. This essential function provides valuable insights into the operational status and characteristics of a given process, facilitating debugging, monitoring, and system analysis by revealing crucial information about the process's execution and resource utilization.</a:t>
            </a:r>
            <a:endParaRPr sz="1900">
              <a:latin typeface="Arial"/>
              <a:ea typeface="Arial"/>
              <a:cs typeface="Arial"/>
              <a:sym typeface="Arial"/>
            </a:endParaRPr>
          </a:p>
          <a:p>
            <a:pPr indent="0" lvl="0" marL="0" rtl="0" algn="l">
              <a:lnSpc>
                <a:spcPct val="115000"/>
              </a:lnSpc>
              <a:spcBef>
                <a:spcPts val="1600"/>
              </a:spcBef>
              <a:spcAft>
                <a:spcPts val="1600"/>
              </a:spcAft>
              <a:buNone/>
            </a:pPr>
            <a:r>
              <a:t/>
            </a:r>
            <a:endParaRPr sz="1400">
              <a:solidFill>
                <a:srgbClr val="374151"/>
              </a:solidFill>
              <a:latin typeface="Arial"/>
              <a:ea typeface="Arial"/>
              <a:cs typeface="Arial"/>
              <a:sym typeface="Arial"/>
            </a:endParaRPr>
          </a:p>
        </p:txBody>
      </p:sp>
      <p:pic>
        <p:nvPicPr>
          <p:cNvPr id="70" name="Google Shape;70;p14"/>
          <p:cNvPicPr preferRelativeResize="0"/>
          <p:nvPr/>
        </p:nvPicPr>
        <p:blipFill>
          <a:blip r:embed="rId3">
            <a:alphaModFix/>
          </a:blip>
          <a:stretch>
            <a:fillRect/>
          </a:stretch>
        </p:blipFill>
        <p:spPr>
          <a:xfrm>
            <a:off x="5914600" y="1595625"/>
            <a:ext cx="3106224" cy="24826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Syscall.h and defs.h </a:t>
            </a:r>
            <a:endParaRPr/>
          </a:p>
        </p:txBody>
      </p:sp>
      <p:sp>
        <p:nvSpPr>
          <p:cNvPr id="76" name="Google Shape;76;p1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374151"/>
                </a:solidFill>
                <a:highlight>
                  <a:schemeClr val="lt1"/>
                </a:highlight>
              </a:rPr>
              <a:t>In XV6, an educational operating system, syscall.h is a header file that defines system call numbers and their corresponding function prototypes. System calls are essential interfaces for user-level programs to request services from the kernel, such as file operations and process management. The file ensures correct system call usage by specifying system call numbers and function prototypes.</a:t>
            </a:r>
            <a:endParaRPr>
              <a:highlight>
                <a:schemeClr val="lt1"/>
              </a:highlight>
            </a:endParaRPr>
          </a:p>
        </p:txBody>
      </p:sp>
      <p:sp>
        <p:nvSpPr>
          <p:cNvPr id="77" name="Google Shape;77;p1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highlight>
                <a:schemeClr val="lt1"/>
              </a:highlight>
            </a:endParaRPr>
          </a:p>
          <a:p>
            <a:pPr indent="0" lvl="0" marL="0" rtl="0" algn="l">
              <a:spcBef>
                <a:spcPts val="1200"/>
              </a:spcBef>
              <a:spcAft>
                <a:spcPts val="0"/>
              </a:spcAft>
              <a:buNone/>
            </a:pPr>
            <a:r>
              <a:rPr lang="en">
                <a:highlight>
                  <a:schemeClr val="lt1"/>
                </a:highlight>
              </a:rPr>
              <a:t>In XV6, defs.h is a header file that contains various definitions, macros, and data structures used throughout the operating system's codebase. It provides essential declarations and constants that are widely used by different components of XV6, making it a central file for maintaining consistency and clarity in the source code.</a:t>
            </a:r>
            <a:endParaRPr>
              <a:highlight>
                <a:schemeClr val="lt1"/>
              </a:highlight>
            </a:endParaRPr>
          </a:p>
          <a:p>
            <a:pPr indent="0" lvl="0" marL="0" rtl="0" algn="l">
              <a:spcBef>
                <a:spcPts val="1200"/>
              </a:spcBef>
              <a:spcAft>
                <a:spcPts val="1200"/>
              </a:spcAft>
              <a:buNone/>
            </a:pPr>
            <a:r>
              <a:t/>
            </a:r>
            <a:endParaRPr>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6"/>
          <p:cNvSpPr txBox="1"/>
          <p:nvPr>
            <p:ph idx="1" type="subTitle"/>
          </p:nvPr>
        </p:nvSpPr>
        <p:spPr>
          <a:xfrm>
            <a:off x="265500" y="653700"/>
            <a:ext cx="4045200" cy="3836100"/>
          </a:xfrm>
          <a:prstGeom prst="rect">
            <a:avLst/>
          </a:prstGeom>
        </p:spPr>
        <p:txBody>
          <a:bodyPr anchorCtr="0" anchor="ctr" bIns="91425" lIns="91425" spcFirstLastPara="1" rIns="91425" wrap="square" tIns="91425">
            <a:normAutofit fontScale="62500" lnSpcReduction="20000"/>
          </a:bodyPr>
          <a:lstStyle/>
          <a:p>
            <a:pPr indent="0" lvl="0" marL="0" rtl="0" algn="l">
              <a:lnSpc>
                <a:spcPct val="115000"/>
              </a:lnSpc>
              <a:spcBef>
                <a:spcPts val="0"/>
              </a:spcBef>
              <a:spcAft>
                <a:spcPts val="0"/>
              </a:spcAft>
              <a:buNone/>
            </a:pPr>
            <a:r>
              <a:rPr b="1" lang="en" sz="3000">
                <a:solidFill>
                  <a:schemeClr val="dk1"/>
                </a:solidFill>
              </a:rPr>
              <a:t>Update the System Call Table: </a:t>
            </a:r>
            <a:endParaRPr b="1" sz="3000">
              <a:solidFill>
                <a:schemeClr val="dk1"/>
              </a:solidFill>
            </a:endParaRPr>
          </a:p>
          <a:p>
            <a:pPr indent="0" lvl="0" marL="0" rtl="0" algn="l">
              <a:lnSpc>
                <a:spcPct val="115000"/>
              </a:lnSpc>
              <a:spcBef>
                <a:spcPts val="1600"/>
              </a:spcBef>
              <a:spcAft>
                <a:spcPts val="0"/>
              </a:spcAft>
              <a:buNone/>
            </a:pPr>
            <a:r>
              <a:rPr b="1" lang="en" sz="3000">
                <a:solidFill>
                  <a:schemeClr val="dk1"/>
                </a:solidFill>
              </a:rPr>
              <a:t>In syscall.h, add an entry for your system call in the system call table. This table maps system call numbers to their corresponding functions.</a:t>
            </a:r>
            <a:endParaRPr b="1" sz="3000">
              <a:solidFill>
                <a:schemeClr val="dk1"/>
              </a:solidFill>
            </a:endParaRPr>
          </a:p>
          <a:p>
            <a:pPr indent="0" lvl="0" marL="0" rtl="0" algn="l">
              <a:lnSpc>
                <a:spcPct val="115000"/>
              </a:lnSpc>
              <a:spcBef>
                <a:spcPts val="1600"/>
              </a:spcBef>
              <a:spcAft>
                <a:spcPts val="0"/>
              </a:spcAft>
              <a:buNone/>
            </a:pPr>
            <a:r>
              <a:rPr lang="en" sz="1800"/>
              <a:t>He recently opened a camera shop near the Louvre in Paris. </a:t>
            </a:r>
            <a:endParaRPr sz="1800"/>
          </a:p>
          <a:p>
            <a:pPr indent="0" lvl="0" marL="0" rtl="0" algn="l">
              <a:lnSpc>
                <a:spcPct val="115000"/>
              </a:lnSpc>
              <a:spcBef>
                <a:spcPts val="1600"/>
              </a:spcBef>
              <a:spcAft>
                <a:spcPts val="1600"/>
              </a:spcAft>
              <a:buNone/>
            </a:pPr>
            <a:r>
              <a:rPr lang="en" sz="1800"/>
              <a:t>Visitors to his store, mostly tourists, speak many different languages making anything beyond a simple transaction a challenge.</a:t>
            </a:r>
            <a:endParaRPr sz="1800"/>
          </a:p>
        </p:txBody>
      </p:sp>
      <p:grpSp>
        <p:nvGrpSpPr>
          <p:cNvPr id="83" name="Google Shape;83;p16"/>
          <p:cNvGrpSpPr/>
          <p:nvPr/>
        </p:nvGrpSpPr>
        <p:grpSpPr>
          <a:xfrm>
            <a:off x="5074289" y="269368"/>
            <a:ext cx="3844985" cy="4220425"/>
            <a:chOff x="6803275" y="395363"/>
            <a:chExt cx="2212050" cy="2537076"/>
          </a:xfrm>
        </p:grpSpPr>
        <p:pic>
          <p:nvPicPr>
            <p:cNvPr id="84" name="Google Shape;84;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85" name="Google Shape;85;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grpSp>
      <p:pic>
        <p:nvPicPr>
          <p:cNvPr id="86" name="Google Shape;86;p16"/>
          <p:cNvPicPr preferRelativeResize="0"/>
          <p:nvPr/>
        </p:nvPicPr>
        <p:blipFill>
          <a:blip r:embed="rId5">
            <a:alphaModFix/>
          </a:blip>
          <a:stretch>
            <a:fillRect/>
          </a:stretch>
        </p:blipFill>
        <p:spPr>
          <a:xfrm>
            <a:off x="5220363" y="1744513"/>
            <a:ext cx="3552825" cy="94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7"/>
          <p:cNvSpPr txBox="1"/>
          <p:nvPr>
            <p:ph idx="1" type="subTitle"/>
          </p:nvPr>
        </p:nvSpPr>
        <p:spPr>
          <a:xfrm>
            <a:off x="265500" y="653700"/>
            <a:ext cx="4045200" cy="3836100"/>
          </a:xfrm>
          <a:prstGeom prst="rect">
            <a:avLst/>
          </a:prstGeom>
        </p:spPr>
        <p:txBody>
          <a:bodyPr anchorCtr="0" anchor="ctr" bIns="91425" lIns="91425" spcFirstLastPara="1" rIns="91425" wrap="square" tIns="91425">
            <a:normAutofit fontScale="40000"/>
          </a:bodyPr>
          <a:lstStyle/>
          <a:p>
            <a:pPr indent="0" lvl="0" marL="0" rtl="0" algn="l">
              <a:lnSpc>
                <a:spcPct val="115000"/>
              </a:lnSpc>
              <a:spcBef>
                <a:spcPts val="0"/>
              </a:spcBef>
              <a:spcAft>
                <a:spcPts val="0"/>
              </a:spcAft>
              <a:buNone/>
            </a:pPr>
            <a:r>
              <a:rPr b="1" lang="en" sz="3000">
                <a:solidFill>
                  <a:schemeClr val="dk1"/>
                </a:solidFill>
              </a:rPr>
              <a:t>Declare the function and write code for it in defs.h</a:t>
            </a:r>
            <a:r>
              <a:rPr b="1" lang="en" sz="3000">
                <a:solidFill>
                  <a:schemeClr val="dk1"/>
                </a:solidFill>
              </a:rPr>
              <a:t>: </a:t>
            </a:r>
            <a:endParaRPr b="1" sz="3000">
              <a:solidFill>
                <a:schemeClr val="dk1"/>
              </a:solidFill>
            </a:endParaRPr>
          </a:p>
          <a:p>
            <a:pPr indent="0" lvl="0" marL="0" rtl="0" algn="l">
              <a:lnSpc>
                <a:spcPct val="115000"/>
              </a:lnSpc>
              <a:spcBef>
                <a:spcPts val="1600"/>
              </a:spcBef>
              <a:spcAft>
                <a:spcPts val="0"/>
              </a:spcAft>
              <a:buNone/>
            </a:pPr>
            <a:r>
              <a:rPr b="1" lang="en" sz="3000">
                <a:solidFill>
                  <a:schemeClr val="dk1"/>
                </a:solidFill>
              </a:rPr>
              <a:t>To add a new function in proc.c, declare the function first with a prototype, e.g., void myFunction(void);. Then, implement its functionality within proc.c. This function should include the code to perform its intended task, following the conventions and structures used in the xv6 operating system.</a:t>
            </a:r>
            <a:endParaRPr b="1" sz="3000">
              <a:solidFill>
                <a:schemeClr val="dk1"/>
              </a:solidFill>
            </a:endParaRPr>
          </a:p>
          <a:p>
            <a:pPr indent="0" lvl="0" marL="0" rtl="0" algn="l">
              <a:lnSpc>
                <a:spcPct val="115000"/>
              </a:lnSpc>
              <a:spcBef>
                <a:spcPts val="1600"/>
              </a:spcBef>
              <a:spcAft>
                <a:spcPts val="0"/>
              </a:spcAft>
              <a:buNone/>
            </a:pPr>
            <a:r>
              <a:t/>
            </a:r>
            <a:endParaRPr b="1" sz="3000">
              <a:solidFill>
                <a:schemeClr val="dk1"/>
              </a:solidFill>
            </a:endParaRPr>
          </a:p>
          <a:p>
            <a:pPr indent="0" lvl="0" marL="0" rtl="0" algn="l">
              <a:lnSpc>
                <a:spcPct val="115000"/>
              </a:lnSpc>
              <a:spcBef>
                <a:spcPts val="1600"/>
              </a:spcBef>
              <a:spcAft>
                <a:spcPts val="0"/>
              </a:spcAft>
              <a:buNone/>
            </a:pPr>
            <a:r>
              <a:rPr lang="en" sz="1800"/>
              <a:t>He recently opened a camera shop near the Louvre in Paris. </a:t>
            </a:r>
            <a:endParaRPr sz="1800"/>
          </a:p>
          <a:p>
            <a:pPr indent="0" lvl="0" marL="0" rtl="0" algn="l">
              <a:lnSpc>
                <a:spcPct val="115000"/>
              </a:lnSpc>
              <a:spcBef>
                <a:spcPts val="1600"/>
              </a:spcBef>
              <a:spcAft>
                <a:spcPts val="1600"/>
              </a:spcAft>
              <a:buNone/>
            </a:pPr>
            <a:r>
              <a:rPr lang="en" sz="1800"/>
              <a:t>Visitors to his store, mostly tourists, speak many different languages making anything beyond a simple transaction a challenge.</a:t>
            </a:r>
            <a:endParaRPr sz="1800"/>
          </a:p>
        </p:txBody>
      </p:sp>
      <p:grpSp>
        <p:nvGrpSpPr>
          <p:cNvPr id="92" name="Google Shape;92;p17"/>
          <p:cNvGrpSpPr/>
          <p:nvPr/>
        </p:nvGrpSpPr>
        <p:grpSpPr>
          <a:xfrm>
            <a:off x="5074289" y="269368"/>
            <a:ext cx="3844985" cy="4220425"/>
            <a:chOff x="6803275" y="395363"/>
            <a:chExt cx="2212050" cy="2537076"/>
          </a:xfrm>
        </p:grpSpPr>
        <p:pic>
          <p:nvPicPr>
            <p:cNvPr id="93" name="Google Shape;93;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4" name="Google Shape;94;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grpSp>
      <p:pic>
        <p:nvPicPr>
          <p:cNvPr id="95" name="Google Shape;95;p17"/>
          <p:cNvPicPr preferRelativeResize="0"/>
          <p:nvPr/>
        </p:nvPicPr>
        <p:blipFill>
          <a:blip r:embed="rId5">
            <a:alphaModFix/>
          </a:blip>
          <a:stretch>
            <a:fillRect/>
          </a:stretch>
        </p:blipFill>
        <p:spPr>
          <a:xfrm>
            <a:off x="5216225" y="1091924"/>
            <a:ext cx="3561126" cy="241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user.h</a:t>
            </a:r>
            <a:r>
              <a:rPr lang="en"/>
              <a:t> and sysproc.c </a:t>
            </a:r>
            <a:endParaRPr/>
          </a:p>
        </p:txBody>
      </p:sp>
      <p:sp>
        <p:nvSpPr>
          <p:cNvPr id="101" name="Google Shape;101;p18"/>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74151"/>
                </a:solidFill>
                <a:latin typeface="Roboto"/>
                <a:ea typeface="Roboto"/>
                <a:cs typeface="Roboto"/>
                <a:sym typeface="Roboto"/>
              </a:rPr>
              <a:t>In the xv6 operating system, </a:t>
            </a:r>
            <a:r>
              <a:rPr lang="en" sz="950">
                <a:solidFill>
                  <a:srgbClr val="188038"/>
                </a:solidFill>
                <a:latin typeface="Courier New"/>
                <a:ea typeface="Courier New"/>
                <a:cs typeface="Courier New"/>
                <a:sym typeface="Courier New"/>
              </a:rPr>
              <a:t>user.h</a:t>
            </a:r>
            <a:r>
              <a:rPr lang="en" sz="1200">
                <a:solidFill>
                  <a:srgbClr val="374151"/>
                </a:solidFill>
                <a:latin typeface="Roboto"/>
                <a:ea typeface="Roboto"/>
                <a:cs typeface="Roboto"/>
                <a:sym typeface="Roboto"/>
              </a:rPr>
              <a:t> is a header file that contains important declarations and definitions related to user-level programs and system calls. It serves as a bridge between user programs and the xv6 kernel, providing access to system call prototypes and other constants that are used by both user-level programs and the kernel. </a:t>
            </a:r>
            <a:r>
              <a:rPr lang="en" sz="950">
                <a:solidFill>
                  <a:srgbClr val="188038"/>
                </a:solidFill>
                <a:latin typeface="Courier New"/>
                <a:ea typeface="Courier New"/>
                <a:cs typeface="Courier New"/>
                <a:sym typeface="Courier New"/>
              </a:rPr>
              <a:t>user.h</a:t>
            </a:r>
            <a:r>
              <a:rPr lang="en" sz="1200">
                <a:solidFill>
                  <a:srgbClr val="374151"/>
                </a:solidFill>
                <a:latin typeface="Roboto"/>
                <a:ea typeface="Roboto"/>
                <a:cs typeface="Roboto"/>
                <a:sym typeface="Roboto"/>
              </a:rPr>
              <a:t> typically includes declarations for system calls, constants like error codes, and function prototypes that user programs can use to interact with the kernel. This header file is essential for ensuring proper communication and interaction between user-level code and the operating system's kernel in xv6.</a:t>
            </a:r>
            <a:endParaRPr/>
          </a:p>
        </p:txBody>
      </p:sp>
      <p:sp>
        <p:nvSpPr>
          <p:cNvPr id="102" name="Google Shape;102;p18"/>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74151"/>
                </a:solidFill>
                <a:latin typeface="Roboto"/>
                <a:ea typeface="Roboto"/>
                <a:cs typeface="Roboto"/>
                <a:sym typeface="Roboto"/>
              </a:rPr>
              <a:t>In the xv6 operating system, </a:t>
            </a:r>
            <a:r>
              <a:rPr lang="en" sz="950">
                <a:solidFill>
                  <a:srgbClr val="188038"/>
                </a:solidFill>
                <a:latin typeface="Courier New"/>
                <a:ea typeface="Courier New"/>
                <a:cs typeface="Courier New"/>
                <a:sym typeface="Courier New"/>
              </a:rPr>
              <a:t>sysproc.c</a:t>
            </a:r>
            <a:r>
              <a:rPr lang="en" sz="1200">
                <a:solidFill>
                  <a:srgbClr val="374151"/>
                </a:solidFill>
                <a:latin typeface="Roboto"/>
                <a:ea typeface="Roboto"/>
                <a:cs typeface="Roboto"/>
                <a:sym typeface="Roboto"/>
              </a:rPr>
              <a:t> is a critical source code file responsible for implementing system calls. It contains functions that handle user program requests, validate arguments, interact with the kernel to perform operations like process creation and file management, and manage error handling and context switching. This file serves as a pivotal link between user-level programs and the kernel, enabling the core functionality and interaction between the two within the xv6 operating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subTitle"/>
          </p:nvPr>
        </p:nvSpPr>
        <p:spPr>
          <a:xfrm>
            <a:off x="265500" y="571798"/>
            <a:ext cx="4045200" cy="369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function prototype to user.h</a:t>
            </a:r>
            <a:endParaRPr/>
          </a:p>
        </p:txBody>
      </p:sp>
      <p:pic>
        <p:nvPicPr>
          <p:cNvPr id="108" name="Google Shape;108;p19"/>
          <p:cNvPicPr preferRelativeResize="0"/>
          <p:nvPr/>
        </p:nvPicPr>
        <p:blipFill>
          <a:blip r:embed="rId3">
            <a:alphaModFix/>
          </a:blip>
          <a:stretch>
            <a:fillRect/>
          </a:stretch>
        </p:blipFill>
        <p:spPr>
          <a:xfrm>
            <a:off x="5510650" y="366700"/>
            <a:ext cx="2895600" cy="4105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subTitle"/>
          </p:nvPr>
        </p:nvSpPr>
        <p:spPr>
          <a:xfrm>
            <a:off x="309975" y="18397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function call to sysproc.c</a:t>
            </a:r>
            <a:endParaRPr/>
          </a:p>
        </p:txBody>
      </p:sp>
      <p:pic>
        <p:nvPicPr>
          <p:cNvPr id="114" name="Google Shape;114;p20"/>
          <p:cNvPicPr preferRelativeResize="0"/>
          <p:nvPr/>
        </p:nvPicPr>
        <p:blipFill>
          <a:blip r:embed="rId3">
            <a:alphaModFix/>
          </a:blip>
          <a:stretch>
            <a:fillRect/>
          </a:stretch>
        </p:blipFill>
        <p:spPr>
          <a:xfrm>
            <a:off x="4990950" y="1531375"/>
            <a:ext cx="3638550" cy="196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1283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usys.S and syscall.c </a:t>
            </a:r>
            <a:endParaRPr/>
          </a:p>
        </p:txBody>
      </p:sp>
      <p:sp>
        <p:nvSpPr>
          <p:cNvPr id="120" name="Google Shape;120;p21"/>
          <p:cNvSpPr txBox="1"/>
          <p:nvPr>
            <p:ph idx="1" type="body"/>
          </p:nvPr>
        </p:nvSpPr>
        <p:spPr>
          <a:xfrm>
            <a:off x="311700" y="1021800"/>
            <a:ext cx="3999900" cy="30999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374151"/>
                </a:solidFill>
              </a:rPr>
              <a:t>In XV6, `usys.S` is an assembly language source file that contains user-level system call wrapper functions. These wrapper functions are used to interface between user-level applications and the kernel when making system calls. Each wrapper function in `usys.S` corresponds to a specific system call and helps ensure that the user-level program interacts with the kernel correctly and securely.</a:t>
            </a:r>
            <a:endParaRPr/>
          </a:p>
        </p:txBody>
      </p:sp>
      <p:sp>
        <p:nvSpPr>
          <p:cNvPr id="121" name="Google Shape;121;p21"/>
          <p:cNvSpPr txBox="1"/>
          <p:nvPr>
            <p:ph idx="2" type="body"/>
          </p:nvPr>
        </p:nvSpPr>
        <p:spPr>
          <a:xfrm>
            <a:off x="4832400" y="1021800"/>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374151"/>
                </a:solidFill>
              </a:rPr>
              <a:t>In XV6, syscall.c is a C source file that contains the implementation of the system call handler. It plays a critical role in handling system calls made by user-level applications. The code in syscall.c is responsible for interpreting the system call number and invoking the corresponding kernel function to perform the requested operation, such as file I/O, process management, or memory management. This file is a key component in providing the interface between user-level programs and the operating system kernel.</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