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drawing3.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9" r:id="rId4"/>
    <p:sldId id="257"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5" autoAdjust="0"/>
    <p:restoredTop sz="86405" autoAdjust="0"/>
  </p:normalViewPr>
  <p:slideViewPr>
    <p:cSldViewPr snapToGrid="0">
      <p:cViewPr varScale="1">
        <p:scale>
          <a:sx n="58" d="100"/>
          <a:sy n="58" d="100"/>
        </p:scale>
        <p:origin x="-212" y="-60"/>
      </p:cViewPr>
      <p:guideLst>
        <p:guide orient="horz" pos="2160"/>
        <p:guide pos="3840"/>
      </p:guideLst>
    </p:cSldViewPr>
  </p:slideViewPr>
  <p:outlineViewPr>
    <p:cViewPr>
      <p:scale>
        <a:sx n="33" d="100"/>
        <a:sy n="33" d="100"/>
      </p:scale>
      <p:origin x="44"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23E178-7000-4FB0-986C-DD30E98C9581}">
      <dgm:prSet/>
      <dgm:spPr/>
      <dgm:t>
        <a:bodyPr/>
        <a:lstStyle/>
        <a:p>
          <a:r>
            <a:rPr lang="en-US" b="1" dirty="0" smtClean="0"/>
            <a:t>By:</a:t>
          </a:r>
          <a:endParaRPr lang="en-US" dirty="0"/>
        </a:p>
      </dgm:t>
    </dgm:pt>
    <dgm:pt modelId="{847A099C-745B-42FA-A13D-4ABD5E6536EB}" type="parTrans" cxnId="{63CADD3F-9CC1-4680-AFB8-1942FFEF3E1E}">
      <dgm:prSet/>
      <dgm:spPr/>
      <dgm:t>
        <a:bodyPr/>
        <a:lstStyle/>
        <a:p>
          <a:endParaRPr lang="en-US"/>
        </a:p>
      </dgm:t>
    </dgm:pt>
    <dgm:pt modelId="{62EDC601-3915-4D41-99B4-CFD1636BECCB}" type="sibTrans" cxnId="{63CADD3F-9CC1-4680-AFB8-1942FFEF3E1E}">
      <dgm:prSet/>
      <dgm:spPr/>
      <dgm:t>
        <a:bodyPr/>
        <a:lstStyle/>
        <a:p>
          <a:endParaRPr lang="en-US"/>
        </a:p>
      </dgm:t>
    </dgm:pt>
    <dgm:pt modelId="{51BAE8A3-35E5-4577-870C-03FB0188DCF5}">
      <dgm:prSet/>
      <dgm:spPr/>
      <dgm:t>
        <a:bodyPr/>
        <a:lstStyle/>
        <a:p>
          <a:r>
            <a:rPr lang="en-GB" dirty="0" smtClean="0"/>
            <a:t>K </a:t>
          </a:r>
          <a:r>
            <a:rPr lang="en-GB" dirty="0" err="1" smtClean="0"/>
            <a:t>Sireesha</a:t>
          </a:r>
          <a:endParaRPr lang="en-US" dirty="0"/>
        </a:p>
      </dgm:t>
    </dgm:pt>
    <dgm:pt modelId="{0D5F4866-8130-41AA-AABD-434802D05C88}" type="parTrans" cxnId="{4BD2C0E2-B312-43AD-9CB9-81BDBF3FAC13}">
      <dgm:prSet/>
      <dgm:spPr/>
      <dgm:t>
        <a:bodyPr/>
        <a:lstStyle/>
        <a:p>
          <a:endParaRPr lang="en-US"/>
        </a:p>
      </dgm:t>
    </dgm:pt>
    <dgm:pt modelId="{329EF480-84A7-4A45-AB72-1D3CA1340320}" type="sibTrans" cxnId="{4BD2C0E2-B312-43AD-9CB9-81BDBF3FAC13}">
      <dgm:prSet/>
      <dgm:spPr/>
      <dgm:t>
        <a:bodyPr/>
        <a:lstStyle/>
        <a:p>
          <a:endParaRPr lang="en-US"/>
        </a:p>
      </dgm:t>
    </dgm:pt>
    <dgm:pt modelId="{12745AD8-9A9C-4C2E-8439-F72597DEFFCE}" type="pres">
      <dgm:prSet presAssocID="{4F7AC5AB-FCBC-43D5-B6CD-60032A7602F4}" presName="vert0" presStyleCnt="0">
        <dgm:presLayoutVars>
          <dgm:dir/>
          <dgm:animOne val="branch"/>
          <dgm:animLvl val="lvl"/>
        </dgm:presLayoutVars>
      </dgm:prSet>
      <dgm:spPr/>
      <dgm:t>
        <a:bodyPr/>
        <a:lstStyle/>
        <a:p>
          <a:endParaRPr lang="en-US"/>
        </a:p>
      </dgm:t>
    </dgm:pt>
    <dgm:pt modelId="{67463B7A-DAC8-4F9C-A77F-C75164462717}" type="pres">
      <dgm:prSet presAssocID="{F423E178-7000-4FB0-986C-DD30E98C9581}" presName="thickLine" presStyleLbl="alignNode1" presStyleIdx="0" presStyleCnt="2"/>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2"/>
      <dgm:spPr/>
      <dgm:t>
        <a:bodyPr/>
        <a:lstStyle/>
        <a:p>
          <a:endParaRPr lang="en-US"/>
        </a:p>
      </dgm:t>
    </dgm:pt>
    <dgm:pt modelId="{7A7BBC23-628D-42C4-8815-8CE27E73A56E}" type="pres">
      <dgm:prSet presAssocID="{F423E178-7000-4FB0-986C-DD30E98C9581}" presName="vert1" presStyleCnt="0"/>
      <dgm:spPr/>
    </dgm:pt>
    <dgm:pt modelId="{4D133A35-1B56-4295-B1D2-9F7028C224D3}" type="pres">
      <dgm:prSet presAssocID="{51BAE8A3-35E5-4577-870C-03FB0188DCF5}" presName="thickLine" presStyleLbl="alignNode1" presStyleIdx="1" presStyleCnt="2"/>
      <dgm:spPr/>
    </dgm:pt>
    <dgm:pt modelId="{56D15577-9928-4754-A9E4-D696B5ADD503}" type="pres">
      <dgm:prSet presAssocID="{51BAE8A3-35E5-4577-870C-03FB0188DCF5}" presName="horz1" presStyleCnt="0"/>
      <dgm:spPr/>
    </dgm:pt>
    <dgm:pt modelId="{AFC16ECD-7213-44F8-978E-031E440C9D20}" type="pres">
      <dgm:prSet presAssocID="{51BAE8A3-35E5-4577-870C-03FB0188DCF5}" presName="tx1" presStyleLbl="revTx" presStyleIdx="1" presStyleCnt="2"/>
      <dgm:spPr/>
      <dgm:t>
        <a:bodyPr/>
        <a:lstStyle/>
        <a:p>
          <a:endParaRPr lang="en-US"/>
        </a:p>
      </dgm:t>
    </dgm:pt>
    <dgm:pt modelId="{C319B701-E17C-4AFD-BB2F-88F7C45FC8CE}" type="pres">
      <dgm:prSet presAssocID="{51BAE8A3-35E5-4577-870C-03FB0188DCF5}" presName="vert1" presStyleCnt="0"/>
      <dgm:spPr/>
    </dgm:pt>
  </dgm:ptLst>
  <dgm:cxnLst>
    <dgm:cxn modelId="{4BD2C0E2-B312-43AD-9CB9-81BDBF3FAC13}" srcId="{4F7AC5AB-FCBC-43D5-B6CD-60032A7602F4}" destId="{51BAE8A3-35E5-4577-870C-03FB0188DCF5}" srcOrd="1" destOrd="0" parTransId="{0D5F4866-8130-41AA-AABD-434802D05C88}" sibTransId="{329EF480-84A7-4A45-AB72-1D3CA1340320}"/>
    <dgm:cxn modelId="{A36508D4-6A77-4072-80C6-3343AB91F030}" type="presOf" srcId="{51BAE8A3-35E5-4577-870C-03FB0188DCF5}" destId="{AFC16ECD-7213-44F8-978E-031E440C9D20}" srcOrd="0" destOrd="0" presId="urn:microsoft.com/office/officeart/2008/layout/LinedList"/>
    <dgm:cxn modelId="{51A81949-C7F6-4CFA-A460-595D7DE689B0}" type="presOf" srcId="{F423E178-7000-4FB0-986C-DD30E98C9581}" destId="{E2D96986-8269-4916-B6E8-66ABDC7E4C2F}" srcOrd="0" destOrd="0" presId="urn:microsoft.com/office/officeart/2008/layout/LinedList"/>
    <dgm:cxn modelId="{260489F2-C7F4-4BE1-AC32-B3DEE4E3C296}" type="presOf" srcId="{4F7AC5AB-FCBC-43D5-B6CD-60032A7602F4}" destId="{12745AD8-9A9C-4C2E-8439-F72597DEFFCE}" srcOrd="0" destOrd="0" presId="urn:microsoft.com/office/officeart/2008/layout/LinedList"/>
    <dgm:cxn modelId="{63CADD3F-9CC1-4680-AFB8-1942FFEF3E1E}" srcId="{4F7AC5AB-FCBC-43D5-B6CD-60032A7602F4}" destId="{F423E178-7000-4FB0-986C-DD30E98C9581}" srcOrd="0" destOrd="0" parTransId="{847A099C-745B-42FA-A13D-4ABD5E6536EB}" sibTransId="{62EDC601-3915-4D41-99B4-CFD1636BECCB}"/>
    <dgm:cxn modelId="{CB363D21-5469-4C32-911E-4B184897A6AE}" type="presParOf" srcId="{12745AD8-9A9C-4C2E-8439-F72597DEFFCE}" destId="{67463B7A-DAC8-4F9C-A77F-C75164462717}" srcOrd="0" destOrd="0" presId="urn:microsoft.com/office/officeart/2008/layout/LinedList"/>
    <dgm:cxn modelId="{B7BA89F0-219B-4C54-BDA0-8857107A5803}" type="presParOf" srcId="{12745AD8-9A9C-4C2E-8439-F72597DEFFCE}" destId="{765A33DC-1221-469F-9C72-BFCB70816736}" srcOrd="1" destOrd="0" presId="urn:microsoft.com/office/officeart/2008/layout/LinedList"/>
    <dgm:cxn modelId="{C8E99437-A81B-4E1F-A5F5-5A4E5CC07E2C}" type="presParOf" srcId="{765A33DC-1221-469F-9C72-BFCB70816736}" destId="{E2D96986-8269-4916-B6E8-66ABDC7E4C2F}" srcOrd="0" destOrd="0" presId="urn:microsoft.com/office/officeart/2008/layout/LinedList"/>
    <dgm:cxn modelId="{CBAF37BE-BDD1-4220-BD77-F5F58F26DAFF}" type="presParOf" srcId="{765A33DC-1221-469F-9C72-BFCB70816736}" destId="{7A7BBC23-628D-42C4-8815-8CE27E73A56E}" srcOrd="1" destOrd="0" presId="urn:microsoft.com/office/officeart/2008/layout/LinedList"/>
    <dgm:cxn modelId="{405F4A7B-FF86-48AC-BAC6-30705E88F185}" type="presParOf" srcId="{12745AD8-9A9C-4C2E-8439-F72597DEFFCE}" destId="{4D133A35-1B56-4295-B1D2-9F7028C224D3}" srcOrd="2" destOrd="0" presId="urn:microsoft.com/office/officeart/2008/layout/LinedList"/>
    <dgm:cxn modelId="{51AE26B7-DB97-4F90-9A71-D6A5B81E1A2A}" type="presParOf" srcId="{12745AD8-9A9C-4C2E-8439-F72597DEFFCE}" destId="{56D15577-9928-4754-A9E4-D696B5ADD503}" srcOrd="3" destOrd="0" presId="urn:microsoft.com/office/officeart/2008/layout/LinedList"/>
    <dgm:cxn modelId="{FD7D3E43-3C8D-4DD9-8358-0E264428AF2F}" type="presParOf" srcId="{56D15577-9928-4754-A9E4-D696B5ADD503}" destId="{AFC16ECD-7213-44F8-978E-031E440C9D20}" srcOrd="0" destOrd="0" presId="urn:microsoft.com/office/officeart/2008/layout/LinedList"/>
    <dgm:cxn modelId="{B019FD43-59E6-4CAF-A1EF-F03687C5D3ED}" type="presParOf" srcId="{56D15577-9928-4754-A9E4-D696B5ADD503}" destId="{C319B701-E17C-4AFD-BB2F-88F7C45FC8CE}" srcOrd="1" destOrd="0" presId="urn:microsoft.com/office/officeart/2008/layout/LinedList"/>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8DA26-2D43-4893-B958-B3189115DB65}" type="doc">
      <dgm:prSet loTypeId="urn:microsoft.com/office/officeart/2008/layout/LinedList" loCatId="list" qsTypeId="urn:microsoft.com/office/officeart/2005/8/quickstyle/simple1" qsCatId="simple" csTypeId="urn:microsoft.com/office/officeart/2005/8/colors/colorful1#1" csCatId="colorful"/>
      <dgm:spPr/>
      <dgm:t>
        <a:bodyPr/>
        <a:lstStyle/>
        <a:p>
          <a:endParaRPr lang="en-US"/>
        </a:p>
      </dgm:t>
    </dgm:pt>
    <dgm:pt modelId="{2921BDB6-26DE-46C1-81C5-CD26CC3A276A}">
      <dgm:prSet/>
      <dgm:spPr/>
      <dgm:t>
        <a:bodyPr/>
        <a:lstStyle/>
        <a:p>
          <a:r>
            <a:rPr lang="en-IN" b="0" i="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a:p>
      </dgm:t>
    </dgm:pt>
    <dgm:pt modelId="{C14BC364-BBD5-4D44-8759-4357F53B2078}" type="parTrans" cxnId="{761ECC7A-2D17-4ACD-8761-F6EC163089AB}">
      <dgm:prSet/>
      <dgm:spPr/>
      <dgm:t>
        <a:bodyPr/>
        <a:lstStyle/>
        <a:p>
          <a:endParaRPr lang="en-US"/>
        </a:p>
      </dgm:t>
    </dgm:pt>
    <dgm:pt modelId="{9EA032CA-CADD-4FA2-B615-C8914B05C5E0}" type="sibTrans" cxnId="{761ECC7A-2D17-4ACD-8761-F6EC163089AB}">
      <dgm:prSet/>
      <dgm:spPr/>
      <dgm:t>
        <a:bodyPr/>
        <a:lstStyle/>
        <a:p>
          <a:endParaRPr lang="en-US"/>
        </a:p>
      </dgm:t>
    </dgm:pt>
    <dgm:pt modelId="{AB8B5C61-1586-410E-AB75-41387B8171FA}">
      <dgm:prSet/>
      <dgm:spPr/>
      <dgm:t>
        <a:bodyPr/>
        <a:lstStyle/>
        <a:p>
          <a:r>
            <a:rPr lang="en-IN" b="0" i="0"/>
            <a:t>The random forest algorithm is used in a lot of different fields, like banking, the stock market, medicine and e-commerce.</a:t>
          </a:r>
          <a:endParaRPr lang="en-US"/>
        </a:p>
      </dgm:t>
    </dgm:pt>
    <dgm:pt modelId="{A2F15F59-C4DC-454B-9432-DDC8903F2DC6}" type="parTrans" cxnId="{E873553C-B9B4-46A9-B908-CB0B735516A6}">
      <dgm:prSet/>
      <dgm:spPr/>
      <dgm:t>
        <a:bodyPr/>
        <a:lstStyle/>
        <a:p>
          <a:endParaRPr lang="en-US"/>
        </a:p>
      </dgm:t>
    </dgm:pt>
    <dgm:pt modelId="{A1E5C5E0-5218-4EB8-A24A-A1BE628F4232}" type="sibTrans" cxnId="{E873553C-B9B4-46A9-B908-CB0B735516A6}">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t>
        <a:bodyPr/>
        <a:lstStyle/>
        <a:p>
          <a:endParaRPr lang="en-US"/>
        </a:p>
      </dgm:t>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t>
        <a:bodyPr/>
        <a:lstStyle/>
        <a:p>
          <a:endParaRPr lang="en-US"/>
        </a:p>
      </dgm:t>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t>
        <a:bodyPr/>
        <a:lstStyle/>
        <a:p>
          <a:endParaRPr lang="en-US"/>
        </a:p>
      </dgm:t>
    </dgm:pt>
    <dgm:pt modelId="{2CCD6D9A-8DF0-4353-B898-3B8F4E38EDFA}" type="pres">
      <dgm:prSet presAssocID="{AB8B5C61-1586-410E-AB75-41387B8171FA}" presName="vert1" presStyleCnt="0"/>
      <dgm:spPr/>
    </dgm:pt>
  </dgm:ptLst>
  <dgm:cxnLst>
    <dgm:cxn modelId="{E873553C-B9B4-46A9-B908-CB0B735516A6}" srcId="{A528DA26-2D43-4893-B958-B3189115DB65}" destId="{AB8B5C61-1586-410E-AB75-41387B8171FA}" srcOrd="1" destOrd="0" parTransId="{A2F15F59-C4DC-454B-9432-DDC8903F2DC6}" sibTransId="{A1E5C5E0-5218-4EB8-A24A-A1BE628F4232}"/>
    <dgm:cxn modelId="{761ECC7A-2D17-4ACD-8761-F6EC163089AB}" srcId="{A528DA26-2D43-4893-B958-B3189115DB65}" destId="{2921BDB6-26DE-46C1-81C5-CD26CC3A276A}" srcOrd="0" destOrd="0" parTransId="{C14BC364-BBD5-4D44-8759-4357F53B2078}" sibTransId="{9EA032CA-CADD-4FA2-B615-C8914B05C5E0}"/>
    <dgm:cxn modelId="{8DD8F351-F417-4E82-8030-4D374FA45112}" type="presOf" srcId="{2921BDB6-26DE-46C1-81C5-CD26CC3A276A}" destId="{01ED00AC-7303-43B8-91E3-320EBD40BDE6}" srcOrd="0" destOrd="0" presId="urn:microsoft.com/office/officeart/2008/layout/LinedList"/>
    <dgm:cxn modelId="{CB4AB046-99B0-4943-8FB7-09E17524D1BC}" type="presOf" srcId="{AB8B5C61-1586-410E-AB75-41387B8171FA}" destId="{A3F3196D-5423-4846-BFCA-27A8DDC745AF}" srcOrd="0" destOrd="0" presId="urn:microsoft.com/office/officeart/2008/layout/LinedList"/>
    <dgm:cxn modelId="{85ABECD9-AEBB-4AD2-B14E-AE8E5D31F2CA}" type="presOf" srcId="{A528DA26-2D43-4893-B958-B3189115DB65}" destId="{5F74E26A-7ACB-48B9-9880-4D55F729C778}" srcOrd="0" destOrd="0" presId="urn:microsoft.com/office/officeart/2008/layout/LinedList"/>
    <dgm:cxn modelId="{E5C4D48B-4E1C-4CA3-BB30-5D2CF3931AED}" type="presParOf" srcId="{5F74E26A-7ACB-48B9-9880-4D55F729C778}" destId="{B32A10AA-7029-4820-BDFF-170C8FE14762}" srcOrd="0" destOrd="0" presId="urn:microsoft.com/office/officeart/2008/layout/LinedList"/>
    <dgm:cxn modelId="{346B8640-FD53-4766-9ADB-ACA02A79BA03}" type="presParOf" srcId="{5F74E26A-7ACB-48B9-9880-4D55F729C778}" destId="{2061801A-C6F2-49BC-B0DD-0C08A6D58F9D}" srcOrd="1" destOrd="0" presId="urn:microsoft.com/office/officeart/2008/layout/LinedList"/>
    <dgm:cxn modelId="{DBC718E9-5F70-4BB4-97F3-848E72225D19}" type="presParOf" srcId="{2061801A-C6F2-49BC-B0DD-0C08A6D58F9D}" destId="{01ED00AC-7303-43B8-91E3-320EBD40BDE6}" srcOrd="0" destOrd="0" presId="urn:microsoft.com/office/officeart/2008/layout/LinedList"/>
    <dgm:cxn modelId="{39876E6B-1361-44F7-B36B-AD723EE08FF9}" type="presParOf" srcId="{2061801A-C6F2-49BC-B0DD-0C08A6D58F9D}" destId="{423C2885-DCF6-4817-AC9D-BA1A42C6BB32}" srcOrd="1" destOrd="0" presId="urn:microsoft.com/office/officeart/2008/layout/LinedList"/>
    <dgm:cxn modelId="{4FEA3517-5648-4634-8D67-049ED1AE7160}" type="presParOf" srcId="{5F74E26A-7ACB-48B9-9880-4D55F729C778}" destId="{424151CE-6F2F-449A-B5D4-80224A9530FA}" srcOrd="2" destOrd="0" presId="urn:microsoft.com/office/officeart/2008/layout/LinedList"/>
    <dgm:cxn modelId="{D571468A-E4AC-4A90-9E23-0BA48B18E415}" type="presParOf" srcId="{5F74E26A-7ACB-48B9-9880-4D55F729C778}" destId="{995AE7E5-A95C-46F9-9AE7-E9A9627E77F0}" srcOrd="3" destOrd="0" presId="urn:microsoft.com/office/officeart/2008/layout/LinedList"/>
    <dgm:cxn modelId="{E9D39978-592F-4F08-825A-A372E0DC1CFE}" type="presParOf" srcId="{995AE7E5-A95C-46F9-9AE7-E9A9627E77F0}" destId="{A3F3196D-5423-4846-BFCA-27A8DDC745AF}" srcOrd="0" destOrd="0" presId="urn:microsoft.com/office/officeart/2008/layout/LinedList"/>
    <dgm:cxn modelId="{3CB8335C-5115-4D25-B642-574C974E385E}" type="presParOf" srcId="{995AE7E5-A95C-46F9-9AE7-E9A9627E77F0}" destId="{2CCD6D9A-8DF0-4353-B898-3B8F4E38EDFA}" srcOrd="1" destOrd="0" presId="urn:microsoft.com/office/officeart/2008/layout/LinedList"/>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8CFB3-B232-478E-9101-9134BD69F97D}"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4B904F8D-D32F-41CC-826F-56832CCD5CD3}">
      <dgm:prSet/>
      <dgm:spPr/>
      <dgm:t>
        <a:bodyPr/>
        <a:lstStyle/>
        <a:p>
          <a:r>
            <a:rPr lang="en-IN" b="0" i="0" dirty="0"/>
            <a:t>There is the </a:t>
          </a:r>
          <a:r>
            <a:rPr lang="en-IN" b="1" i="0" dirty="0" err="1"/>
            <a:t>n_estimators</a:t>
          </a:r>
          <a:r>
            <a:rPr lang="en-IN" b="1" i="0" dirty="0"/>
            <a:t> </a:t>
          </a:r>
          <a:r>
            <a:rPr lang="en-IN" b="0" i="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p>
      </dgm:t>
    </dgm:pt>
    <dgm:pt modelId="{630F7D1B-F2F6-40B4-A2E7-6731F07C398C}" type="parTrans" cxnId="{E9073DD3-5C01-4DAF-BFF2-25D176A0C3F5}">
      <dgm:prSet/>
      <dgm:spPr/>
      <dgm:t>
        <a:bodyPr/>
        <a:lstStyle/>
        <a:p>
          <a:endParaRPr lang="en-US"/>
        </a:p>
      </dgm:t>
    </dgm:pt>
    <dgm:pt modelId="{D43593AD-49FF-40E7-A9AD-4D037031DFDD}" type="sibTrans" cxnId="{E9073DD3-5C01-4DAF-BFF2-25D176A0C3F5}">
      <dgm:prSet/>
      <dgm:spPr/>
      <dgm:t>
        <a:bodyPr/>
        <a:lstStyle/>
        <a:p>
          <a:endParaRPr lang="en-US"/>
        </a:p>
      </dgm:t>
    </dgm:pt>
    <dgm:pt modelId="{C10C90D4-77D0-418D-AD3C-701ED4779A01}">
      <dgm:prSet/>
      <dgm:spPr/>
      <dgm:t>
        <a:bodyPr/>
        <a:lstStyle/>
        <a:p>
          <a:r>
            <a:rPr lang="en-IN" b="1" i="0"/>
            <a:t>max_features,</a:t>
          </a:r>
          <a:r>
            <a:rPr lang="en-IN" b="0" i="0"/>
            <a:t> which is the maximum number of features random forest considers to split a node. Sklearn provides several options, all described in the documentation.</a:t>
          </a:r>
          <a:endParaRPr lang="en-US"/>
        </a:p>
      </dgm:t>
    </dgm:pt>
    <dgm:pt modelId="{DD99BC0F-EC9D-4A99-B5E0-D0029B706AA6}" type="parTrans" cxnId="{F5413DCA-F829-4281-9FF5-D2C40C5BB15A}">
      <dgm:prSet/>
      <dgm:spPr/>
      <dgm:t>
        <a:bodyPr/>
        <a:lstStyle/>
        <a:p>
          <a:endParaRPr lang="en-US"/>
        </a:p>
      </dgm:t>
    </dgm:pt>
    <dgm:pt modelId="{5A67E0B0-B796-46E9-B35A-4C75529DED48}" type="sibTrans" cxnId="{F5413DCA-F829-4281-9FF5-D2C40C5BB15A}">
      <dgm:prSet/>
      <dgm:spPr/>
      <dgm:t>
        <a:bodyPr/>
        <a:lstStyle/>
        <a:p>
          <a:endParaRPr lang="en-US"/>
        </a:p>
      </dgm:t>
    </dgm:pt>
    <dgm:pt modelId="{8036CE78-8288-49C2-B2DD-4AD0598B9B43}">
      <dgm:prSet/>
      <dgm:spPr/>
      <dgm:t>
        <a:bodyPr/>
        <a:lstStyle/>
        <a:p>
          <a:r>
            <a:rPr lang="en-IN" b="0" i="0"/>
            <a:t>The last important hyperparameter is </a:t>
          </a:r>
          <a:r>
            <a:rPr lang="en-IN" b="1" i="0"/>
            <a:t>min_sample_leaf. </a:t>
          </a:r>
          <a:r>
            <a:rPr lang="en-IN" b="0" i="0"/>
            <a:t>This determines the minimum number of leafs required to split an internal node</a:t>
          </a:r>
          <a:endParaRPr lang="en-US"/>
        </a:p>
      </dgm:t>
    </dgm:pt>
    <dgm:pt modelId="{DB3DF5F7-1BBA-41BA-9E22-D8E9C90622CF}" type="parTrans" cxnId="{4EE49640-53CD-43EF-ACBB-E22ED559B677}">
      <dgm:prSet/>
      <dgm:spPr/>
      <dgm:t>
        <a:bodyPr/>
        <a:lstStyle/>
        <a:p>
          <a:endParaRPr lang="en-US"/>
        </a:p>
      </dgm:t>
    </dgm:pt>
    <dgm:pt modelId="{8E4F5641-40C9-4AB0-B683-02F78E540CD5}" type="sibTrans" cxnId="{4EE49640-53CD-43EF-ACBB-E22ED559B677}">
      <dgm:prSet/>
      <dgm:spPr/>
      <dgm:t>
        <a:bodyPr/>
        <a:lstStyle/>
        <a:p>
          <a:endParaRPr lang="en-US"/>
        </a:p>
      </dgm:t>
    </dgm:pt>
    <dgm:pt modelId="{6F2BAA9C-39FB-4C4D-8474-F02A931B4154}" type="pres">
      <dgm:prSet presAssocID="{69D8CFB3-B232-478E-9101-9134BD69F97D}" presName="vert0" presStyleCnt="0">
        <dgm:presLayoutVars>
          <dgm:dir/>
          <dgm:animOne val="branch"/>
          <dgm:animLvl val="lvl"/>
        </dgm:presLayoutVars>
      </dgm:prSet>
      <dgm:spPr/>
      <dgm:t>
        <a:bodyPr/>
        <a:lstStyle/>
        <a:p>
          <a:endParaRPr lang="en-US"/>
        </a:p>
      </dgm:t>
    </dgm:pt>
    <dgm:pt modelId="{41221390-E3F4-4F00-9B66-1923F2C3A23C}" type="pres">
      <dgm:prSet presAssocID="{4B904F8D-D32F-41CC-826F-56832CCD5CD3}" presName="thickLine" presStyleLbl="alignNode1" presStyleIdx="0" presStyleCnt="3"/>
      <dgm:spPr/>
    </dgm:pt>
    <dgm:pt modelId="{B306253F-0A71-4B03-8B96-90A93C665039}" type="pres">
      <dgm:prSet presAssocID="{4B904F8D-D32F-41CC-826F-56832CCD5CD3}" presName="horz1" presStyleCnt="0"/>
      <dgm:spPr/>
    </dgm:pt>
    <dgm:pt modelId="{14892C3F-8F2F-4FD8-BF1A-D35B566111F3}" type="pres">
      <dgm:prSet presAssocID="{4B904F8D-D32F-41CC-826F-56832CCD5CD3}" presName="tx1" presStyleLbl="revTx" presStyleIdx="0" presStyleCnt="3"/>
      <dgm:spPr/>
      <dgm:t>
        <a:bodyPr/>
        <a:lstStyle/>
        <a:p>
          <a:endParaRPr lang="en-US"/>
        </a:p>
      </dgm:t>
    </dgm:pt>
    <dgm:pt modelId="{52EE7883-0E48-403D-AE9A-9202778BF967}" type="pres">
      <dgm:prSet presAssocID="{4B904F8D-D32F-41CC-826F-56832CCD5CD3}" presName="vert1" presStyleCnt="0"/>
      <dgm:spPr/>
    </dgm:pt>
    <dgm:pt modelId="{446D05D4-CFCD-447E-B0A6-AE8D8587191B}" type="pres">
      <dgm:prSet presAssocID="{C10C90D4-77D0-418D-AD3C-701ED4779A01}" presName="thickLine" presStyleLbl="alignNode1" presStyleIdx="1" presStyleCnt="3"/>
      <dgm:spPr/>
    </dgm:pt>
    <dgm:pt modelId="{E8D3D42C-51A1-4C80-B985-363C99A93096}" type="pres">
      <dgm:prSet presAssocID="{C10C90D4-77D0-418D-AD3C-701ED4779A01}" presName="horz1" presStyleCnt="0"/>
      <dgm:spPr/>
    </dgm:pt>
    <dgm:pt modelId="{23DECE35-9FE4-41FF-905E-6A3AB9CAAFB9}" type="pres">
      <dgm:prSet presAssocID="{C10C90D4-77D0-418D-AD3C-701ED4779A01}" presName="tx1" presStyleLbl="revTx" presStyleIdx="1" presStyleCnt="3"/>
      <dgm:spPr/>
      <dgm:t>
        <a:bodyPr/>
        <a:lstStyle/>
        <a:p>
          <a:endParaRPr lang="en-US"/>
        </a:p>
      </dgm:t>
    </dgm:pt>
    <dgm:pt modelId="{D86B8DA8-9605-414A-BC3B-1F297AEEDC97}" type="pres">
      <dgm:prSet presAssocID="{C10C90D4-77D0-418D-AD3C-701ED4779A01}" presName="vert1" presStyleCnt="0"/>
      <dgm:spPr/>
    </dgm:pt>
    <dgm:pt modelId="{3BF9D3B1-E454-4372-B52B-E72033D071E7}" type="pres">
      <dgm:prSet presAssocID="{8036CE78-8288-49C2-B2DD-4AD0598B9B43}" presName="thickLine" presStyleLbl="alignNode1" presStyleIdx="2" presStyleCnt="3"/>
      <dgm:spPr/>
    </dgm:pt>
    <dgm:pt modelId="{08F15EA9-0672-4E9A-9093-D8FF2E33C008}" type="pres">
      <dgm:prSet presAssocID="{8036CE78-8288-49C2-B2DD-4AD0598B9B43}" presName="horz1" presStyleCnt="0"/>
      <dgm:spPr/>
    </dgm:pt>
    <dgm:pt modelId="{07869DF0-0298-4C32-8887-2A3B4E0ABCDC}" type="pres">
      <dgm:prSet presAssocID="{8036CE78-8288-49C2-B2DD-4AD0598B9B43}" presName="tx1" presStyleLbl="revTx" presStyleIdx="2" presStyleCnt="3"/>
      <dgm:spPr/>
      <dgm:t>
        <a:bodyPr/>
        <a:lstStyle/>
        <a:p>
          <a:endParaRPr lang="en-US"/>
        </a:p>
      </dgm:t>
    </dgm:pt>
    <dgm:pt modelId="{C734F844-1357-4BA1-880B-377567641B86}" type="pres">
      <dgm:prSet presAssocID="{8036CE78-8288-49C2-B2DD-4AD0598B9B43}" presName="vert1" presStyleCnt="0"/>
      <dgm:spPr/>
    </dgm:pt>
  </dgm:ptLst>
  <dgm:cxnLst>
    <dgm:cxn modelId="{4EE49640-53CD-43EF-ACBB-E22ED559B677}" srcId="{69D8CFB3-B232-478E-9101-9134BD69F97D}" destId="{8036CE78-8288-49C2-B2DD-4AD0598B9B43}" srcOrd="2" destOrd="0" parTransId="{DB3DF5F7-1BBA-41BA-9E22-D8E9C90622CF}" sibTransId="{8E4F5641-40C9-4AB0-B683-02F78E540CD5}"/>
    <dgm:cxn modelId="{E9073DD3-5C01-4DAF-BFF2-25D176A0C3F5}" srcId="{69D8CFB3-B232-478E-9101-9134BD69F97D}" destId="{4B904F8D-D32F-41CC-826F-56832CCD5CD3}" srcOrd="0" destOrd="0" parTransId="{630F7D1B-F2F6-40B4-A2E7-6731F07C398C}" sibTransId="{D43593AD-49FF-40E7-A9AD-4D037031DFDD}"/>
    <dgm:cxn modelId="{3EB699F4-D95D-44B7-8417-07F38E099853}" type="presOf" srcId="{8036CE78-8288-49C2-B2DD-4AD0598B9B43}" destId="{07869DF0-0298-4C32-8887-2A3B4E0ABCDC}" srcOrd="0" destOrd="0" presId="urn:microsoft.com/office/officeart/2008/layout/LinedList"/>
    <dgm:cxn modelId="{5031C1A8-1D96-4590-A446-8A164C42059F}" type="presOf" srcId="{4B904F8D-D32F-41CC-826F-56832CCD5CD3}" destId="{14892C3F-8F2F-4FD8-BF1A-D35B566111F3}" srcOrd="0" destOrd="0" presId="urn:microsoft.com/office/officeart/2008/layout/LinedList"/>
    <dgm:cxn modelId="{F5413DCA-F829-4281-9FF5-D2C40C5BB15A}" srcId="{69D8CFB3-B232-478E-9101-9134BD69F97D}" destId="{C10C90D4-77D0-418D-AD3C-701ED4779A01}" srcOrd="1" destOrd="0" parTransId="{DD99BC0F-EC9D-4A99-B5E0-D0029B706AA6}" sibTransId="{5A67E0B0-B796-46E9-B35A-4C75529DED48}"/>
    <dgm:cxn modelId="{F542D6DA-2624-45FF-AAAB-2C80D1ED592B}" type="presOf" srcId="{C10C90D4-77D0-418D-AD3C-701ED4779A01}" destId="{23DECE35-9FE4-41FF-905E-6A3AB9CAAFB9}" srcOrd="0" destOrd="0" presId="urn:microsoft.com/office/officeart/2008/layout/LinedList"/>
    <dgm:cxn modelId="{09AE959C-8662-4B6D-8A0C-ED1B4930953D}" type="presOf" srcId="{69D8CFB3-B232-478E-9101-9134BD69F97D}" destId="{6F2BAA9C-39FB-4C4D-8474-F02A931B4154}" srcOrd="0" destOrd="0" presId="urn:microsoft.com/office/officeart/2008/layout/LinedList"/>
    <dgm:cxn modelId="{E9A2645B-55AB-4A59-B505-8DC0B648FD1F}" type="presParOf" srcId="{6F2BAA9C-39FB-4C4D-8474-F02A931B4154}" destId="{41221390-E3F4-4F00-9B66-1923F2C3A23C}" srcOrd="0" destOrd="0" presId="urn:microsoft.com/office/officeart/2008/layout/LinedList"/>
    <dgm:cxn modelId="{2FB546DC-D15A-4CFB-8FA0-ECC464A3688D}" type="presParOf" srcId="{6F2BAA9C-39FB-4C4D-8474-F02A931B4154}" destId="{B306253F-0A71-4B03-8B96-90A93C665039}" srcOrd="1" destOrd="0" presId="urn:microsoft.com/office/officeart/2008/layout/LinedList"/>
    <dgm:cxn modelId="{D150062F-05D8-4102-9EE3-DF086F379A95}" type="presParOf" srcId="{B306253F-0A71-4B03-8B96-90A93C665039}" destId="{14892C3F-8F2F-4FD8-BF1A-D35B566111F3}" srcOrd="0" destOrd="0" presId="urn:microsoft.com/office/officeart/2008/layout/LinedList"/>
    <dgm:cxn modelId="{815B71D3-A67F-4613-B51C-9BC4340398C4}" type="presParOf" srcId="{B306253F-0A71-4B03-8B96-90A93C665039}" destId="{52EE7883-0E48-403D-AE9A-9202778BF967}" srcOrd="1" destOrd="0" presId="urn:microsoft.com/office/officeart/2008/layout/LinedList"/>
    <dgm:cxn modelId="{2966652B-FF0B-45DF-B177-644254D9D8CC}" type="presParOf" srcId="{6F2BAA9C-39FB-4C4D-8474-F02A931B4154}" destId="{446D05D4-CFCD-447E-B0A6-AE8D8587191B}" srcOrd="2" destOrd="0" presId="urn:microsoft.com/office/officeart/2008/layout/LinedList"/>
    <dgm:cxn modelId="{19BC0A20-A960-48F8-873D-96908B33194A}" type="presParOf" srcId="{6F2BAA9C-39FB-4C4D-8474-F02A931B4154}" destId="{E8D3D42C-51A1-4C80-B985-363C99A93096}" srcOrd="3" destOrd="0" presId="urn:microsoft.com/office/officeart/2008/layout/LinedList"/>
    <dgm:cxn modelId="{7A87E207-02D7-4398-844C-5521A73E71A8}" type="presParOf" srcId="{E8D3D42C-51A1-4C80-B985-363C99A93096}" destId="{23DECE35-9FE4-41FF-905E-6A3AB9CAAFB9}" srcOrd="0" destOrd="0" presId="urn:microsoft.com/office/officeart/2008/layout/LinedList"/>
    <dgm:cxn modelId="{C2901A22-2138-4208-BC78-2612932BCEDF}" type="presParOf" srcId="{E8D3D42C-51A1-4C80-B985-363C99A93096}" destId="{D86B8DA8-9605-414A-BC3B-1F297AEEDC97}" srcOrd="1" destOrd="0" presId="urn:microsoft.com/office/officeart/2008/layout/LinedList"/>
    <dgm:cxn modelId="{C3ABA876-B58B-4E3B-9587-857F6DA67AAD}" type="presParOf" srcId="{6F2BAA9C-39FB-4C4D-8474-F02A931B4154}" destId="{3BF9D3B1-E454-4372-B52B-E72033D071E7}" srcOrd="4" destOrd="0" presId="urn:microsoft.com/office/officeart/2008/layout/LinedList"/>
    <dgm:cxn modelId="{C4E419D7-EC4E-47C5-9AB7-979D63A1CEA8}" type="presParOf" srcId="{6F2BAA9C-39FB-4C4D-8474-F02A931B4154}" destId="{08F15EA9-0672-4E9A-9093-D8FF2E33C008}" srcOrd="5" destOrd="0" presId="urn:microsoft.com/office/officeart/2008/layout/LinedList"/>
    <dgm:cxn modelId="{B808213D-01EE-44A3-ABAC-59E8F30240E0}" type="presParOf" srcId="{08F15EA9-0672-4E9A-9093-D8FF2E33C008}" destId="{07869DF0-0298-4C32-8887-2A3B4E0ABCDC}" srcOrd="0" destOrd="0" presId="urn:microsoft.com/office/officeart/2008/layout/LinedList"/>
    <dgm:cxn modelId="{62F2C1BE-7F76-4DC0-A628-C02AA95C40BB}" type="presParOf" srcId="{08F15EA9-0672-4E9A-9093-D8FF2E33C008}" destId="{C734F844-1357-4BA1-880B-377567641B86}" srcOrd="1" destOrd="0" presId="urn:microsoft.com/office/officeart/2008/layout/LinedList"/>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6FE0A5-BAB8-473B-9E3E-D03C3E2BE63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A87BA4C-21B2-48C3-ADE3-F9A41444080A}">
      <dgm:prSet/>
      <dgm:spPr/>
      <dgm:t>
        <a:bodyPr/>
        <a:lstStyle/>
        <a:p>
          <a:r>
            <a:rPr lang="en-IN" b="0" i="0"/>
            <a:t>The </a:t>
          </a:r>
          <a:r>
            <a:rPr lang="en-IN" b="1" i="0"/>
            <a:t>n_jobs</a:t>
          </a:r>
          <a:r>
            <a:rPr lang="en-IN" b="0" i="0"/>
            <a:t> hyperparameter tells the engine how many processors it is allowed to use. If it has a value of one, it can only use one processor. A value of “-1” means that there is no limit.</a:t>
          </a:r>
          <a:endParaRPr lang="en-US"/>
        </a:p>
      </dgm:t>
    </dgm:pt>
    <dgm:pt modelId="{70D21DE7-126B-4E85-95BA-2DD3CFC588EF}" type="parTrans" cxnId="{F7900276-2C4D-4981-BA7B-2FBA52146B7C}">
      <dgm:prSet/>
      <dgm:spPr/>
      <dgm:t>
        <a:bodyPr/>
        <a:lstStyle/>
        <a:p>
          <a:endParaRPr lang="en-US"/>
        </a:p>
      </dgm:t>
    </dgm:pt>
    <dgm:pt modelId="{76720BA9-9C75-45C9-83D1-78328DDD411D}" type="sibTrans" cxnId="{F7900276-2C4D-4981-BA7B-2FBA52146B7C}">
      <dgm:prSet/>
      <dgm:spPr/>
      <dgm:t>
        <a:bodyPr/>
        <a:lstStyle/>
        <a:p>
          <a:endParaRPr lang="en-US"/>
        </a:p>
      </dgm:t>
    </dgm:pt>
    <dgm:pt modelId="{A6F9FECF-9731-490C-8B02-94916DE4EEF7}">
      <dgm:prSet/>
      <dgm:spPr/>
      <dgm:t>
        <a:bodyPr/>
        <a:lstStyle/>
        <a:p>
          <a:r>
            <a:rPr lang="en-IN" b="0" i="0"/>
            <a:t>The</a:t>
          </a:r>
          <a:r>
            <a:rPr lang="en-IN" b="1" i="0"/>
            <a:t> random_state </a:t>
          </a:r>
          <a:r>
            <a:rPr lang="en-IN" b="0" i="0"/>
            <a:t>hyperparameter makes the model’s output replicable. The model will always produce the same results when it has a definite value of random_state and if it has been given the same hyperparameters and the same training data.</a:t>
          </a:r>
          <a:endParaRPr lang="en-US"/>
        </a:p>
      </dgm:t>
    </dgm:pt>
    <dgm:pt modelId="{98A0DB3F-BCED-4585-8BB6-8B70F1EA862D}" type="parTrans" cxnId="{9AF54FA7-CB83-4219-9C40-C7935E0396BF}">
      <dgm:prSet/>
      <dgm:spPr/>
      <dgm:t>
        <a:bodyPr/>
        <a:lstStyle/>
        <a:p>
          <a:endParaRPr lang="en-US"/>
        </a:p>
      </dgm:t>
    </dgm:pt>
    <dgm:pt modelId="{8554E323-D20F-4208-BD3B-6AA620E0BFD5}" type="sibTrans" cxnId="{9AF54FA7-CB83-4219-9C40-C7935E0396BF}">
      <dgm:prSet/>
      <dgm:spPr/>
      <dgm:t>
        <a:bodyPr/>
        <a:lstStyle/>
        <a:p>
          <a:endParaRPr lang="en-US"/>
        </a:p>
      </dgm:t>
    </dgm:pt>
    <dgm:pt modelId="{C173A99E-AA63-433E-86E1-23F33A84740A}">
      <dgm:prSet/>
      <dgm:spPr/>
      <dgm:t>
        <a:bodyPr/>
        <a:lstStyle/>
        <a:p>
          <a:r>
            <a:rPr lang="en-IN" b="0" i="0"/>
            <a:t>here is the </a:t>
          </a:r>
          <a:r>
            <a:rPr lang="en-IN" b="1" i="0"/>
            <a:t>oob_score</a:t>
          </a:r>
          <a:r>
            <a:rPr lang="en-IN" b="0" i="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p>
      </dgm:t>
    </dgm:pt>
    <dgm:pt modelId="{C47B4488-60A6-437C-B81E-86D66AD0E223}" type="parTrans" cxnId="{583D5445-86F3-486E-9437-1B9D5D370818}">
      <dgm:prSet/>
      <dgm:spPr/>
      <dgm:t>
        <a:bodyPr/>
        <a:lstStyle/>
        <a:p>
          <a:endParaRPr lang="en-US"/>
        </a:p>
      </dgm:t>
    </dgm:pt>
    <dgm:pt modelId="{9BD67285-F5AC-4699-822D-57C018897E0F}" type="sibTrans" cxnId="{583D5445-86F3-486E-9437-1B9D5D370818}">
      <dgm:prSet/>
      <dgm:spPr/>
      <dgm:t>
        <a:bodyPr/>
        <a:lstStyle/>
        <a:p>
          <a:endParaRPr lang="en-US"/>
        </a:p>
      </dgm:t>
    </dgm:pt>
    <dgm:pt modelId="{65EB5D8E-221B-4868-9A87-50FABAABEBBC}" type="pres">
      <dgm:prSet presAssocID="{526FE0A5-BAB8-473B-9E3E-D03C3E2BE63D}" presName="vert0" presStyleCnt="0">
        <dgm:presLayoutVars>
          <dgm:dir/>
          <dgm:animOne val="branch"/>
          <dgm:animLvl val="lvl"/>
        </dgm:presLayoutVars>
      </dgm:prSet>
      <dgm:spPr/>
      <dgm:t>
        <a:bodyPr/>
        <a:lstStyle/>
        <a:p>
          <a:endParaRPr lang="en-US"/>
        </a:p>
      </dgm:t>
    </dgm:pt>
    <dgm:pt modelId="{D029366D-DAA7-417C-AD84-229181FAFAA0}" type="pres">
      <dgm:prSet presAssocID="{5A87BA4C-21B2-48C3-ADE3-F9A41444080A}" presName="thickLine" presStyleLbl="alignNode1" presStyleIdx="0" presStyleCnt="3"/>
      <dgm:spPr/>
    </dgm:pt>
    <dgm:pt modelId="{E4BD43C9-83AA-4937-AF02-725DD5A805F8}" type="pres">
      <dgm:prSet presAssocID="{5A87BA4C-21B2-48C3-ADE3-F9A41444080A}" presName="horz1" presStyleCnt="0"/>
      <dgm:spPr/>
    </dgm:pt>
    <dgm:pt modelId="{75279DC8-1AAE-4622-A779-3136A268FE54}" type="pres">
      <dgm:prSet presAssocID="{5A87BA4C-21B2-48C3-ADE3-F9A41444080A}" presName="tx1" presStyleLbl="revTx" presStyleIdx="0" presStyleCnt="3"/>
      <dgm:spPr/>
      <dgm:t>
        <a:bodyPr/>
        <a:lstStyle/>
        <a:p>
          <a:endParaRPr lang="en-US"/>
        </a:p>
      </dgm:t>
    </dgm:pt>
    <dgm:pt modelId="{D15B662C-0E4D-4F70-AA00-10F536288B10}" type="pres">
      <dgm:prSet presAssocID="{5A87BA4C-21B2-48C3-ADE3-F9A41444080A}" presName="vert1" presStyleCnt="0"/>
      <dgm:spPr/>
    </dgm:pt>
    <dgm:pt modelId="{4D5025D2-17B1-4EFB-B709-FD663D926995}" type="pres">
      <dgm:prSet presAssocID="{A6F9FECF-9731-490C-8B02-94916DE4EEF7}" presName="thickLine" presStyleLbl="alignNode1" presStyleIdx="1" presStyleCnt="3"/>
      <dgm:spPr/>
    </dgm:pt>
    <dgm:pt modelId="{721EB767-BF58-4281-BD45-27B18E2B2C71}" type="pres">
      <dgm:prSet presAssocID="{A6F9FECF-9731-490C-8B02-94916DE4EEF7}" presName="horz1" presStyleCnt="0"/>
      <dgm:spPr/>
    </dgm:pt>
    <dgm:pt modelId="{19C0FC01-CE51-4101-8F0C-392A28AF34DE}" type="pres">
      <dgm:prSet presAssocID="{A6F9FECF-9731-490C-8B02-94916DE4EEF7}" presName="tx1" presStyleLbl="revTx" presStyleIdx="1" presStyleCnt="3"/>
      <dgm:spPr/>
      <dgm:t>
        <a:bodyPr/>
        <a:lstStyle/>
        <a:p>
          <a:endParaRPr lang="en-US"/>
        </a:p>
      </dgm:t>
    </dgm:pt>
    <dgm:pt modelId="{87F04B40-DE63-4093-A608-87415046A86F}" type="pres">
      <dgm:prSet presAssocID="{A6F9FECF-9731-490C-8B02-94916DE4EEF7}" presName="vert1" presStyleCnt="0"/>
      <dgm:spPr/>
    </dgm:pt>
    <dgm:pt modelId="{954AA912-C64B-4AEB-81B5-9513E510DD60}" type="pres">
      <dgm:prSet presAssocID="{C173A99E-AA63-433E-86E1-23F33A84740A}" presName="thickLine" presStyleLbl="alignNode1" presStyleIdx="2" presStyleCnt="3"/>
      <dgm:spPr/>
    </dgm:pt>
    <dgm:pt modelId="{D9901EF0-389B-47AB-BE4B-D8CB446F24BA}" type="pres">
      <dgm:prSet presAssocID="{C173A99E-AA63-433E-86E1-23F33A84740A}" presName="horz1" presStyleCnt="0"/>
      <dgm:spPr/>
    </dgm:pt>
    <dgm:pt modelId="{B29F0975-FF24-4C9D-91F5-4C6A88FEF448}" type="pres">
      <dgm:prSet presAssocID="{C173A99E-AA63-433E-86E1-23F33A84740A}" presName="tx1" presStyleLbl="revTx" presStyleIdx="2" presStyleCnt="3"/>
      <dgm:spPr/>
      <dgm:t>
        <a:bodyPr/>
        <a:lstStyle/>
        <a:p>
          <a:endParaRPr lang="en-US"/>
        </a:p>
      </dgm:t>
    </dgm:pt>
    <dgm:pt modelId="{57B821E7-BCDE-4723-86AD-23F3B0CE6AEA}" type="pres">
      <dgm:prSet presAssocID="{C173A99E-AA63-433E-86E1-23F33A84740A}" presName="vert1" presStyleCnt="0"/>
      <dgm:spPr/>
    </dgm:pt>
  </dgm:ptLst>
  <dgm:cxnLst>
    <dgm:cxn modelId="{8B0AC350-A95B-4E89-B0B0-98B0192BD118}" type="presOf" srcId="{5A87BA4C-21B2-48C3-ADE3-F9A41444080A}" destId="{75279DC8-1AAE-4622-A779-3136A268FE54}" srcOrd="0" destOrd="0" presId="urn:microsoft.com/office/officeart/2008/layout/LinedList"/>
    <dgm:cxn modelId="{583D5445-86F3-486E-9437-1B9D5D370818}" srcId="{526FE0A5-BAB8-473B-9E3E-D03C3E2BE63D}" destId="{C173A99E-AA63-433E-86E1-23F33A84740A}" srcOrd="2" destOrd="0" parTransId="{C47B4488-60A6-437C-B81E-86D66AD0E223}" sibTransId="{9BD67285-F5AC-4699-822D-57C018897E0F}"/>
    <dgm:cxn modelId="{8F3A3555-1B9E-4495-A7AA-574F6252546B}" type="presOf" srcId="{526FE0A5-BAB8-473B-9E3E-D03C3E2BE63D}" destId="{65EB5D8E-221B-4868-9A87-50FABAABEBBC}" srcOrd="0" destOrd="0" presId="urn:microsoft.com/office/officeart/2008/layout/LinedList"/>
    <dgm:cxn modelId="{9AF54FA7-CB83-4219-9C40-C7935E0396BF}" srcId="{526FE0A5-BAB8-473B-9E3E-D03C3E2BE63D}" destId="{A6F9FECF-9731-490C-8B02-94916DE4EEF7}" srcOrd="1" destOrd="0" parTransId="{98A0DB3F-BCED-4585-8BB6-8B70F1EA862D}" sibTransId="{8554E323-D20F-4208-BD3B-6AA620E0BFD5}"/>
    <dgm:cxn modelId="{FE2C4099-3138-464B-BC45-8C9EA7CC33C8}" type="presOf" srcId="{A6F9FECF-9731-490C-8B02-94916DE4EEF7}" destId="{19C0FC01-CE51-4101-8F0C-392A28AF34DE}" srcOrd="0" destOrd="0" presId="urn:microsoft.com/office/officeart/2008/layout/LinedList"/>
    <dgm:cxn modelId="{43B65CC8-3133-4C8A-88F1-1F25F920B421}" type="presOf" srcId="{C173A99E-AA63-433E-86E1-23F33A84740A}" destId="{B29F0975-FF24-4C9D-91F5-4C6A88FEF448}" srcOrd="0" destOrd="0" presId="urn:microsoft.com/office/officeart/2008/layout/LinedList"/>
    <dgm:cxn modelId="{F7900276-2C4D-4981-BA7B-2FBA52146B7C}" srcId="{526FE0A5-BAB8-473B-9E3E-D03C3E2BE63D}" destId="{5A87BA4C-21B2-48C3-ADE3-F9A41444080A}" srcOrd="0" destOrd="0" parTransId="{70D21DE7-126B-4E85-95BA-2DD3CFC588EF}" sibTransId="{76720BA9-9C75-45C9-83D1-78328DDD411D}"/>
    <dgm:cxn modelId="{E7E48E88-C071-4C41-877F-86D4EFE951BB}" type="presParOf" srcId="{65EB5D8E-221B-4868-9A87-50FABAABEBBC}" destId="{D029366D-DAA7-417C-AD84-229181FAFAA0}" srcOrd="0" destOrd="0" presId="urn:microsoft.com/office/officeart/2008/layout/LinedList"/>
    <dgm:cxn modelId="{14FDA201-5E7C-498B-A390-6B9CF86E9972}" type="presParOf" srcId="{65EB5D8E-221B-4868-9A87-50FABAABEBBC}" destId="{E4BD43C9-83AA-4937-AF02-725DD5A805F8}" srcOrd="1" destOrd="0" presId="urn:microsoft.com/office/officeart/2008/layout/LinedList"/>
    <dgm:cxn modelId="{EF314A53-3A21-4F71-ACC9-00F2B116951B}" type="presParOf" srcId="{E4BD43C9-83AA-4937-AF02-725DD5A805F8}" destId="{75279DC8-1AAE-4622-A779-3136A268FE54}" srcOrd="0" destOrd="0" presId="urn:microsoft.com/office/officeart/2008/layout/LinedList"/>
    <dgm:cxn modelId="{67FF55A6-36C7-4FE3-BC11-38C79C9195E1}" type="presParOf" srcId="{E4BD43C9-83AA-4937-AF02-725DD5A805F8}" destId="{D15B662C-0E4D-4F70-AA00-10F536288B10}" srcOrd="1" destOrd="0" presId="urn:microsoft.com/office/officeart/2008/layout/LinedList"/>
    <dgm:cxn modelId="{66AAC553-1C01-4599-9D09-6B7B53DF1A8A}" type="presParOf" srcId="{65EB5D8E-221B-4868-9A87-50FABAABEBBC}" destId="{4D5025D2-17B1-4EFB-B709-FD663D926995}" srcOrd="2" destOrd="0" presId="urn:microsoft.com/office/officeart/2008/layout/LinedList"/>
    <dgm:cxn modelId="{2E5FB3EE-0512-4F84-89DD-856131438635}" type="presParOf" srcId="{65EB5D8E-221B-4868-9A87-50FABAABEBBC}" destId="{721EB767-BF58-4281-BD45-27B18E2B2C71}" srcOrd="3" destOrd="0" presId="urn:microsoft.com/office/officeart/2008/layout/LinedList"/>
    <dgm:cxn modelId="{1844AC41-9D07-40FE-B50C-1D80CB77F4DE}" type="presParOf" srcId="{721EB767-BF58-4281-BD45-27B18E2B2C71}" destId="{19C0FC01-CE51-4101-8F0C-392A28AF34DE}" srcOrd="0" destOrd="0" presId="urn:microsoft.com/office/officeart/2008/layout/LinedList"/>
    <dgm:cxn modelId="{A12671C6-89F1-4DAC-B0EC-31FD7BCD2178}" type="presParOf" srcId="{721EB767-BF58-4281-BD45-27B18E2B2C71}" destId="{87F04B40-DE63-4093-A608-87415046A86F}" srcOrd="1" destOrd="0" presId="urn:microsoft.com/office/officeart/2008/layout/LinedList"/>
    <dgm:cxn modelId="{4B72E0AC-F595-42B6-8060-B2A74FC84CD8}" type="presParOf" srcId="{65EB5D8E-221B-4868-9A87-50FABAABEBBC}" destId="{954AA912-C64B-4AEB-81B5-9513E510DD60}" srcOrd="4" destOrd="0" presId="urn:microsoft.com/office/officeart/2008/layout/LinedList"/>
    <dgm:cxn modelId="{8E022A86-BA15-4103-9A5E-326C5D6DBCC8}" type="presParOf" srcId="{65EB5D8E-221B-4868-9A87-50FABAABEBBC}" destId="{D9901EF0-389B-47AB-BE4B-D8CB446F24BA}" srcOrd="5" destOrd="0" presId="urn:microsoft.com/office/officeart/2008/layout/LinedList"/>
    <dgm:cxn modelId="{E7DEA9E4-5FBD-41F2-BEC9-72A69019CF80}" type="presParOf" srcId="{D9901EF0-389B-47AB-BE4B-D8CB446F24BA}" destId="{B29F0975-FF24-4C9D-91F5-4C6A88FEF448}" srcOrd="0" destOrd="0" presId="urn:microsoft.com/office/officeart/2008/layout/LinedList"/>
    <dgm:cxn modelId="{E486F89A-B351-49D1-B3C5-2F9AF102FA44}" type="presParOf" srcId="{D9901EF0-389B-47AB-BE4B-D8CB446F24BA}" destId="{57B821E7-BCDE-4723-86AD-23F3B0CE6AEA}" srcOrd="1" destOrd="0" presId="urn:microsoft.com/office/officeart/2008/layout/LinedList"/>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63B7A-DAC8-4F9C-A77F-C75164462717}">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96986-8269-4916-B6E8-66ABDC7E4C2F}">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r>
            <a:rPr lang="en-US" sz="6500" b="1" kern="1200" dirty="0"/>
            <a:t>Submitted by:</a:t>
          </a:r>
          <a:endParaRPr lang="en-US" sz="6500" kern="1200" dirty="0"/>
        </a:p>
      </dsp:txBody>
      <dsp:txXfrm>
        <a:off x="0" y="2492"/>
        <a:ext cx="6492875" cy="1700138"/>
      </dsp:txXfrm>
    </dsp:sp>
    <dsp:sp modelId="{4D133A35-1B56-4295-B1D2-9F7028C224D3}">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16ECD-7213-44F8-978E-031E440C9D20}">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r>
            <a:rPr lang="en-US" sz="6500" kern="1200" dirty="0" err="1" smtClean="0"/>
            <a:t>Vamsi</a:t>
          </a:r>
          <a:r>
            <a:rPr lang="en-US" sz="6500" kern="1200" dirty="0" smtClean="0"/>
            <a:t> Alla</a:t>
          </a:r>
          <a:endParaRPr lang="en-US" sz="6500" kern="1200" dirty="0"/>
        </a:p>
      </dsp:txBody>
      <dsp:txXfrm>
        <a:off x="0" y="1702630"/>
        <a:ext cx="6492875" cy="1700138"/>
      </dsp:txXfrm>
    </dsp:sp>
    <dsp:sp modelId="{C98AE37F-323B-4644-BE70-8D25BA8DF178}">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FF4881-675A-41DF-9625-E31AAF9639F9}">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r>
            <a:rPr lang="en-US" sz="6500" kern="1200" dirty="0" err="1" smtClean="0"/>
            <a:t>Akshay</a:t>
          </a:r>
          <a:endParaRPr lang="en-US" sz="6500" kern="1200" dirty="0"/>
        </a:p>
      </dsp:txBody>
      <dsp:txXfrm>
        <a:off x="0" y="3402769"/>
        <a:ext cx="6492875" cy="1700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A10AA-7029-4820-BDFF-170C8FE147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D00AC-7303-43B8-91E3-320EBD40BDE6}">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IN" sz="2600" b="0" i="0" kern="120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sz="2600" kern="1200"/>
        </a:p>
      </dsp:txBody>
      <dsp:txXfrm>
        <a:off x="0" y="0"/>
        <a:ext cx="6900512" cy="2768070"/>
      </dsp:txXfrm>
    </dsp:sp>
    <dsp:sp modelId="{424151CE-6F2F-449A-B5D4-80224A9530FA}">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3196D-5423-4846-BFCA-27A8DDC745AF}">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IN" sz="2600" b="0" i="0" kern="1200"/>
            <a:t>The random forest algorithm is used in a lot of different fields, like banking, the stock market, medicine and e-commerce.</a:t>
          </a:r>
          <a:endParaRPr lang="en-US" sz="2600" kern="1200"/>
        </a:p>
      </dsp:txBody>
      <dsp:txXfrm>
        <a:off x="0" y="2768070"/>
        <a:ext cx="6900512" cy="276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21390-E3F4-4F00-9B66-1923F2C3A23C}">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92C3F-8F2F-4FD8-BF1A-D35B566111F3}">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0" i="0" kern="1200" dirty="0"/>
            <a:t>There is the </a:t>
          </a:r>
          <a:r>
            <a:rPr lang="en-IN" sz="2000" b="1" i="0" kern="1200" dirty="0" err="1"/>
            <a:t>n_estimators</a:t>
          </a:r>
          <a:r>
            <a:rPr lang="en-IN" sz="2000" b="1" i="0" kern="1200" dirty="0"/>
            <a:t> </a:t>
          </a:r>
          <a:r>
            <a:rPr lang="en-IN" sz="2000" b="0" i="0" kern="120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sz="2000" kern="1200" dirty="0"/>
        </a:p>
      </dsp:txBody>
      <dsp:txXfrm>
        <a:off x="0" y="2703"/>
        <a:ext cx="6900512" cy="1843578"/>
      </dsp:txXfrm>
    </dsp:sp>
    <dsp:sp modelId="{446D05D4-CFCD-447E-B0A6-AE8D8587191B}">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CE35-9FE4-41FF-905E-6A3AB9CAAFB9}">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1" i="0" kern="1200"/>
            <a:t>max_features,</a:t>
          </a:r>
          <a:r>
            <a:rPr lang="en-IN" sz="2000" b="0" i="0" kern="1200"/>
            <a:t> which is the maximum number of features random forest considers to split a node. Sklearn provides several options, all described in the documentation.</a:t>
          </a:r>
          <a:endParaRPr lang="en-US" sz="2000" kern="1200"/>
        </a:p>
      </dsp:txBody>
      <dsp:txXfrm>
        <a:off x="0" y="1846281"/>
        <a:ext cx="6900512" cy="1843578"/>
      </dsp:txXfrm>
    </dsp:sp>
    <dsp:sp modelId="{3BF9D3B1-E454-4372-B52B-E72033D071E7}">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69DF0-0298-4C32-8887-2A3B4E0ABCDC}">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0" i="0" kern="1200"/>
            <a:t>The last important hyperparameter is </a:t>
          </a:r>
          <a:r>
            <a:rPr lang="en-IN" sz="2000" b="1" i="0" kern="1200"/>
            <a:t>min_sample_leaf. </a:t>
          </a:r>
          <a:r>
            <a:rPr lang="en-IN" sz="2000" b="0" i="0" kern="1200"/>
            <a:t>This determines the minimum number of leafs required to split an internal node</a:t>
          </a:r>
          <a:endParaRPr lang="en-US" sz="2000" kern="1200"/>
        </a:p>
      </dsp:txBody>
      <dsp:txXfrm>
        <a:off x="0" y="3689859"/>
        <a:ext cx="6900512"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9366D-DAA7-417C-AD84-229181FAFAA0}">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79DC8-1AAE-4622-A779-3136A268FE54}">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b="0" i="0" kern="1200"/>
            <a:t>The </a:t>
          </a:r>
          <a:r>
            <a:rPr lang="en-IN" sz="1900" b="1" i="0" kern="1200"/>
            <a:t>n_jobs</a:t>
          </a:r>
          <a:r>
            <a:rPr lang="en-IN" sz="1900" b="0" i="0" kern="1200"/>
            <a:t> hyperparameter tells the engine how many processors it is allowed to use. If it has a value of one, it can only use one processor. A value of “-1” means that there is no limit.</a:t>
          </a:r>
          <a:endParaRPr lang="en-US" sz="1900" kern="1200"/>
        </a:p>
      </dsp:txBody>
      <dsp:txXfrm>
        <a:off x="0" y="2703"/>
        <a:ext cx="6900512" cy="1843578"/>
      </dsp:txXfrm>
    </dsp:sp>
    <dsp:sp modelId="{4D5025D2-17B1-4EFB-B709-FD663D926995}">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0FC01-CE51-4101-8F0C-392A28AF34DE}">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b="0" i="0" kern="1200"/>
            <a:t>The</a:t>
          </a:r>
          <a:r>
            <a:rPr lang="en-IN" sz="1900" b="1" i="0" kern="1200"/>
            <a:t> random_state </a:t>
          </a:r>
          <a:r>
            <a:rPr lang="en-IN" sz="1900" b="0" i="0" kern="1200"/>
            <a:t>hyperparameter makes the model’s output replicable. The model will always produce the same results when it has a definite value of random_state and if it has been given the same hyperparameters and the same training data.</a:t>
          </a:r>
          <a:endParaRPr lang="en-US" sz="1900" kern="1200"/>
        </a:p>
      </dsp:txBody>
      <dsp:txXfrm>
        <a:off x="0" y="1846281"/>
        <a:ext cx="6900512" cy="1843578"/>
      </dsp:txXfrm>
    </dsp:sp>
    <dsp:sp modelId="{954AA912-C64B-4AEB-81B5-9513E510DD60}">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9F0975-FF24-4C9D-91F5-4C6A88FEF44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b="0" i="0" kern="1200"/>
            <a:t>here is the </a:t>
          </a:r>
          <a:r>
            <a:rPr lang="en-IN" sz="1900" b="1" i="0" kern="1200"/>
            <a:t>oob_score</a:t>
          </a:r>
          <a:r>
            <a:rPr lang="en-IN" sz="1900" b="0" i="0" kern="120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sz="19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3D95A2-DC29-459E-8423-D90334ACA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F32097EA-A385-4236-A884-31AAC4FA8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C20AE331-8913-4B98-92F1-132E43849C18}"/>
              </a:ext>
            </a:extLst>
          </p:cNvPr>
          <p:cNvSpPr>
            <a:spLocks noGrp="1"/>
          </p:cNvSpPr>
          <p:nvPr>
            <p:ph type="dt" sz="half" idx="10"/>
          </p:nvPr>
        </p:nvSpPr>
        <p:spPr/>
        <p:txBody>
          <a:bodyPr/>
          <a:lstStyle/>
          <a:p>
            <a:fld id="{6EEB61F6-5CA1-4CA0-A649-4B4CAC4B93DA}" type="datetimeFigureOut">
              <a:rPr lang="en-IN" smtClean="0"/>
              <a:pPr/>
              <a:t>11-08-2022</a:t>
            </a:fld>
            <a:endParaRPr lang="en-IN"/>
          </a:p>
        </p:txBody>
      </p:sp>
      <p:sp>
        <p:nvSpPr>
          <p:cNvPr id="5" name="Footer Placeholder 4">
            <a:extLst>
              <a:ext uri="{FF2B5EF4-FFF2-40B4-BE49-F238E27FC236}">
                <a16:creationId xmlns="" xmlns:a16="http://schemas.microsoft.com/office/drawing/2014/main" id="{CDA9658F-79EF-47E4-90CB-B506C2E61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342DAC0-15AE-4060-8BCD-660059B3D9B0}"/>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 xmlns:p14="http://schemas.microsoft.com/office/powerpoint/2010/main" val="40855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AF209B-5F1A-4A0B-B231-45C01A85B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E78451F-DDDB-4DBE-B231-6F707170F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16FDDDB-8B09-4C4E-8E9E-7EA38DC9C736}"/>
              </a:ext>
            </a:extLst>
          </p:cNvPr>
          <p:cNvSpPr>
            <a:spLocks noGrp="1"/>
          </p:cNvSpPr>
          <p:nvPr>
            <p:ph type="dt" sz="half" idx="10"/>
          </p:nvPr>
        </p:nvSpPr>
        <p:spPr/>
        <p:txBody>
          <a:bodyPr/>
          <a:lstStyle/>
          <a:p>
            <a:fld id="{6EEB61F6-5CA1-4CA0-A649-4B4CAC4B93DA}" type="datetimeFigureOut">
              <a:rPr lang="en-IN" smtClean="0"/>
              <a:pPr/>
              <a:t>11-08-2022</a:t>
            </a:fld>
            <a:endParaRPr lang="en-IN"/>
          </a:p>
        </p:txBody>
      </p:sp>
      <p:sp>
        <p:nvSpPr>
          <p:cNvPr id="5" name="Footer Placeholder 4">
            <a:extLst>
              <a:ext uri="{FF2B5EF4-FFF2-40B4-BE49-F238E27FC236}">
                <a16:creationId xmlns="" xmlns:a16="http://schemas.microsoft.com/office/drawing/2014/main" id="{5CBC0C51-1E6E-496D-9EFB-DA2DAAB2C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9E5422B-650F-4FEE-B600-F7879F7AE4CC}"/>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 xmlns:p14="http://schemas.microsoft.com/office/powerpoint/2010/main" val="358044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6686C40-8B75-4E90-9DE4-8B7E70AEF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58EFE13-816E-43BB-A477-A35F73692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B9543A7-B369-4275-BCF4-519E675E5E08}"/>
              </a:ext>
            </a:extLst>
          </p:cNvPr>
          <p:cNvSpPr>
            <a:spLocks noGrp="1"/>
          </p:cNvSpPr>
          <p:nvPr>
            <p:ph type="dt" sz="half" idx="10"/>
          </p:nvPr>
        </p:nvSpPr>
        <p:spPr/>
        <p:txBody>
          <a:bodyPr/>
          <a:lstStyle/>
          <a:p>
            <a:fld id="{6EEB61F6-5CA1-4CA0-A649-4B4CAC4B93DA}" type="datetimeFigureOut">
              <a:rPr lang="en-IN" smtClean="0"/>
              <a:pPr/>
              <a:t>11-08-2022</a:t>
            </a:fld>
            <a:endParaRPr lang="en-IN"/>
          </a:p>
        </p:txBody>
      </p:sp>
      <p:sp>
        <p:nvSpPr>
          <p:cNvPr id="5" name="Footer Placeholder 4">
            <a:extLst>
              <a:ext uri="{FF2B5EF4-FFF2-40B4-BE49-F238E27FC236}">
                <a16:creationId xmlns="" xmlns:a16="http://schemas.microsoft.com/office/drawing/2014/main" id="{2923A989-6EB0-4A9D-ABEC-0F6CB91EB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1676165-BE76-41B6-93C8-9B893B4802A1}"/>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 xmlns:p14="http://schemas.microsoft.com/office/powerpoint/2010/main" val="3269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1EF044-32C2-4E70-91EE-6E96679F4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8764BBD-1375-4DD7-8F6C-872C7412F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A811EB8-6E04-4933-936E-D2692577F2DD}"/>
              </a:ext>
            </a:extLst>
          </p:cNvPr>
          <p:cNvSpPr>
            <a:spLocks noGrp="1"/>
          </p:cNvSpPr>
          <p:nvPr>
            <p:ph type="dt" sz="half" idx="10"/>
          </p:nvPr>
        </p:nvSpPr>
        <p:spPr/>
        <p:txBody>
          <a:bodyPr/>
          <a:lstStyle/>
          <a:p>
            <a:fld id="{6EEB61F6-5CA1-4CA0-A649-4B4CAC4B93DA}" type="datetimeFigureOut">
              <a:rPr lang="en-IN" smtClean="0"/>
              <a:pPr/>
              <a:t>11-08-2022</a:t>
            </a:fld>
            <a:endParaRPr lang="en-IN"/>
          </a:p>
        </p:txBody>
      </p:sp>
      <p:sp>
        <p:nvSpPr>
          <p:cNvPr id="5" name="Footer Placeholder 4">
            <a:extLst>
              <a:ext uri="{FF2B5EF4-FFF2-40B4-BE49-F238E27FC236}">
                <a16:creationId xmlns="" xmlns:a16="http://schemas.microsoft.com/office/drawing/2014/main" id="{B6CA63AF-DA12-46D7-9BBB-C8EEE271A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F48BFC9-FCBF-4B6E-A142-7AC7457FA328}"/>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 xmlns:p14="http://schemas.microsoft.com/office/powerpoint/2010/main" val="95244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256EBD-4AF1-40BE-8D8C-4AB388CC9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8CBE47F-EB41-4824-9E2A-E494E73B2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6F9DDB2-6AA0-4DE6-984E-F729F2CEA470}"/>
              </a:ext>
            </a:extLst>
          </p:cNvPr>
          <p:cNvSpPr>
            <a:spLocks noGrp="1"/>
          </p:cNvSpPr>
          <p:nvPr>
            <p:ph type="dt" sz="half" idx="10"/>
          </p:nvPr>
        </p:nvSpPr>
        <p:spPr/>
        <p:txBody>
          <a:bodyPr/>
          <a:lstStyle/>
          <a:p>
            <a:fld id="{6EEB61F6-5CA1-4CA0-A649-4B4CAC4B93DA}" type="datetimeFigureOut">
              <a:rPr lang="en-IN" smtClean="0"/>
              <a:pPr/>
              <a:t>11-08-2022</a:t>
            </a:fld>
            <a:endParaRPr lang="en-IN"/>
          </a:p>
        </p:txBody>
      </p:sp>
      <p:sp>
        <p:nvSpPr>
          <p:cNvPr id="5" name="Footer Placeholder 4">
            <a:extLst>
              <a:ext uri="{FF2B5EF4-FFF2-40B4-BE49-F238E27FC236}">
                <a16:creationId xmlns="" xmlns:a16="http://schemas.microsoft.com/office/drawing/2014/main" id="{DA6E6223-1765-4BE5-8125-64990605E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3CC9D30-47FF-4809-A0EE-A26C5C370FBA}"/>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 xmlns:p14="http://schemas.microsoft.com/office/powerpoint/2010/main" val="300327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8BB919-55C8-436E-B92A-47495CE59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D15FB57-A31E-4670-AA3A-7CDF0207E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8F4541C1-6EF3-4827-9A17-B42D7B47F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9E8A2C1E-B102-47A6-9B7D-ADD04C28D13B}"/>
              </a:ext>
            </a:extLst>
          </p:cNvPr>
          <p:cNvSpPr>
            <a:spLocks noGrp="1"/>
          </p:cNvSpPr>
          <p:nvPr>
            <p:ph type="dt" sz="half" idx="10"/>
          </p:nvPr>
        </p:nvSpPr>
        <p:spPr/>
        <p:txBody>
          <a:bodyPr/>
          <a:lstStyle/>
          <a:p>
            <a:fld id="{6EEB61F6-5CA1-4CA0-A649-4B4CAC4B93DA}" type="datetimeFigureOut">
              <a:rPr lang="en-IN" smtClean="0"/>
              <a:pPr/>
              <a:t>11-08-2022</a:t>
            </a:fld>
            <a:endParaRPr lang="en-IN"/>
          </a:p>
        </p:txBody>
      </p:sp>
      <p:sp>
        <p:nvSpPr>
          <p:cNvPr id="6" name="Footer Placeholder 5">
            <a:extLst>
              <a:ext uri="{FF2B5EF4-FFF2-40B4-BE49-F238E27FC236}">
                <a16:creationId xmlns="" xmlns:a16="http://schemas.microsoft.com/office/drawing/2014/main" id="{1260CBBC-620B-4279-A7FD-FB2C26357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CD09594-A30F-4061-A3BE-6E37679B02B3}"/>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 xmlns:p14="http://schemas.microsoft.com/office/powerpoint/2010/main" val="106144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B9543B-754C-4EC4-8941-2D81A46EF3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E06C7C9-0D7E-433E-8FF4-91E17D11D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81679F3-F5B2-4F07-8856-F55C3219C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68CEB797-05AB-4FA8-A7D8-87CBB26DF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C974B719-EEB1-4C27-ACFC-DE638B14B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60A6A967-5630-4627-8F16-D674DAA442F3}"/>
              </a:ext>
            </a:extLst>
          </p:cNvPr>
          <p:cNvSpPr>
            <a:spLocks noGrp="1"/>
          </p:cNvSpPr>
          <p:nvPr>
            <p:ph type="dt" sz="half" idx="10"/>
          </p:nvPr>
        </p:nvSpPr>
        <p:spPr/>
        <p:txBody>
          <a:bodyPr/>
          <a:lstStyle/>
          <a:p>
            <a:fld id="{6EEB61F6-5CA1-4CA0-A649-4B4CAC4B93DA}" type="datetimeFigureOut">
              <a:rPr lang="en-IN" smtClean="0"/>
              <a:pPr/>
              <a:t>11-08-2022</a:t>
            </a:fld>
            <a:endParaRPr lang="en-IN"/>
          </a:p>
        </p:txBody>
      </p:sp>
      <p:sp>
        <p:nvSpPr>
          <p:cNvPr id="8" name="Footer Placeholder 7">
            <a:extLst>
              <a:ext uri="{FF2B5EF4-FFF2-40B4-BE49-F238E27FC236}">
                <a16:creationId xmlns="" xmlns:a16="http://schemas.microsoft.com/office/drawing/2014/main" id="{4E2088AD-DD8C-4161-A7C6-DCA370465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3A232E47-7A9A-427B-9642-2210FC247D11}"/>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 xmlns:p14="http://schemas.microsoft.com/office/powerpoint/2010/main" val="255601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9FC4B0-E8BA-4E73-9C1F-0A355CF94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8FB9DB47-F319-49F5-BD3A-88CD918B3CC3}"/>
              </a:ext>
            </a:extLst>
          </p:cNvPr>
          <p:cNvSpPr>
            <a:spLocks noGrp="1"/>
          </p:cNvSpPr>
          <p:nvPr>
            <p:ph type="dt" sz="half" idx="10"/>
          </p:nvPr>
        </p:nvSpPr>
        <p:spPr/>
        <p:txBody>
          <a:bodyPr/>
          <a:lstStyle/>
          <a:p>
            <a:fld id="{6EEB61F6-5CA1-4CA0-A649-4B4CAC4B93DA}" type="datetimeFigureOut">
              <a:rPr lang="en-IN" smtClean="0"/>
              <a:pPr/>
              <a:t>11-08-2022</a:t>
            </a:fld>
            <a:endParaRPr lang="en-IN"/>
          </a:p>
        </p:txBody>
      </p:sp>
      <p:sp>
        <p:nvSpPr>
          <p:cNvPr id="4" name="Footer Placeholder 3">
            <a:extLst>
              <a:ext uri="{FF2B5EF4-FFF2-40B4-BE49-F238E27FC236}">
                <a16:creationId xmlns="" xmlns:a16="http://schemas.microsoft.com/office/drawing/2014/main" id="{88D0565F-3ECC-49B0-8A33-34810FA4E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1096680B-D892-4195-A92D-52CFA8B48FCA}"/>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 xmlns:p14="http://schemas.microsoft.com/office/powerpoint/2010/main" val="31275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ED854C3-08AD-4917-AAE2-F49045011333}"/>
              </a:ext>
            </a:extLst>
          </p:cNvPr>
          <p:cNvSpPr>
            <a:spLocks noGrp="1"/>
          </p:cNvSpPr>
          <p:nvPr>
            <p:ph type="dt" sz="half" idx="10"/>
          </p:nvPr>
        </p:nvSpPr>
        <p:spPr/>
        <p:txBody>
          <a:bodyPr/>
          <a:lstStyle/>
          <a:p>
            <a:fld id="{6EEB61F6-5CA1-4CA0-A649-4B4CAC4B93DA}" type="datetimeFigureOut">
              <a:rPr lang="en-IN" smtClean="0"/>
              <a:pPr/>
              <a:t>11-08-2022</a:t>
            </a:fld>
            <a:endParaRPr lang="en-IN"/>
          </a:p>
        </p:txBody>
      </p:sp>
      <p:sp>
        <p:nvSpPr>
          <p:cNvPr id="3" name="Footer Placeholder 2">
            <a:extLst>
              <a:ext uri="{FF2B5EF4-FFF2-40B4-BE49-F238E27FC236}">
                <a16:creationId xmlns="" xmlns:a16="http://schemas.microsoft.com/office/drawing/2014/main" id="{1F758CDD-C81E-4F17-A4CF-8686D25090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630C0131-8CFC-4459-97C8-CA06DD2D48E2}"/>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 xmlns:p14="http://schemas.microsoft.com/office/powerpoint/2010/main" val="267174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8A879D-606D-4FD7-88EA-DA5B7EE1C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4827C25-AE79-46FC-93D7-5C204CABC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86D079AE-9BDC-48AF-B87C-2AD5F97C7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4FBBF53-64F7-475C-B99E-4A18ED6EB0CD}"/>
              </a:ext>
            </a:extLst>
          </p:cNvPr>
          <p:cNvSpPr>
            <a:spLocks noGrp="1"/>
          </p:cNvSpPr>
          <p:nvPr>
            <p:ph type="dt" sz="half" idx="10"/>
          </p:nvPr>
        </p:nvSpPr>
        <p:spPr/>
        <p:txBody>
          <a:bodyPr/>
          <a:lstStyle/>
          <a:p>
            <a:fld id="{6EEB61F6-5CA1-4CA0-A649-4B4CAC4B93DA}" type="datetimeFigureOut">
              <a:rPr lang="en-IN" smtClean="0"/>
              <a:pPr/>
              <a:t>11-08-2022</a:t>
            </a:fld>
            <a:endParaRPr lang="en-IN"/>
          </a:p>
        </p:txBody>
      </p:sp>
      <p:sp>
        <p:nvSpPr>
          <p:cNvPr id="6" name="Footer Placeholder 5">
            <a:extLst>
              <a:ext uri="{FF2B5EF4-FFF2-40B4-BE49-F238E27FC236}">
                <a16:creationId xmlns="" xmlns:a16="http://schemas.microsoft.com/office/drawing/2014/main" id="{B83FB491-F264-4040-9DEA-C6C6E8BDB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50EDA8E-AB45-4C6B-9090-6CAF48300369}"/>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 xmlns:p14="http://schemas.microsoft.com/office/powerpoint/2010/main" val="133373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57E82C-31F2-450D-B8F5-E35989861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25BA80DA-5E9E-41E5-94F3-A078ACDD7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42758679-9A50-442E-8BDD-AEEA99C6E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AC7C001-5DC2-4062-89CC-8A0B1688203C}"/>
              </a:ext>
            </a:extLst>
          </p:cNvPr>
          <p:cNvSpPr>
            <a:spLocks noGrp="1"/>
          </p:cNvSpPr>
          <p:nvPr>
            <p:ph type="dt" sz="half" idx="10"/>
          </p:nvPr>
        </p:nvSpPr>
        <p:spPr/>
        <p:txBody>
          <a:bodyPr/>
          <a:lstStyle/>
          <a:p>
            <a:fld id="{6EEB61F6-5CA1-4CA0-A649-4B4CAC4B93DA}" type="datetimeFigureOut">
              <a:rPr lang="en-IN" smtClean="0"/>
              <a:pPr/>
              <a:t>11-08-2022</a:t>
            </a:fld>
            <a:endParaRPr lang="en-IN"/>
          </a:p>
        </p:txBody>
      </p:sp>
      <p:sp>
        <p:nvSpPr>
          <p:cNvPr id="6" name="Footer Placeholder 5">
            <a:extLst>
              <a:ext uri="{FF2B5EF4-FFF2-40B4-BE49-F238E27FC236}">
                <a16:creationId xmlns="" xmlns:a16="http://schemas.microsoft.com/office/drawing/2014/main" id="{E7B20EBC-4DDB-4284-B641-09993CF5C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9D73844D-1468-41A7-900D-D76825B579B0}"/>
              </a:ext>
            </a:extLst>
          </p:cNvPr>
          <p:cNvSpPr>
            <a:spLocks noGrp="1"/>
          </p:cNvSpPr>
          <p:nvPr>
            <p:ph type="sldNum" sz="quarter" idx="12"/>
          </p:nvPr>
        </p:nvSpPr>
        <p:spPr/>
        <p:txBody>
          <a:bodyPr/>
          <a:lstStyle/>
          <a:p>
            <a:fld id="{EC0F12B9-4D7C-4BBD-8DB5-E2D6B2F1D54C}" type="slidenum">
              <a:rPr lang="en-IN" smtClean="0"/>
              <a:pPr/>
              <a:t>‹#›</a:t>
            </a:fld>
            <a:endParaRPr lang="en-IN"/>
          </a:p>
        </p:txBody>
      </p:sp>
    </p:spTree>
    <p:extLst>
      <p:ext uri="{BB962C8B-B14F-4D97-AF65-F5344CB8AC3E}">
        <p14:creationId xmlns="" xmlns:p14="http://schemas.microsoft.com/office/powerpoint/2010/main" val="142337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582CADB-8079-4E26-9458-32FA0AAC9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6A2A2D9-0F55-4614-8E53-6A49AF7D9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996A616-685E-4184-9770-B6BAE7551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61F6-5CA1-4CA0-A649-4B4CAC4B93DA}" type="datetimeFigureOut">
              <a:rPr lang="en-IN" smtClean="0"/>
              <a:pPr/>
              <a:t>11-08-2022</a:t>
            </a:fld>
            <a:endParaRPr lang="en-IN"/>
          </a:p>
        </p:txBody>
      </p:sp>
      <p:sp>
        <p:nvSpPr>
          <p:cNvPr id="5" name="Footer Placeholder 4">
            <a:extLst>
              <a:ext uri="{FF2B5EF4-FFF2-40B4-BE49-F238E27FC236}">
                <a16:creationId xmlns="" xmlns:a16="http://schemas.microsoft.com/office/drawing/2014/main" id="{C2FDBB23-D82C-460D-8CAF-5D67FDE0D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9F5E502E-24C4-4F40-B9A5-C0BA47CC3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12B9-4D7C-4BBD-8DB5-E2D6B2F1D54C}" type="slidenum">
              <a:rPr lang="en-IN" smtClean="0"/>
              <a:pPr/>
              <a:t>‹#›</a:t>
            </a:fld>
            <a:endParaRPr lang="en-IN"/>
          </a:p>
        </p:txBody>
      </p:sp>
    </p:spTree>
    <p:extLst>
      <p:ext uri="{BB962C8B-B14F-4D97-AF65-F5344CB8AC3E}">
        <p14:creationId xmlns="" xmlns:p14="http://schemas.microsoft.com/office/powerpoint/2010/main" val="1431408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 xmlns:a16="http://schemas.microsoft.com/office/drawing/2014/main" id="{42285737-90EE-47DC-AC80-8AE156B119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 xmlns:a16="http://schemas.microsoft.com/office/drawing/2014/main" id="{B57BDC17-F1B3-455F-BBF1-680AA1F25C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315292" y="0"/>
            <a:ext cx="2436813" cy="6858001"/>
            <a:chOff x="1320800" y="0"/>
            <a:chExt cx="2436813" cy="6858001"/>
          </a:xfrm>
        </p:grpSpPr>
        <p:sp>
          <p:nvSpPr>
            <p:cNvPr id="49" name="Freeform 6">
              <a:extLst>
                <a:ext uri="{FF2B5EF4-FFF2-40B4-BE49-F238E27FC236}">
                  <a16:creationId xmlns="" xmlns:a16="http://schemas.microsoft.com/office/drawing/2014/main" id="{64E2FA9A-FEF7-4501-B0EB-5E45EDD2177A}"/>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a:extLst>
                <a:ext uri="{FF2B5EF4-FFF2-40B4-BE49-F238E27FC236}">
                  <a16:creationId xmlns="" xmlns:a16="http://schemas.microsoft.com/office/drawing/2014/main" id="{BC38192B-B4CB-47D4-A3B1-10010247F158}"/>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1" name="Freeform 8">
              <a:extLst>
                <a:ext uri="{FF2B5EF4-FFF2-40B4-BE49-F238E27FC236}">
                  <a16:creationId xmlns="" xmlns:a16="http://schemas.microsoft.com/office/drawing/2014/main" id="{96330E33-E171-4B0F-82B5-AF7230399B5C}"/>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2" name="Freeform 9">
              <a:extLst>
                <a:ext uri="{FF2B5EF4-FFF2-40B4-BE49-F238E27FC236}">
                  <a16:creationId xmlns="" xmlns:a16="http://schemas.microsoft.com/office/drawing/2014/main" id="{332B1723-69BF-42D7-B757-0FA059E15256}"/>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3" name="Freeform 10">
              <a:extLst>
                <a:ext uri="{FF2B5EF4-FFF2-40B4-BE49-F238E27FC236}">
                  <a16:creationId xmlns="" xmlns:a16="http://schemas.microsoft.com/office/drawing/2014/main" id="{F115D62D-1E96-48D1-A78D-D370A0BFB9B5}"/>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4" name="Freeform 11">
              <a:extLst>
                <a:ext uri="{FF2B5EF4-FFF2-40B4-BE49-F238E27FC236}">
                  <a16:creationId xmlns="" xmlns:a16="http://schemas.microsoft.com/office/drawing/2014/main" id="{91C2876A-169D-4822-A766-C00578C88B4B}"/>
                </a:ext>
                <a:ext uri="{C183D7F6-B498-43B3-948B-1728B52AA6E4}">
                  <adec:decorative xmlns:adec="http://schemas.microsoft.com/office/drawing/2017/decorative" xmlns=""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 xmlns:a16="http://schemas.microsoft.com/office/drawing/2014/main" id="{8D4F8BDB-2DD3-46F2-8E0F-51BD20DA7AC9}"/>
              </a:ext>
            </a:extLst>
          </p:cNvPr>
          <p:cNvSpPr>
            <a:spLocks noGrp="1"/>
          </p:cNvSpPr>
          <p:nvPr>
            <p:ph type="title"/>
          </p:nvPr>
        </p:nvSpPr>
        <p:spPr>
          <a:xfrm>
            <a:off x="535020" y="685800"/>
            <a:ext cx="2780271" cy="5105400"/>
          </a:xfrm>
        </p:spPr>
        <p:txBody>
          <a:bodyPr>
            <a:normAutofit/>
          </a:bodyPr>
          <a:lstStyle/>
          <a:p>
            <a:r>
              <a:rPr lang="en-US" sz="4000" b="1" dirty="0">
                <a:solidFill>
                  <a:srgbClr val="FFFFFF"/>
                </a:solidFill>
              </a:rPr>
              <a:t>CREDIT CARD DEFAULT PREDICTION</a:t>
            </a:r>
            <a:endParaRPr lang="en-IN" sz="4000" b="1" dirty="0">
              <a:solidFill>
                <a:srgbClr val="FFFFFF"/>
              </a:solidFill>
            </a:endParaRPr>
          </a:p>
        </p:txBody>
      </p:sp>
      <p:graphicFrame>
        <p:nvGraphicFramePr>
          <p:cNvPr id="5" name="Content Placeholder 2">
            <a:extLst>
              <a:ext uri="{FF2B5EF4-FFF2-40B4-BE49-F238E27FC236}">
                <a16:creationId xmlns="" xmlns:a16="http://schemas.microsoft.com/office/drawing/2014/main" id="{4C5EB2FC-2AE1-4BC5-98BC-DA836EE6AE1A}"/>
              </a:ext>
            </a:extLst>
          </p:cNvPr>
          <p:cNvGraphicFramePr>
            <a:graphicFrameLocks noGrp="1"/>
          </p:cNvGraphicFramePr>
          <p:nvPr>
            <p:ph idx="1"/>
            <p:extLst>
              <p:ext uri="{D42A27DB-BD31-4B8C-83A1-F6EECF244321}">
                <p14:modId xmlns="" xmlns:p14="http://schemas.microsoft.com/office/powerpoint/2010/main" val="421204194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05530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9B7AD9F6-8CE7-4299-8FC6-328F4DCD3F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C965C9A2-10BB-45D7-819A-F084CC66AC57}"/>
              </a:ext>
            </a:extLst>
          </p:cNvPr>
          <p:cNvSpPr>
            <a:spLocks noGrp="1"/>
          </p:cNvSpPr>
          <p:nvPr>
            <p:ph type="ctrTitle"/>
          </p:nvPr>
        </p:nvSpPr>
        <p:spPr>
          <a:xfrm>
            <a:off x="5297762" y="640080"/>
            <a:ext cx="6251110" cy="3566160"/>
          </a:xfrm>
        </p:spPr>
        <p:txBody>
          <a:bodyPr anchor="b">
            <a:normAutofit/>
          </a:bodyPr>
          <a:lstStyle/>
          <a:p>
            <a:pPr algn="l"/>
            <a:r>
              <a:rPr lang="en-US" sz="5400" dirty="0"/>
              <a:t>THANK </a:t>
            </a:r>
            <a:r>
              <a:rPr lang="en-US" sz="5400" dirty="0" smtClean="0"/>
              <a:t>YOU</a:t>
            </a:r>
            <a:br>
              <a:rPr lang="en-US" sz="5400" dirty="0" smtClean="0"/>
            </a:br>
            <a:r>
              <a:rPr lang="en-US" sz="5400" dirty="0" smtClean="0"/>
              <a:t/>
            </a:r>
            <a:br>
              <a:rPr lang="en-US" sz="5400" dirty="0" smtClean="0"/>
            </a:br>
            <a:r>
              <a:rPr lang="en-US" sz="5400" dirty="0" smtClean="0"/>
              <a:t>- </a:t>
            </a:r>
            <a:r>
              <a:rPr lang="en-US" sz="5400" dirty="0" smtClean="0"/>
              <a:t>K</a:t>
            </a:r>
            <a:r>
              <a:rPr lang="en-US" sz="5400" baseline="0" dirty="0" smtClean="0"/>
              <a:t> </a:t>
            </a:r>
            <a:r>
              <a:rPr lang="en-US" sz="5400" baseline="0" dirty="0" err="1" smtClean="0"/>
              <a:t>Sireesha</a:t>
            </a:r>
            <a:endParaRPr lang="en-IN" sz="5400" dirty="0"/>
          </a:p>
        </p:txBody>
      </p:sp>
      <p:pic>
        <p:nvPicPr>
          <p:cNvPr id="4" name="Picture 3" descr="Magnifying glass on clear background">
            <a:extLst>
              <a:ext uri="{FF2B5EF4-FFF2-40B4-BE49-F238E27FC236}">
                <a16:creationId xmlns="" xmlns:a16="http://schemas.microsoft.com/office/drawing/2014/main" id="{1C5A1A27-7531-4023-99D8-ADA9A911DAA6}"/>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 xmlns:a16="http://schemas.microsoft.com/office/drawing/2014/main" id="{F49775AF-8896-43EE-92C6-83497D6DC5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368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B3D931C-6973-49ED-B149-718D1FD82697}"/>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p>
        </p:txBody>
      </p:sp>
      <p:sp>
        <p:nvSpPr>
          <p:cNvPr id="12" name="Arc 11">
            <a:extLst>
              <a:ext uri="{FF2B5EF4-FFF2-40B4-BE49-F238E27FC236}">
                <a16:creationId xmlns=""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 xmlns:a16="http://schemas.microsoft.com/office/drawing/2014/main" id="{4185F7A3-AD86-40BA-B722-3410164EB15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b="0" i="0" u="none" strike="noStrike" baseline="0" dirty="0"/>
              <a:t>Banking/Financial Institutes plays a significant role in providing financial service.</a:t>
            </a:r>
          </a:p>
          <a:p>
            <a:pPr marL="285750" indent="-228600" algn="l">
              <a:buFont typeface="Arial" panose="020B0604020202020204" pitchFamily="34" charset="0"/>
              <a:buChar char="•"/>
            </a:pPr>
            <a:r>
              <a:rPr lang="en-US" dirty="0"/>
              <a:t>To maintain the </a:t>
            </a:r>
            <a:r>
              <a:rPr lang="en-US" dirty="0" err="1"/>
              <a:t>integrity,bank</a:t>
            </a:r>
            <a:r>
              <a:rPr lang="en-US" dirty="0"/>
              <a:t>/institute must be careful when investing in customers to avoid financial loss.</a:t>
            </a:r>
          </a:p>
          <a:p>
            <a:pPr marL="285750" indent="-228600" algn="l">
              <a:buFont typeface="Arial" panose="020B0604020202020204" pitchFamily="34" charset="0"/>
              <a:buChar char="•"/>
            </a:pPr>
            <a:r>
              <a:rPr lang="en-US" b="0" i="0" u="none" strike="noStrike" baseline="0" dirty="0"/>
              <a:t>Before </a:t>
            </a:r>
            <a:r>
              <a:rPr lang="en-US" dirty="0"/>
              <a:t>giving credit to </a:t>
            </a:r>
            <a:r>
              <a:rPr lang="en-US" dirty="0" err="1"/>
              <a:t>borroers,the</a:t>
            </a:r>
            <a:r>
              <a:rPr lang="en-US" dirty="0"/>
              <a:t> bank must come to about the potential of customers.</a:t>
            </a:r>
          </a:p>
          <a:p>
            <a:pPr marL="285750" indent="-228600" algn="l">
              <a:buFont typeface="Arial" panose="020B0604020202020204" pitchFamily="34" charset="0"/>
              <a:buChar char="•"/>
            </a:pPr>
            <a:r>
              <a:rPr lang="en-US" b="0" i="0" u="none" strike="noStrike" baseline="0" dirty="0"/>
              <a:t>The term credit </a:t>
            </a:r>
            <a:r>
              <a:rPr lang="en-US" b="0" i="0" u="none" strike="noStrike" baseline="0" dirty="0" err="1"/>
              <a:t>scoring,determines</a:t>
            </a:r>
            <a:r>
              <a:rPr lang="en-US" b="0" i="0" u="none" strike="noStrike" baseline="0" dirty="0"/>
              <a:t> the relation between defaulters and loan characteristics.</a:t>
            </a:r>
          </a:p>
        </p:txBody>
      </p:sp>
    </p:spTree>
    <p:extLst>
      <p:ext uri="{BB962C8B-B14F-4D97-AF65-F5344CB8AC3E}">
        <p14:creationId xmlns="" xmlns:p14="http://schemas.microsoft.com/office/powerpoint/2010/main" val="35121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C2554CA6-288E-4202-BC52-2E5A8F0C0A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4E73C011-40B8-45DB-9AFA-04957DFD790F}"/>
              </a:ext>
            </a:extLst>
          </p:cNvPr>
          <p:cNvSpPr>
            <a:spLocks noGrp="1"/>
          </p:cNvSpPr>
          <p:nvPr>
            <p:ph type="title"/>
          </p:nvPr>
        </p:nvSpPr>
        <p:spPr>
          <a:xfrm>
            <a:off x="781877" y="1404730"/>
            <a:ext cx="3896139" cy="4056584"/>
          </a:xfrm>
        </p:spPr>
        <p:txBody>
          <a:bodyPr>
            <a:normAutofit/>
          </a:bodyPr>
          <a:lstStyle/>
          <a:p>
            <a:r>
              <a:rPr lang="en-US" sz="4100" b="1" dirty="0">
                <a:solidFill>
                  <a:srgbClr val="FFFFFF"/>
                </a:solidFill>
              </a:rPr>
              <a:t>          DATA PREPROCESSING</a:t>
            </a:r>
            <a:endParaRPr lang="en-IN" sz="4100" b="1" dirty="0">
              <a:solidFill>
                <a:srgbClr val="FFFFFF"/>
              </a:solidFill>
            </a:endParaRPr>
          </a:p>
        </p:txBody>
      </p:sp>
      <p:sp>
        <p:nvSpPr>
          <p:cNvPr id="12" name="Arc 11">
            <a:extLst>
              <a:ext uri="{FF2B5EF4-FFF2-40B4-BE49-F238E27FC236}">
                <a16:creationId xmlns="" xmlns:a16="http://schemas.microsoft.com/office/drawing/2014/main" id="{5B7778FC-632E-4DCA-A7CB-0D7731CC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 xmlns:a16="http://schemas.microsoft.com/office/drawing/2014/main" id="{FA23A907-97FB-4A8F-880A-DD77401C42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 xmlns:a16="http://schemas.microsoft.com/office/drawing/2014/main" id="{FC9FA52C-E402-4132-99B4-A1D726922C25}"/>
              </a:ext>
            </a:extLst>
          </p:cNvPr>
          <p:cNvSpPr>
            <a:spLocks noGrp="1"/>
          </p:cNvSpPr>
          <p:nvPr>
            <p:ph idx="1"/>
          </p:nvPr>
        </p:nvSpPr>
        <p:spPr>
          <a:xfrm>
            <a:off x="5370153" y="1526033"/>
            <a:ext cx="5536397" cy="3935281"/>
          </a:xfrm>
        </p:spPr>
        <p:txBody>
          <a:bodyPr>
            <a:normAutofit/>
          </a:bodyPr>
          <a:lstStyle/>
          <a:p>
            <a:r>
              <a:rPr lang="en-US" sz="1800" dirty="0"/>
              <a:t>Data set  is divided in 80:20 ratio for train and test respectively.</a:t>
            </a:r>
          </a:p>
          <a:p>
            <a:r>
              <a:rPr lang="en-US" sz="1800" dirty="0"/>
              <a:t>ID column was dropped as its unnecessary for our modeling.</a:t>
            </a:r>
          </a:p>
          <a:p>
            <a:r>
              <a:rPr lang="en-US" sz="1800" dirty="0"/>
              <a:t>The attribute name ‘PAY_0’was converted to ‘PAY_1’ and  '</a:t>
            </a:r>
            <a:r>
              <a:rPr lang="en-US" sz="1800" dirty="0" err="1"/>
              <a:t>default.payment.next.month</a:t>
            </a:r>
            <a:r>
              <a:rPr lang="en-US" sz="1800" dirty="0"/>
              <a:t>’ was </a:t>
            </a:r>
            <a:r>
              <a:rPr lang="en-US" sz="1800" dirty="0" err="1"/>
              <a:t>covertes</a:t>
            </a:r>
            <a:r>
              <a:rPr lang="en-US" sz="1800" dirty="0"/>
              <a:t> to ‘Default’ for naming convenience.</a:t>
            </a:r>
          </a:p>
          <a:p>
            <a:r>
              <a:rPr lang="en-IN" sz="1800" dirty="0"/>
              <a:t>Pay_0:No consumption of credit card=-2,Pay duly(paid on time)=-1,payment delay for one mouth=1, payment delay for two months=2,payment delay for nine months and above=-9.</a:t>
            </a:r>
          </a:p>
          <a:p>
            <a:r>
              <a:rPr lang="en-IN" sz="1800" dirty="0"/>
              <a:t>No Null values in dataset</a:t>
            </a:r>
          </a:p>
        </p:txBody>
      </p:sp>
    </p:spTree>
    <p:extLst>
      <p:ext uri="{BB962C8B-B14F-4D97-AF65-F5344CB8AC3E}">
        <p14:creationId xmlns="" xmlns:p14="http://schemas.microsoft.com/office/powerpoint/2010/main" val="400810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C2554CA6-288E-4202-BC52-2E5A8F0C0A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E87CAF8-BF8C-4C74-958D-7147F2DFA865}"/>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Arc 11">
            <a:extLst>
              <a:ext uri="{FF2B5EF4-FFF2-40B4-BE49-F238E27FC236}">
                <a16:creationId xmlns="" xmlns:a16="http://schemas.microsoft.com/office/drawing/2014/main" id="{5B7778FC-632E-4DCA-A7CB-0D7731CC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 xmlns:a16="http://schemas.microsoft.com/office/drawing/2014/main" id="{FA23A907-97FB-4A8F-880A-DD77401C42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 xmlns:a16="http://schemas.microsoft.com/office/drawing/2014/main" id="{492F7B65-7995-4A92-9D5E-0689797B5C8C}"/>
              </a:ext>
            </a:extLst>
          </p:cNvPr>
          <p:cNvSpPr>
            <a:spLocks noGrp="1"/>
          </p:cNvSpPr>
          <p:nvPr>
            <p:ph idx="1"/>
          </p:nvPr>
        </p:nvSpPr>
        <p:spPr>
          <a:xfrm>
            <a:off x="5370153" y="1526033"/>
            <a:ext cx="5536397" cy="3935281"/>
          </a:xfrm>
        </p:spPr>
        <p:txBody>
          <a:bodyPr>
            <a:normAutofit/>
          </a:bodyPr>
          <a:lstStyle/>
          <a:p>
            <a:r>
              <a:rPr lang="en-IN" sz="2000" b="0" i="0" dirty="0">
                <a:effectLst/>
                <a:latin typeface="Helvetica Neue"/>
              </a:rPr>
              <a:t>There are more women than men in our dataset and, apparently, men have a slightly higher chance of default.</a:t>
            </a:r>
          </a:p>
          <a:p>
            <a:r>
              <a:rPr lang="en-IN" sz="2000" dirty="0">
                <a:latin typeface="Helvetica Neue"/>
              </a:rPr>
              <a:t>The probability of default was higher for men.</a:t>
            </a:r>
          </a:p>
          <a:p>
            <a:r>
              <a:rPr lang="en-IN" sz="2000" b="0" i="0" dirty="0">
                <a:effectLst/>
                <a:latin typeface="Helvetica Neue"/>
              </a:rPr>
              <a:t>Most people in our dataset have between 25 and 40 years old. There is also an impression that around that age the chance of default is a little lower.</a:t>
            </a:r>
          </a:p>
          <a:p>
            <a:r>
              <a:rPr lang="en-IN" sz="2000" b="0" i="0" dirty="0">
                <a:effectLst/>
                <a:latin typeface="Helvetica Neue"/>
              </a:rPr>
              <a:t>Most customers have 200k or less of credit limit. And it seems that we will find a higher concentration of customers in default on that range.</a:t>
            </a:r>
            <a:endParaRPr lang="en-IN" sz="2000" dirty="0"/>
          </a:p>
        </p:txBody>
      </p:sp>
    </p:spTree>
    <p:extLst>
      <p:ext uri="{BB962C8B-B14F-4D97-AF65-F5344CB8AC3E}">
        <p14:creationId xmlns="" xmlns:p14="http://schemas.microsoft.com/office/powerpoint/2010/main" val="22941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E92FEB64-6EEA-4759-B4A4-BD2C1E660B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815842C-D731-422D-B2E8-9121FE06F30F}"/>
              </a:ext>
            </a:extLst>
          </p:cNvPr>
          <p:cNvSpPr>
            <a:spLocks noGrp="1"/>
          </p:cNvSpPr>
          <p:nvPr>
            <p:ph type="title"/>
          </p:nvPr>
        </p:nvSpPr>
        <p:spPr>
          <a:xfrm>
            <a:off x="1389278" y="1233241"/>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Freeform: Shape 11">
            <a:extLst>
              <a:ext uri="{FF2B5EF4-FFF2-40B4-BE49-F238E27FC236}">
                <a16:creationId xmlns="" xmlns:a16="http://schemas.microsoft.com/office/drawing/2014/main" id="{14847E93-7DC1-4D4B-8829-B19AA7137C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 xmlns:a16="http://schemas.microsoft.com/office/drawing/2014/main" id="{5566D6E1-03A1-4D73-A4E0-35D74D568A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9F835A99-04AC-494A-A572-AFE8413CC9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 xmlns:a16="http://schemas.microsoft.com/office/drawing/2014/main" id="{6FE99199-B055-4C8C-A3C0-C652F60289FA}"/>
              </a:ext>
            </a:extLst>
          </p:cNvPr>
          <p:cNvSpPr>
            <a:spLocks noGrp="1"/>
          </p:cNvSpPr>
          <p:nvPr>
            <p:ph idx="1"/>
          </p:nvPr>
        </p:nvSpPr>
        <p:spPr>
          <a:xfrm>
            <a:off x="6096000" y="820880"/>
            <a:ext cx="5257799" cy="4889350"/>
          </a:xfrm>
        </p:spPr>
        <p:txBody>
          <a:bodyPr anchor="t">
            <a:normAutofit/>
          </a:bodyPr>
          <a:lstStyle/>
          <a:p>
            <a:r>
              <a:rPr lang="en-IN" sz="2600" dirty="0">
                <a:latin typeface="Helvetica Neue"/>
              </a:rPr>
              <a:t>T</a:t>
            </a:r>
            <a:r>
              <a:rPr lang="en-IN" sz="2600" b="0" i="0" dirty="0">
                <a:effectLst/>
                <a:latin typeface="Helvetica Neue"/>
              </a:rPr>
              <a:t>hose who have a negative bill statement have a lower chance of default than the rest. What stands out is that there is a little higher chance of default for those who didn't have a bill in the previous months.</a:t>
            </a:r>
          </a:p>
          <a:p>
            <a:r>
              <a:rPr lang="en-IN" sz="2600" b="0" i="0" dirty="0">
                <a:effectLst/>
                <a:latin typeface="Helvetica Neue"/>
              </a:rPr>
              <a:t>There is a higher default rate among those who paid nothing in previous months and lower rates among those paid over 25k of NT dollars.</a:t>
            </a:r>
            <a:endParaRPr lang="en-IN" sz="2600" dirty="0"/>
          </a:p>
        </p:txBody>
      </p:sp>
      <p:sp>
        <p:nvSpPr>
          <p:cNvPr id="18" name="Freeform: Shape 17">
            <a:extLst>
              <a:ext uri="{FF2B5EF4-FFF2-40B4-BE49-F238E27FC236}">
                <a16:creationId xmlns="" xmlns:a16="http://schemas.microsoft.com/office/drawing/2014/main" id="{7B786209-1B0B-4CA9-9BDD-F7327066A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 xmlns:a16="http://schemas.microsoft.com/office/drawing/2014/main" id="{2D2964BB-484D-45AE-AD66-D407D06296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 xmlns:a16="http://schemas.microsoft.com/office/drawing/2014/main" id="{6691AC69-A76E-4DAB-B565-468B6B87AC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53074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390B9A0A-42D4-4F91-BA4F-9A530695EA38}"/>
              </a:ext>
            </a:extLst>
          </p:cNvPr>
          <p:cNvSpPr>
            <a:spLocks noGrp="1"/>
          </p:cNvSpPr>
          <p:nvPr>
            <p:ph type="title"/>
          </p:nvPr>
        </p:nvSpPr>
        <p:spPr>
          <a:xfrm>
            <a:off x="635000" y="640823"/>
            <a:ext cx="3418659" cy="5583148"/>
          </a:xfrm>
        </p:spPr>
        <p:txBody>
          <a:bodyPr anchor="ctr">
            <a:normAutofit/>
          </a:bodyPr>
          <a:lstStyle/>
          <a:p>
            <a:r>
              <a:rPr lang="en-US" sz="5400" b="1" dirty="0"/>
              <a:t>RANDOM FOREST MODEL</a:t>
            </a:r>
            <a:endParaRPr lang="en-IN" sz="5400" b="1" dirty="0"/>
          </a:p>
        </p:txBody>
      </p:sp>
      <p:sp>
        <p:nvSpPr>
          <p:cNvPr id="11" name="sketch line">
            <a:extLst>
              <a:ext uri="{FF2B5EF4-FFF2-40B4-BE49-F238E27FC236}">
                <a16:creationId xmlns="" xmlns:a16="http://schemas.microsoft.com/office/drawing/2014/main"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 xmlns:a16="http://schemas.microsoft.com/office/drawing/2014/main" id="{71D8E67F-73D6-4CF6-8419-4ADE5F4BADCD}"/>
              </a:ext>
            </a:extLst>
          </p:cNvPr>
          <p:cNvGraphicFramePr>
            <a:graphicFrameLocks noGrp="1"/>
          </p:cNvGraphicFramePr>
          <p:nvPr>
            <p:ph idx="1"/>
            <p:extLst>
              <p:ext uri="{D42A27DB-BD31-4B8C-83A1-F6EECF244321}">
                <p14:modId xmlns="" xmlns:p14="http://schemas.microsoft.com/office/powerpoint/2010/main" val="25854550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6052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1826F82-A1C5-48F5-973C-8255829D487B}"/>
              </a:ext>
            </a:extLst>
          </p:cNvPr>
          <p:cNvSpPr>
            <a:spLocks noGrp="1"/>
          </p:cNvSpPr>
          <p:nvPr>
            <p:ph type="title"/>
          </p:nvPr>
        </p:nvSpPr>
        <p:spPr>
          <a:xfrm>
            <a:off x="376098" y="640823"/>
            <a:ext cx="3677561" cy="5583148"/>
          </a:xfrm>
        </p:spPr>
        <p:txBody>
          <a:bodyPr anchor="ctr">
            <a:normAutofit/>
          </a:bodyPr>
          <a:lstStyle/>
          <a:p>
            <a:r>
              <a:rPr lang="en-US" sz="5400" b="1" dirty="0"/>
              <a:t>INCREASING THE PREDICTIVE POWER</a:t>
            </a:r>
            <a:endParaRPr lang="en-IN" sz="5400" b="1" dirty="0"/>
          </a:p>
        </p:txBody>
      </p:sp>
      <p:sp>
        <p:nvSpPr>
          <p:cNvPr id="11" name="sketch line">
            <a:extLst>
              <a:ext uri="{FF2B5EF4-FFF2-40B4-BE49-F238E27FC236}">
                <a16:creationId xmlns="" xmlns:a16="http://schemas.microsoft.com/office/drawing/2014/main"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 xmlns:a16="http://schemas.microsoft.com/office/drawing/2014/main" id="{885DC1E8-11AF-4A0C-9ABC-1E5EB15FD066}"/>
              </a:ext>
            </a:extLst>
          </p:cNvPr>
          <p:cNvGraphicFramePr>
            <a:graphicFrameLocks noGrp="1"/>
          </p:cNvGraphicFramePr>
          <p:nvPr>
            <p:ph idx="1"/>
            <p:extLst>
              <p:ext uri="{D42A27DB-BD31-4B8C-83A1-F6EECF244321}">
                <p14:modId xmlns="" xmlns:p14="http://schemas.microsoft.com/office/powerpoint/2010/main" val="214361838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18851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B004B6A-B3A1-493D-94A3-88D5F66BE645}"/>
              </a:ext>
            </a:extLst>
          </p:cNvPr>
          <p:cNvSpPr>
            <a:spLocks noGrp="1"/>
          </p:cNvSpPr>
          <p:nvPr>
            <p:ph type="title"/>
          </p:nvPr>
        </p:nvSpPr>
        <p:spPr>
          <a:xfrm>
            <a:off x="362846" y="640823"/>
            <a:ext cx="3690813" cy="5583148"/>
          </a:xfrm>
        </p:spPr>
        <p:txBody>
          <a:bodyPr anchor="ctr">
            <a:normAutofit/>
          </a:bodyPr>
          <a:lstStyle/>
          <a:p>
            <a:r>
              <a:rPr lang="en-US" sz="5400" b="1" dirty="0"/>
              <a:t>INCREASING THE MODEL’S SPEED</a:t>
            </a:r>
            <a:endParaRPr lang="en-IN" sz="5400" b="1" dirty="0"/>
          </a:p>
        </p:txBody>
      </p:sp>
      <p:sp>
        <p:nvSpPr>
          <p:cNvPr id="11" name="sketch line">
            <a:extLst>
              <a:ext uri="{FF2B5EF4-FFF2-40B4-BE49-F238E27FC236}">
                <a16:creationId xmlns="" xmlns:a16="http://schemas.microsoft.com/office/drawing/2014/main"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 xmlns:a16="http://schemas.microsoft.com/office/drawing/2014/main" id="{FF6924AD-0EE1-4A42-ACE5-15CB5408522B}"/>
              </a:ext>
            </a:extLst>
          </p:cNvPr>
          <p:cNvGraphicFramePr>
            <a:graphicFrameLocks noGrp="1"/>
          </p:cNvGraphicFramePr>
          <p:nvPr>
            <p:ph idx="1"/>
            <p:extLst>
              <p:ext uri="{D42A27DB-BD31-4B8C-83A1-F6EECF244321}">
                <p14:modId xmlns="" xmlns:p14="http://schemas.microsoft.com/office/powerpoint/2010/main" val="2127680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05341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C17DE74-01C9-4859-B65A-85CF999E85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068C0432-0E90-4CC1-8CD3-D44A90DF07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 xmlns:a16="http://schemas.microsoft.com/office/drawing/2014/main" id="{6F58A153-EE0B-4368-A2AB-E1860B30926E}"/>
              </a:ext>
            </a:extLst>
          </p:cNvPr>
          <p:cNvSpPr>
            <a:spLocks noGrp="1"/>
          </p:cNvSpPr>
          <p:nvPr>
            <p:ph type="title"/>
          </p:nvPr>
        </p:nvSpPr>
        <p:spPr>
          <a:xfrm>
            <a:off x="838200" y="401221"/>
            <a:ext cx="10515600" cy="1348065"/>
          </a:xfrm>
        </p:spPr>
        <p:txBody>
          <a:bodyPr>
            <a:normAutofit/>
          </a:bodyPr>
          <a:lstStyle/>
          <a:p>
            <a:r>
              <a:rPr lang="en-US" sz="5400" b="1" dirty="0">
                <a:solidFill>
                  <a:srgbClr val="FFFFFF"/>
                </a:solidFill>
              </a:rPr>
              <a:t>CONCLUSION</a:t>
            </a:r>
            <a:endParaRPr lang="en-IN" sz="5400" b="1" dirty="0">
              <a:solidFill>
                <a:srgbClr val="FFFFFF"/>
              </a:solidFill>
            </a:endParaRPr>
          </a:p>
        </p:txBody>
      </p:sp>
      <p:sp>
        <p:nvSpPr>
          <p:cNvPr id="18" name="Content Placeholder 2">
            <a:extLst>
              <a:ext uri="{FF2B5EF4-FFF2-40B4-BE49-F238E27FC236}">
                <a16:creationId xmlns="" xmlns:a16="http://schemas.microsoft.com/office/drawing/2014/main" id="{9780C8B2-F6B2-4907-A581-7C8D96128B7C}"/>
              </a:ext>
            </a:extLst>
          </p:cNvPr>
          <p:cNvSpPr>
            <a:spLocks noGrp="1"/>
          </p:cNvSpPr>
          <p:nvPr>
            <p:ph idx="1"/>
          </p:nvPr>
        </p:nvSpPr>
        <p:spPr>
          <a:xfrm>
            <a:off x="838200" y="2586789"/>
            <a:ext cx="10515600" cy="3590174"/>
          </a:xfrm>
        </p:spPr>
        <p:txBody>
          <a:bodyPr>
            <a:normAutofit/>
          </a:bodyPr>
          <a:lstStyle/>
          <a:p>
            <a:r>
              <a:rPr lang="en-US" sz="2200" dirty="0"/>
              <a:t>We investigated the </a:t>
            </a:r>
            <a:r>
              <a:rPr lang="en-US" sz="2200" dirty="0" err="1"/>
              <a:t>data,checking</a:t>
            </a:r>
            <a:r>
              <a:rPr lang="en-US" sz="2200" dirty="0"/>
              <a:t> for data </a:t>
            </a:r>
            <a:r>
              <a:rPr lang="en-US" sz="2200" dirty="0" err="1"/>
              <a:t>unbalancing,visualizing</a:t>
            </a:r>
            <a:r>
              <a:rPr lang="en-US" sz="2200" dirty="0"/>
              <a:t> the features and understanding the relationship between different features.</a:t>
            </a:r>
          </a:p>
          <a:p>
            <a:r>
              <a:rPr lang="en-US" sz="2200" dirty="0"/>
              <a:t>We used train-test split to evaluate the model effectiveness to predict the target value i.e. detecting if a credit card will default next month.</a:t>
            </a:r>
          </a:p>
          <a:p>
            <a:r>
              <a:rPr lang="en-US" sz="2200" dirty="0"/>
              <a:t>We started with </a:t>
            </a:r>
            <a:r>
              <a:rPr lang="en-US" sz="2200" dirty="0" err="1"/>
              <a:t>adaboost,random</a:t>
            </a:r>
            <a:r>
              <a:rPr lang="en-US" sz="2200" dirty="0"/>
              <a:t> forest ,SVM,KNN and decision tree the accuracy all are different.</a:t>
            </a:r>
          </a:p>
          <a:p>
            <a:r>
              <a:rPr lang="en-US" sz="2200" dirty="0"/>
              <a:t>We choose random forest model base on the F1 score which very low the other model.</a:t>
            </a:r>
          </a:p>
          <a:p>
            <a:r>
              <a:rPr lang="en-IN" sz="2200" dirty="0"/>
              <a:t>This would also inform the issuer’s decisions on who to give a credit card </a:t>
            </a:r>
            <a:r>
              <a:rPr lang="en-IN" sz="2200" dirty="0" err="1"/>
              <a:t>toa</a:t>
            </a:r>
            <a:r>
              <a:rPr lang="en-IN" sz="2200" dirty="0"/>
              <a:t> and what credit limit to provide.</a:t>
            </a:r>
          </a:p>
        </p:txBody>
      </p:sp>
    </p:spTree>
    <p:extLst>
      <p:ext uri="{BB962C8B-B14F-4D97-AF65-F5344CB8AC3E}">
        <p14:creationId xmlns="" xmlns:p14="http://schemas.microsoft.com/office/powerpoint/2010/main" val="402007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TotalTime>
  <Words>511</Words>
  <Application>Microsoft Office PowerPoint</Application>
  <PresentationFormat>Custom</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CREDIT CARD DEFAULT PREDICTION</vt:lpstr>
      <vt:lpstr>OVERVIEW</vt:lpstr>
      <vt:lpstr>          DATA PREPROCESSING</vt:lpstr>
      <vt:lpstr>INSIGHT FROM DATA ANALYSIS</vt:lpstr>
      <vt:lpstr>INSIGHT FROM DATA ANALYSIS</vt:lpstr>
      <vt:lpstr>RANDOM FOREST MODEL</vt:lpstr>
      <vt:lpstr>INCREASING THE PREDICTIVE POWER</vt:lpstr>
      <vt:lpstr>INCREASING THE MODEL’S SPEED</vt:lpstr>
      <vt:lpstr>CONCLUSION</vt:lpstr>
      <vt:lpstr>THANK YOU  - K Sireesha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SURESH</cp:lastModifiedBy>
  <cp:revision>4</cp:revision>
  <dcterms:created xsi:type="dcterms:W3CDTF">2021-09-09T07:45:17Z</dcterms:created>
  <dcterms:modified xsi:type="dcterms:W3CDTF">2022-08-11T06:49:24Z</dcterms:modified>
</cp:coreProperties>
</file>