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33" d="100"/>
          <a:sy n="33" d="100"/>
        </p:scale>
        <p:origin x="192" y="-346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178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5600" baseline="0" dirty="0">
                  <a:latin typeface="Poppins" panose="00000500000000000000" pitchFamily="2" charset="0"/>
                  <a:ea typeface="SimSun" pitchFamily="2" charset="-122"/>
                  <a:cs typeface="Poppins" panose="00000500000000000000" pitchFamily="2" charset="0"/>
                </a:rPr>
                <a:t>Two-Dimensional Histogram-Based Bi-Level Image Segmentation Incorporating Local Relative Entropy</a:t>
              </a: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Pankaj </a:t>
              </a:r>
              <a:r>
                <a:rPr lang="en-US" altLang="zh-CN" sz="4500" baseline="0" dirty="0" err="1">
                  <a:latin typeface="Poppins" panose="00000500000000000000" pitchFamily="2" charset="0"/>
                  <a:ea typeface="SimSun" pitchFamily="2" charset="-122"/>
                  <a:cs typeface="Poppins" panose="00000500000000000000" pitchFamily="2" charset="0"/>
                </a:rPr>
                <a:t>Kandhway</a:t>
              </a:r>
              <a:endParaRPr lang="en-US" altLang="zh-CN" sz="4500" baseline="0" dirty="0">
                <a:latin typeface="Poppins" panose="00000500000000000000" pitchFamily="2" charset="0"/>
                <a:ea typeface="SimSun" pitchFamily="2" charset="-122"/>
                <a:cs typeface="Poppins" panose="00000500000000000000" pitchFamily="2" charset="0"/>
              </a:endParaRP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75123" y="30468997"/>
            <a:ext cx="20219274" cy="3016210"/>
          </a:xfrm>
          <a:prstGeom prst="rect">
            <a:avLst/>
          </a:prstGeom>
          <a:noFill/>
        </p:spPr>
        <p:txBody>
          <a:bodyPr wrap="square" rtlCol="0">
            <a:spAutoFit/>
          </a:bodyPr>
          <a:lstStyle/>
          <a:p>
            <a:pPr marL="742950" indent="-742950" algn="just">
              <a:buAutoNum type="arabicPeriod"/>
            </a:pPr>
            <a:r>
              <a:rPr lang="en-US" sz="3800" b="1" dirty="0"/>
              <a:t>Medical Imaging</a:t>
            </a:r>
            <a:r>
              <a:rPr lang="en-US" sz="3800" dirty="0"/>
              <a:t>: Improved accuracy in tumor and organ segmentation for early diagnosis.</a:t>
            </a:r>
          </a:p>
          <a:p>
            <a:pPr marL="742950" indent="-742950" algn="just">
              <a:buAutoNum type="arabicPeriod"/>
            </a:pPr>
            <a:r>
              <a:rPr lang="en-US" sz="3800" b="1" dirty="0"/>
              <a:t>Autonomous Systems</a:t>
            </a:r>
            <a:r>
              <a:rPr lang="en-US" sz="3800" dirty="0"/>
              <a:t>: Enhanced object detection for safer self-driving vehicles.</a:t>
            </a:r>
          </a:p>
          <a:p>
            <a:pPr marL="742950" indent="-742950" algn="just">
              <a:buAutoNum type="arabicPeriod"/>
            </a:pPr>
            <a:r>
              <a:rPr lang="en-US" sz="3800" b="1" dirty="0"/>
              <a:t>Industrial Quality Control</a:t>
            </a:r>
            <a:r>
              <a:rPr lang="en-US" sz="3800" dirty="0"/>
              <a:t>: Better defect detection for improved manufacturing standards.</a:t>
            </a:r>
          </a:p>
          <a:p>
            <a:pPr marL="742950" indent="-742950" algn="just">
              <a:buAutoNum type="arabicPeriod"/>
            </a:pPr>
            <a:r>
              <a:rPr lang="en-US" sz="3800" b="1" dirty="0"/>
              <a:t>Remote Sensing</a:t>
            </a:r>
            <a:r>
              <a:rPr lang="en-US" sz="3800" dirty="0"/>
              <a:t>: Supports environmental monitoring and land classification using satellite imagery.</a:t>
            </a:r>
            <a:endParaRPr lang="en-IN" sz="38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75123" y="25439796"/>
            <a:ext cx="20219274" cy="3539430"/>
          </a:xfrm>
          <a:prstGeom prst="rect">
            <a:avLst/>
          </a:prstGeom>
          <a:noFill/>
        </p:spPr>
        <p:txBody>
          <a:bodyPr wrap="square" rtlCol="0">
            <a:spAutoFit/>
          </a:bodyPr>
          <a:lstStyle/>
          <a:p>
            <a:pPr marL="742950" indent="-742950" algn="just">
              <a:buFont typeface="+mj-lt"/>
              <a:buAutoNum type="arabicPeriod"/>
            </a:pPr>
            <a:r>
              <a:rPr lang="en-US" sz="3200" b="1" dirty="0"/>
              <a:t>AI-Driven Segmentation</a:t>
            </a:r>
            <a:r>
              <a:rPr lang="en-US" sz="3200" dirty="0"/>
              <a:t>: Integrating deep learning models to enhance accuracy and adaptability in complex image segmentation.  </a:t>
            </a:r>
          </a:p>
          <a:p>
            <a:pPr marL="742950" indent="-742950" algn="just">
              <a:buFont typeface="+mj-lt"/>
              <a:buAutoNum type="arabicPeriod"/>
            </a:pPr>
            <a:r>
              <a:rPr lang="en-US" sz="3200" b="1" dirty="0"/>
              <a:t>Dynamic Histogram Optimization</a:t>
            </a:r>
            <a:r>
              <a:rPr lang="en-US" sz="3200" dirty="0"/>
              <a:t>: Refining bin sizes and threshold selection for better segmentation efficiency.  </a:t>
            </a:r>
          </a:p>
          <a:p>
            <a:pPr marL="742950" indent="-742950" algn="just">
              <a:buFont typeface="+mj-lt"/>
              <a:buAutoNum type="arabicPeriod"/>
            </a:pPr>
            <a:r>
              <a:rPr lang="en-US" sz="3200" b="1" dirty="0"/>
              <a:t>Expansion to Hyperspectral &amp; 3D Imaging</a:t>
            </a:r>
            <a:r>
              <a:rPr lang="en-US" sz="3200" dirty="0"/>
              <a:t>: Applying the method to hyperspectral imaging and 3D modeling for improved data analysis.</a:t>
            </a:r>
          </a:p>
          <a:p>
            <a:pPr marL="742950" indent="-742950" algn="just">
              <a:buFont typeface="+mj-lt"/>
              <a:buAutoNum type="arabicPeriod"/>
            </a:pPr>
            <a:r>
              <a:rPr lang="en-US" sz="3200" b="1" dirty="0"/>
              <a:t>Real-Time Processing</a:t>
            </a:r>
            <a:r>
              <a:rPr lang="en-US" sz="3200" dirty="0"/>
              <a:t>: Implementing the technique for real-time applications in autonomous vehicles, medical imaging, and industrial inspection.</a:t>
            </a:r>
            <a:endParaRPr lang="en-IN" sz="32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104248" y="5794639"/>
            <a:ext cx="6104427" cy="523220"/>
          </a:xfrm>
          <a:prstGeom prst="rect">
            <a:avLst/>
          </a:prstGeom>
          <a:noFill/>
        </p:spPr>
        <p:txBody>
          <a:bodyPr wrap="square" rtlCol="0">
            <a:spAutoFit/>
          </a:bodyPr>
          <a:lstStyle/>
          <a:p>
            <a:r>
              <a:rPr lang="en-IN" sz="2800" b="1" dirty="0"/>
              <a:t>Mean Based Filter Weiner Based Filter</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1" y="5362015"/>
            <a:ext cx="10196057" cy="12280285"/>
          </a:xfrm>
          <a:prstGeom prst="rect">
            <a:avLst/>
          </a:prstGeom>
          <a:noFill/>
        </p:spPr>
        <p:txBody>
          <a:bodyPr wrap="square" rtlCol="0">
            <a:spAutoFit/>
          </a:bodyPr>
          <a:lstStyle/>
          <a:p>
            <a:pPr algn="just"/>
            <a:r>
              <a:rPr lang="en-US" sz="3600" dirty="0"/>
              <a:t>Traditional Thresholding methods in image segmentation often produce poor results as they rely solely on pixel brightness. To improve segmentation accuracy, a novel method incorporating both pixel values of the original image and Wiener based image is proposed. This approach constructs a two-dimensional histogram based on original pixel brightness and Wiener’s pixel value, which quantifies brightness differences between a pixel and smooth pixel value using Wiener values based on its neighbors. This additional contextual information helps differentiate regions with similar brightness. By plotting each pixel based on these values, the method reflects individual pixel intensities and local brightness variations. In case of one-dimensional histogram based bi-level thresholding techniques, generally used in medical imaging, but it does not produce good results for daily life images. To find the best segmented image, two-dimensional histogram is utilized and here Kapur entropy is utilized to get threshold value. This threshold value is used for bi-level image segmentation. </a:t>
            </a:r>
          </a:p>
        </p:txBody>
      </p:sp>
      <p:sp>
        <p:nvSpPr>
          <p:cNvPr id="38" name="TextBox 37">
            <a:extLst>
              <a:ext uri="{FF2B5EF4-FFF2-40B4-BE49-F238E27FC236}">
                <a16:creationId xmlns:a16="http://schemas.microsoft.com/office/drawing/2014/main" id="{BBDE6B47-93C1-4A30-E741-DD059543FFBB}"/>
              </a:ext>
            </a:extLst>
          </p:cNvPr>
          <p:cNvSpPr txBox="1"/>
          <p:nvPr/>
        </p:nvSpPr>
        <p:spPr>
          <a:xfrm>
            <a:off x="342520" y="19008465"/>
            <a:ext cx="10064959" cy="15835104"/>
          </a:xfrm>
          <a:prstGeom prst="rect">
            <a:avLst/>
          </a:prstGeom>
          <a:noFill/>
        </p:spPr>
        <p:txBody>
          <a:bodyPr wrap="square" rtlCol="0">
            <a:spAutoFit/>
          </a:bodyPr>
          <a:lstStyle/>
          <a:p>
            <a:pPr algn="just"/>
            <a:r>
              <a:rPr lang="en-US" sz="3100" dirty="0"/>
              <a:t>Traditional image segmentation methods rely on thresholding techniques that use pixel brightness to differentiate regions in an image. However, these methods often fail when dealing with images that contain noise, shadows, or regions with similar brightness levels. In real-world scenarios, such as medical imaging and industrial inspection, these limitations can lead to inaccurate segmentation, making it difficult to extract meaningful information.  </a:t>
            </a:r>
          </a:p>
          <a:p>
            <a:pPr algn="just"/>
            <a:r>
              <a:rPr lang="en-US" sz="3100" dirty="0"/>
              <a:t>To address these challenges, this approach integrates Wiener-based filtering with a two-dimensional histogram. Unlike traditional one-dimensional histograms that only consider pixel intensity, a two-dimensional histogram incorporates additional contextual information. This means that each pixel is represented based on both its original intensity and its relationship with neighboring pixels. By combining these two factors, the method can better differentiate between similar-looking regions and improve segmentation accuracy. </a:t>
            </a:r>
          </a:p>
          <a:p>
            <a:pPr algn="just"/>
            <a:r>
              <a:rPr lang="en-US" sz="3100" dirty="0"/>
              <a:t>A key component of this approach is the use of Kapur entropy, a statistical measure that helps determine the optimal threshold for segmentation. Kapur entropy selects a threshold that maximizes the separation between foreground and background regions, leading to more precise and reliable segmentation results. This is especially useful in applications such as medical imaging, remote sensing, and industrial quality control, where accurate segmentation is critical for decision-making.  </a:t>
            </a:r>
          </a:p>
          <a:p>
            <a:pPr algn="just"/>
            <a:r>
              <a:rPr lang="en-US" sz="3100" dirty="0"/>
              <a:t>This proposed method ensures better segmentation performance compared to conventional techniques, particularly in cases where traditional methods struggle due to variations in lighting, texture, and noise. By improving the ability to differentiate between objects in an image, this approach contributes to advancements in computer vision, automated inspection systems, and image-based diagnostics.</a:t>
            </a:r>
            <a:endParaRPr lang="en-IN" sz="31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Team members :  S. Charisma, P. Sireesha, S. Suchithra </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9812348" cy="6524863"/>
          </a:xfrm>
          <a:prstGeom prst="rect">
            <a:avLst/>
          </a:prstGeom>
          <a:noFill/>
        </p:spPr>
        <p:txBody>
          <a:bodyPr wrap="square" rtlCol="0">
            <a:spAutoFit/>
          </a:bodyPr>
          <a:lstStyle/>
          <a:p>
            <a:pPr algn="just"/>
            <a:r>
              <a:rPr lang="en-US" sz="3800" dirty="0"/>
              <a:t>The proposed 2D histogram-based bi-level segmentation method improves accuracy compared to traditional thresholding techniques .Wiener-based filtering enhances contextual information, making segmentation more robust for complex images. The approach proves effective for medical imaging, industrial inspection, and remote sensing applications. Future advancements will focus on AI-driven segmentation, real-time processing, and expansion to hyperspectral imaging.</a:t>
            </a:r>
            <a:endParaRPr lang="en-IN" sz="38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39" name="Rectangle: Rounded Corners 38">
            <a:extLst>
              <a:ext uri="{FF2B5EF4-FFF2-40B4-BE49-F238E27FC236}">
                <a16:creationId xmlns:a16="http://schemas.microsoft.com/office/drawing/2014/main" id="{3F0CDBD9-A3BB-E60B-F00D-9C92218FC27A}"/>
              </a:ext>
            </a:extLst>
          </p:cNvPr>
          <p:cNvSpPr/>
          <p:nvPr/>
        </p:nvSpPr>
        <p:spPr>
          <a:xfrm>
            <a:off x="25755600" y="33727693"/>
            <a:ext cx="3483456" cy="228315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500" dirty="0">
                <a:solidFill>
                  <a:schemeClr val="tx1"/>
                </a:solidFill>
              </a:rPr>
              <a:t>insert your QR code here</a:t>
            </a:r>
            <a:endParaRPr lang="en-IN" sz="5500" dirty="0">
              <a:solidFill>
                <a:schemeClr val="tx1"/>
              </a:solidFill>
            </a:endParaRP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F7C083BC-BD53-D3EE-8F87-7A30D2F8509D}"/>
              </a:ext>
            </a:extLst>
          </p:cNvPr>
          <p:cNvPicPr>
            <a:picLocks noChangeAspect="1"/>
          </p:cNvPicPr>
          <p:nvPr/>
        </p:nvPicPr>
        <p:blipFill>
          <a:blip r:embed="rId5"/>
          <a:stretch>
            <a:fillRect/>
          </a:stretch>
        </p:blipFill>
        <p:spPr>
          <a:xfrm>
            <a:off x="11068454" y="5712990"/>
            <a:ext cx="9429349" cy="17237260"/>
          </a:xfrm>
          <a:prstGeom prst="rect">
            <a:avLst/>
          </a:prstGeom>
        </p:spPr>
      </p:pic>
      <p:sp>
        <p:nvSpPr>
          <p:cNvPr id="44" name="TextBox 43">
            <a:extLst>
              <a:ext uri="{FF2B5EF4-FFF2-40B4-BE49-F238E27FC236}">
                <a16:creationId xmlns:a16="http://schemas.microsoft.com/office/drawing/2014/main" id="{B3167348-F078-2CF3-0C31-59EFA08D9113}"/>
              </a:ext>
            </a:extLst>
          </p:cNvPr>
          <p:cNvSpPr txBox="1"/>
          <p:nvPr/>
        </p:nvSpPr>
        <p:spPr>
          <a:xfrm>
            <a:off x="26946553" y="5809087"/>
            <a:ext cx="3461355" cy="523220"/>
          </a:xfrm>
          <a:prstGeom prst="rect">
            <a:avLst/>
          </a:prstGeom>
          <a:noFill/>
        </p:spPr>
        <p:txBody>
          <a:bodyPr wrap="square" rtlCol="0">
            <a:spAutoFit/>
          </a:bodyPr>
          <a:lstStyle/>
          <a:p>
            <a:r>
              <a:rPr lang="en-US" sz="2800" b="1" dirty="0"/>
              <a:t>2D Histogram Graph</a:t>
            </a:r>
            <a:endParaRPr lang="en-IN" sz="2800" b="1" dirty="0"/>
          </a:p>
        </p:txBody>
      </p:sp>
      <p:sp>
        <p:nvSpPr>
          <p:cNvPr id="46" name="TextBox 45">
            <a:extLst>
              <a:ext uri="{FF2B5EF4-FFF2-40B4-BE49-F238E27FC236}">
                <a16:creationId xmlns:a16="http://schemas.microsoft.com/office/drawing/2014/main" id="{D9C2C388-E0B4-6181-D9F9-AEBB4866EC34}"/>
              </a:ext>
            </a:extLst>
          </p:cNvPr>
          <p:cNvSpPr txBox="1"/>
          <p:nvPr/>
        </p:nvSpPr>
        <p:spPr>
          <a:xfrm>
            <a:off x="27014563" y="10468236"/>
            <a:ext cx="3461355" cy="523220"/>
          </a:xfrm>
          <a:prstGeom prst="rect">
            <a:avLst/>
          </a:prstGeom>
          <a:noFill/>
        </p:spPr>
        <p:txBody>
          <a:bodyPr wrap="square" rtlCol="0">
            <a:spAutoFit/>
          </a:bodyPr>
          <a:lstStyle/>
          <a:p>
            <a:r>
              <a:rPr lang="en-US" sz="2800" b="1" dirty="0"/>
              <a:t>2D Histogram Graph</a:t>
            </a:r>
            <a:endParaRPr lang="en-IN" sz="2800" b="1" dirty="0"/>
          </a:p>
        </p:txBody>
      </p:sp>
      <p:pic>
        <p:nvPicPr>
          <p:cNvPr id="48" name="Picture 47">
            <a:extLst>
              <a:ext uri="{FF2B5EF4-FFF2-40B4-BE49-F238E27FC236}">
                <a16:creationId xmlns:a16="http://schemas.microsoft.com/office/drawing/2014/main" id="{30714698-5887-E7C7-066D-F949240F257F}"/>
              </a:ext>
            </a:extLst>
          </p:cNvPr>
          <p:cNvPicPr>
            <a:picLocks noChangeAspect="1"/>
          </p:cNvPicPr>
          <p:nvPr/>
        </p:nvPicPr>
        <p:blipFill>
          <a:blip r:embed="rId6"/>
          <a:stretch>
            <a:fillRect/>
          </a:stretch>
        </p:blipFill>
        <p:spPr>
          <a:xfrm>
            <a:off x="21255723" y="6825808"/>
            <a:ext cx="4955840" cy="3440310"/>
          </a:xfrm>
          <a:prstGeom prst="rect">
            <a:avLst/>
          </a:prstGeom>
        </p:spPr>
      </p:pic>
      <p:pic>
        <p:nvPicPr>
          <p:cNvPr id="50" name="Picture 49">
            <a:extLst>
              <a:ext uri="{FF2B5EF4-FFF2-40B4-BE49-F238E27FC236}">
                <a16:creationId xmlns:a16="http://schemas.microsoft.com/office/drawing/2014/main" id="{D65B5355-7431-82FB-0BF2-4EE80DA1A0C3}"/>
              </a:ext>
            </a:extLst>
          </p:cNvPr>
          <p:cNvPicPr>
            <a:picLocks noChangeAspect="1"/>
          </p:cNvPicPr>
          <p:nvPr/>
        </p:nvPicPr>
        <p:blipFill>
          <a:blip r:embed="rId7"/>
          <a:stretch>
            <a:fillRect/>
          </a:stretch>
        </p:blipFill>
        <p:spPr>
          <a:xfrm>
            <a:off x="27089725" y="6832945"/>
            <a:ext cx="3691351" cy="3219530"/>
          </a:xfrm>
          <a:prstGeom prst="rect">
            <a:avLst/>
          </a:prstGeom>
        </p:spPr>
      </p:pic>
      <p:pic>
        <p:nvPicPr>
          <p:cNvPr id="52" name="Picture 51">
            <a:extLst>
              <a:ext uri="{FF2B5EF4-FFF2-40B4-BE49-F238E27FC236}">
                <a16:creationId xmlns:a16="http://schemas.microsoft.com/office/drawing/2014/main" id="{7C4F43C5-CB47-ADC8-FAAD-FC821CBDC256}"/>
              </a:ext>
            </a:extLst>
          </p:cNvPr>
          <p:cNvPicPr>
            <a:picLocks noChangeAspect="1"/>
          </p:cNvPicPr>
          <p:nvPr/>
        </p:nvPicPr>
        <p:blipFill>
          <a:blip r:embed="rId8"/>
          <a:stretch>
            <a:fillRect/>
          </a:stretch>
        </p:blipFill>
        <p:spPr>
          <a:xfrm>
            <a:off x="21483704" y="11355013"/>
            <a:ext cx="4499877" cy="3070150"/>
          </a:xfrm>
          <a:prstGeom prst="rect">
            <a:avLst/>
          </a:prstGeom>
        </p:spPr>
      </p:pic>
      <p:pic>
        <p:nvPicPr>
          <p:cNvPr id="54" name="Picture 53">
            <a:extLst>
              <a:ext uri="{FF2B5EF4-FFF2-40B4-BE49-F238E27FC236}">
                <a16:creationId xmlns:a16="http://schemas.microsoft.com/office/drawing/2014/main" id="{60300EA8-3A53-77F8-292B-491D3D8F5CE6}"/>
              </a:ext>
            </a:extLst>
          </p:cNvPr>
          <p:cNvPicPr>
            <a:picLocks noChangeAspect="1"/>
          </p:cNvPicPr>
          <p:nvPr/>
        </p:nvPicPr>
        <p:blipFill>
          <a:blip r:embed="rId9"/>
          <a:stretch>
            <a:fillRect/>
          </a:stretch>
        </p:blipFill>
        <p:spPr>
          <a:xfrm>
            <a:off x="27089726" y="11355012"/>
            <a:ext cx="3691351" cy="3070149"/>
          </a:xfrm>
          <a:prstGeom prst="rect">
            <a:avLst/>
          </a:prstGeom>
        </p:spPr>
      </p:pic>
      <p:sp>
        <p:nvSpPr>
          <p:cNvPr id="35" name="TextBox 34">
            <a:extLst>
              <a:ext uri="{FF2B5EF4-FFF2-40B4-BE49-F238E27FC236}">
                <a16:creationId xmlns:a16="http://schemas.microsoft.com/office/drawing/2014/main" id="{2E6A02CE-DC61-A09D-D7B2-FBBCC7460274}"/>
              </a:ext>
            </a:extLst>
          </p:cNvPr>
          <p:cNvSpPr txBox="1"/>
          <p:nvPr/>
        </p:nvSpPr>
        <p:spPr>
          <a:xfrm>
            <a:off x="21047062" y="10522895"/>
            <a:ext cx="6104427" cy="523220"/>
          </a:xfrm>
          <a:prstGeom prst="rect">
            <a:avLst/>
          </a:prstGeom>
          <a:noFill/>
        </p:spPr>
        <p:txBody>
          <a:bodyPr wrap="square" rtlCol="0">
            <a:spAutoFit/>
          </a:bodyPr>
          <a:lstStyle/>
          <a:p>
            <a:r>
              <a:rPr lang="en-IN" sz="2800" b="1" dirty="0"/>
              <a:t>Mean Based Filter Weiner Based Filter</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6739</TotalTime>
  <Words>723</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Hrushi Reddie</cp:lastModifiedBy>
  <cp:revision>204</cp:revision>
  <cp:lastPrinted>2013-08-04T02:58:23Z</cp:lastPrinted>
  <dcterms:created xsi:type="dcterms:W3CDTF">2011-10-21T15:46:33Z</dcterms:created>
  <dcterms:modified xsi:type="dcterms:W3CDTF">2025-03-18T15:50:20Z</dcterms:modified>
</cp:coreProperties>
</file>