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handoutMasterIdLst>
    <p:handoutMasterId r:id="rId20"/>
  </p:handoutMasterIdLst>
  <p:sldIdLst>
    <p:sldId id="531" r:id="rId2"/>
    <p:sldId id="289" r:id="rId3"/>
    <p:sldId id="538" r:id="rId4"/>
    <p:sldId id="292" r:id="rId5"/>
    <p:sldId id="308" r:id="rId6"/>
    <p:sldId id="309" r:id="rId7"/>
    <p:sldId id="548" r:id="rId8"/>
    <p:sldId id="298" r:id="rId9"/>
    <p:sldId id="542" r:id="rId10"/>
    <p:sldId id="534" r:id="rId11"/>
    <p:sldId id="540" r:id="rId12"/>
    <p:sldId id="544" r:id="rId13"/>
    <p:sldId id="547" r:id="rId14"/>
    <p:sldId id="545" r:id="rId15"/>
    <p:sldId id="306" r:id="rId16"/>
    <p:sldId id="307" r:id="rId17"/>
    <p:sldId id="301" r:id="rId18"/>
  </p:sldIdLst>
  <p:sldSz cx="12192000" cy="6858000"/>
  <p:notesSz cx="6858000" cy="9144000"/>
  <p:embeddedFontLst>
    <p:embeddedFont>
      <p:font typeface="Aharoni" panose="02010803020104030203" pitchFamily="2" charset="-79"/>
      <p:bold r:id="rId21"/>
    </p:embeddedFont>
    <p:embeddedFont>
      <p:font typeface="Montserrat" panose="00000500000000000000" pitchFamily="2" charset="0"/>
      <p:regular r:id="rId22"/>
      <p:bold r:id="rId23"/>
      <p:italic r:id="rId24"/>
      <p:boldItalic r:id="rId25"/>
    </p:embeddedFont>
    <p:embeddedFont>
      <p:font typeface="Montserrat Medium" panose="00000600000000000000" pitchFamily="2" charset="0"/>
      <p:regular r:id="rId26"/>
      <p:italic r:id="rId27"/>
    </p:embeddedFont>
    <p:embeddedFont>
      <p:font typeface="Open Sans" panose="020B0606030504020204" pitchFamily="34" charset="0"/>
      <p:regular r:id="rId28"/>
      <p:bold r:id="rId29"/>
      <p:italic r:id="rId30"/>
      <p:boldItalic r:id="rId31"/>
    </p:embeddedFont>
    <p:embeddedFont>
      <p:font typeface="Plus Jakarta Sans" panose="020B0604020202020204" charset="0"/>
      <p:regular r:id="rId32"/>
      <p:bold r:id="rId33"/>
      <p:italic r:id="rId34"/>
      <p:boldItalic r:id="rId35"/>
    </p:embeddedFont>
    <p:embeddedFont>
      <p:font typeface="Poppins SemiBold" panose="000007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custDataLst>
    <p:tags r:id="rId4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handoutMaster" Target="handoutMasters/handoutMaster1.xml"/><Relationship Id="rId41" Type="http://schemas.openxmlformats.org/officeDocument/2006/relationships/font" Target="fonts/font21.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18-03-2025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F892489-6A2B-9F16-FCE9-E570101985A0}"/>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8CB943AD-4595-4F59-388C-2940AD41D9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40239A61-3A0B-1312-C559-3534B6D137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534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SIREESHA P</a:t>
            </a:r>
            <a:r>
              <a:rPr lang="en-US" sz="1400" b="1" i="0" u="none" strike="noStrike" cap="none" dirty="0">
                <a:solidFill>
                  <a:schemeClr val="dk1"/>
                </a:solidFill>
                <a:latin typeface="Montserrat Medium"/>
                <a:ea typeface="Arial"/>
                <a:cs typeface="Arial"/>
                <a:sym typeface="Montserrat Medium"/>
              </a:rPr>
              <a:t> </a:t>
            </a: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CHARISMA S</a:t>
            </a:r>
            <a:endParaRPr lang="en-US" b="1" dirty="0">
              <a:solidFill>
                <a:schemeClr val="dk1"/>
              </a:solidFill>
              <a:latin typeface="Montserrat Medium"/>
              <a:sym typeface="Montserrat Medium"/>
            </a:endParaRP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SUCHITHRA C </a:t>
            </a:r>
          </a:p>
          <a:p>
            <a:pPr marL="285750" indent="-285750">
              <a:buSzPts val="1400"/>
              <a:buFont typeface="Arial" panose="020B0604020202020204" pitchFamily="34" charset="0"/>
              <a:buChar char="•"/>
            </a:pP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DR.PANKAJ KANDHWAY</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DR.PANKAJ KANDHWAY</a:t>
            </a:r>
            <a:r>
              <a:rPr lang="en-US" sz="1400" b="1" i="0" u="none" strike="noStrike" cap="none" dirty="0">
                <a:solidFill>
                  <a:schemeClr val="dk1"/>
                </a:solidFill>
                <a:latin typeface="Montserrat Medium"/>
                <a:ea typeface="Arial"/>
                <a:cs typeface="Arial"/>
                <a:sym typeface="Montserrat Medium"/>
              </a:rPr>
              <a:t> </a:t>
            </a:r>
          </a:p>
          <a:p>
            <a:pPr marR="0" lvl="0" algn="ctr"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Arial"/>
                <a:cs typeface="Arial"/>
                <a:sym typeface="Montserrat Medium"/>
              </a:rPr>
              <a:t>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556953" y="264014"/>
            <a:ext cx="10523912"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rgbClr val="007069"/>
                </a:solidFill>
                <a:latin typeface="Open Sans"/>
                <a:ea typeface="Open Sans"/>
                <a:cs typeface="Open Sans"/>
                <a:sym typeface="Open Sans"/>
              </a:rPr>
              <a:t>Two-Dimensional Histogram Based Bi-level Image Segmentation</a:t>
            </a:r>
            <a:endParaRPr lang="en-US" sz="24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1/2/3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A18B0-4E9C-8992-7B15-7FE4AF0F541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8D0881-530F-E3AB-FF9D-1CA21EE45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DFE0F033-6F1D-3459-C7AA-CC473459EB8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1EF688F3-BE1F-CA81-4B39-22970642AE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Iteration 1 :-</a:t>
            </a:r>
            <a:r>
              <a:rPr lang="en-IN" sz="2000" b="1" dirty="0">
                <a:latin typeface="Verdana" panose="020B0604030504040204" pitchFamily="34" charset="0"/>
                <a:ea typeface="Verdana" panose="020B0604030504040204" pitchFamily="34" charset="0"/>
              </a:rPr>
              <a:t> Results:- 2D histogram</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Mean based filter            Wiener  based filter                                       2D Histogram Graph</a:t>
            </a:r>
          </a:p>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B2ACC191-C703-6EF0-1196-500CAD5E7AA6}"/>
              </a:ext>
            </a:extLst>
          </p:cNvPr>
          <p:cNvPicPr>
            <a:picLocks noChangeAspect="1"/>
          </p:cNvPicPr>
          <p:nvPr/>
        </p:nvPicPr>
        <p:blipFill>
          <a:blip r:embed="rId2"/>
          <a:stretch>
            <a:fillRect/>
          </a:stretch>
        </p:blipFill>
        <p:spPr>
          <a:xfrm>
            <a:off x="412956" y="2294313"/>
            <a:ext cx="4686300" cy="2959331"/>
          </a:xfrm>
          <a:prstGeom prst="rect">
            <a:avLst/>
          </a:prstGeom>
        </p:spPr>
      </p:pic>
      <p:pic>
        <p:nvPicPr>
          <p:cNvPr id="7" name="Picture 6">
            <a:extLst>
              <a:ext uri="{FF2B5EF4-FFF2-40B4-BE49-F238E27FC236}">
                <a16:creationId xmlns:a16="http://schemas.microsoft.com/office/drawing/2014/main" id="{09325B72-D0B4-3C29-71F8-DB2FD1BFBE96}"/>
              </a:ext>
            </a:extLst>
          </p:cNvPr>
          <p:cNvPicPr>
            <a:picLocks noChangeAspect="1"/>
          </p:cNvPicPr>
          <p:nvPr/>
        </p:nvPicPr>
        <p:blipFill>
          <a:blip r:embed="rId3"/>
          <a:stretch>
            <a:fillRect/>
          </a:stretch>
        </p:blipFill>
        <p:spPr>
          <a:xfrm>
            <a:off x="6257924" y="2294314"/>
            <a:ext cx="4906069" cy="2959330"/>
          </a:xfrm>
          <a:prstGeom prst="rect">
            <a:avLst/>
          </a:prstGeom>
        </p:spPr>
      </p:pic>
    </p:spTree>
    <p:extLst>
      <p:ext uri="{BB962C8B-B14F-4D97-AF65-F5344CB8AC3E}">
        <p14:creationId xmlns:p14="http://schemas.microsoft.com/office/powerpoint/2010/main" val="315346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AA0EE-1A52-EEE6-0817-F6BE863DBF2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7A5CA7-B383-4C0A-0539-C0DA0FFB1A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8C131BA-403C-075D-FEAF-7010FCBBA7C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F56C2D0D-E8F4-35D8-CAA1-A911B8EA880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Iteration 1 :-</a:t>
            </a:r>
            <a:r>
              <a:rPr lang="en-IN" sz="2000" b="1" dirty="0">
                <a:latin typeface="Verdana" panose="020B0604030504040204" pitchFamily="34" charset="0"/>
                <a:ea typeface="Verdana" panose="020B0604030504040204" pitchFamily="34" charset="0"/>
              </a:rPr>
              <a:t> Results:</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Mean based filter            Wiener  based filter                                       2D Histogram Graph</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                                                                             </a:t>
            </a:r>
          </a:p>
        </p:txBody>
      </p:sp>
      <p:pic>
        <p:nvPicPr>
          <p:cNvPr id="7" name="Picture 6">
            <a:extLst>
              <a:ext uri="{FF2B5EF4-FFF2-40B4-BE49-F238E27FC236}">
                <a16:creationId xmlns:a16="http://schemas.microsoft.com/office/drawing/2014/main" id="{9BC55D3B-D940-5959-DDDF-8A4F566C6931}"/>
              </a:ext>
            </a:extLst>
          </p:cNvPr>
          <p:cNvPicPr>
            <a:picLocks noChangeAspect="1"/>
          </p:cNvPicPr>
          <p:nvPr/>
        </p:nvPicPr>
        <p:blipFill>
          <a:blip r:embed="rId2"/>
          <a:stretch>
            <a:fillRect/>
          </a:stretch>
        </p:blipFill>
        <p:spPr>
          <a:xfrm>
            <a:off x="556952" y="2439440"/>
            <a:ext cx="4729942" cy="3055273"/>
          </a:xfrm>
          <a:prstGeom prst="rect">
            <a:avLst/>
          </a:prstGeom>
        </p:spPr>
      </p:pic>
      <p:pic>
        <p:nvPicPr>
          <p:cNvPr id="9" name="Picture 8">
            <a:extLst>
              <a:ext uri="{FF2B5EF4-FFF2-40B4-BE49-F238E27FC236}">
                <a16:creationId xmlns:a16="http://schemas.microsoft.com/office/drawing/2014/main" id="{54F57B7B-9931-37C1-6764-E681FCA49AC7}"/>
              </a:ext>
            </a:extLst>
          </p:cNvPr>
          <p:cNvPicPr>
            <a:picLocks noChangeAspect="1"/>
          </p:cNvPicPr>
          <p:nvPr/>
        </p:nvPicPr>
        <p:blipFill>
          <a:blip r:embed="rId3"/>
          <a:stretch>
            <a:fillRect/>
          </a:stretch>
        </p:blipFill>
        <p:spPr>
          <a:xfrm>
            <a:off x="6096000" y="2439439"/>
            <a:ext cx="5034742" cy="3055273"/>
          </a:xfrm>
          <a:prstGeom prst="rect">
            <a:avLst/>
          </a:prstGeom>
        </p:spPr>
      </p:pic>
    </p:spTree>
    <p:extLst>
      <p:ext uri="{BB962C8B-B14F-4D97-AF65-F5344CB8AC3E}">
        <p14:creationId xmlns:p14="http://schemas.microsoft.com/office/powerpoint/2010/main" val="31780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453E4-89D9-3B84-8EF6-EE766A42CF6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4B756B-9E7C-F6CB-71AB-94128604E3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70953A06-CB2E-469F-C090-8CDD54DA7A6D}"/>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F716F4C-4044-6114-2118-08F98BA7191B}"/>
              </a:ext>
            </a:extLst>
          </p:cNvPr>
          <p:cNvSpPr txBox="1"/>
          <p:nvPr/>
        </p:nvSpPr>
        <p:spPr>
          <a:xfrm>
            <a:off x="594543" y="939676"/>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Iteration 1 :-</a:t>
            </a:r>
            <a:r>
              <a:rPr lang="en-IN" sz="2000" b="1" dirty="0">
                <a:latin typeface="Verdana" panose="020B0604030504040204" pitchFamily="34" charset="0"/>
                <a:ea typeface="Verdana" panose="020B0604030504040204" pitchFamily="34" charset="0"/>
              </a:rPr>
              <a:t> Results:</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endParaRPr lang="en-IN" sz="1600" b="1" dirty="0">
              <a:latin typeface="Verdana" panose="020B0604030504040204" pitchFamily="34" charset="0"/>
              <a:ea typeface="Verdana" panose="020B0604030504040204" pitchFamily="34" charset="0"/>
            </a:endParaRPr>
          </a:p>
          <a:p>
            <a:endParaRPr lang="en-IN" sz="1600" b="1"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Mean based filter            Wiener  based filter                                       2D Histogram Graph</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9909C4B-3C42-1DDF-167D-05AF49FE862D}"/>
              </a:ext>
            </a:extLst>
          </p:cNvPr>
          <p:cNvPicPr>
            <a:picLocks noChangeAspect="1"/>
          </p:cNvPicPr>
          <p:nvPr/>
        </p:nvPicPr>
        <p:blipFill>
          <a:blip r:embed="rId2"/>
          <a:srcRect l="13032" t="23817" r="3249" b="4482"/>
          <a:stretch/>
        </p:blipFill>
        <p:spPr>
          <a:xfrm>
            <a:off x="612462" y="2543031"/>
            <a:ext cx="4616244" cy="2793077"/>
          </a:xfrm>
          <a:prstGeom prst="rect">
            <a:avLst/>
          </a:prstGeom>
        </p:spPr>
      </p:pic>
      <p:pic>
        <p:nvPicPr>
          <p:cNvPr id="8" name="Picture 7">
            <a:extLst>
              <a:ext uri="{FF2B5EF4-FFF2-40B4-BE49-F238E27FC236}">
                <a16:creationId xmlns:a16="http://schemas.microsoft.com/office/drawing/2014/main" id="{EA536EFC-58D3-9F3A-6EC7-C843C8192389}"/>
              </a:ext>
            </a:extLst>
          </p:cNvPr>
          <p:cNvPicPr>
            <a:picLocks noChangeAspect="1"/>
          </p:cNvPicPr>
          <p:nvPr/>
        </p:nvPicPr>
        <p:blipFill>
          <a:blip r:embed="rId3"/>
          <a:stretch>
            <a:fillRect/>
          </a:stretch>
        </p:blipFill>
        <p:spPr>
          <a:xfrm>
            <a:off x="6342609" y="2543030"/>
            <a:ext cx="4946075" cy="2793077"/>
          </a:xfrm>
          <a:prstGeom prst="rect">
            <a:avLst/>
          </a:prstGeom>
        </p:spPr>
      </p:pic>
    </p:spTree>
    <p:extLst>
      <p:ext uri="{BB962C8B-B14F-4D97-AF65-F5344CB8AC3E}">
        <p14:creationId xmlns:p14="http://schemas.microsoft.com/office/powerpoint/2010/main" val="116637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BD029-C4FC-DB17-930B-D93E9E62161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4DD2E-A7F4-69A1-02F7-4F0EB546E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6AF138F9-B17D-1D9F-F2A7-82C13C61F6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1F927BD-C147-5672-EA13-8B4115A3ADA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Iteration 1 :-</a:t>
            </a:r>
            <a:r>
              <a:rPr lang="en-IN" sz="2000" b="1" dirty="0">
                <a:latin typeface="Verdana" panose="020B0604030504040204" pitchFamily="34" charset="0"/>
                <a:ea typeface="Verdana" panose="020B0604030504040204" pitchFamily="34" charset="0"/>
              </a:rPr>
              <a:t> Results:</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Mean based filter            Wiener  based filter                                       2D Histogram Graph</a:t>
            </a:r>
          </a:p>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FA6CEC4D-C71C-2670-2CB7-BE0646DCB867}"/>
              </a:ext>
            </a:extLst>
          </p:cNvPr>
          <p:cNvPicPr>
            <a:picLocks noChangeAspect="1"/>
          </p:cNvPicPr>
          <p:nvPr/>
        </p:nvPicPr>
        <p:blipFill>
          <a:blip r:embed="rId2"/>
          <a:stretch>
            <a:fillRect/>
          </a:stretch>
        </p:blipFill>
        <p:spPr>
          <a:xfrm>
            <a:off x="581024" y="2467564"/>
            <a:ext cx="5021754" cy="2543696"/>
          </a:xfrm>
          <a:prstGeom prst="rect">
            <a:avLst/>
          </a:prstGeom>
        </p:spPr>
      </p:pic>
      <p:pic>
        <p:nvPicPr>
          <p:cNvPr id="8" name="Picture 7">
            <a:extLst>
              <a:ext uri="{FF2B5EF4-FFF2-40B4-BE49-F238E27FC236}">
                <a16:creationId xmlns:a16="http://schemas.microsoft.com/office/drawing/2014/main" id="{C0B499DA-D4A9-4F9B-835A-7F68122D848D}"/>
              </a:ext>
            </a:extLst>
          </p:cNvPr>
          <p:cNvPicPr>
            <a:picLocks noChangeAspect="1"/>
          </p:cNvPicPr>
          <p:nvPr/>
        </p:nvPicPr>
        <p:blipFill>
          <a:blip r:embed="rId3"/>
          <a:stretch>
            <a:fillRect/>
          </a:stretch>
        </p:blipFill>
        <p:spPr>
          <a:xfrm>
            <a:off x="6176356" y="2467564"/>
            <a:ext cx="5137266" cy="2543696"/>
          </a:xfrm>
          <a:prstGeom prst="rect">
            <a:avLst/>
          </a:prstGeom>
        </p:spPr>
      </p:pic>
    </p:spTree>
    <p:extLst>
      <p:ext uri="{BB962C8B-B14F-4D97-AF65-F5344CB8AC3E}">
        <p14:creationId xmlns:p14="http://schemas.microsoft.com/office/powerpoint/2010/main" val="282898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A14FF-7892-590B-9329-10677C4F4F6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CA1B64-5B59-1A8D-6FB4-07F9CD5D1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49685ED1-1703-1629-2DE0-6DDEB3B235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BDD5B00B-8EA8-7E50-096E-E1FD76A2073E}"/>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Iteration 1 :-</a:t>
            </a:r>
            <a:r>
              <a:rPr lang="en-IN" sz="2000" b="1" dirty="0">
                <a:latin typeface="Verdana" panose="020B0604030504040204" pitchFamily="34" charset="0"/>
                <a:ea typeface="Verdana" panose="020B0604030504040204" pitchFamily="34" charset="0"/>
              </a:rPr>
              <a:t> Results:</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Mean based filter            Wiener  based filter                                       2D Histogram Graph</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DC3FF5BF-05C6-2D3C-5793-93657B4EB1D3}"/>
              </a:ext>
            </a:extLst>
          </p:cNvPr>
          <p:cNvPicPr>
            <a:picLocks noChangeAspect="1"/>
          </p:cNvPicPr>
          <p:nvPr/>
        </p:nvPicPr>
        <p:blipFill>
          <a:blip r:embed="rId2"/>
          <a:stretch>
            <a:fillRect/>
          </a:stretch>
        </p:blipFill>
        <p:spPr>
          <a:xfrm>
            <a:off x="590550" y="2452255"/>
            <a:ext cx="4613217" cy="2718261"/>
          </a:xfrm>
          <a:prstGeom prst="rect">
            <a:avLst/>
          </a:prstGeom>
        </p:spPr>
      </p:pic>
      <p:pic>
        <p:nvPicPr>
          <p:cNvPr id="8" name="Picture 7">
            <a:extLst>
              <a:ext uri="{FF2B5EF4-FFF2-40B4-BE49-F238E27FC236}">
                <a16:creationId xmlns:a16="http://schemas.microsoft.com/office/drawing/2014/main" id="{60FF4F25-78E3-B323-17FA-26AF5647C869}"/>
              </a:ext>
            </a:extLst>
          </p:cNvPr>
          <p:cNvPicPr>
            <a:picLocks noChangeAspect="1"/>
          </p:cNvPicPr>
          <p:nvPr/>
        </p:nvPicPr>
        <p:blipFill>
          <a:blip r:embed="rId3"/>
          <a:stretch>
            <a:fillRect/>
          </a:stretch>
        </p:blipFill>
        <p:spPr>
          <a:xfrm>
            <a:off x="5893725" y="2452254"/>
            <a:ext cx="5511338" cy="2718261"/>
          </a:xfrm>
          <a:prstGeom prst="rect">
            <a:avLst/>
          </a:prstGeom>
        </p:spPr>
      </p:pic>
    </p:spTree>
    <p:extLst>
      <p:ext uri="{BB962C8B-B14F-4D97-AF65-F5344CB8AC3E}">
        <p14:creationId xmlns:p14="http://schemas.microsoft.com/office/powerpoint/2010/main" val="405152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1000124" y="622170"/>
            <a:ext cx="10975568" cy="5870706"/>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Individual Contribution </a:t>
            </a:r>
          </a:p>
          <a:p>
            <a:pPr lvl="3"/>
            <a:r>
              <a:rPr lang="en-IN" sz="1800" dirty="0">
                <a:latin typeface="Verdana" panose="020B0604030504040204" pitchFamily="34" charset="0"/>
                <a:ea typeface="Verdana" panose="020B0604030504040204" pitchFamily="34" charset="0"/>
              </a:rPr>
              <a:t>Key contributions: </a:t>
            </a:r>
          </a:p>
          <a:p>
            <a:pPr lvl="3"/>
            <a:r>
              <a:rPr lang="en-IN" b="1" dirty="0">
                <a:latin typeface="Verdana" panose="020B0604030504040204" pitchFamily="34" charset="0"/>
                <a:ea typeface="Verdana" panose="020B0604030504040204" pitchFamily="34" charset="0"/>
              </a:rPr>
              <a:t>Sireesha P </a:t>
            </a:r>
          </a:p>
          <a:p>
            <a:pPr marL="285750" lvl="1" indent="-285750">
              <a:buFont typeface="Arial" panose="020B0604020202020204" pitchFamily="34" charset="0"/>
              <a:buChar char="•"/>
            </a:pPr>
            <a:r>
              <a:rPr lang="en-IN" sz="1600" dirty="0">
                <a:latin typeface="Verdana" panose="020B0604030504040204" pitchFamily="34" charset="0"/>
                <a:ea typeface="Verdana" panose="020B0604030504040204" pitchFamily="34" charset="0"/>
              </a:rPr>
              <a:t>Algorithm Development and Implementation, Data Analysis: Developed and implemented a multidimensional histogram-based image segmentation algorithm, optimizing pixel intensity across multiple channels and computing joint entropy to enhance accuracy.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Collaborated with the team to integrate the algorithm into existing frameworks, improving segmentation across complex image datasets.</a:t>
            </a:r>
            <a:endParaRPr lang="en-IN" sz="1600" dirty="0">
              <a:latin typeface="Verdana" panose="020B0604030504040204" pitchFamily="34" charset="0"/>
              <a:ea typeface="Verdana" panose="020B0604030504040204" pitchFamily="34" charset="0"/>
            </a:endParaRPr>
          </a:p>
          <a:p>
            <a:pPr lvl="3"/>
            <a:r>
              <a:rPr lang="en-IN" b="1" dirty="0">
                <a:latin typeface="Verdana" panose="020B0604030504040204" pitchFamily="34" charset="0"/>
                <a:ea typeface="Verdana" panose="020B0604030504040204" pitchFamily="34" charset="0"/>
              </a:rPr>
              <a:t>Charisma S</a:t>
            </a:r>
          </a:p>
          <a:p>
            <a:pPr marL="285750" lvl="1"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Testing and Research: Collected and preprocessed image datasets for algorithm evaluation.</a:t>
            </a:r>
          </a:p>
          <a:p>
            <a:pPr marL="285750" lvl="1"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Conducted a literature review on multidimensional histogram-based segmentation techniques, comparing their effectiveness in medical imaging, remote sensing, and computer vision. </a:t>
            </a:r>
            <a:endParaRPr lang="en-IN" sz="1600" dirty="0">
              <a:latin typeface="Verdana" panose="020B0604030504040204" pitchFamily="34" charset="0"/>
              <a:ea typeface="Verdana" panose="020B0604030504040204" pitchFamily="34" charset="0"/>
            </a:endParaRPr>
          </a:p>
          <a:p>
            <a:pPr lvl="3"/>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Suchithra C </a:t>
            </a:r>
            <a:endParaRPr lang="en-IN" b="1"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Documentation: Documented the development process of the segmentation algorithm, including design decisions, methodologies, and challenges. </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Produced user manuals, technical reports, and research papers to ensure transparency, support future improvements, and enable reproducibility.</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none" strike="noStrike" cap="none" dirty="0">
                <a:solidFill>
                  <a:srgbClr val="000000"/>
                </a:solidFill>
                <a:latin typeface="Montserrat"/>
                <a:ea typeface="Montserrat"/>
                <a:cs typeface="Montserrat"/>
                <a:sym typeface="Montserrat"/>
              </a:rPr>
              <a:t>Conclusion &amp; Future Work</a:t>
            </a:r>
            <a:endParaRPr lang="en-US" sz="28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Summary and Conclusion</a:t>
            </a:r>
          </a:p>
          <a:p>
            <a:pPr marL="0" marR="0" lvl="0" indent="0" rtl="0">
              <a:lnSpc>
                <a:spcPct val="100000"/>
              </a:lnSpc>
              <a:spcBef>
                <a:spcPts val="0"/>
              </a:spcBef>
              <a:spcAft>
                <a:spcPts val="0"/>
              </a:spcAft>
              <a:buNone/>
            </a:pPr>
            <a:endParaRPr lang="en-IN" sz="1600"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1800" dirty="0">
                <a:latin typeface="Verdana" panose="020B0604030504040204" pitchFamily="34" charset="0"/>
                <a:ea typeface="Verdana" panose="020B0604030504040204" pitchFamily="34" charset="0"/>
              </a:rPr>
              <a:t>The Multi-Dimensional Histogram-based segmentation project has demonstrated progress but faces unique challenges, including managing data complexity across multiple dimensions, addressing noise, and balancing computational efficiency. Strategies have shifted towards advanced binning techniques, improved thresholding methods, and robust testing across high-dimensional datasets. Early results indicate potential for practical applications in multi-dimensional data visualization and analysis</a:t>
            </a:r>
            <a:r>
              <a:rPr lang="en-IN" sz="1800"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sz="2000" b="1" dirty="0">
                <a:latin typeface="Verdana" panose="020B0604030504040204" pitchFamily="34" charset="0"/>
                <a:ea typeface="Verdana" panose="020B0604030504040204" pitchFamily="34" charset="0"/>
              </a:rPr>
              <a:t>Future Work</a:t>
            </a:r>
          </a:p>
          <a:p>
            <a:endParaRPr lang="en-IN" sz="20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Future efforts will explore advanced multi-dimensional algorithms, dynamic bin size optimization, and leveraging AI-driven techniques to improve segmentation precision. Expanding to applications like hyperspectral imaging, 3D modeling, and real-time analytics will be prioritized, along with integration into adaptive, scalable workflows for diverse industries.</a:t>
            </a:r>
            <a:endParaRPr lang="en-IN" sz="18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Abstract</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3416320"/>
          </a:xfrm>
          <a:prstGeom prst="rect">
            <a:avLst/>
          </a:prstGeom>
          <a:noFill/>
        </p:spPr>
        <p:txBody>
          <a:bodyPr wrap="square" rtlCol="0">
            <a:spAutoFit/>
          </a:bodyPr>
          <a:lstStyle/>
          <a:p>
            <a:endParaRPr lang="en-IN" sz="20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Traditional Thresholding methods in image segmentation often produce poor results as they rely solely </a:t>
            </a:r>
          </a:p>
          <a:p>
            <a:r>
              <a:rPr lang="en-US" dirty="0">
                <a:latin typeface="Verdana" panose="020B0604030504040204" pitchFamily="34" charset="0"/>
                <a:ea typeface="Verdana" panose="020B0604030504040204" pitchFamily="34" charset="0"/>
              </a:rPr>
              <a:t>on pixel brightness. To improve segmentation accuracy, a novel method incorporating both pixel values of the original image and Wiener based image is proposed. This approach constructs a two-dimensional histogram based on original pixel brightness and Wiener’s pixel value, which quantifies brightness differences between a pixel and smooth pixel value using Wiener values based on its neighbors. This additional contextual information helps differentiate regions with similar brightness. By plotting each pixel based on these values, the method reflects individual pixel intensities and local brightness variations. In case of one-dimensional histogram based bi-level thresholding techniques, generally used in medical imaging, but it does not produce good results for daily life images. To find the best segmented image, two-dimensional histogram is utilized and here Kapur entropy is utilized to get threshold value. This threshold value is used for bi-level image segmentation. </a:t>
            </a:r>
          </a:p>
          <a:p>
            <a:r>
              <a:rPr lang="en-US" dirty="0">
                <a:latin typeface="Verdana" panose="020B0604030504040204" pitchFamily="34" charset="0"/>
                <a:ea typeface="Verdana" panose="020B0604030504040204" pitchFamily="34" charset="0"/>
              </a:rPr>
              <a:t>Keywords: Thresholding, Pixel brightness, Contextual information, and Kapur entropy</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AD9745E9-2D34-25EF-FA86-251421734376}"/>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88B07B10-6A22-5CE1-0D83-6539961AFAF4}"/>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274ADDCE-C4CE-87E1-46DD-18254CA67B7F}"/>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E9A52E88-7482-60F9-8FFC-F82A11222C64}"/>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088B1DBA-E196-069D-1820-1BF715B52E7F}"/>
              </a:ext>
            </a:extLst>
          </p:cNvPr>
          <p:cNvSpPr txBox="1"/>
          <p:nvPr/>
        </p:nvSpPr>
        <p:spPr>
          <a:xfrm>
            <a:off x="1000124" y="1268361"/>
            <a:ext cx="9943179" cy="3046988"/>
          </a:xfrm>
          <a:prstGeom prst="rect">
            <a:avLst/>
          </a:prstGeom>
          <a:noFill/>
        </p:spPr>
        <p:txBody>
          <a:bodyPr wrap="square" rtlCol="0">
            <a:spAutoFit/>
          </a:bodyPr>
          <a:lstStyle/>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To improve image segmentation accuracy using a bi-level thresholding approach that integrates pixel brightness and local contextual information within a two-dimensional histogram framework.</a:t>
            </a:r>
            <a:r>
              <a:rPr lang="en-IN" sz="2000"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37913489-FF07-BBA1-7112-53D0EF4ACC53}"/>
              </a:ext>
            </a:extLst>
          </p:cNvPr>
          <p:cNvSpPr txBox="1"/>
          <p:nvPr/>
        </p:nvSpPr>
        <p:spPr>
          <a:xfrm>
            <a:off x="1014942" y="3860497"/>
            <a:ext cx="9943179" cy="2585323"/>
          </a:xfrm>
          <a:prstGeom prst="rect">
            <a:avLst/>
          </a:prstGeom>
          <a:noFill/>
        </p:spPr>
        <p:txBody>
          <a:bodyPr wrap="square" rtlCol="0">
            <a:spAutoFit/>
          </a:bodyPr>
          <a:lstStyle/>
          <a:p>
            <a:r>
              <a:rPr lang="en-IN" sz="1800" b="1"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Develop a two-dimensional histogram using pixel brightness and local contextual information.</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Implement bi-level thresholding techniques to segment images into two distinct regions.</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Test the proposed method on real-world and medical image datasets for performance evaluation.</a:t>
            </a:r>
            <a:endParaRPr lang="en-IN" sz="1600" dirty="0">
              <a:latin typeface="Verdana" panose="020B0604030504040204" pitchFamily="34" charset="0"/>
              <a:ea typeface="Verdana" panose="020B0604030504040204" pitchFamily="34" charset="0"/>
            </a:endParaRPr>
          </a:p>
          <a:p>
            <a:r>
              <a:rPr lang="en-IN" sz="1800" b="1"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Investigate the effectiveness of bi-level segmentation on medical images.</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Compare results with Wiener proposed theory.</a:t>
            </a:r>
            <a:endParaRPr lang="en-IN"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D1EA9976-159B-50DB-9C4B-E1FC6174E4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67046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Gant Chart  - Milestones and Activities</a:t>
            </a:r>
            <a:r>
              <a:rPr lang="en-IN" dirty="0">
                <a:latin typeface="Verdana" panose="020B0604030504040204" pitchFamily="34" charset="0"/>
                <a:ea typeface="Verdana" panose="020B0604030504040204" pitchFamily="34" charset="0"/>
              </a:rPr>
              <a:t> </a:t>
            </a:r>
          </a:p>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4" name="Picture 3">
            <a:extLst>
              <a:ext uri="{FF2B5EF4-FFF2-40B4-BE49-F238E27FC236}">
                <a16:creationId xmlns:a16="http://schemas.microsoft.com/office/drawing/2014/main" id="{56177FFA-22C2-28AA-5238-09AC281B3E16}"/>
              </a:ext>
            </a:extLst>
          </p:cNvPr>
          <p:cNvPicPr>
            <a:picLocks noChangeAspect="1"/>
          </p:cNvPicPr>
          <p:nvPr/>
        </p:nvPicPr>
        <p:blipFill>
          <a:blip r:embed="rId3"/>
          <a:stretch>
            <a:fillRect/>
          </a:stretch>
        </p:blipFill>
        <p:spPr>
          <a:xfrm>
            <a:off x="2502397" y="1355333"/>
            <a:ext cx="7361181" cy="4886835"/>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C087B-2750-52AA-6F97-6271AB0F6B1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0B682E-EE64-57BE-EFBE-8662B2B5F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9BAD4DE8-450F-0169-EC6A-5174F9A43710}"/>
              </a:ext>
            </a:extLst>
          </p:cNvPr>
          <p:cNvGraphicFramePr>
            <a:graphicFrameLocks noGrp="1"/>
          </p:cNvGraphicFramePr>
          <p:nvPr>
            <p:extLst>
              <p:ext uri="{D42A27DB-BD31-4B8C-83A1-F6EECF244321}">
                <p14:modId xmlns:p14="http://schemas.microsoft.com/office/powerpoint/2010/main" val="176930078"/>
              </p:ext>
            </p:extLst>
          </p:nvPr>
        </p:nvGraphicFramePr>
        <p:xfrm>
          <a:off x="606829" y="1155590"/>
          <a:ext cx="10627230" cy="5187060"/>
        </p:xfrm>
        <a:graphic>
          <a:graphicData uri="http://schemas.openxmlformats.org/drawingml/2006/table">
            <a:tbl>
              <a:tblPr firstRow="1" bandRow="1"/>
              <a:tblGrid>
                <a:gridCol w="945610">
                  <a:extLst>
                    <a:ext uri="{9D8B030D-6E8A-4147-A177-3AD203B41FA5}">
                      <a16:colId xmlns:a16="http://schemas.microsoft.com/office/drawing/2014/main" val="1896897501"/>
                    </a:ext>
                  </a:extLst>
                </a:gridCol>
                <a:gridCol w="1890018">
                  <a:extLst>
                    <a:ext uri="{9D8B030D-6E8A-4147-A177-3AD203B41FA5}">
                      <a16:colId xmlns:a16="http://schemas.microsoft.com/office/drawing/2014/main" val="3161174780"/>
                    </a:ext>
                  </a:extLst>
                </a:gridCol>
                <a:gridCol w="1933416">
                  <a:extLst>
                    <a:ext uri="{9D8B030D-6E8A-4147-A177-3AD203B41FA5}">
                      <a16:colId xmlns:a16="http://schemas.microsoft.com/office/drawing/2014/main" val="3130206849"/>
                    </a:ext>
                  </a:extLst>
                </a:gridCol>
                <a:gridCol w="1435415">
                  <a:extLst>
                    <a:ext uri="{9D8B030D-6E8A-4147-A177-3AD203B41FA5}">
                      <a16:colId xmlns:a16="http://schemas.microsoft.com/office/drawing/2014/main" val="2436098602"/>
                    </a:ext>
                  </a:extLst>
                </a:gridCol>
                <a:gridCol w="4422771">
                  <a:extLst>
                    <a:ext uri="{9D8B030D-6E8A-4147-A177-3AD203B41FA5}">
                      <a16:colId xmlns:a16="http://schemas.microsoft.com/office/drawing/2014/main" val="1193139578"/>
                    </a:ext>
                  </a:extLst>
                </a:gridCol>
              </a:tblGrid>
              <a:tr h="398254">
                <a:tc>
                  <a:txBody>
                    <a:bodyPr/>
                    <a:lstStyle/>
                    <a:p>
                      <a:r>
                        <a:rPr lang="en-IN" sz="1200" dirty="0"/>
                        <a:t>s.no</a:t>
                      </a:r>
                    </a:p>
                  </a:txBody>
                  <a:tcPr/>
                </a:tc>
                <a:tc>
                  <a:txBody>
                    <a:bodyPr/>
                    <a:lstStyle/>
                    <a:p>
                      <a:r>
                        <a:rPr lang="en-IN" sz="1200" dirty="0"/>
                        <a:t>TITLE</a:t>
                      </a:r>
                    </a:p>
                  </a:txBody>
                  <a:tcPr/>
                </a:tc>
                <a:tc>
                  <a:txBody>
                    <a:bodyPr/>
                    <a:lstStyle/>
                    <a:p>
                      <a:r>
                        <a:rPr lang="en-IN" sz="1200" dirty="0"/>
                        <a:t>AUTHOR</a:t>
                      </a:r>
                    </a:p>
                  </a:txBody>
                  <a:tcPr/>
                </a:tc>
                <a:tc>
                  <a:txBody>
                    <a:bodyPr/>
                    <a:lstStyle/>
                    <a:p>
                      <a:r>
                        <a:rPr lang="en-IN" sz="1200" dirty="0"/>
                        <a:t>YEAR OF PUBLISHING</a:t>
                      </a:r>
                    </a:p>
                  </a:txBody>
                  <a:tcPr/>
                </a:tc>
                <a:tc>
                  <a:txBody>
                    <a:bodyPr/>
                    <a:lstStyle/>
                    <a:p>
                      <a:r>
                        <a:rPr lang="en-IN" sz="1200" dirty="0"/>
                        <a:t>DRAWBACKS</a:t>
                      </a:r>
                    </a:p>
                  </a:txBody>
                  <a:tcPr/>
                </a:tc>
                <a:extLst>
                  <a:ext uri="{0D108BD9-81ED-4DB2-BD59-A6C34878D82A}">
                    <a16:rowId xmlns:a16="http://schemas.microsoft.com/office/drawing/2014/main" val="4276614639"/>
                  </a:ext>
                </a:extLst>
              </a:tr>
              <a:tr h="1146412">
                <a:tc>
                  <a:txBody>
                    <a:bodyPr/>
                    <a:lstStyle/>
                    <a:p>
                      <a:r>
                        <a:rPr lang="en-IN" sz="1200" dirty="0"/>
                        <a:t>1.</a:t>
                      </a:r>
                    </a:p>
                  </a:txBody>
                  <a:tcPr/>
                </a:tc>
                <a:tc>
                  <a:txBody>
                    <a:bodyPr/>
                    <a:lstStyle/>
                    <a:p>
                      <a:r>
                        <a:rPr lang="en-US" sz="1200" b="0" i="0" u="none" strike="noStrike" cap="none" dirty="0">
                          <a:solidFill>
                            <a:srgbClr val="000000"/>
                          </a:solidFill>
                          <a:effectLst/>
                          <a:latin typeface="Arial"/>
                          <a:ea typeface="Arial"/>
                          <a:cs typeface="Arial"/>
                          <a:sym typeface="Arial"/>
                        </a:rPr>
                        <a:t>Two-Dimensional Histogram-Based Bi-Level Image Segmentation</a:t>
                      </a:r>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Xu Ding and Jie Chen.</a:t>
                      </a:r>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October 2002</a:t>
                      </a:r>
                      <a:endParaRPr lang="en-IN" sz="1200" b="0" dirty="0"/>
                    </a:p>
                  </a:txBody>
                  <a:tcPr/>
                </a:tc>
                <a:tc>
                  <a:txBody>
                    <a:bodyPr/>
                    <a:lstStyle/>
                    <a:p>
                      <a:pPr marL="285750" indent="-285750">
                        <a:buFont typeface="Arial" panose="020B0604020202020204" pitchFamily="34" charset="0"/>
                        <a:buChar char="•"/>
                      </a:pPr>
                      <a:r>
                        <a:rPr lang="en-IN" sz="1200" b="0" i="0" u="none" strike="noStrike" cap="none" dirty="0">
                          <a:solidFill>
                            <a:srgbClr val="000000"/>
                          </a:solidFill>
                          <a:effectLst/>
                          <a:latin typeface="Arial"/>
                          <a:ea typeface="Arial"/>
                          <a:cs typeface="Arial"/>
                          <a:sym typeface="Arial"/>
                        </a:rPr>
                        <a:t>High Computational</a:t>
                      </a:r>
                    </a:p>
                    <a:p>
                      <a:pPr marL="0" indent="0">
                        <a:buFont typeface="Arial" panose="020B0604020202020204" pitchFamily="34" charset="0"/>
                        <a:buNone/>
                      </a:pPr>
                      <a:r>
                        <a:rPr lang="en-IN" sz="1200" b="0" i="0" u="none" strike="noStrike" cap="none" dirty="0">
                          <a:solidFill>
                            <a:srgbClr val="000000"/>
                          </a:solidFill>
                          <a:effectLst/>
                          <a:latin typeface="Arial"/>
                          <a:ea typeface="Arial"/>
                          <a:cs typeface="Arial"/>
                          <a:sym typeface="Arial"/>
                        </a:rPr>
                        <a:t>      Cost </a:t>
                      </a:r>
                    </a:p>
                    <a:p>
                      <a:pPr marL="285750" indent="-285750">
                        <a:buFont typeface="Arial" panose="020B0604020202020204" pitchFamily="34" charset="0"/>
                        <a:buChar char="•"/>
                      </a:pPr>
                      <a:r>
                        <a:rPr lang="en-IN" sz="1200" b="0" i="0" u="none" strike="noStrike" cap="none" dirty="0">
                          <a:solidFill>
                            <a:srgbClr val="000000"/>
                          </a:solidFill>
                          <a:effectLst/>
                          <a:latin typeface="Arial"/>
                          <a:ea typeface="Arial"/>
                          <a:cs typeface="Arial"/>
                          <a:sym typeface="Arial"/>
                        </a:rPr>
                        <a:t> Sensitivity to Image Noise</a:t>
                      </a:r>
                    </a:p>
                    <a:p>
                      <a:pPr marL="285750" lvl="1" indent="-285750">
                        <a:buFont typeface="Arial" panose="020B0604020202020204" pitchFamily="34" charset="0"/>
                        <a:buChar char="•"/>
                      </a:pPr>
                      <a:r>
                        <a:rPr lang="en-IN" sz="1200" b="0" i="0" u="none" strike="noStrike" cap="none" dirty="0">
                          <a:solidFill>
                            <a:srgbClr val="000000"/>
                          </a:solidFill>
                          <a:effectLst/>
                          <a:latin typeface="Arial"/>
                          <a:ea typeface="Arial"/>
                          <a:cs typeface="Arial"/>
                          <a:sym typeface="Arial"/>
                        </a:rPr>
                        <a:t>Limited to Bi-Level Segmentation</a:t>
                      </a:r>
                    </a:p>
                    <a:p>
                      <a:pPr marL="285750" indent="-285750">
                        <a:buFont typeface="Arial" panose="020B0604020202020204" pitchFamily="34" charset="0"/>
                        <a:buChar char="•"/>
                      </a:pPr>
                      <a:r>
                        <a:rPr lang="en-IN" sz="1200" b="0" i="0" u="none" strike="noStrike" cap="none" dirty="0">
                          <a:solidFill>
                            <a:srgbClr val="000000"/>
                          </a:solidFill>
                          <a:effectLst/>
                          <a:latin typeface="Arial"/>
                          <a:ea typeface="Arial"/>
                          <a:cs typeface="Arial"/>
                          <a:sym typeface="Arial"/>
                        </a:rPr>
                        <a:t>Memory Intensive</a:t>
                      </a:r>
                    </a:p>
                    <a:p>
                      <a:pPr marL="342900" indent="-342900">
                        <a:buAutoNum type="arabicPeriod"/>
                      </a:pPr>
                      <a:endParaRPr lang="en-IN" sz="1200" b="0" dirty="0"/>
                    </a:p>
                  </a:txBody>
                  <a:tcPr/>
                </a:tc>
                <a:extLst>
                  <a:ext uri="{0D108BD9-81ED-4DB2-BD59-A6C34878D82A}">
                    <a16:rowId xmlns:a16="http://schemas.microsoft.com/office/drawing/2014/main" val="1022746191"/>
                  </a:ext>
                </a:extLst>
              </a:tr>
              <a:tr h="1146412">
                <a:tc>
                  <a:txBody>
                    <a:bodyPr/>
                    <a:lstStyle/>
                    <a:p>
                      <a:r>
                        <a:rPr lang="en-IN" sz="1200"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Arial"/>
                          <a:ea typeface="Arial"/>
                          <a:cs typeface="Arial"/>
                          <a:sym typeface="Arial"/>
                        </a:rPr>
                        <a:t>Digital Image Processing</a:t>
                      </a:r>
                    </a:p>
                    <a:p>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Rafael C. Gonzalez and Richard E. Woods</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August 28, 2007 (3rd Edition)</a:t>
                      </a:r>
                      <a:endParaRPr lang="en-IN" sz="1200" dirty="0"/>
                    </a:p>
                  </a:txBody>
                  <a:tcPr/>
                </a:tc>
                <a:tc>
                  <a:txBody>
                    <a:bodyPr/>
                    <a:lstStyle/>
                    <a:p>
                      <a:pPr marL="285750" indent="-285750">
                        <a:buFont typeface="Arial" panose="020B0604020202020204" pitchFamily="34" charset="0"/>
                        <a:buChar char="•"/>
                      </a:pPr>
                      <a:r>
                        <a:rPr lang="en-US" sz="1200" b="0" i="0" u="none" strike="noStrike" cap="none" dirty="0">
                          <a:solidFill>
                            <a:srgbClr val="000000"/>
                          </a:solidFill>
                          <a:effectLst/>
                          <a:latin typeface="Arial"/>
                          <a:ea typeface="Arial"/>
                          <a:cs typeface="Arial"/>
                          <a:sym typeface="Arial"/>
                        </a:rPr>
                        <a:t>The book covers a broad range of topics, which might be overwhelming for beginners.</a:t>
                      </a:r>
                    </a:p>
                    <a:p>
                      <a:pPr marL="285750" indent="-285750">
                        <a:buFont typeface="Arial" panose="020B0604020202020204" pitchFamily="34" charset="0"/>
                        <a:buChar char="•"/>
                      </a:pPr>
                      <a:r>
                        <a:rPr lang="en-US" sz="1200" b="0" i="0" u="none" strike="noStrike" cap="none" dirty="0">
                          <a:solidFill>
                            <a:srgbClr val="000000"/>
                          </a:solidFill>
                          <a:effectLst/>
                          <a:latin typeface="Arial"/>
                          <a:ea typeface="Arial"/>
                          <a:cs typeface="Arial"/>
                          <a:sym typeface="Arial"/>
                        </a:rPr>
                        <a:t>Some advanced topics may lack detailed explanations and might require supplementary reading.</a:t>
                      </a:r>
                    </a:p>
                    <a:p>
                      <a:endParaRPr lang="en-IN" sz="1200" dirty="0"/>
                    </a:p>
                  </a:txBody>
                  <a:tcPr/>
                </a:tc>
                <a:extLst>
                  <a:ext uri="{0D108BD9-81ED-4DB2-BD59-A6C34878D82A}">
                    <a16:rowId xmlns:a16="http://schemas.microsoft.com/office/drawing/2014/main" val="2700154939"/>
                  </a:ext>
                </a:extLst>
              </a:tr>
              <a:tr h="2394728">
                <a:tc>
                  <a:txBody>
                    <a:bodyPr/>
                    <a:lstStyle/>
                    <a:p>
                      <a:r>
                        <a:rPr lang="en-IN" sz="1200"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Arial"/>
                          <a:ea typeface="Arial"/>
                          <a:cs typeface="Arial"/>
                          <a:sym typeface="Arial"/>
                        </a:rPr>
                        <a:t>Image Segmentation and Feature Extraction</a:t>
                      </a:r>
                    </a:p>
                    <a:p>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 Mark Nixon</a:t>
                      </a:r>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 April 22, 2013</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Focuses primarily on feature extraction alongside segmentation, which might not be ideal if you are looking for in-depth coverage of segmentation techniques only.</a:t>
                      </a:r>
                    </a:p>
                    <a:p>
                      <a:r>
                        <a:rPr lang="en-US" sz="1200" b="0" i="0" u="none" strike="noStrike" cap="none" dirty="0">
                          <a:solidFill>
                            <a:srgbClr val="000000"/>
                          </a:solidFill>
                          <a:effectLst/>
                          <a:latin typeface="Arial"/>
                          <a:ea typeface="Arial"/>
                          <a:cs typeface="Arial"/>
                          <a:sym typeface="Arial"/>
                        </a:rPr>
                        <a:t>The book assumes a fair amount of prior knowledge in image processing and may not be suitable for complete beginners.</a:t>
                      </a:r>
                    </a:p>
                    <a:p>
                      <a:endParaRPr lang="en-US" sz="1200" b="0" i="0" u="none" strike="noStrike" cap="none" dirty="0">
                        <a:solidFill>
                          <a:srgbClr val="000000"/>
                        </a:solidFill>
                        <a:effectLst/>
                        <a:latin typeface="Arial"/>
                        <a:ea typeface="Arial"/>
                        <a:cs typeface="Arial"/>
                        <a:sym typeface="Arial"/>
                      </a:endParaRPr>
                    </a:p>
                    <a:p>
                      <a:endParaRPr lang="en-US" sz="1200" b="0" i="0" u="none" strike="noStrike" cap="none" dirty="0">
                        <a:solidFill>
                          <a:srgbClr val="000000"/>
                        </a:solidFill>
                        <a:effectLst/>
                        <a:latin typeface="Arial"/>
                        <a:ea typeface="Arial"/>
                        <a:cs typeface="Arial"/>
                        <a:sym typeface="Arial"/>
                      </a:endParaRPr>
                    </a:p>
                    <a:p>
                      <a:endParaRPr lang="en-US" sz="1200" b="0" i="0" u="none" strike="noStrike" cap="none" dirty="0">
                        <a:solidFill>
                          <a:srgbClr val="000000"/>
                        </a:solidFill>
                        <a:effectLst/>
                        <a:latin typeface="Arial"/>
                        <a:ea typeface="Arial"/>
                        <a:cs typeface="Arial"/>
                        <a:sym typeface="Arial"/>
                      </a:endParaRPr>
                    </a:p>
                    <a:p>
                      <a:endParaRPr lang="en-US" sz="1200" b="0" i="0" u="none" strike="noStrike" cap="none" dirty="0">
                        <a:solidFill>
                          <a:srgbClr val="000000"/>
                        </a:solidFill>
                        <a:effectLst/>
                        <a:latin typeface="Arial"/>
                        <a:ea typeface="Arial"/>
                        <a:cs typeface="Arial"/>
                        <a:sym typeface="Arial"/>
                      </a:endParaRPr>
                    </a:p>
                    <a:p>
                      <a:endParaRPr lang="en-US" sz="1200" b="0" i="0" u="none" strike="noStrike" cap="none" dirty="0">
                        <a:solidFill>
                          <a:srgbClr val="000000"/>
                        </a:solidFill>
                        <a:effectLst/>
                        <a:latin typeface="Arial"/>
                        <a:ea typeface="Arial"/>
                        <a:cs typeface="Arial"/>
                        <a:sym typeface="Arial"/>
                      </a:endParaRPr>
                    </a:p>
                    <a:p>
                      <a:endParaRPr lang="en-IN" sz="1200" dirty="0"/>
                    </a:p>
                  </a:txBody>
                  <a:tcPr/>
                </a:tc>
                <a:extLst>
                  <a:ext uri="{0D108BD9-81ED-4DB2-BD59-A6C34878D82A}">
                    <a16:rowId xmlns:a16="http://schemas.microsoft.com/office/drawing/2014/main" val="4109698315"/>
                  </a:ext>
                </a:extLst>
              </a:tr>
            </a:tbl>
          </a:graphicData>
        </a:graphic>
      </p:graphicFrame>
      <p:sp>
        <p:nvSpPr>
          <p:cNvPr id="8" name="Google Shape;125;p3">
            <a:extLst>
              <a:ext uri="{FF2B5EF4-FFF2-40B4-BE49-F238E27FC236}">
                <a16:creationId xmlns:a16="http://schemas.microsoft.com/office/drawing/2014/main" id="{3D6EB722-97A2-B9B3-4079-537CAA00A9A0}"/>
              </a:ext>
            </a:extLst>
          </p:cNvPr>
          <p:cNvSpPr txBox="1">
            <a:spLocks noGrp="1"/>
          </p:cNvSpPr>
          <p:nvPr>
            <p:ph type="title"/>
          </p:nvPr>
        </p:nvSpPr>
        <p:spPr>
          <a:xfrm>
            <a:off x="1152525" y="593725"/>
            <a:ext cx="9828213"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Tree>
    <p:extLst>
      <p:ext uri="{BB962C8B-B14F-4D97-AF65-F5344CB8AC3E}">
        <p14:creationId xmlns:p14="http://schemas.microsoft.com/office/powerpoint/2010/main" val="20981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BD39F-BD4E-117A-D53D-1D675D5BB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4" name="Table 3">
            <a:extLst>
              <a:ext uri="{FF2B5EF4-FFF2-40B4-BE49-F238E27FC236}">
                <a16:creationId xmlns:a16="http://schemas.microsoft.com/office/drawing/2014/main" id="{9B349A00-C961-131B-FE73-8BF5E6A0CB85}"/>
              </a:ext>
            </a:extLst>
          </p:cNvPr>
          <p:cNvGraphicFramePr>
            <a:graphicFrameLocks noGrp="1"/>
          </p:cNvGraphicFramePr>
          <p:nvPr/>
        </p:nvGraphicFramePr>
        <p:xfrm>
          <a:off x="660401" y="762317"/>
          <a:ext cx="10678159" cy="5913120"/>
        </p:xfrm>
        <a:graphic>
          <a:graphicData uri="http://schemas.openxmlformats.org/drawingml/2006/table">
            <a:tbl>
              <a:tblPr firstRow="1" bandRow="1"/>
              <a:tblGrid>
                <a:gridCol w="447039">
                  <a:extLst>
                    <a:ext uri="{9D8B030D-6E8A-4147-A177-3AD203B41FA5}">
                      <a16:colId xmlns:a16="http://schemas.microsoft.com/office/drawing/2014/main" val="1896897501"/>
                    </a:ext>
                  </a:extLst>
                </a:gridCol>
                <a:gridCol w="1828800">
                  <a:extLst>
                    <a:ext uri="{9D8B030D-6E8A-4147-A177-3AD203B41FA5}">
                      <a16:colId xmlns:a16="http://schemas.microsoft.com/office/drawing/2014/main" val="3161174780"/>
                    </a:ext>
                  </a:extLst>
                </a:gridCol>
                <a:gridCol w="1574800">
                  <a:extLst>
                    <a:ext uri="{9D8B030D-6E8A-4147-A177-3AD203B41FA5}">
                      <a16:colId xmlns:a16="http://schemas.microsoft.com/office/drawing/2014/main" val="3130206849"/>
                    </a:ext>
                  </a:extLst>
                </a:gridCol>
                <a:gridCol w="1391920">
                  <a:extLst>
                    <a:ext uri="{9D8B030D-6E8A-4147-A177-3AD203B41FA5}">
                      <a16:colId xmlns:a16="http://schemas.microsoft.com/office/drawing/2014/main" val="2436098602"/>
                    </a:ext>
                  </a:extLst>
                </a:gridCol>
                <a:gridCol w="5435600">
                  <a:extLst>
                    <a:ext uri="{9D8B030D-6E8A-4147-A177-3AD203B41FA5}">
                      <a16:colId xmlns:a16="http://schemas.microsoft.com/office/drawing/2014/main" val="1193139578"/>
                    </a:ext>
                  </a:extLst>
                </a:gridCol>
              </a:tblGrid>
              <a:tr h="469992">
                <a:tc>
                  <a:txBody>
                    <a:bodyPr/>
                    <a:lstStyle/>
                    <a:p>
                      <a:endParaRPr lang="en-IN" dirty="0"/>
                    </a:p>
                  </a:txBody>
                  <a:tcPr/>
                </a:tc>
                <a:tc>
                  <a:txBody>
                    <a:bodyPr/>
                    <a:lstStyle/>
                    <a:p>
                      <a:r>
                        <a:rPr lang="en-IN" dirty="0"/>
                        <a:t>TITLE</a:t>
                      </a:r>
                    </a:p>
                  </a:txBody>
                  <a:tcPr/>
                </a:tc>
                <a:tc>
                  <a:txBody>
                    <a:bodyPr/>
                    <a:lstStyle/>
                    <a:p>
                      <a:r>
                        <a:rPr lang="en-IN" dirty="0"/>
                        <a:t>AUTHOR</a:t>
                      </a:r>
                    </a:p>
                  </a:txBody>
                  <a:tcPr/>
                </a:tc>
                <a:tc>
                  <a:txBody>
                    <a:bodyPr/>
                    <a:lstStyle/>
                    <a:p>
                      <a:r>
                        <a:rPr lang="en-IN" dirty="0"/>
                        <a:t>YEAR OF PUBLISHING</a:t>
                      </a:r>
                    </a:p>
                  </a:txBody>
                  <a:tcPr/>
                </a:tc>
                <a:tc>
                  <a:txBody>
                    <a:bodyPr/>
                    <a:lstStyle/>
                    <a:p>
                      <a:r>
                        <a:rPr lang="en-IN" dirty="0"/>
                        <a:t>DRAWBACKS</a:t>
                      </a:r>
                    </a:p>
                  </a:txBody>
                  <a:tcPr/>
                </a:tc>
                <a:extLst>
                  <a:ext uri="{0D108BD9-81ED-4DB2-BD59-A6C34878D82A}">
                    <a16:rowId xmlns:a16="http://schemas.microsoft.com/office/drawing/2014/main" val="4276614639"/>
                  </a:ext>
                </a:extLst>
              </a:tr>
              <a:tr h="105057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Image Segmentation: A Survey of Graph-Cut Methods</a:t>
                      </a:r>
                    </a:p>
                    <a:p>
                      <a:endParaRPr lang="en-IN" dirty="0"/>
                    </a:p>
                  </a:txBody>
                  <a:tcPr/>
                </a:tc>
                <a:tc>
                  <a:txBody>
                    <a:bodyPr/>
                    <a:lstStyle/>
                    <a:p>
                      <a:r>
                        <a:rPr lang="sv-SE" sz="1400" b="0" i="0" u="none" strike="noStrike" cap="none" dirty="0">
                          <a:solidFill>
                            <a:srgbClr val="000000"/>
                          </a:solidFill>
                          <a:effectLst/>
                          <a:latin typeface="Arial"/>
                          <a:ea typeface="Arial"/>
                          <a:cs typeface="Arial"/>
                          <a:sym typeface="Arial"/>
                        </a:rPr>
                        <a:t>Yuri Boykov and Vladimir Kolmogorov</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September 2003</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does not provide in-depth explanations of each method, rather it focuses on comparing various graph-cut approaches.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a:t>
                      </a:r>
                      <a:r>
                        <a:rPr lang="en-IN" sz="1400" b="0" i="0" u="none" strike="noStrike" cap="none" dirty="0">
                          <a:solidFill>
                            <a:srgbClr val="000000"/>
                          </a:solidFill>
                          <a:effectLst/>
                          <a:latin typeface="Arial"/>
                          <a:ea typeface="Arial"/>
                          <a:cs typeface="Arial"/>
                          <a:sym typeface="Arial"/>
                        </a:rPr>
                        <a:t>doesn’t</a:t>
                      </a:r>
                      <a:r>
                        <a:rPr lang="en-US" sz="1400" b="0" i="0" u="none" strike="noStrike" cap="none" dirty="0">
                          <a:solidFill>
                            <a:srgbClr val="000000"/>
                          </a:solidFill>
                          <a:effectLst/>
                          <a:latin typeface="Arial"/>
                          <a:ea typeface="Arial"/>
                          <a:cs typeface="Arial"/>
                          <a:sym typeface="Arial"/>
                        </a:rPr>
                        <a:t> cover recent advancements since its publication.</a:t>
                      </a:r>
                    </a:p>
                    <a:p>
                      <a:pPr marL="285750" indent="-285750">
                        <a:buFont typeface="Arial" panose="020B0604020202020204" pitchFamily="34" charset="0"/>
                        <a:buChar char="•"/>
                      </a:pPr>
                      <a:endParaRPr lang="en-IN" b="0" dirty="0"/>
                    </a:p>
                  </a:txBody>
                  <a:tcPr/>
                </a:tc>
                <a:extLst>
                  <a:ext uri="{0D108BD9-81ED-4DB2-BD59-A6C34878D82A}">
                    <a16:rowId xmlns:a16="http://schemas.microsoft.com/office/drawing/2014/main" val="1022746191"/>
                  </a:ext>
                </a:extLst>
              </a:tr>
              <a:tr h="1437622">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Processing, Analysis, and Machine Vision</a:t>
                      </a:r>
                      <a:endParaRPr lang="en-IN"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dirty="0"/>
                        <a:t>Milan </a:t>
                      </a:r>
                      <a:r>
                        <a:rPr lang="en-IN" dirty="0" err="1"/>
                        <a:t>Sonka</a:t>
                      </a:r>
                      <a:r>
                        <a:rPr lang="en-IN" dirty="0"/>
                        <a:t>, Vaclav </a:t>
                      </a:r>
                      <a:r>
                        <a:rPr lang="en-IN" dirty="0" err="1"/>
                        <a:t>Hlavac</a:t>
                      </a:r>
                      <a:r>
                        <a:rPr lang="en-IN" dirty="0"/>
                        <a:t>, Roger Boyle</a:t>
                      </a:r>
                    </a:p>
                  </a:txBody>
                  <a:tcPr/>
                </a:tc>
                <a:tc>
                  <a:txBody>
                    <a:bodyPr/>
                    <a:lstStyle/>
                    <a:p>
                      <a:r>
                        <a:rPr lang="en-US" b="0" dirty="0"/>
                        <a:t>February 2014</a:t>
                      </a:r>
                    </a:p>
                    <a:p>
                      <a:r>
                        <a:rPr lang="en-US" b="0" dirty="0"/>
                        <a:t>(4th Edition) </a:t>
                      </a:r>
                      <a:endParaRPr lang="en-IN" b="0" dirty="0"/>
                    </a:p>
                  </a:txBody>
                  <a:tcPr/>
                </a:tc>
                <a:tc>
                  <a:txBody>
                    <a:bodyPr/>
                    <a:lstStyle/>
                    <a:p>
                      <a:pPr marL="285750" indent="-285750">
                        <a:buFont typeface="Arial" panose="020B0604020202020204" pitchFamily="34" charset="0"/>
                        <a:buChar char="•"/>
                      </a:pPr>
                      <a:r>
                        <a:rPr lang="en-US" b="0" dirty="0"/>
                        <a:t>Broad Scope: The book covers a wide range of topics, which may result in a more general overview rather than an in-depth exploration of bilevel image segmentation.</a:t>
                      </a:r>
                    </a:p>
                    <a:p>
                      <a:pPr marL="285750" indent="-285750">
                        <a:buFont typeface="Arial" panose="020B0604020202020204" pitchFamily="34" charset="0"/>
                        <a:buChar char="•"/>
                      </a:pPr>
                      <a:r>
                        <a:rPr lang="en-US" b="0" dirty="0"/>
                        <a:t>Dated Content: The book was published in 2014, and newer methods or tools may not be included.</a:t>
                      </a:r>
                    </a:p>
                    <a:p>
                      <a:pPr marL="285750" indent="-285750">
                        <a:buFont typeface="Arial" panose="020B0604020202020204" pitchFamily="34" charset="0"/>
                        <a:buChar char="•"/>
                      </a:pPr>
                      <a:r>
                        <a:rPr lang="en-US" b="0" dirty="0"/>
                        <a:t>Complexity: Like many textbooks in this field, it requires a strong background in mathematics and image processing.</a:t>
                      </a:r>
                      <a:endParaRPr lang="en-IN" b="0" dirty="0"/>
                    </a:p>
                  </a:txBody>
                  <a:tcPr/>
                </a:tc>
                <a:extLst>
                  <a:ext uri="{0D108BD9-81ED-4DB2-BD59-A6C34878D82A}">
                    <a16:rowId xmlns:a16="http://schemas.microsoft.com/office/drawing/2014/main" val="2700154939"/>
                  </a:ext>
                </a:extLst>
              </a:tr>
              <a:tr h="2405252">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Segmentation: Advanced Concepts and Practical Applications</a:t>
                      </a:r>
                      <a:endParaRPr lang="en-US"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dirty="0"/>
                        <a:t>Vipin Tyagi</a:t>
                      </a:r>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b="0" dirty="0"/>
                        <a:t>September 2018</a:t>
                      </a:r>
                    </a:p>
                  </a:txBody>
                  <a:tcPr/>
                </a:tc>
                <a:tc>
                  <a:txBody>
                    <a:bodyPr/>
                    <a:lstStyle/>
                    <a:p>
                      <a:pPr marL="285750" indent="-285750">
                        <a:buFont typeface="Arial" panose="020B0604020202020204" pitchFamily="34" charset="0"/>
                        <a:buChar char="•"/>
                      </a:pPr>
                      <a:r>
                        <a:rPr lang="en-US" b="0" dirty="0"/>
                        <a:t>Advanced Level: The content is more suitable for advanced learners or professionals, which can be a barrier for beginners.</a:t>
                      </a:r>
                    </a:p>
                    <a:p>
                      <a:pPr marL="285750" indent="-285750">
                        <a:buFont typeface="Arial" panose="020B0604020202020204" pitchFamily="34" charset="0"/>
                        <a:buChar char="•"/>
                      </a:pPr>
                      <a:r>
                        <a:rPr lang="en-US" b="0" dirty="0"/>
                        <a:t>Limited to Specific Techniques: The book focuses on advanced segmentation techniques, which might not include the most basic bilevel methods in sufficient detail</a:t>
                      </a:r>
                      <a:r>
                        <a:rPr lang="en-US" dirty="0"/>
                        <a:t>.</a:t>
                      </a:r>
                    </a:p>
                    <a:p>
                      <a:pPr marL="285750" indent="-285750">
                        <a:buFont typeface="Arial" panose="020B0604020202020204" pitchFamily="34" charset="0"/>
                        <a:buChar char="•"/>
                      </a:pPr>
                      <a:r>
                        <a:rPr lang="en-IN" dirty="0"/>
                        <a:t>Complexity level is high to understand </a:t>
                      </a:r>
                      <a:endParaRPr lang="en-US" dirty="0"/>
                    </a:p>
                    <a:p>
                      <a:pPr marL="0" indent="0">
                        <a:buFont typeface="Arial" panose="020B0604020202020204" pitchFamily="34" charset="0"/>
                        <a:buNone/>
                      </a:pPr>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IN" dirty="0"/>
                    </a:p>
                  </a:txBody>
                  <a:tcPr/>
                </a:tc>
                <a:extLst>
                  <a:ext uri="{0D108BD9-81ED-4DB2-BD59-A6C34878D82A}">
                    <a16:rowId xmlns:a16="http://schemas.microsoft.com/office/drawing/2014/main" val="4109698315"/>
                  </a:ext>
                </a:extLst>
              </a:tr>
            </a:tbl>
          </a:graphicData>
        </a:graphic>
      </p:graphicFrame>
    </p:spTree>
    <p:extLst>
      <p:ext uri="{BB962C8B-B14F-4D97-AF65-F5344CB8AC3E}">
        <p14:creationId xmlns:p14="http://schemas.microsoft.com/office/powerpoint/2010/main" val="174060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99339-9108-C040-B937-00DA9A8DF95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22E476-8BC9-AC4E-3A4F-69DB6A8284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graphicFrame>
        <p:nvGraphicFramePr>
          <p:cNvPr id="4" name="Table 3">
            <a:extLst>
              <a:ext uri="{FF2B5EF4-FFF2-40B4-BE49-F238E27FC236}">
                <a16:creationId xmlns:a16="http://schemas.microsoft.com/office/drawing/2014/main" id="{B117E8E7-2AB8-B59C-44EE-A06B98B15F2F}"/>
              </a:ext>
            </a:extLst>
          </p:cNvPr>
          <p:cNvGraphicFramePr>
            <a:graphicFrameLocks noGrp="1"/>
          </p:cNvGraphicFramePr>
          <p:nvPr>
            <p:extLst>
              <p:ext uri="{D42A27DB-BD31-4B8C-83A1-F6EECF244321}">
                <p14:modId xmlns:p14="http://schemas.microsoft.com/office/powerpoint/2010/main" val="573721597"/>
              </p:ext>
            </p:extLst>
          </p:nvPr>
        </p:nvGraphicFramePr>
        <p:xfrm>
          <a:off x="606829" y="1155590"/>
          <a:ext cx="10627230" cy="4654133"/>
        </p:xfrm>
        <a:graphic>
          <a:graphicData uri="http://schemas.openxmlformats.org/drawingml/2006/table">
            <a:tbl>
              <a:tblPr firstRow="1" bandRow="1"/>
              <a:tblGrid>
                <a:gridCol w="945610">
                  <a:extLst>
                    <a:ext uri="{9D8B030D-6E8A-4147-A177-3AD203B41FA5}">
                      <a16:colId xmlns:a16="http://schemas.microsoft.com/office/drawing/2014/main" val="1896897501"/>
                    </a:ext>
                  </a:extLst>
                </a:gridCol>
                <a:gridCol w="1890018">
                  <a:extLst>
                    <a:ext uri="{9D8B030D-6E8A-4147-A177-3AD203B41FA5}">
                      <a16:colId xmlns:a16="http://schemas.microsoft.com/office/drawing/2014/main" val="3161174780"/>
                    </a:ext>
                  </a:extLst>
                </a:gridCol>
                <a:gridCol w="1933416">
                  <a:extLst>
                    <a:ext uri="{9D8B030D-6E8A-4147-A177-3AD203B41FA5}">
                      <a16:colId xmlns:a16="http://schemas.microsoft.com/office/drawing/2014/main" val="3130206849"/>
                    </a:ext>
                  </a:extLst>
                </a:gridCol>
                <a:gridCol w="1435415">
                  <a:extLst>
                    <a:ext uri="{9D8B030D-6E8A-4147-A177-3AD203B41FA5}">
                      <a16:colId xmlns:a16="http://schemas.microsoft.com/office/drawing/2014/main" val="2436098602"/>
                    </a:ext>
                  </a:extLst>
                </a:gridCol>
                <a:gridCol w="4422771">
                  <a:extLst>
                    <a:ext uri="{9D8B030D-6E8A-4147-A177-3AD203B41FA5}">
                      <a16:colId xmlns:a16="http://schemas.microsoft.com/office/drawing/2014/main" val="1193139578"/>
                    </a:ext>
                  </a:extLst>
                </a:gridCol>
              </a:tblGrid>
              <a:tr h="398254">
                <a:tc>
                  <a:txBody>
                    <a:bodyPr/>
                    <a:lstStyle/>
                    <a:p>
                      <a:r>
                        <a:rPr lang="en-IN" sz="1200" dirty="0"/>
                        <a:t>s.no</a:t>
                      </a:r>
                    </a:p>
                  </a:txBody>
                  <a:tcPr/>
                </a:tc>
                <a:tc>
                  <a:txBody>
                    <a:bodyPr/>
                    <a:lstStyle/>
                    <a:p>
                      <a:r>
                        <a:rPr lang="en-IN" sz="1200" dirty="0"/>
                        <a:t>TITLE</a:t>
                      </a:r>
                    </a:p>
                  </a:txBody>
                  <a:tcPr/>
                </a:tc>
                <a:tc>
                  <a:txBody>
                    <a:bodyPr/>
                    <a:lstStyle/>
                    <a:p>
                      <a:r>
                        <a:rPr lang="en-IN" sz="1200" dirty="0"/>
                        <a:t>AUTHOR</a:t>
                      </a:r>
                    </a:p>
                  </a:txBody>
                  <a:tcPr/>
                </a:tc>
                <a:tc>
                  <a:txBody>
                    <a:bodyPr/>
                    <a:lstStyle/>
                    <a:p>
                      <a:r>
                        <a:rPr lang="en-IN" sz="1200" dirty="0"/>
                        <a:t>YEAR OF PUBLISHING</a:t>
                      </a:r>
                    </a:p>
                  </a:txBody>
                  <a:tcPr/>
                </a:tc>
                <a:tc>
                  <a:txBody>
                    <a:bodyPr/>
                    <a:lstStyle/>
                    <a:p>
                      <a:r>
                        <a:rPr lang="en-IN" sz="1200" dirty="0"/>
                        <a:t>DRAWBACKS</a:t>
                      </a:r>
                    </a:p>
                  </a:txBody>
                  <a:tcPr/>
                </a:tc>
                <a:extLst>
                  <a:ext uri="{0D108BD9-81ED-4DB2-BD59-A6C34878D82A}">
                    <a16:rowId xmlns:a16="http://schemas.microsoft.com/office/drawing/2014/main" val="4276614639"/>
                  </a:ext>
                </a:extLst>
              </a:tr>
              <a:tr h="1802205">
                <a:tc>
                  <a:txBody>
                    <a:bodyPr/>
                    <a:lstStyle/>
                    <a:p>
                      <a:r>
                        <a:rPr lang="en-IN" sz="1200" dirty="0"/>
                        <a:t>6.</a:t>
                      </a:r>
                    </a:p>
                  </a:txBody>
                  <a:tcPr/>
                </a:tc>
                <a:tc>
                  <a:txBody>
                    <a:bodyPr/>
                    <a:lstStyle/>
                    <a:p>
                      <a:r>
                        <a:rPr lang="en-IN" sz="1200" dirty="0"/>
                        <a:t>Digital Image Restoration</a:t>
                      </a:r>
                    </a:p>
                  </a:txBody>
                  <a:tcPr/>
                </a:tc>
                <a:tc>
                  <a:txBody>
                    <a:bodyPr/>
                    <a:lstStyle/>
                    <a:p>
                      <a:r>
                        <a:rPr lang="en-US" sz="1200" dirty="0"/>
                        <a:t>H.C. Andrews and B.R. Hunt</a:t>
                      </a:r>
                      <a:endParaRPr lang="en-IN" sz="1200" dirty="0"/>
                    </a:p>
                  </a:txBody>
                  <a:tcPr/>
                </a:tc>
                <a:tc>
                  <a:txBody>
                    <a:bodyPr/>
                    <a:lstStyle/>
                    <a:p>
                      <a:r>
                        <a:rPr lang="en-US" sz="1200" b="0" dirty="0"/>
                        <a:t>1977 Published by Prentice-Hall, Englewood Cliffs, NJ</a:t>
                      </a:r>
                      <a:endParaRPr lang="en-IN" sz="1200" b="0" dirty="0"/>
                    </a:p>
                  </a:txBody>
                  <a:tcPr/>
                </a:tc>
                <a:tc>
                  <a:txBody>
                    <a:bodyPr/>
                    <a:lstStyle/>
                    <a:p>
                      <a:pPr marL="342900" indent="-342900">
                        <a:buAutoNum type="arabicPeriod"/>
                      </a:pPr>
                      <a:r>
                        <a:rPr lang="en-US" sz="1200" b="0" dirty="0"/>
                        <a:t>Limited Computational Methods – The algorithms were designed for 1970s hardware, making them inefficient for modern computing. It does not cover GPU acceleration or advanced optimization techniques.</a:t>
                      </a:r>
                    </a:p>
                    <a:p>
                      <a:pPr marL="342900" indent="-342900">
                        <a:buAutoNum type="arabicPeriod"/>
                      </a:pPr>
                      <a:r>
                        <a:rPr lang="en-US" sz="1200" b="0" dirty="0"/>
                        <a:t>Lack of Practical Implementation – The focus is mainly theoretical, with no coding examples or real-world applications. This makes it difficult for researchers to implement the techniques.</a:t>
                      </a:r>
                    </a:p>
                  </a:txBody>
                  <a:tcPr/>
                </a:tc>
                <a:extLst>
                  <a:ext uri="{0D108BD9-81ED-4DB2-BD59-A6C34878D82A}">
                    <a16:rowId xmlns:a16="http://schemas.microsoft.com/office/drawing/2014/main" val="1022746191"/>
                  </a:ext>
                </a:extLst>
              </a:tr>
              <a:tr h="2394728">
                <a:tc>
                  <a:txBody>
                    <a:bodyPr/>
                    <a:lstStyle/>
                    <a:p>
                      <a:r>
                        <a:rPr lang="en-IN" sz="1200" dirty="0"/>
                        <a:t>7.</a:t>
                      </a:r>
                    </a:p>
                  </a:txBody>
                  <a:tcPr/>
                </a:tc>
                <a:tc>
                  <a:txBody>
                    <a:bodyPr/>
                    <a:lstStyle/>
                    <a:p>
                      <a:r>
                        <a:rPr lang="en-US" sz="1200" dirty="0"/>
                        <a:t>An Optimal Threshold Scheme for Image Segmentation</a:t>
                      </a:r>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 </a:t>
                      </a:r>
                      <a:r>
                        <a:rPr lang="en-IN" sz="1200" b="0" i="0" u="none" strike="noStrike" cap="none" dirty="0">
                          <a:solidFill>
                            <a:srgbClr val="000000"/>
                          </a:solidFill>
                          <a:effectLst/>
                          <a:latin typeface="+mn-lt"/>
                          <a:ea typeface="Arial"/>
                          <a:cs typeface="Arial"/>
                          <a:sym typeface="Arial"/>
                        </a:rPr>
                        <a:t>S. Reddi, S. Rudin, and H. Keshavan</a:t>
                      </a:r>
                      <a:endParaRPr lang="en-IN" sz="1200" dirty="0"/>
                    </a:p>
                  </a:txBody>
                  <a:tcPr/>
                </a:tc>
                <a:tc>
                  <a:txBody>
                    <a:bodyPr/>
                    <a:lstStyle/>
                    <a:p>
                      <a:r>
                        <a:rPr lang="en-IN" sz="1200" b="0" i="0" u="none" strike="noStrike" cap="none" dirty="0">
                          <a:solidFill>
                            <a:srgbClr val="000000"/>
                          </a:solidFill>
                          <a:effectLst/>
                          <a:latin typeface="Arial"/>
                          <a:ea typeface="Arial"/>
                          <a:cs typeface="Arial"/>
                          <a:sym typeface="Arial"/>
                        </a:rPr>
                        <a:t> </a:t>
                      </a:r>
                      <a:r>
                        <a:rPr lang="en-US" sz="1200" b="0" i="0" u="none" strike="noStrike" cap="none" dirty="0">
                          <a:solidFill>
                            <a:srgbClr val="000000"/>
                          </a:solidFill>
                          <a:effectLst/>
                          <a:latin typeface="+mn-lt"/>
                          <a:ea typeface="Arial"/>
                          <a:cs typeface="Arial"/>
                          <a:sym typeface="Arial"/>
                        </a:rPr>
                        <a:t>1984 Journal: IEEE Transactions on Systems, Man, and Cybernetics</a:t>
                      </a:r>
                      <a:endParaRPr lang="en-IN" sz="1200" dirty="0"/>
                    </a:p>
                  </a:txBody>
                  <a:tcPr/>
                </a:tc>
                <a:tc>
                  <a:txBody>
                    <a:bodyPr/>
                    <a:lstStyle/>
                    <a:p>
                      <a:endParaRPr lang="en-US" sz="1200" b="0" i="0" u="none" strike="noStrike" cap="none" dirty="0">
                        <a:solidFill>
                          <a:srgbClr val="000000"/>
                        </a:solidFill>
                        <a:effectLst/>
                        <a:latin typeface="Arial"/>
                        <a:ea typeface="Arial"/>
                        <a:cs typeface="Arial"/>
                        <a:sym typeface="Arial"/>
                      </a:endParaRPr>
                    </a:p>
                    <a:p>
                      <a:pPr marL="228600" indent="-228600">
                        <a:buAutoNum type="arabicPeriod"/>
                      </a:pPr>
                      <a:r>
                        <a:rPr lang="en-US" sz="1200" b="0" i="0" u="none" strike="noStrike" cap="none" dirty="0">
                          <a:solidFill>
                            <a:srgbClr val="000000"/>
                          </a:solidFill>
                          <a:effectLst/>
                          <a:latin typeface="+mn-lt"/>
                          <a:ea typeface="Arial"/>
                          <a:cs typeface="Arial"/>
                          <a:sym typeface="Arial"/>
                        </a:rPr>
                        <a:t>Limited to Bilevel Thresholding – The method mainly focuses on optimal threshold selection for bilevel segmentation. It does not generalize well to complex multi-level thresholding or adaptive segmentation techniques.</a:t>
                      </a:r>
                    </a:p>
                    <a:p>
                      <a:pPr marL="0" indent="0">
                        <a:buNone/>
                      </a:pPr>
                      <a:endParaRPr lang="en-US" sz="1200" b="0" i="0" u="none" strike="noStrike" cap="none" dirty="0">
                        <a:solidFill>
                          <a:srgbClr val="000000"/>
                        </a:solidFill>
                        <a:effectLst/>
                        <a:latin typeface="+mn-lt"/>
                        <a:ea typeface="Arial"/>
                        <a:cs typeface="Arial"/>
                        <a:sym typeface="Arial"/>
                      </a:endParaRPr>
                    </a:p>
                    <a:p>
                      <a:r>
                        <a:rPr lang="en-US" sz="1200" b="0" i="0" u="none" strike="noStrike" cap="none" dirty="0">
                          <a:solidFill>
                            <a:srgbClr val="000000"/>
                          </a:solidFill>
                          <a:effectLst/>
                          <a:latin typeface="+mn-lt"/>
                          <a:ea typeface="Arial"/>
                          <a:cs typeface="Arial"/>
                          <a:sym typeface="Arial"/>
                        </a:rPr>
                        <a:t>2. Sensitivity to Noise – The approach can be affected by noise and variations in lighting conditions, leading to inaccurate segmentation in real-world images. Preprocessing steps like filtering may be required to improve performance.</a:t>
                      </a:r>
                      <a:endParaRPr lang="en-US" sz="1200" b="0" i="0" u="none" strike="noStrike" cap="none" dirty="0">
                        <a:solidFill>
                          <a:srgbClr val="000000"/>
                        </a:solidFill>
                        <a:effectLst/>
                        <a:latin typeface="Arial"/>
                        <a:ea typeface="Arial"/>
                        <a:cs typeface="Arial"/>
                        <a:sym typeface="Arial"/>
                      </a:endParaRPr>
                    </a:p>
                    <a:p>
                      <a:endParaRPr lang="en-US" sz="1200" b="0" i="0" u="none" strike="noStrike" cap="none" dirty="0">
                        <a:solidFill>
                          <a:srgbClr val="000000"/>
                        </a:solidFill>
                        <a:effectLst/>
                        <a:latin typeface="Arial"/>
                        <a:ea typeface="Arial"/>
                        <a:cs typeface="Arial"/>
                        <a:sym typeface="Arial"/>
                      </a:endParaRPr>
                    </a:p>
                    <a:p>
                      <a:endParaRPr lang="en-IN" sz="1200" dirty="0"/>
                    </a:p>
                  </a:txBody>
                  <a:tcPr/>
                </a:tc>
                <a:extLst>
                  <a:ext uri="{0D108BD9-81ED-4DB2-BD59-A6C34878D82A}">
                    <a16:rowId xmlns:a16="http://schemas.microsoft.com/office/drawing/2014/main" val="4109698315"/>
                  </a:ext>
                </a:extLst>
              </a:tr>
            </a:tbl>
          </a:graphicData>
        </a:graphic>
      </p:graphicFrame>
      <p:sp>
        <p:nvSpPr>
          <p:cNvPr id="8" name="Google Shape;125;p3">
            <a:extLst>
              <a:ext uri="{FF2B5EF4-FFF2-40B4-BE49-F238E27FC236}">
                <a16:creationId xmlns:a16="http://schemas.microsoft.com/office/drawing/2014/main" id="{85B982E0-8DA6-99C2-3F25-27766C9F6819}"/>
              </a:ext>
            </a:extLst>
          </p:cNvPr>
          <p:cNvSpPr txBox="1">
            <a:spLocks noGrp="1"/>
          </p:cNvSpPr>
          <p:nvPr>
            <p:ph type="title"/>
          </p:nvPr>
        </p:nvSpPr>
        <p:spPr>
          <a:xfrm>
            <a:off x="1152525" y="593725"/>
            <a:ext cx="9828213"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Tree>
    <p:extLst>
      <p:ext uri="{BB962C8B-B14F-4D97-AF65-F5344CB8AC3E}">
        <p14:creationId xmlns:p14="http://schemas.microsoft.com/office/powerpoint/2010/main" val="282045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3" y="365126"/>
            <a:ext cx="11397209" cy="615873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800" b="1" dirty="0">
                <a:latin typeface="Verdana" panose="020B0604030504040204" pitchFamily="34" charset="0"/>
                <a:ea typeface="Verdana" panose="020B0604030504040204" pitchFamily="34" charset="0"/>
              </a:rPr>
              <a:t>                                 </a:t>
            </a:r>
            <a:r>
              <a:rPr lang="en-IN" sz="2400"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endParaRPr lang="en-IN" sz="2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2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2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01A36231-44C4-B3F4-63FC-A6918057258B}"/>
              </a:ext>
            </a:extLst>
          </p:cNvPr>
          <p:cNvPicPr>
            <a:picLocks noChangeAspect="1"/>
          </p:cNvPicPr>
          <p:nvPr/>
        </p:nvPicPr>
        <p:blipFill>
          <a:blip r:embed="rId2"/>
          <a:stretch>
            <a:fillRect/>
          </a:stretch>
        </p:blipFill>
        <p:spPr>
          <a:xfrm>
            <a:off x="3624349" y="1012401"/>
            <a:ext cx="5403273" cy="5225187"/>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AF6ED-CC4D-9EF9-2240-6B1E21694FE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D85C03-C93C-C3B3-5BFC-EDFA17BEB0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45E8139E-87FA-6E47-EC46-E92B902DEAF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06CC6147-53E9-1CA2-FFD9-33B682C836A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Medical Imaging Segment tumors and organs in MRI/CT scans by analyzing intensity and texture distributions.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Remote Sensing Classify land use (e.g., forests, water bodies) and detect changes using multi-band satellite images.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Industrial Inspection Identify defects in products by correlating features like color, texture, and intensity.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Autonomous Vehicles Detect objects and lanes for safe navigation using spatial and edge-based histograms.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Image Retrieval Enhance search accuracy in image databases by indexing color and texture features.</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4C3BBECA-5B84-9CED-9B2C-AB3D8E50DA77}"/>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An image with high dynamic range (HDR), where both bright and dark areas are captured with variations in color, intensity, and texture (e.g., a sunset with high contrast and color gradients).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Useful for assessing feature distribution in images with extreme variances.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Real-World Image with Complex Shadows and Multiple Features real-world image containing shadows, where the shadows create variations in intensity, texture, and color (e.g., a person standing under a tree with dappled lighting).</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Tests how the histogram handles overlaps between features caused by shadows and highlights.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Highly Textured Multivariate Image</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8851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2880</TotalTime>
  <Words>1504</Words>
  <Application>Microsoft Office PowerPoint</Application>
  <PresentationFormat>Widescreen</PresentationFormat>
  <Paragraphs>220</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Poppins SemiBold</vt:lpstr>
      <vt:lpstr>Arial</vt:lpstr>
      <vt:lpstr>Montserrat</vt:lpstr>
      <vt:lpstr>Montserrat Medium</vt:lpstr>
      <vt:lpstr>Verdana</vt:lpstr>
      <vt:lpstr>Calibri</vt:lpstr>
      <vt:lpstr>Open Sans</vt:lpstr>
      <vt:lpstr>Plus Jakarta Sans</vt:lpstr>
      <vt:lpstr>Aharoni</vt:lpstr>
      <vt:lpstr>Office Theme</vt:lpstr>
      <vt:lpstr>PowerPoint Presentation</vt:lpstr>
      <vt:lpstr>PowerPoint Presentation</vt:lpstr>
      <vt:lpstr>PowerPoint Presentation</vt:lpstr>
      <vt:lpstr>PowerPoint Presentation</vt:lpstr>
      <vt:lpstr>Literature Survey (Improved post minor project)</vt:lpstr>
      <vt:lpstr>PowerPoint Presentation</vt:lpstr>
      <vt:lpstr>Literature Survey (Improved post minor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322010401052 balu</cp:lastModifiedBy>
  <cp:revision>46</cp:revision>
  <dcterms:created xsi:type="dcterms:W3CDTF">2022-05-23T07:15:42Z</dcterms:created>
  <dcterms:modified xsi:type="dcterms:W3CDTF">2025-03-18T07:14:15Z</dcterms:modified>
</cp:coreProperties>
</file>