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19"/>
  </p:notesMasterIdLst>
  <p:sldIdLst>
    <p:sldId id="281" r:id="rId5"/>
    <p:sldId id="283" r:id="rId6"/>
    <p:sldId id="284" r:id="rId7"/>
    <p:sldId id="292" r:id="rId8"/>
    <p:sldId id="286" r:id="rId9"/>
    <p:sldId id="287" r:id="rId10"/>
    <p:sldId id="297" r:id="rId11"/>
    <p:sldId id="288" r:id="rId12"/>
    <p:sldId id="299" r:id="rId13"/>
    <p:sldId id="289" r:id="rId14"/>
    <p:sldId id="300" r:id="rId15"/>
    <p:sldId id="301" r:id="rId16"/>
    <p:sldId id="295"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3" d="100"/>
          <a:sy n="63" d="100"/>
        </p:scale>
        <p:origin x="80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84748C-634B-4157-A000-4789D086CF5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92DC6A4-DA01-4DF0-B953-53E56D679B07}">
      <dgm:prSet custT="1"/>
      <dgm:spPr/>
      <dgm:t>
        <a:bodyPr/>
        <a:lstStyle/>
        <a:p>
          <a:pPr algn="l">
            <a:defRPr cap="all"/>
          </a:pPr>
          <a:r>
            <a:rPr lang="en-US" sz="1800" dirty="0"/>
            <a:t>To ANALYSE THE MAGNITUDE OF YIELD AND THE FEATURE IMPORTANCE OF THE PRODUCTIVITY AND PREDICT THE FUTURE PRODUCTIVITY OF THE CROPS.</a:t>
          </a:r>
        </a:p>
      </dgm:t>
    </dgm:pt>
    <dgm:pt modelId="{2A9C21DF-6F63-4D24-ACB0-B1AD7A13107D}" type="parTrans" cxnId="{9AE6B60C-7A4B-459C-8B8A-4C5EAB89928F}">
      <dgm:prSet/>
      <dgm:spPr/>
      <dgm:t>
        <a:bodyPr/>
        <a:lstStyle/>
        <a:p>
          <a:endParaRPr lang="en-US"/>
        </a:p>
      </dgm:t>
    </dgm:pt>
    <dgm:pt modelId="{B1070FA3-6847-4F49-9216-A37768FA26B8}" type="sibTrans" cxnId="{9AE6B60C-7A4B-459C-8B8A-4C5EAB89928F}">
      <dgm:prSet/>
      <dgm:spPr/>
      <dgm:t>
        <a:bodyPr/>
        <a:lstStyle/>
        <a:p>
          <a:endParaRPr lang="en-US"/>
        </a:p>
      </dgm:t>
    </dgm:pt>
    <dgm:pt modelId="{CCE69F9D-9248-4D9C-9ABF-49EA532E8BAA}">
      <dgm:prSet custT="1"/>
      <dgm:spPr/>
      <dgm:t>
        <a:bodyPr/>
        <a:lstStyle/>
        <a:p>
          <a:pPr algn="l">
            <a:defRPr cap="all"/>
          </a:pPr>
          <a:r>
            <a:rPr lang="en-US" sz="1800" dirty="0"/>
            <a:t>CRISP Methodology has been used for the analysis and to design the model.</a:t>
          </a:r>
        </a:p>
      </dgm:t>
    </dgm:pt>
    <dgm:pt modelId="{B4B260D8-CE7A-48BC-B72D-38DD930C5DFA}" type="parTrans" cxnId="{DE15C8D2-166D-41F5-88D9-7A082D8C6ADA}">
      <dgm:prSet/>
      <dgm:spPr/>
      <dgm:t>
        <a:bodyPr/>
        <a:lstStyle/>
        <a:p>
          <a:endParaRPr lang="en-US"/>
        </a:p>
      </dgm:t>
    </dgm:pt>
    <dgm:pt modelId="{3C3364F9-E00F-4CAE-A6C2-F5221F4E1186}" type="sibTrans" cxnId="{DE15C8D2-166D-41F5-88D9-7A082D8C6ADA}">
      <dgm:prSet/>
      <dgm:spPr/>
      <dgm:t>
        <a:bodyPr/>
        <a:lstStyle/>
        <a:p>
          <a:endParaRPr lang="en-US"/>
        </a:p>
      </dgm:t>
    </dgm:pt>
    <dgm:pt modelId="{1C237F96-BB62-4EC2-A486-DF921B096B49}" type="pres">
      <dgm:prSet presAssocID="{F084748C-634B-4157-A000-4789D086CF53}" presName="root" presStyleCnt="0">
        <dgm:presLayoutVars>
          <dgm:dir/>
          <dgm:resizeHandles val="exact"/>
        </dgm:presLayoutVars>
      </dgm:prSet>
      <dgm:spPr/>
    </dgm:pt>
    <dgm:pt modelId="{B5BAC326-09A1-4BDE-9A8D-25416086F2B6}" type="pres">
      <dgm:prSet presAssocID="{692DC6A4-DA01-4DF0-B953-53E56D679B07}" presName="compNode" presStyleCnt="0"/>
      <dgm:spPr/>
    </dgm:pt>
    <dgm:pt modelId="{13940FDF-3062-4C2A-AE87-1E859C7A1EF3}" type="pres">
      <dgm:prSet presAssocID="{692DC6A4-DA01-4DF0-B953-53E56D679B07}" presName="iconBgRect" presStyleLbl="bgShp" presStyleIdx="0" presStyleCnt="2" custLinFactNeighborX="-5552" custLinFactNeighborY="-14805"/>
      <dgm:spPr>
        <a:prstGeom prst="round2DiagRect">
          <a:avLst>
            <a:gd name="adj1" fmla="val 29727"/>
            <a:gd name="adj2" fmla="val 0"/>
          </a:avLst>
        </a:prstGeom>
      </dgm:spPr>
    </dgm:pt>
    <dgm:pt modelId="{3CEB82DA-E213-4231-A1E1-18D0A7F05FCF}" type="pres">
      <dgm:prSet presAssocID="{692DC6A4-DA01-4DF0-B953-53E56D679B07}" presName="iconRect" presStyleLbl="node1" presStyleIdx="0" presStyleCnt="2" custLinFactNeighborX="-6451" custLinFactNeighborY="-1138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276ABC1-0824-4728-8B3A-33229F261B6D}" type="pres">
      <dgm:prSet presAssocID="{692DC6A4-DA01-4DF0-B953-53E56D679B07}" presName="spaceRect" presStyleCnt="0"/>
      <dgm:spPr/>
    </dgm:pt>
    <dgm:pt modelId="{A9F2564B-973E-4F3E-B9D8-E5F97B716D8A}" type="pres">
      <dgm:prSet presAssocID="{692DC6A4-DA01-4DF0-B953-53E56D679B07}" presName="textRect" presStyleLbl="revTx" presStyleIdx="0" presStyleCnt="2" custScaleX="138384" custScaleY="130329">
        <dgm:presLayoutVars>
          <dgm:chMax val="1"/>
          <dgm:chPref val="1"/>
        </dgm:presLayoutVars>
      </dgm:prSet>
      <dgm:spPr/>
    </dgm:pt>
    <dgm:pt modelId="{4D691589-69D9-40BF-9D2D-05582F285715}" type="pres">
      <dgm:prSet presAssocID="{B1070FA3-6847-4F49-9216-A37768FA26B8}" presName="sibTrans" presStyleCnt="0"/>
      <dgm:spPr/>
    </dgm:pt>
    <dgm:pt modelId="{401F39F3-AAC1-42D1-BFAF-825650A22FBB}" type="pres">
      <dgm:prSet presAssocID="{CCE69F9D-9248-4D9C-9ABF-49EA532E8BAA}" presName="compNode" presStyleCnt="0"/>
      <dgm:spPr/>
    </dgm:pt>
    <dgm:pt modelId="{5EDD345D-2B25-4AA3-947A-E2A9F2441CD8}" type="pres">
      <dgm:prSet presAssocID="{CCE69F9D-9248-4D9C-9ABF-49EA532E8BAA}" presName="iconBgRect" presStyleLbl="bgShp" presStyleIdx="1" presStyleCnt="2" custLinFactNeighborX="-3239" custLinFactNeighborY="-15268"/>
      <dgm:spPr>
        <a:prstGeom prst="round2DiagRect">
          <a:avLst>
            <a:gd name="adj1" fmla="val 29727"/>
            <a:gd name="adj2" fmla="val 0"/>
          </a:avLst>
        </a:prstGeom>
      </dgm:spPr>
    </dgm:pt>
    <dgm:pt modelId="{98B27191-2D41-4C4F-BBEC-069A8E30DC8A}" type="pres">
      <dgm:prSet presAssocID="{CCE69F9D-9248-4D9C-9ABF-49EA532E8BAA}" presName="iconRect" presStyleLbl="node1" presStyleIdx="1" presStyleCnt="2" custLinFactNeighborX="-1613" custLinFactNeighborY="-2534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A01E42CE-7E04-4B8C-9740-E8FD1B10F372}" type="pres">
      <dgm:prSet presAssocID="{CCE69F9D-9248-4D9C-9ABF-49EA532E8BAA}" presName="spaceRect" presStyleCnt="0"/>
      <dgm:spPr/>
    </dgm:pt>
    <dgm:pt modelId="{E2F6130B-ACB5-4B9C-9B54-7EC9ED5C6D3D}" type="pres">
      <dgm:prSet presAssocID="{CCE69F9D-9248-4D9C-9ABF-49EA532E8BAA}" presName="textRect" presStyleLbl="revTx" presStyleIdx="1" presStyleCnt="2" custScaleX="108840" custScaleY="90812" custLinFactNeighborY="-29671">
        <dgm:presLayoutVars>
          <dgm:chMax val="1"/>
          <dgm:chPref val="1"/>
        </dgm:presLayoutVars>
      </dgm:prSet>
      <dgm:spPr/>
    </dgm:pt>
  </dgm:ptLst>
  <dgm:cxnLst>
    <dgm:cxn modelId="{9AE6B60C-7A4B-459C-8B8A-4C5EAB89928F}" srcId="{F084748C-634B-4157-A000-4789D086CF53}" destId="{692DC6A4-DA01-4DF0-B953-53E56D679B07}" srcOrd="0" destOrd="0" parTransId="{2A9C21DF-6F63-4D24-ACB0-B1AD7A13107D}" sibTransId="{B1070FA3-6847-4F49-9216-A37768FA26B8}"/>
    <dgm:cxn modelId="{8E68AD1B-DE29-4C4E-93CB-A8F75EF3A8A4}" type="presOf" srcId="{692DC6A4-DA01-4DF0-B953-53E56D679B07}" destId="{A9F2564B-973E-4F3E-B9D8-E5F97B716D8A}" srcOrd="0" destOrd="0" presId="urn:microsoft.com/office/officeart/2018/5/layout/IconLeafLabelList"/>
    <dgm:cxn modelId="{DE15C8D2-166D-41F5-88D9-7A082D8C6ADA}" srcId="{F084748C-634B-4157-A000-4789D086CF53}" destId="{CCE69F9D-9248-4D9C-9ABF-49EA532E8BAA}" srcOrd="1" destOrd="0" parTransId="{B4B260D8-CE7A-48BC-B72D-38DD930C5DFA}" sibTransId="{3C3364F9-E00F-4CAE-A6C2-F5221F4E1186}"/>
    <dgm:cxn modelId="{64F275F4-2D19-4587-921C-E593679A1588}" type="presOf" srcId="{CCE69F9D-9248-4D9C-9ABF-49EA532E8BAA}" destId="{E2F6130B-ACB5-4B9C-9B54-7EC9ED5C6D3D}" srcOrd="0" destOrd="0" presId="urn:microsoft.com/office/officeart/2018/5/layout/IconLeafLabelList"/>
    <dgm:cxn modelId="{B44B70FA-EF83-483A-8F26-2B82E4F62B9D}" type="presOf" srcId="{F084748C-634B-4157-A000-4789D086CF53}" destId="{1C237F96-BB62-4EC2-A486-DF921B096B49}" srcOrd="0" destOrd="0" presId="urn:microsoft.com/office/officeart/2018/5/layout/IconLeafLabelList"/>
    <dgm:cxn modelId="{3381DF24-3BBB-44BF-9171-0D0BD077CA57}" type="presParOf" srcId="{1C237F96-BB62-4EC2-A486-DF921B096B49}" destId="{B5BAC326-09A1-4BDE-9A8D-25416086F2B6}" srcOrd="0" destOrd="0" presId="urn:microsoft.com/office/officeart/2018/5/layout/IconLeafLabelList"/>
    <dgm:cxn modelId="{BBC105E5-DF0E-4345-81E9-B2BD7FB7D09D}" type="presParOf" srcId="{B5BAC326-09A1-4BDE-9A8D-25416086F2B6}" destId="{13940FDF-3062-4C2A-AE87-1E859C7A1EF3}" srcOrd="0" destOrd="0" presId="urn:microsoft.com/office/officeart/2018/5/layout/IconLeafLabelList"/>
    <dgm:cxn modelId="{F119BCF5-087F-4AB9-B5A3-F9717792A5F2}" type="presParOf" srcId="{B5BAC326-09A1-4BDE-9A8D-25416086F2B6}" destId="{3CEB82DA-E213-4231-A1E1-18D0A7F05FCF}" srcOrd="1" destOrd="0" presId="urn:microsoft.com/office/officeart/2018/5/layout/IconLeafLabelList"/>
    <dgm:cxn modelId="{DD70F9BF-0049-4860-8673-5E976816C59C}" type="presParOf" srcId="{B5BAC326-09A1-4BDE-9A8D-25416086F2B6}" destId="{5276ABC1-0824-4728-8B3A-33229F261B6D}" srcOrd="2" destOrd="0" presId="urn:microsoft.com/office/officeart/2018/5/layout/IconLeafLabelList"/>
    <dgm:cxn modelId="{778B6A07-A6D2-422E-B072-BAE6F469EAA7}" type="presParOf" srcId="{B5BAC326-09A1-4BDE-9A8D-25416086F2B6}" destId="{A9F2564B-973E-4F3E-B9D8-E5F97B716D8A}" srcOrd="3" destOrd="0" presId="urn:microsoft.com/office/officeart/2018/5/layout/IconLeafLabelList"/>
    <dgm:cxn modelId="{19A9A667-C7AC-45CE-A8C0-F9C72962D159}" type="presParOf" srcId="{1C237F96-BB62-4EC2-A486-DF921B096B49}" destId="{4D691589-69D9-40BF-9D2D-05582F285715}" srcOrd="1" destOrd="0" presId="urn:microsoft.com/office/officeart/2018/5/layout/IconLeafLabelList"/>
    <dgm:cxn modelId="{07C807A9-E3E8-40F3-A72D-F509CA7C9479}" type="presParOf" srcId="{1C237F96-BB62-4EC2-A486-DF921B096B49}" destId="{401F39F3-AAC1-42D1-BFAF-825650A22FBB}" srcOrd="2" destOrd="0" presId="urn:microsoft.com/office/officeart/2018/5/layout/IconLeafLabelList"/>
    <dgm:cxn modelId="{1D37A8F6-CA9C-4FF3-9F18-C3263F6640EA}" type="presParOf" srcId="{401F39F3-AAC1-42D1-BFAF-825650A22FBB}" destId="{5EDD345D-2B25-4AA3-947A-E2A9F2441CD8}" srcOrd="0" destOrd="0" presId="urn:microsoft.com/office/officeart/2018/5/layout/IconLeafLabelList"/>
    <dgm:cxn modelId="{CEE12217-FCAA-4EC3-ADE0-C8B90561B6D9}" type="presParOf" srcId="{401F39F3-AAC1-42D1-BFAF-825650A22FBB}" destId="{98B27191-2D41-4C4F-BBEC-069A8E30DC8A}" srcOrd="1" destOrd="0" presId="urn:microsoft.com/office/officeart/2018/5/layout/IconLeafLabelList"/>
    <dgm:cxn modelId="{1FC86422-E641-4CC1-83ED-DC834B1CE4CF}" type="presParOf" srcId="{401F39F3-AAC1-42D1-BFAF-825650A22FBB}" destId="{A01E42CE-7E04-4B8C-9740-E8FD1B10F372}" srcOrd="2" destOrd="0" presId="urn:microsoft.com/office/officeart/2018/5/layout/IconLeafLabelList"/>
    <dgm:cxn modelId="{E7AC0348-5F9D-4553-A301-2C52B8B76B86}" type="presParOf" srcId="{401F39F3-AAC1-42D1-BFAF-825650A22FBB}" destId="{E2F6130B-ACB5-4B9C-9B54-7EC9ED5C6D3D}"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3AD41C-8273-41FF-9706-0FC61760C17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6A578C-A979-49FE-8146-A3F0D8B88559}">
      <dgm:prSet/>
      <dgm:spPr/>
      <dgm:t>
        <a:bodyPr/>
        <a:lstStyle/>
        <a:p>
          <a:pPr>
            <a:lnSpc>
              <a:spcPct val="100000"/>
            </a:lnSpc>
          </a:pPr>
          <a:r>
            <a:rPr lang="en-US" dirty="0">
              <a:solidFill>
                <a:schemeClr val="tx2">
                  <a:lumMod val="10000"/>
                </a:schemeClr>
              </a:solidFill>
            </a:rPr>
            <a:t>We have used the Regressor models like Decision Tree Regressor, Random Forest Regressor, SVM, Gradient Boosting Regressor and found that Decision tree Regressor performs the best to predict the yield provided the trained and test data.</a:t>
          </a:r>
        </a:p>
      </dgm:t>
    </dgm:pt>
    <dgm:pt modelId="{3B4B7A4F-062E-4FDB-9822-C04071A882AF}" type="parTrans" cxnId="{BD432E0D-8390-4372-893E-A98613573098}">
      <dgm:prSet/>
      <dgm:spPr/>
      <dgm:t>
        <a:bodyPr/>
        <a:lstStyle/>
        <a:p>
          <a:endParaRPr lang="en-US"/>
        </a:p>
      </dgm:t>
    </dgm:pt>
    <dgm:pt modelId="{AD763B6E-ECA6-4A03-B940-5FAB988C14BA}" type="sibTrans" cxnId="{BD432E0D-8390-4372-893E-A98613573098}">
      <dgm:prSet/>
      <dgm:spPr/>
      <dgm:t>
        <a:bodyPr/>
        <a:lstStyle/>
        <a:p>
          <a:pPr>
            <a:lnSpc>
              <a:spcPct val="100000"/>
            </a:lnSpc>
          </a:pPr>
          <a:endParaRPr lang="en-US"/>
        </a:p>
      </dgm:t>
    </dgm:pt>
    <dgm:pt modelId="{F757A81D-7111-4A31-993A-BE94E07A9A2E}">
      <dgm:prSet/>
      <dgm:spPr/>
      <dgm:t>
        <a:bodyPr/>
        <a:lstStyle/>
        <a:p>
          <a:pPr>
            <a:lnSpc>
              <a:spcPct val="100000"/>
            </a:lnSpc>
          </a:pPr>
          <a:r>
            <a:rPr lang="en-US" dirty="0">
              <a:solidFill>
                <a:schemeClr val="tx2">
                  <a:lumMod val="10000"/>
                </a:schemeClr>
              </a:solidFill>
            </a:rPr>
            <a:t>We have chosen Regressor Models since the prediction is based on the past data and there is variance in terms of the importance for the features considered.</a:t>
          </a:r>
        </a:p>
      </dgm:t>
    </dgm:pt>
    <dgm:pt modelId="{510E9DEE-85C5-46A9-AD8C-78832D8D9953}" type="parTrans" cxnId="{759A2EC8-5AE0-44DC-9848-55F8004F68B1}">
      <dgm:prSet/>
      <dgm:spPr/>
      <dgm:t>
        <a:bodyPr/>
        <a:lstStyle/>
        <a:p>
          <a:endParaRPr lang="en-US"/>
        </a:p>
      </dgm:t>
    </dgm:pt>
    <dgm:pt modelId="{799ED98F-D65D-40F0-8FC3-56D642D31F3C}" type="sibTrans" cxnId="{759A2EC8-5AE0-44DC-9848-55F8004F68B1}">
      <dgm:prSet/>
      <dgm:spPr/>
      <dgm:t>
        <a:bodyPr/>
        <a:lstStyle/>
        <a:p>
          <a:endParaRPr lang="en-US"/>
        </a:p>
      </dgm:t>
    </dgm:pt>
    <dgm:pt modelId="{76371320-36EB-481B-93D8-C4E273BC3BE6}" type="pres">
      <dgm:prSet presAssocID="{293AD41C-8273-41FF-9706-0FC61760C175}" presName="root" presStyleCnt="0">
        <dgm:presLayoutVars>
          <dgm:dir/>
          <dgm:resizeHandles val="exact"/>
        </dgm:presLayoutVars>
      </dgm:prSet>
      <dgm:spPr/>
    </dgm:pt>
    <dgm:pt modelId="{C9362D1A-F3B5-4316-AAD7-1E5F32B39652}" type="pres">
      <dgm:prSet presAssocID="{4C6A578C-A979-49FE-8146-A3F0D8B88559}" presName="compNode" presStyleCnt="0"/>
      <dgm:spPr/>
    </dgm:pt>
    <dgm:pt modelId="{DEE2E03D-FE84-4C02-999B-0A2F1E0D143D}" type="pres">
      <dgm:prSet presAssocID="{4C6A578C-A979-49FE-8146-A3F0D8B88559}" presName="bgRect" presStyleLbl="bgShp" presStyleIdx="0" presStyleCnt="2"/>
      <dgm:spPr/>
    </dgm:pt>
    <dgm:pt modelId="{1C66C27C-9C95-402E-BCE2-0BF288B15265}" type="pres">
      <dgm:prSet presAssocID="{4C6A578C-A979-49FE-8146-A3F0D8B8855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3032AE35-D1E1-4018-AB1C-B660D5FF0D36}" type="pres">
      <dgm:prSet presAssocID="{4C6A578C-A979-49FE-8146-A3F0D8B88559}" presName="spaceRect" presStyleCnt="0"/>
      <dgm:spPr/>
    </dgm:pt>
    <dgm:pt modelId="{BB44DF87-7F71-465D-93B7-6497299087A3}" type="pres">
      <dgm:prSet presAssocID="{4C6A578C-A979-49FE-8146-A3F0D8B88559}" presName="parTx" presStyleLbl="revTx" presStyleIdx="0" presStyleCnt="2">
        <dgm:presLayoutVars>
          <dgm:chMax val="0"/>
          <dgm:chPref val="0"/>
        </dgm:presLayoutVars>
      </dgm:prSet>
      <dgm:spPr/>
    </dgm:pt>
    <dgm:pt modelId="{56D5FB19-CAD9-4FFA-AFA9-03782C44FB75}" type="pres">
      <dgm:prSet presAssocID="{AD763B6E-ECA6-4A03-B940-5FAB988C14BA}" presName="sibTrans" presStyleCnt="0"/>
      <dgm:spPr/>
    </dgm:pt>
    <dgm:pt modelId="{0A571243-F60C-4B6C-A900-417127F05BDF}" type="pres">
      <dgm:prSet presAssocID="{F757A81D-7111-4A31-993A-BE94E07A9A2E}" presName="compNode" presStyleCnt="0"/>
      <dgm:spPr/>
    </dgm:pt>
    <dgm:pt modelId="{61B4D9F2-054B-4110-8EFF-27F5E3F11AA4}" type="pres">
      <dgm:prSet presAssocID="{F757A81D-7111-4A31-993A-BE94E07A9A2E}" presName="bgRect" presStyleLbl="bgShp" presStyleIdx="1" presStyleCnt="2"/>
      <dgm:spPr/>
    </dgm:pt>
    <dgm:pt modelId="{BE06590A-D800-41EF-B92A-6EB41CA552DE}" type="pres">
      <dgm:prSet presAssocID="{F757A81D-7111-4A31-993A-BE94E07A9A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B0834B05-1715-43E0-A447-3EE9C82567F0}" type="pres">
      <dgm:prSet presAssocID="{F757A81D-7111-4A31-993A-BE94E07A9A2E}" presName="spaceRect" presStyleCnt="0"/>
      <dgm:spPr/>
    </dgm:pt>
    <dgm:pt modelId="{986BA52C-3296-4ADF-B6BB-9EE89C3455CE}" type="pres">
      <dgm:prSet presAssocID="{F757A81D-7111-4A31-993A-BE94E07A9A2E}" presName="parTx" presStyleLbl="revTx" presStyleIdx="1" presStyleCnt="2">
        <dgm:presLayoutVars>
          <dgm:chMax val="0"/>
          <dgm:chPref val="0"/>
        </dgm:presLayoutVars>
      </dgm:prSet>
      <dgm:spPr/>
    </dgm:pt>
  </dgm:ptLst>
  <dgm:cxnLst>
    <dgm:cxn modelId="{BD432E0D-8390-4372-893E-A98613573098}" srcId="{293AD41C-8273-41FF-9706-0FC61760C175}" destId="{4C6A578C-A979-49FE-8146-A3F0D8B88559}" srcOrd="0" destOrd="0" parTransId="{3B4B7A4F-062E-4FDB-9822-C04071A882AF}" sibTransId="{AD763B6E-ECA6-4A03-B940-5FAB988C14BA}"/>
    <dgm:cxn modelId="{ECA8301A-58E3-4C41-8704-0E1E43019D67}" type="presOf" srcId="{F757A81D-7111-4A31-993A-BE94E07A9A2E}" destId="{986BA52C-3296-4ADF-B6BB-9EE89C3455CE}" srcOrd="0" destOrd="0" presId="urn:microsoft.com/office/officeart/2018/2/layout/IconVerticalSolidList"/>
    <dgm:cxn modelId="{B069BA87-41C0-478A-8FEC-A7F4A52F246C}" type="presOf" srcId="{4C6A578C-A979-49FE-8146-A3F0D8B88559}" destId="{BB44DF87-7F71-465D-93B7-6497299087A3}" srcOrd="0" destOrd="0" presId="urn:microsoft.com/office/officeart/2018/2/layout/IconVerticalSolidList"/>
    <dgm:cxn modelId="{565BB0A6-C1E5-4E30-9256-9D127FC17AD1}" type="presOf" srcId="{293AD41C-8273-41FF-9706-0FC61760C175}" destId="{76371320-36EB-481B-93D8-C4E273BC3BE6}" srcOrd="0" destOrd="0" presId="urn:microsoft.com/office/officeart/2018/2/layout/IconVerticalSolidList"/>
    <dgm:cxn modelId="{759A2EC8-5AE0-44DC-9848-55F8004F68B1}" srcId="{293AD41C-8273-41FF-9706-0FC61760C175}" destId="{F757A81D-7111-4A31-993A-BE94E07A9A2E}" srcOrd="1" destOrd="0" parTransId="{510E9DEE-85C5-46A9-AD8C-78832D8D9953}" sibTransId="{799ED98F-D65D-40F0-8FC3-56D642D31F3C}"/>
    <dgm:cxn modelId="{0C11CAF7-89FC-4F14-8B36-0B71E2B4C8C7}" type="presParOf" srcId="{76371320-36EB-481B-93D8-C4E273BC3BE6}" destId="{C9362D1A-F3B5-4316-AAD7-1E5F32B39652}" srcOrd="0" destOrd="0" presId="urn:microsoft.com/office/officeart/2018/2/layout/IconVerticalSolidList"/>
    <dgm:cxn modelId="{91D2E903-2C82-4A42-96F2-98B83A1AD236}" type="presParOf" srcId="{C9362D1A-F3B5-4316-AAD7-1E5F32B39652}" destId="{DEE2E03D-FE84-4C02-999B-0A2F1E0D143D}" srcOrd="0" destOrd="0" presId="urn:microsoft.com/office/officeart/2018/2/layout/IconVerticalSolidList"/>
    <dgm:cxn modelId="{C40A4090-BAE3-44D3-A8D0-D975CBF1F454}" type="presParOf" srcId="{C9362D1A-F3B5-4316-AAD7-1E5F32B39652}" destId="{1C66C27C-9C95-402E-BCE2-0BF288B15265}" srcOrd="1" destOrd="0" presId="urn:microsoft.com/office/officeart/2018/2/layout/IconVerticalSolidList"/>
    <dgm:cxn modelId="{F305D3BE-67CF-4814-8F8D-3D0607E30B12}" type="presParOf" srcId="{C9362D1A-F3B5-4316-AAD7-1E5F32B39652}" destId="{3032AE35-D1E1-4018-AB1C-B660D5FF0D36}" srcOrd="2" destOrd="0" presId="urn:microsoft.com/office/officeart/2018/2/layout/IconVerticalSolidList"/>
    <dgm:cxn modelId="{B45DFD46-629B-46D3-8BF9-1F75F2DC766C}" type="presParOf" srcId="{C9362D1A-F3B5-4316-AAD7-1E5F32B39652}" destId="{BB44DF87-7F71-465D-93B7-6497299087A3}" srcOrd="3" destOrd="0" presId="urn:microsoft.com/office/officeart/2018/2/layout/IconVerticalSolidList"/>
    <dgm:cxn modelId="{86987B1D-107D-4D93-81C1-ABA7178D160D}" type="presParOf" srcId="{76371320-36EB-481B-93D8-C4E273BC3BE6}" destId="{56D5FB19-CAD9-4FFA-AFA9-03782C44FB75}" srcOrd="1" destOrd="0" presId="urn:microsoft.com/office/officeart/2018/2/layout/IconVerticalSolidList"/>
    <dgm:cxn modelId="{B8A1A4E6-D487-4C3E-8812-690870AD94A5}" type="presParOf" srcId="{76371320-36EB-481B-93D8-C4E273BC3BE6}" destId="{0A571243-F60C-4B6C-A900-417127F05BDF}" srcOrd="2" destOrd="0" presId="urn:microsoft.com/office/officeart/2018/2/layout/IconVerticalSolidList"/>
    <dgm:cxn modelId="{C7C8FC29-8C28-4F5C-8C02-DFA443D8C2F3}" type="presParOf" srcId="{0A571243-F60C-4B6C-A900-417127F05BDF}" destId="{61B4D9F2-054B-4110-8EFF-27F5E3F11AA4}" srcOrd="0" destOrd="0" presId="urn:microsoft.com/office/officeart/2018/2/layout/IconVerticalSolidList"/>
    <dgm:cxn modelId="{03DC4E78-86FB-4871-9549-E781B7B0B31C}" type="presParOf" srcId="{0A571243-F60C-4B6C-A900-417127F05BDF}" destId="{BE06590A-D800-41EF-B92A-6EB41CA552DE}" srcOrd="1" destOrd="0" presId="urn:microsoft.com/office/officeart/2018/2/layout/IconVerticalSolidList"/>
    <dgm:cxn modelId="{F2EF5D00-BB13-423A-96F5-3AC0FEF8B268}" type="presParOf" srcId="{0A571243-F60C-4B6C-A900-417127F05BDF}" destId="{B0834B05-1715-43E0-A447-3EE9C82567F0}" srcOrd="2" destOrd="0" presId="urn:microsoft.com/office/officeart/2018/2/layout/IconVerticalSolidList"/>
    <dgm:cxn modelId="{F1A0FBA4-237C-4B79-A8BD-21B1C21F6B27}" type="presParOf" srcId="{0A571243-F60C-4B6C-A900-417127F05BDF}" destId="{986BA52C-3296-4ADF-B6BB-9EE89C3455C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40FDF-3062-4C2A-AE87-1E859C7A1EF3}">
      <dsp:nvSpPr>
        <dsp:cNvPr id="0" name=""/>
        <dsp:cNvSpPr/>
      </dsp:nvSpPr>
      <dsp:spPr>
        <a:xfrm>
          <a:off x="1818352" y="13567"/>
          <a:ext cx="2161687" cy="21616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EB82DA-E213-4231-A1E1-18D0A7F05FCF}">
      <dsp:nvSpPr>
        <dsp:cNvPr id="0" name=""/>
        <dsp:cNvSpPr/>
      </dsp:nvSpPr>
      <dsp:spPr>
        <a:xfrm>
          <a:off x="2319044" y="653083"/>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F2564B-973E-4F3E-B9D8-E5F97B716D8A}">
      <dsp:nvSpPr>
        <dsp:cNvPr id="0" name=""/>
        <dsp:cNvSpPr/>
      </dsp:nvSpPr>
      <dsp:spPr>
        <a:xfrm>
          <a:off x="567221" y="3056794"/>
          <a:ext cx="4903982" cy="960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cap="all"/>
          </a:pPr>
          <a:r>
            <a:rPr lang="en-US" sz="1800" kern="1200" dirty="0"/>
            <a:t>To ANALYSE THE MAGNITUDE OF YIELD AND THE FEATURE IMPORTANCE OF THE PRODUCTIVITY AND PREDICT THE FUTURE PRODUCTIVITY OF THE CROPS.</a:t>
          </a:r>
        </a:p>
      </dsp:txBody>
      <dsp:txXfrm>
        <a:off x="567221" y="3056794"/>
        <a:ext cx="4903982" cy="960938"/>
      </dsp:txXfrm>
    </dsp:sp>
    <dsp:sp modelId="{5EDD345D-2B25-4AA3-947A-E2A9F2441CD8}">
      <dsp:nvSpPr>
        <dsp:cNvPr id="0" name=""/>
        <dsp:cNvSpPr/>
      </dsp:nvSpPr>
      <dsp:spPr>
        <a:xfrm>
          <a:off x="6869008" y="108716"/>
          <a:ext cx="2161687" cy="21616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B27191-2D41-4C4F-BBEC-069A8E30DC8A}">
      <dsp:nvSpPr>
        <dsp:cNvPr id="0" name=""/>
        <dsp:cNvSpPr/>
      </dsp:nvSpPr>
      <dsp:spPr>
        <a:xfrm>
          <a:off x="7379707" y="585068"/>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F6130B-ACB5-4B9C-9B54-7EC9ED5C6D3D}">
      <dsp:nvSpPr>
        <dsp:cNvPr id="0" name=""/>
        <dsp:cNvSpPr/>
      </dsp:nvSpPr>
      <dsp:spPr>
        <a:xfrm>
          <a:off x="6091360" y="3105854"/>
          <a:ext cx="3857017" cy="60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cap="all"/>
          </a:pPr>
          <a:r>
            <a:rPr lang="en-US" sz="1800" kern="1200" dirty="0"/>
            <a:t>CRISP Methodology has been used for the analysis and to design the model.</a:t>
          </a:r>
        </a:p>
      </dsp:txBody>
      <dsp:txXfrm>
        <a:off x="6091360" y="3105854"/>
        <a:ext cx="3857017" cy="608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2E03D-FE84-4C02-999B-0A2F1E0D143D}">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66C27C-9C95-402E-BCE2-0BF288B15265}">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44DF87-7F71-465D-93B7-6497299087A3}">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89000">
            <a:lnSpc>
              <a:spcPct val="100000"/>
            </a:lnSpc>
            <a:spcBef>
              <a:spcPct val="0"/>
            </a:spcBef>
            <a:spcAft>
              <a:spcPct val="35000"/>
            </a:spcAft>
            <a:buNone/>
          </a:pPr>
          <a:r>
            <a:rPr lang="en-US" sz="2000" kern="1200" dirty="0">
              <a:solidFill>
                <a:schemeClr val="tx2">
                  <a:lumMod val="10000"/>
                </a:schemeClr>
              </a:solidFill>
            </a:rPr>
            <a:t>We have used the Regressor models like Decision Tree Regressor, Random Forest Regressor, SVM, Gradient Boosting Regressor and found that Decision tree Regressor performs the best to predict the yield provided the trained and test data.</a:t>
          </a:r>
        </a:p>
      </dsp:txBody>
      <dsp:txXfrm>
        <a:off x="1507738" y="707092"/>
        <a:ext cx="9007861" cy="1305401"/>
      </dsp:txXfrm>
    </dsp:sp>
    <dsp:sp modelId="{61B4D9F2-054B-4110-8EFF-27F5E3F11AA4}">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06590A-D800-41EF-B92A-6EB41CA552DE}">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6BA52C-3296-4ADF-B6BB-9EE89C3455CE}">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89000">
            <a:lnSpc>
              <a:spcPct val="100000"/>
            </a:lnSpc>
            <a:spcBef>
              <a:spcPct val="0"/>
            </a:spcBef>
            <a:spcAft>
              <a:spcPct val="35000"/>
            </a:spcAft>
            <a:buNone/>
          </a:pPr>
          <a:r>
            <a:rPr lang="en-US" sz="2000" kern="1200" dirty="0">
              <a:solidFill>
                <a:schemeClr val="tx2">
                  <a:lumMod val="10000"/>
                </a:schemeClr>
              </a:solidFill>
            </a:rPr>
            <a:t>We have chosen Regressor Models since the prediction is based on the past data and there is variance in terms of the importance for the features considered.</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B847-CAEA-9470-7A7D-B628FF9165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55D95C-D91C-7296-4D06-0010586FD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2A2E4-486E-C0AE-7F7C-DA547CFAD1F3}"/>
              </a:ext>
            </a:extLst>
          </p:cNvPr>
          <p:cNvSpPr>
            <a:spLocks noGrp="1"/>
          </p:cNvSpPr>
          <p:nvPr>
            <p:ph type="dt" sz="half" idx="10"/>
          </p:nvPr>
        </p:nvSpPr>
        <p:spPr/>
        <p:txBody>
          <a:bodyPr/>
          <a:lstStyle/>
          <a:p>
            <a:fld id="{88D38747-4367-4BD2-8D51-C97E202738E2}" type="datetime1">
              <a:rPr lang="en-US" smtClean="0"/>
              <a:t>4/27/2023</a:t>
            </a:fld>
            <a:endParaRPr lang="en-US" dirty="0"/>
          </a:p>
        </p:txBody>
      </p:sp>
      <p:sp>
        <p:nvSpPr>
          <p:cNvPr id="5" name="Footer Placeholder 4">
            <a:extLst>
              <a:ext uri="{FF2B5EF4-FFF2-40B4-BE49-F238E27FC236}">
                <a16:creationId xmlns:a16="http://schemas.microsoft.com/office/drawing/2014/main" id="{2DB16210-CDDB-43FD-24FD-C3D7092A02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A1B44F-EACE-85D1-F3BE-9B8B2DF5D61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69337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4799-31C8-4F51-3C33-08DF19C839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A5510D-B720-9868-A575-08DB01D72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79762-B007-DD9A-D9CE-BDF576C49C29}"/>
              </a:ext>
            </a:extLst>
          </p:cNvPr>
          <p:cNvSpPr>
            <a:spLocks noGrp="1"/>
          </p:cNvSpPr>
          <p:nvPr>
            <p:ph type="dt" sz="half" idx="10"/>
          </p:nvPr>
        </p:nvSpPr>
        <p:spPr/>
        <p:txBody>
          <a:bodyPr/>
          <a:lstStyle/>
          <a:p>
            <a:fld id="{073ED0CC-082F-4160-86E5-0D6041F12778}" type="datetime1">
              <a:rPr lang="en-US" smtClean="0"/>
              <a:t>4/27/2023</a:t>
            </a:fld>
            <a:endParaRPr lang="en-US" dirty="0"/>
          </a:p>
        </p:txBody>
      </p:sp>
      <p:sp>
        <p:nvSpPr>
          <p:cNvPr id="5" name="Footer Placeholder 4">
            <a:extLst>
              <a:ext uri="{FF2B5EF4-FFF2-40B4-BE49-F238E27FC236}">
                <a16:creationId xmlns:a16="http://schemas.microsoft.com/office/drawing/2014/main" id="{270D4937-702F-AB39-DBC8-6527DD6E1E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683F90-530F-7B75-472C-0EF01F1684A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71796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81CA70-CF31-CDAC-34DB-C4C974AA8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482251-083D-4DB2-1C90-E394534488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0CA7D-8905-ABA5-6FF5-E666E493F608}"/>
              </a:ext>
            </a:extLst>
          </p:cNvPr>
          <p:cNvSpPr>
            <a:spLocks noGrp="1"/>
          </p:cNvSpPr>
          <p:nvPr>
            <p:ph type="dt" sz="half" idx="10"/>
          </p:nvPr>
        </p:nvSpPr>
        <p:spPr/>
        <p:txBody>
          <a:bodyPr/>
          <a:lstStyle/>
          <a:p>
            <a:fld id="{073ED0CC-082F-4160-86E5-0D6041F12778}" type="datetime1">
              <a:rPr lang="en-US" smtClean="0"/>
              <a:t>4/27/2023</a:t>
            </a:fld>
            <a:endParaRPr lang="en-US" dirty="0"/>
          </a:p>
        </p:txBody>
      </p:sp>
      <p:sp>
        <p:nvSpPr>
          <p:cNvPr id="5" name="Footer Placeholder 4">
            <a:extLst>
              <a:ext uri="{FF2B5EF4-FFF2-40B4-BE49-F238E27FC236}">
                <a16:creationId xmlns:a16="http://schemas.microsoft.com/office/drawing/2014/main" id="{CD14905A-7429-8988-C39A-53EDDECEA7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263B65-2B8C-0E9A-3AF1-E6A0E828635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89635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4232-5259-CCB7-3556-658B6CF923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87C776-21F2-64D6-A005-E7A0233784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F23EC-1E37-4672-B91C-04F73FB48ADA}"/>
              </a:ext>
            </a:extLst>
          </p:cNvPr>
          <p:cNvSpPr>
            <a:spLocks noGrp="1"/>
          </p:cNvSpPr>
          <p:nvPr>
            <p:ph type="dt" sz="half" idx="10"/>
          </p:nvPr>
        </p:nvSpPr>
        <p:spPr/>
        <p:txBody>
          <a:bodyPr/>
          <a:lstStyle/>
          <a:p>
            <a:fld id="{73C55A3C-5767-4844-A0A3-83778C2E5409}" type="datetime1">
              <a:rPr lang="en-US" smtClean="0"/>
              <a:t>4/27/2023</a:t>
            </a:fld>
            <a:endParaRPr lang="en-US" dirty="0"/>
          </a:p>
        </p:txBody>
      </p:sp>
      <p:sp>
        <p:nvSpPr>
          <p:cNvPr id="5" name="Footer Placeholder 4">
            <a:extLst>
              <a:ext uri="{FF2B5EF4-FFF2-40B4-BE49-F238E27FC236}">
                <a16:creationId xmlns:a16="http://schemas.microsoft.com/office/drawing/2014/main" id="{1A06E2B0-95F9-95DE-C3B6-A205F08391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2D22B4-18C4-8A01-8345-99BDFBE00A2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3235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7C7F-50CB-FA2B-00FD-EFAF0A72F5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70E75E-D3BA-B4F0-D798-B3B2C97982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9E0BB-5FDB-CFE1-892B-ADA9C3C690AA}"/>
              </a:ext>
            </a:extLst>
          </p:cNvPr>
          <p:cNvSpPr>
            <a:spLocks noGrp="1"/>
          </p:cNvSpPr>
          <p:nvPr>
            <p:ph type="dt" sz="half" idx="10"/>
          </p:nvPr>
        </p:nvSpPr>
        <p:spPr/>
        <p:txBody>
          <a:bodyPr/>
          <a:lstStyle/>
          <a:p>
            <a:fld id="{CAE507A8-A5CF-4D38-AB86-7EDDA87A85D4}" type="datetime1">
              <a:rPr lang="en-US" smtClean="0"/>
              <a:t>4/27/2023</a:t>
            </a:fld>
            <a:endParaRPr lang="en-US" dirty="0"/>
          </a:p>
        </p:txBody>
      </p:sp>
      <p:sp>
        <p:nvSpPr>
          <p:cNvPr id="5" name="Footer Placeholder 4">
            <a:extLst>
              <a:ext uri="{FF2B5EF4-FFF2-40B4-BE49-F238E27FC236}">
                <a16:creationId xmlns:a16="http://schemas.microsoft.com/office/drawing/2014/main" id="{B459E571-27CF-C90A-33FF-61680ABA7E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6FC92C-AE72-CDC7-16ED-D22686BF153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24429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FCB8-1DDA-EF4C-1DF0-E12BC095D0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6CFD4-60B9-18EC-7D9C-0E1B94C452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A6054A-5631-3642-4D42-06D1F5E7D6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F6E8C3-9BC6-5A84-755E-C44FEC46E31C}"/>
              </a:ext>
            </a:extLst>
          </p:cNvPr>
          <p:cNvSpPr>
            <a:spLocks noGrp="1"/>
          </p:cNvSpPr>
          <p:nvPr>
            <p:ph type="dt" sz="half" idx="10"/>
          </p:nvPr>
        </p:nvSpPr>
        <p:spPr/>
        <p:txBody>
          <a:bodyPr/>
          <a:lstStyle/>
          <a:p>
            <a:fld id="{BDFCD27C-8599-43EF-BA1D-14DDC1946E06}" type="datetime1">
              <a:rPr lang="en-US" smtClean="0"/>
              <a:t>4/27/2023</a:t>
            </a:fld>
            <a:endParaRPr lang="en-US" dirty="0"/>
          </a:p>
        </p:txBody>
      </p:sp>
      <p:sp>
        <p:nvSpPr>
          <p:cNvPr id="6" name="Footer Placeholder 5">
            <a:extLst>
              <a:ext uri="{FF2B5EF4-FFF2-40B4-BE49-F238E27FC236}">
                <a16:creationId xmlns:a16="http://schemas.microsoft.com/office/drawing/2014/main" id="{FEDE0435-31BB-5193-877A-E84851750A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300622-4EC3-CCF9-492E-B7366556289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09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6032-3803-0A46-4D6A-ED95AEAC54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3E4433-2F26-BA1B-817B-0826595EB6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7B5ED-3A7C-B7D6-3081-72252C9BF1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BB03C8-F901-9D5C-E428-A15DDBB3D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4FC559-8B25-C2B8-AB0F-FA2FE7D464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0E6DA-12A8-6B2A-DD1E-DCCD0E29E483}"/>
              </a:ext>
            </a:extLst>
          </p:cNvPr>
          <p:cNvSpPr>
            <a:spLocks noGrp="1"/>
          </p:cNvSpPr>
          <p:nvPr>
            <p:ph type="dt" sz="half" idx="10"/>
          </p:nvPr>
        </p:nvSpPr>
        <p:spPr/>
        <p:txBody>
          <a:bodyPr/>
          <a:lstStyle/>
          <a:p>
            <a:fld id="{49343D99-809A-49C0-96E5-4250D0B498EE}" type="datetime1">
              <a:rPr lang="en-US" smtClean="0"/>
              <a:t>4/27/2023</a:t>
            </a:fld>
            <a:endParaRPr lang="en-US" dirty="0"/>
          </a:p>
        </p:txBody>
      </p:sp>
      <p:sp>
        <p:nvSpPr>
          <p:cNvPr id="8" name="Footer Placeholder 7">
            <a:extLst>
              <a:ext uri="{FF2B5EF4-FFF2-40B4-BE49-F238E27FC236}">
                <a16:creationId xmlns:a16="http://schemas.microsoft.com/office/drawing/2014/main" id="{B771128A-CA9B-3A86-EEC3-CC84789FFE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B3653CB-BED3-E9C3-0917-3205FAB7301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199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0090-8754-8C66-D5BC-196737CD2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63558-4A19-5F26-B945-FB08E11C7B17}"/>
              </a:ext>
            </a:extLst>
          </p:cNvPr>
          <p:cNvSpPr>
            <a:spLocks noGrp="1"/>
          </p:cNvSpPr>
          <p:nvPr>
            <p:ph type="dt" sz="half" idx="10"/>
          </p:nvPr>
        </p:nvSpPr>
        <p:spPr/>
        <p:txBody>
          <a:bodyPr/>
          <a:lstStyle/>
          <a:p>
            <a:fld id="{A143DE9B-B678-4EFB-BB7D-A4370204A0B0}" type="datetime1">
              <a:rPr lang="en-US" smtClean="0"/>
              <a:t>4/27/2023</a:t>
            </a:fld>
            <a:endParaRPr lang="en-US" dirty="0"/>
          </a:p>
        </p:txBody>
      </p:sp>
      <p:sp>
        <p:nvSpPr>
          <p:cNvPr id="4" name="Footer Placeholder 3">
            <a:extLst>
              <a:ext uri="{FF2B5EF4-FFF2-40B4-BE49-F238E27FC236}">
                <a16:creationId xmlns:a16="http://schemas.microsoft.com/office/drawing/2014/main" id="{3B8F659C-963D-3710-99B0-6BE758DD2A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648D268-126A-A176-87F2-4CED7EBB6A0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334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222B2-26E8-9F37-A8CB-A6182BE90317}"/>
              </a:ext>
            </a:extLst>
          </p:cNvPr>
          <p:cNvSpPr>
            <a:spLocks noGrp="1"/>
          </p:cNvSpPr>
          <p:nvPr>
            <p:ph type="dt" sz="half" idx="10"/>
          </p:nvPr>
        </p:nvSpPr>
        <p:spPr/>
        <p:txBody>
          <a:bodyPr/>
          <a:lstStyle/>
          <a:p>
            <a:fld id="{E68812DA-F765-4142-A6A3-A8ED7235E082}" type="datetime1">
              <a:rPr lang="en-US" smtClean="0"/>
              <a:t>4/27/2023</a:t>
            </a:fld>
            <a:endParaRPr lang="en-US" dirty="0"/>
          </a:p>
        </p:txBody>
      </p:sp>
      <p:sp>
        <p:nvSpPr>
          <p:cNvPr id="3" name="Footer Placeholder 2">
            <a:extLst>
              <a:ext uri="{FF2B5EF4-FFF2-40B4-BE49-F238E27FC236}">
                <a16:creationId xmlns:a16="http://schemas.microsoft.com/office/drawing/2014/main" id="{81E3CA03-1C2D-0501-05C3-8E7E2B701BF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75F4542-4D08-FE81-9E84-92173B74005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212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A663-4DD5-5B3A-6460-1A19D8B1A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D86699-FE35-5BA8-F351-76822E7CCB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290832-4FED-3D67-C267-05143164D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087B60-9063-8688-AFB8-4B6C5E368C82}"/>
              </a:ext>
            </a:extLst>
          </p:cNvPr>
          <p:cNvSpPr>
            <a:spLocks noGrp="1"/>
          </p:cNvSpPr>
          <p:nvPr>
            <p:ph type="dt" sz="half" idx="10"/>
          </p:nvPr>
        </p:nvSpPr>
        <p:spPr/>
        <p:txBody>
          <a:bodyPr/>
          <a:lstStyle/>
          <a:p>
            <a:fld id="{3E0277FD-7DE6-41D4-930D-AC99F5AFE54E}" type="datetime1">
              <a:rPr lang="en-US" smtClean="0"/>
              <a:t>4/27/2023</a:t>
            </a:fld>
            <a:endParaRPr lang="en-US" dirty="0"/>
          </a:p>
        </p:txBody>
      </p:sp>
      <p:sp>
        <p:nvSpPr>
          <p:cNvPr id="6" name="Footer Placeholder 5">
            <a:extLst>
              <a:ext uri="{FF2B5EF4-FFF2-40B4-BE49-F238E27FC236}">
                <a16:creationId xmlns:a16="http://schemas.microsoft.com/office/drawing/2014/main" id="{D27AC633-7062-16C6-BE45-D12F13BA02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60ACC3D-D4D6-7E90-8A6E-7FD5ED226DD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19490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F08D-BA56-4019-CE79-720802762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E194E-A196-1F51-7399-69A5ECACC2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D2220B-7F4E-BA10-6972-C39BE886D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2799B3-8ACA-CCF0-B3F7-A99C82186394}"/>
              </a:ext>
            </a:extLst>
          </p:cNvPr>
          <p:cNvSpPr>
            <a:spLocks noGrp="1"/>
          </p:cNvSpPr>
          <p:nvPr>
            <p:ph type="dt" sz="half" idx="10"/>
          </p:nvPr>
        </p:nvSpPr>
        <p:spPr/>
        <p:txBody>
          <a:bodyPr/>
          <a:lstStyle/>
          <a:p>
            <a:fld id="{9EA15526-7079-4B7B-987C-1B5FAE11A0FF}" type="datetime1">
              <a:rPr lang="en-US" smtClean="0"/>
              <a:t>4/27/2023</a:t>
            </a:fld>
            <a:endParaRPr lang="en-US" dirty="0"/>
          </a:p>
        </p:txBody>
      </p:sp>
      <p:sp>
        <p:nvSpPr>
          <p:cNvPr id="6" name="Footer Placeholder 5">
            <a:extLst>
              <a:ext uri="{FF2B5EF4-FFF2-40B4-BE49-F238E27FC236}">
                <a16:creationId xmlns:a16="http://schemas.microsoft.com/office/drawing/2014/main" id="{BA298653-0E4A-C405-1AAE-2CCF84F41F1D}"/>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AB7CDB22-204A-6D76-2672-2D9E8F8FB5C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981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2CB7A2-CAD8-DC49-F8BA-804E10515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6F73A5-39C4-BA41-D7E6-CC33EDBC2B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BC9C2-A63C-6695-EB63-B6442FB93B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4/27/2023</a:t>
            </a:fld>
            <a:endParaRPr lang="en-US" dirty="0"/>
          </a:p>
        </p:txBody>
      </p:sp>
      <p:sp>
        <p:nvSpPr>
          <p:cNvPr id="5" name="Footer Placeholder 4">
            <a:extLst>
              <a:ext uri="{FF2B5EF4-FFF2-40B4-BE49-F238E27FC236}">
                <a16:creationId xmlns:a16="http://schemas.microsoft.com/office/drawing/2014/main" id="{6869D8FE-9219-DD1D-5BE4-07D6947CE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493C2E6-F1E9-D078-D915-FF85A6CB5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3317872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c2-54-211-144-106.compute-1.amazonaws.com:8080/"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127.0.0.1:500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Golden wheat against sky">
            <a:extLst>
              <a:ext uri="{FF2B5EF4-FFF2-40B4-BE49-F238E27FC236}">
                <a16:creationId xmlns:a16="http://schemas.microsoft.com/office/drawing/2014/main" id="{88903424-6959-DD8B-8114-DD33241448E2}"/>
              </a:ext>
            </a:extLst>
          </p:cNvPr>
          <p:cNvPicPr>
            <a:picLocks noChangeAspect="1"/>
          </p:cNvPicPr>
          <p:nvPr/>
        </p:nvPicPr>
        <p:blipFill rotWithShape="1">
          <a:blip r:embed="rId2"/>
          <a:srcRect l="15628" r="-1" b="-1"/>
          <a:stretch/>
        </p:blipFill>
        <p:spPr>
          <a:xfrm>
            <a:off x="-2" y="10"/>
            <a:ext cx="8668512" cy="6857990"/>
          </a:xfrm>
          <a:prstGeom prst="rect">
            <a:avLst/>
          </a:prstGeom>
        </p:spPr>
      </p:pic>
      <p:sp>
        <p:nvSpPr>
          <p:cNvPr id="39" name="Rectangle 38">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E47CA7-4E62-589D-1542-8EC643E574D0}"/>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b="1" dirty="0"/>
              <a:t>CROP YIELD PREDICTION AND ANALYSIS</a:t>
            </a:r>
          </a:p>
        </p:txBody>
      </p:sp>
      <p:sp>
        <p:nvSpPr>
          <p:cNvPr id="41" name="Rectangle 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87149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White bulbs with a yellow one standing out">
            <a:extLst>
              <a:ext uri="{FF2B5EF4-FFF2-40B4-BE49-F238E27FC236}">
                <a16:creationId xmlns:a16="http://schemas.microsoft.com/office/drawing/2014/main" id="{4E3B95E9-0339-32F3-96A0-289E1676E6D6}"/>
              </a:ext>
            </a:extLst>
          </p:cNvPr>
          <p:cNvPicPr>
            <a:picLocks noChangeAspect="1"/>
          </p:cNvPicPr>
          <p:nvPr/>
        </p:nvPicPr>
        <p:blipFill rotWithShape="1">
          <a:blip r:embed="rId2"/>
          <a:srcRect r="5882" b="-1"/>
          <a:stretch/>
        </p:blipFill>
        <p:spPr>
          <a:xfrm>
            <a:off x="1" y="-20310"/>
            <a:ext cx="9669642" cy="6857990"/>
          </a:xfrm>
          <a:prstGeom prst="rect">
            <a:avLst/>
          </a:prstGeom>
        </p:spPr>
      </p:pic>
      <p:sp>
        <p:nvSpPr>
          <p:cNvPr id="26" name="Rectangle 2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F0E4F0-C872-699A-F688-BFF7656615AE}"/>
              </a:ext>
            </a:extLst>
          </p:cNvPr>
          <p:cNvSpPr>
            <a:spLocks noGrp="1"/>
          </p:cNvSpPr>
          <p:nvPr>
            <p:ph type="title"/>
          </p:nvPr>
        </p:nvSpPr>
        <p:spPr>
          <a:xfrm>
            <a:off x="8686800" y="365125"/>
            <a:ext cx="2666999" cy="1899912"/>
          </a:xfrm>
        </p:spPr>
        <p:txBody>
          <a:bodyPr>
            <a:normAutofit/>
          </a:bodyPr>
          <a:lstStyle/>
          <a:p>
            <a:r>
              <a:rPr lang="en-US" sz="5400" b="1" dirty="0">
                <a:latin typeface="Aldhabi" panose="01000000000000000000" pitchFamily="2" charset="-78"/>
                <a:cs typeface="Aldhabi" panose="01000000000000000000" pitchFamily="2" charset="-78"/>
              </a:rPr>
              <a:t>Evaluation</a:t>
            </a:r>
          </a:p>
        </p:txBody>
      </p:sp>
      <p:sp>
        <p:nvSpPr>
          <p:cNvPr id="7" name="Content Placeholder 6">
            <a:extLst>
              <a:ext uri="{FF2B5EF4-FFF2-40B4-BE49-F238E27FC236}">
                <a16:creationId xmlns:a16="http://schemas.microsoft.com/office/drawing/2014/main" id="{82024CF0-1D29-896C-AF8B-9CCBCCFCAE0A}"/>
              </a:ext>
            </a:extLst>
          </p:cNvPr>
          <p:cNvSpPr>
            <a:spLocks noGrp="1"/>
          </p:cNvSpPr>
          <p:nvPr>
            <p:ph idx="1"/>
          </p:nvPr>
        </p:nvSpPr>
        <p:spPr>
          <a:xfrm>
            <a:off x="7531610" y="2434201"/>
            <a:ext cx="3822189" cy="3742762"/>
          </a:xfrm>
        </p:spPr>
        <p:txBody>
          <a:bodyPr>
            <a:normAutofit/>
          </a:bodyPr>
          <a:lstStyle/>
          <a:p>
            <a:r>
              <a:rPr lang="en-US" sz="2000" dirty="0"/>
              <a:t>For the evaluation purpose, we have used R2 Score to find the accuracy of the model and our model turned out to be 95.64% accurate.</a:t>
            </a:r>
          </a:p>
          <a:p>
            <a:r>
              <a:rPr lang="en-US" sz="2000" dirty="0"/>
              <a:t>Mean Absolute Error(MAE) is used to measure the error based on how close the predictions are to the final observed outcomes.</a:t>
            </a:r>
          </a:p>
          <a:p>
            <a:endParaRPr lang="en-US" sz="2000" dirty="0"/>
          </a:p>
        </p:txBody>
      </p:sp>
    </p:spTree>
    <p:extLst>
      <p:ext uri="{BB962C8B-B14F-4D97-AF65-F5344CB8AC3E}">
        <p14:creationId xmlns:p14="http://schemas.microsoft.com/office/powerpoint/2010/main" val="36548771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EFD9-221A-1E6B-8A1E-E10000E085F2}"/>
              </a:ext>
            </a:extLst>
          </p:cNvPr>
          <p:cNvSpPr>
            <a:spLocks noGrp="1"/>
          </p:cNvSpPr>
          <p:nvPr>
            <p:ph type="title"/>
          </p:nvPr>
        </p:nvSpPr>
        <p:spPr>
          <a:xfrm>
            <a:off x="481013" y="3752849"/>
            <a:ext cx="3290887" cy="2452687"/>
          </a:xfrm>
        </p:spPr>
        <p:txBody>
          <a:bodyPr anchor="ctr">
            <a:normAutofit/>
          </a:bodyPr>
          <a:lstStyle/>
          <a:p>
            <a:r>
              <a:rPr lang="en-US" b="1" dirty="0">
                <a:latin typeface="+mn-lt"/>
              </a:rPr>
              <a:t>Deployment</a:t>
            </a:r>
          </a:p>
        </p:txBody>
      </p:sp>
      <p:pic>
        <p:nvPicPr>
          <p:cNvPr id="6" name="Picture 5" descr="A picture containing icon&#10;&#10;Description automatically generated">
            <a:extLst>
              <a:ext uri="{FF2B5EF4-FFF2-40B4-BE49-F238E27FC236}">
                <a16:creationId xmlns:a16="http://schemas.microsoft.com/office/drawing/2014/main" id="{53ADE015-CED1-3BA8-E40B-47B4DB8FAAA3}"/>
              </a:ext>
            </a:extLst>
          </p:cNvPr>
          <p:cNvPicPr>
            <a:picLocks noChangeAspect="1"/>
          </p:cNvPicPr>
          <p:nvPr/>
        </p:nvPicPr>
        <p:blipFill rotWithShape="1">
          <a:blip r:embed="rId2"/>
          <a:srcRect t="15924" b="22592"/>
          <a:stretch/>
        </p:blipFill>
        <p:spPr>
          <a:xfrm>
            <a:off x="20" y="-20309"/>
            <a:ext cx="12191980" cy="312546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2E113A49-FF42-B38F-EE85-90366FF98DE9}"/>
              </a:ext>
            </a:extLst>
          </p:cNvPr>
          <p:cNvSpPr>
            <a:spLocks noGrp="1"/>
          </p:cNvSpPr>
          <p:nvPr>
            <p:ph idx="1"/>
          </p:nvPr>
        </p:nvSpPr>
        <p:spPr>
          <a:xfrm>
            <a:off x="4223982" y="3752850"/>
            <a:ext cx="7485413" cy="2452687"/>
          </a:xfrm>
        </p:spPr>
        <p:txBody>
          <a:bodyPr anchor="ctr">
            <a:normAutofit/>
          </a:bodyPr>
          <a:lstStyle/>
          <a:p>
            <a:r>
              <a:rPr lang="en-US" sz="2400" dirty="0"/>
              <a:t>We have dumped our model as a pickle file and built a flask app and then deployed the flask app in the EC2 instance to run on all addresses.</a:t>
            </a:r>
          </a:p>
          <a:p>
            <a:r>
              <a:rPr lang="en-US" sz="2400" dirty="0"/>
              <a:t>The Deployed model can be accessed through </a:t>
            </a:r>
            <a:r>
              <a:rPr lang="en-US" sz="2400" dirty="0">
                <a:hlinkClick r:id="rId3"/>
              </a:rPr>
              <a:t>http://ec2-54-211-144-106.compute-1.amazonaws.com:8080/</a:t>
            </a:r>
            <a:r>
              <a:rPr lang="en-US" sz="2400" dirty="0"/>
              <a:t> or </a:t>
            </a:r>
            <a:r>
              <a:rPr lang="en-US" sz="2400" dirty="0">
                <a:hlinkClick r:id="rId4"/>
              </a:rPr>
              <a:t>http://127.0.0.1:5000</a:t>
            </a:r>
            <a:r>
              <a:rPr lang="en-US" sz="2400" dirty="0"/>
              <a:t> </a:t>
            </a:r>
          </a:p>
        </p:txBody>
      </p:sp>
    </p:spTree>
    <p:extLst>
      <p:ext uri="{BB962C8B-B14F-4D97-AF65-F5344CB8AC3E}">
        <p14:creationId xmlns:p14="http://schemas.microsoft.com/office/powerpoint/2010/main" val="33929832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5B2FD99-BDDC-E329-350D-5B4BD4FC01C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Results</a:t>
            </a:r>
          </a:p>
        </p:txBody>
      </p:sp>
      <p:pic>
        <p:nvPicPr>
          <p:cNvPr id="7" name="Picture 6">
            <a:extLst>
              <a:ext uri="{FF2B5EF4-FFF2-40B4-BE49-F238E27FC236}">
                <a16:creationId xmlns:a16="http://schemas.microsoft.com/office/drawing/2014/main" id="{0AAA733F-0D2F-235F-F192-4880DD072C5B}"/>
              </a:ext>
            </a:extLst>
          </p:cNvPr>
          <p:cNvPicPr>
            <a:picLocks noChangeAspect="1"/>
          </p:cNvPicPr>
          <p:nvPr/>
        </p:nvPicPr>
        <p:blipFill>
          <a:blip r:embed="rId2"/>
          <a:stretch>
            <a:fillRect/>
          </a:stretch>
        </p:blipFill>
        <p:spPr>
          <a:xfrm>
            <a:off x="4030893" y="3425421"/>
            <a:ext cx="8058564" cy="3450398"/>
          </a:xfrm>
          <a:prstGeom prst="rect">
            <a:avLst/>
          </a:prstGeom>
        </p:spPr>
      </p:pic>
      <p:pic>
        <p:nvPicPr>
          <p:cNvPr id="13" name="Content Placeholder 12" descr="Graphical user interface, text, application, Word&#10;&#10;Description automatically generated">
            <a:extLst>
              <a:ext uri="{FF2B5EF4-FFF2-40B4-BE49-F238E27FC236}">
                <a16:creationId xmlns:a16="http://schemas.microsoft.com/office/drawing/2014/main" id="{B82AB36B-6A73-FE2A-DBCD-92B3553F8281}"/>
              </a:ext>
            </a:extLst>
          </p:cNvPr>
          <p:cNvPicPr>
            <a:picLocks noGrp="1" noChangeAspect="1"/>
          </p:cNvPicPr>
          <p:nvPr>
            <p:ph idx="1"/>
          </p:nvPr>
        </p:nvPicPr>
        <p:blipFill>
          <a:blip r:embed="rId3"/>
          <a:stretch>
            <a:fillRect/>
          </a:stretch>
        </p:blipFill>
        <p:spPr>
          <a:xfrm>
            <a:off x="4038602" y="0"/>
            <a:ext cx="7937908" cy="3428997"/>
          </a:xfrm>
        </p:spPr>
      </p:pic>
      <p:cxnSp>
        <p:nvCxnSpPr>
          <p:cNvPr id="17" name="Straight Connector 16">
            <a:extLst>
              <a:ext uri="{FF2B5EF4-FFF2-40B4-BE49-F238E27FC236}">
                <a16:creationId xmlns:a16="http://schemas.microsoft.com/office/drawing/2014/main" id="{5DA216E6-CCAA-E7DA-310E-2964A6FCF0E8}"/>
              </a:ext>
            </a:extLst>
          </p:cNvPr>
          <p:cNvCxnSpPr/>
          <p:nvPr/>
        </p:nvCxnSpPr>
        <p:spPr>
          <a:xfrm>
            <a:off x="4038602" y="3455863"/>
            <a:ext cx="81533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072377-6D73-B67B-F6C4-CAA6A2739B0E}"/>
              </a:ext>
            </a:extLst>
          </p:cNvPr>
          <p:cNvCxnSpPr/>
          <p:nvPr/>
        </p:nvCxnSpPr>
        <p:spPr>
          <a:xfrm>
            <a:off x="4038602" y="3428997"/>
            <a:ext cx="815339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158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op view of cubes connected with black lines">
            <a:extLst>
              <a:ext uri="{FF2B5EF4-FFF2-40B4-BE49-F238E27FC236}">
                <a16:creationId xmlns:a16="http://schemas.microsoft.com/office/drawing/2014/main" id="{87158CD6-0051-A32B-ED0D-1976E0A63BD9}"/>
              </a:ext>
            </a:extLst>
          </p:cNvPr>
          <p:cNvPicPr>
            <a:picLocks noChangeAspect="1"/>
          </p:cNvPicPr>
          <p:nvPr/>
        </p:nvPicPr>
        <p:blipFill rotWithShape="1">
          <a:blip r:embed="rId2"/>
          <a:srcRect t="18403" r="9091" b="13415"/>
          <a:stretch/>
        </p:blipFill>
        <p:spPr>
          <a:xfrm>
            <a:off x="20" y="10"/>
            <a:ext cx="12191980" cy="6857990"/>
          </a:xfrm>
          <a:prstGeom prst="rect">
            <a:avLst/>
          </a:prstGeom>
        </p:spPr>
      </p:pic>
      <p:sp>
        <p:nvSpPr>
          <p:cNvPr id="44" name="Rectangle 13">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9E2DE7-6626-92FD-938E-4499C91074E6}"/>
              </a:ext>
            </a:extLst>
          </p:cNvPr>
          <p:cNvSpPr>
            <a:spLocks noGrp="1"/>
          </p:cNvSpPr>
          <p:nvPr>
            <p:ph type="title"/>
          </p:nvPr>
        </p:nvSpPr>
        <p:spPr>
          <a:xfrm>
            <a:off x="594804" y="640263"/>
            <a:ext cx="6619811" cy="1344975"/>
          </a:xfrm>
        </p:spPr>
        <p:txBody>
          <a:bodyPr>
            <a:normAutofit/>
          </a:bodyPr>
          <a:lstStyle/>
          <a:p>
            <a:r>
              <a:rPr lang="en-US" sz="400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B3ABA219-8593-E4DB-C22C-C06ACAE53E2D}"/>
              </a:ext>
            </a:extLst>
          </p:cNvPr>
          <p:cNvSpPr>
            <a:spLocks noGrp="1"/>
          </p:cNvSpPr>
          <p:nvPr>
            <p:ph idx="1"/>
          </p:nvPr>
        </p:nvSpPr>
        <p:spPr>
          <a:xfrm>
            <a:off x="594109" y="2121763"/>
            <a:ext cx="6620505" cy="3773010"/>
          </a:xfrm>
        </p:spPr>
        <p:txBody>
          <a:bodyPr>
            <a:normAutofit/>
          </a:bodyPr>
          <a:lstStyle/>
          <a:p>
            <a:r>
              <a:rPr lang="en-US" sz="2400" dirty="0"/>
              <a:t>Our goal was to do the Future predictions of the Crop and the Agricultural Risk Management.</a:t>
            </a:r>
          </a:p>
          <a:p>
            <a:r>
              <a:rPr lang="en-US" sz="2400" dirty="0"/>
              <a:t>A Prediction model is developed and deployed using the Past history data of the Crops yield and predicted the Future Productivity rate of different crops based on different features like Weather, Pesticides, Soil etc..</a:t>
            </a:r>
          </a:p>
          <a:p>
            <a:r>
              <a:rPr lang="en-US" sz="2400" dirty="0"/>
              <a:t>Analyzed the Most Produced Crops and the impact of Rainfall, Pesticides etc. on the Productivity.</a:t>
            </a:r>
          </a:p>
        </p:txBody>
      </p:sp>
    </p:spTree>
    <p:extLst>
      <p:ext uri="{BB962C8B-B14F-4D97-AF65-F5344CB8AC3E}">
        <p14:creationId xmlns:p14="http://schemas.microsoft.com/office/powerpoint/2010/main" val="36005120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72720" y="1380599"/>
            <a:ext cx="5731966" cy="3901740"/>
          </a:xfrm>
        </p:spPr>
        <p:txBody>
          <a:bodyPr anchor="ctr">
            <a:normAutofit/>
          </a:bodyPr>
          <a:lstStyle/>
          <a:p>
            <a:r>
              <a:rPr lang="en-US" sz="6600" b="1" dirty="0">
                <a:latin typeface="Algerian" panose="04020705040A02060702" pitchFamily="82" charset="0"/>
              </a:rPr>
              <a:t>THANK YOU</a:t>
            </a:r>
          </a:p>
        </p:txBody>
      </p:sp>
      <p:grpSp>
        <p:nvGrpSpPr>
          <p:cNvPr id="31" name="Group 30">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32"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5" name="Freeform: Shape 34">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5904686" y="2235200"/>
            <a:ext cx="4533276" cy="2153060"/>
          </a:xfrm>
        </p:spPr>
        <p:txBody>
          <a:bodyPr anchor="ctr">
            <a:normAutofit/>
          </a:bodyPr>
          <a:lstStyle/>
          <a:p>
            <a:pPr marL="0" indent="0">
              <a:buNone/>
            </a:pPr>
            <a:r>
              <a:rPr lang="en-US" sz="3000" b="1" dirty="0">
                <a:solidFill>
                  <a:schemeClr val="bg1"/>
                </a:solidFill>
              </a:rPr>
              <a:t>Team</a:t>
            </a:r>
          </a:p>
          <a:p>
            <a:pPr>
              <a:buFont typeface="Wingdings" panose="05000000000000000000" pitchFamily="2" charset="2"/>
              <a:buChar char="Ø"/>
            </a:pPr>
            <a:r>
              <a:rPr lang="en-US" sz="2000" dirty="0">
                <a:solidFill>
                  <a:schemeClr val="bg1"/>
                </a:solidFill>
              </a:rPr>
              <a:t>Sireesha Chimbili – Data Scientist</a:t>
            </a:r>
          </a:p>
          <a:p>
            <a:pPr>
              <a:buFont typeface="Wingdings" panose="05000000000000000000" pitchFamily="2" charset="2"/>
              <a:buChar char="Ø"/>
            </a:pPr>
            <a:r>
              <a:rPr lang="en-US" sz="2000" dirty="0">
                <a:solidFill>
                  <a:schemeClr val="bg1"/>
                </a:solidFill>
              </a:rPr>
              <a:t>Sushma </a:t>
            </a:r>
            <a:r>
              <a:rPr lang="en-US" sz="2000" dirty="0" err="1">
                <a:solidFill>
                  <a:schemeClr val="bg1"/>
                </a:solidFill>
              </a:rPr>
              <a:t>Mandati</a:t>
            </a:r>
            <a:r>
              <a:rPr lang="en-US" sz="2000" dirty="0">
                <a:solidFill>
                  <a:schemeClr val="bg1"/>
                </a:solidFill>
              </a:rPr>
              <a:t> – Business Analyst</a:t>
            </a:r>
          </a:p>
          <a:p>
            <a:pPr>
              <a:buFont typeface="Wingdings" panose="05000000000000000000" pitchFamily="2" charset="2"/>
              <a:buChar char="Ø"/>
            </a:pPr>
            <a:r>
              <a:rPr lang="en-US" sz="2000" dirty="0" err="1">
                <a:solidFill>
                  <a:schemeClr val="bg1"/>
                </a:solidFill>
              </a:rPr>
              <a:t>Poojitha</a:t>
            </a:r>
            <a:r>
              <a:rPr lang="en-US" sz="2000" dirty="0">
                <a:solidFill>
                  <a:schemeClr val="bg1"/>
                </a:solidFill>
              </a:rPr>
              <a:t> </a:t>
            </a:r>
            <a:r>
              <a:rPr lang="en-US" sz="2000" dirty="0" err="1">
                <a:solidFill>
                  <a:schemeClr val="bg1"/>
                </a:solidFill>
              </a:rPr>
              <a:t>Mandapati</a:t>
            </a:r>
            <a:r>
              <a:rPr lang="en-US" sz="2000" dirty="0">
                <a:solidFill>
                  <a:schemeClr val="bg1"/>
                </a:solidFill>
              </a:rPr>
              <a:t> – Data Analyst</a:t>
            </a:r>
          </a:p>
          <a:p>
            <a:pPr>
              <a:buFont typeface="Wingdings" panose="05000000000000000000" pitchFamily="2" charset="2"/>
              <a:buChar char="Ø"/>
            </a:pPr>
            <a:r>
              <a:rPr lang="en-US" sz="2000" dirty="0" err="1">
                <a:solidFill>
                  <a:schemeClr val="bg1"/>
                </a:solidFill>
              </a:rPr>
              <a:t>Mustak</a:t>
            </a:r>
            <a:r>
              <a:rPr lang="en-US" sz="2000" dirty="0">
                <a:solidFill>
                  <a:schemeClr val="bg1"/>
                </a:solidFill>
              </a:rPr>
              <a:t> Ahamed </a:t>
            </a:r>
            <a:r>
              <a:rPr lang="en-US" sz="2000" dirty="0" err="1">
                <a:solidFill>
                  <a:schemeClr val="bg1"/>
                </a:solidFill>
              </a:rPr>
              <a:t>Yadiki</a:t>
            </a:r>
            <a:r>
              <a:rPr lang="en-US" sz="2000" dirty="0">
                <a:solidFill>
                  <a:schemeClr val="bg1"/>
                </a:solidFill>
              </a:rPr>
              <a:t> – Data Architect</a:t>
            </a:r>
          </a:p>
        </p:txBody>
      </p:sp>
    </p:spTree>
    <p:extLst>
      <p:ext uri="{BB962C8B-B14F-4D97-AF65-F5344CB8AC3E}">
        <p14:creationId xmlns:p14="http://schemas.microsoft.com/office/powerpoint/2010/main" val="32202356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24C8974-9582-B934-5E94-AA301672179C}"/>
              </a:ext>
            </a:extLst>
          </p:cNvPr>
          <p:cNvPicPr>
            <a:picLocks noChangeAspect="1"/>
          </p:cNvPicPr>
          <p:nvPr/>
        </p:nvPicPr>
        <p:blipFill rotWithShape="1">
          <a:blip r:embed="rId2">
            <a:alphaModFix amt="35000"/>
          </a:blip>
          <a:srcRect t="6496" b="18505"/>
          <a:stretch/>
        </p:blipFill>
        <p:spPr>
          <a:xfrm>
            <a:off x="20" y="10"/>
            <a:ext cx="12191980" cy="6857990"/>
          </a:xfrm>
          <a:prstGeom prst="rect">
            <a:avLst/>
          </a:prstGeom>
        </p:spPr>
      </p:pic>
      <p:sp>
        <p:nvSpPr>
          <p:cNvPr id="2" name="Title 1">
            <a:extLst>
              <a:ext uri="{FF2B5EF4-FFF2-40B4-BE49-F238E27FC236}">
                <a16:creationId xmlns:a16="http://schemas.microsoft.com/office/drawing/2014/main" id="{46336263-D699-7798-EF0D-D38B1053C9BD}"/>
              </a:ext>
            </a:extLst>
          </p:cNvPr>
          <p:cNvSpPr>
            <a:spLocks noGrp="1"/>
          </p:cNvSpPr>
          <p:nvPr>
            <p:ph type="title"/>
          </p:nvPr>
        </p:nvSpPr>
        <p:spPr>
          <a:xfrm>
            <a:off x="838200" y="141605"/>
            <a:ext cx="10515600" cy="1325563"/>
          </a:xfrm>
        </p:spPr>
        <p:txBody>
          <a:bodyPr>
            <a:normAutofit/>
          </a:bodyPr>
          <a:lstStyle/>
          <a:p>
            <a:r>
              <a:rPr lang="en-US" sz="8800" b="1" dirty="0">
                <a:solidFill>
                  <a:srgbClr val="FFFFFF"/>
                </a:solidFill>
                <a:latin typeface="Aldhabi" panose="01000000000000000000" pitchFamily="2" charset="-78"/>
                <a:cs typeface="Aldhabi" panose="01000000000000000000" pitchFamily="2" charset="-78"/>
              </a:rPr>
              <a:t>Overview</a:t>
            </a:r>
          </a:p>
        </p:txBody>
      </p:sp>
      <p:graphicFrame>
        <p:nvGraphicFramePr>
          <p:cNvPr id="26" name="Content Placeholder 2">
            <a:extLst>
              <a:ext uri="{FF2B5EF4-FFF2-40B4-BE49-F238E27FC236}">
                <a16:creationId xmlns:a16="http://schemas.microsoft.com/office/drawing/2014/main" id="{B1734395-1D5C-5BF0-0FC9-9BA199BD04C2}"/>
              </a:ext>
            </a:extLst>
          </p:cNvPr>
          <p:cNvGraphicFramePr>
            <a:graphicFrameLocks noGrp="1"/>
          </p:cNvGraphicFramePr>
          <p:nvPr>
            <p:ph idx="1"/>
            <p:extLst>
              <p:ext uri="{D42A27DB-BD31-4B8C-83A1-F6EECF244321}">
                <p14:modId xmlns:p14="http://schemas.microsoft.com/office/powerpoint/2010/main" val="2519279252"/>
              </p:ext>
            </p:extLst>
          </p:nvPr>
        </p:nvGraphicFramePr>
        <p:xfrm>
          <a:off x="838200" y="181546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32182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9456F-3C3B-DA72-F13E-7CB05CCD9AE0}"/>
              </a:ext>
            </a:extLst>
          </p:cNvPr>
          <p:cNvSpPr>
            <a:spLocks noGrp="1"/>
          </p:cNvSpPr>
          <p:nvPr>
            <p:ph type="title"/>
          </p:nvPr>
        </p:nvSpPr>
        <p:spPr>
          <a:xfrm>
            <a:off x="1152524" y="1967265"/>
            <a:ext cx="2628900" cy="2547257"/>
          </a:xfrm>
          <a:noFill/>
        </p:spPr>
        <p:txBody>
          <a:bodyPr vert="horz" lIns="91440" tIns="45720" rIns="91440" bIns="45720" rtlCol="0" anchor="ctr">
            <a:normAutofit/>
          </a:bodyPr>
          <a:lstStyle/>
          <a:p>
            <a:pPr algn="ctr"/>
            <a:r>
              <a:rPr lang="en-US" sz="5400" b="1" kern="1200" dirty="0">
                <a:solidFill>
                  <a:srgbClr val="FFFFFF"/>
                </a:solidFill>
                <a:latin typeface="Aldhabi" panose="01000000000000000000" pitchFamily="2" charset="-78"/>
                <a:cs typeface="Aldhabi" panose="01000000000000000000" pitchFamily="2" charset="-78"/>
              </a:rPr>
              <a:t>CRISP Methodology</a:t>
            </a:r>
          </a:p>
        </p:txBody>
      </p:sp>
      <p:pic>
        <p:nvPicPr>
          <p:cNvPr id="5" name="Content Placeholder 4" descr="Diagram&#10;&#10;Description automatically generated">
            <a:extLst>
              <a:ext uri="{FF2B5EF4-FFF2-40B4-BE49-F238E27FC236}">
                <a16:creationId xmlns:a16="http://schemas.microsoft.com/office/drawing/2014/main" id="{E6E806E9-9B31-4026-4A61-E207E73BCC40}"/>
              </a:ext>
            </a:extLst>
          </p:cNvPr>
          <p:cNvPicPr>
            <a:picLocks noGrp="1" noChangeAspect="1"/>
          </p:cNvPicPr>
          <p:nvPr>
            <p:ph idx="1"/>
          </p:nvPr>
        </p:nvPicPr>
        <p:blipFill>
          <a:blip r:embed="rId2"/>
          <a:stretch>
            <a:fillRect/>
          </a:stretch>
        </p:blipFill>
        <p:spPr>
          <a:xfrm>
            <a:off x="4216526" y="445794"/>
            <a:ext cx="7855132" cy="5966412"/>
          </a:xfrm>
          <a:prstGeom prst="rect">
            <a:avLst/>
          </a:prstGeom>
        </p:spPr>
      </p:pic>
    </p:spTree>
    <p:extLst>
      <p:ext uri="{BB962C8B-B14F-4D97-AF65-F5344CB8AC3E}">
        <p14:creationId xmlns:p14="http://schemas.microsoft.com/office/powerpoint/2010/main" val="33487260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00D5-8702-9490-4192-02ADBBB87C5A}"/>
              </a:ext>
            </a:extLst>
          </p:cNvPr>
          <p:cNvSpPr>
            <a:spLocks noGrp="1"/>
          </p:cNvSpPr>
          <p:nvPr>
            <p:ph type="title"/>
          </p:nvPr>
        </p:nvSpPr>
        <p:spPr>
          <a:xfrm>
            <a:off x="4965430" y="629268"/>
            <a:ext cx="6586491" cy="1286160"/>
          </a:xfrm>
        </p:spPr>
        <p:txBody>
          <a:bodyPr anchor="b">
            <a:normAutofit/>
          </a:bodyPr>
          <a:lstStyle/>
          <a:p>
            <a:r>
              <a:rPr lang="en-US" sz="6000" b="1" i="0" u="none" strike="noStrike" dirty="0">
                <a:effectLst/>
                <a:latin typeface="Aldhabi" panose="01000000000000000000" pitchFamily="2" charset="-78"/>
                <a:cs typeface="Aldhabi" panose="01000000000000000000" pitchFamily="2" charset="-78"/>
              </a:rPr>
              <a:t>PROBLEM STATEMENT</a:t>
            </a:r>
            <a:endParaRPr lang="en-US" sz="6000" dirty="0">
              <a:latin typeface="Aldhabi" panose="01000000000000000000" pitchFamily="2" charset="-78"/>
              <a:cs typeface="Aldhabi" panose="01000000000000000000" pitchFamily="2" charset="-78"/>
            </a:endParaRPr>
          </a:p>
        </p:txBody>
      </p:sp>
      <p:sp>
        <p:nvSpPr>
          <p:cNvPr id="3" name="Content Placeholder 2">
            <a:extLst>
              <a:ext uri="{FF2B5EF4-FFF2-40B4-BE49-F238E27FC236}">
                <a16:creationId xmlns:a16="http://schemas.microsoft.com/office/drawing/2014/main" id="{DF9035CB-5DA9-E449-231F-80CA31F0A844}"/>
              </a:ext>
            </a:extLst>
          </p:cNvPr>
          <p:cNvSpPr>
            <a:spLocks noGrp="1"/>
          </p:cNvSpPr>
          <p:nvPr>
            <p:ph idx="1"/>
          </p:nvPr>
        </p:nvSpPr>
        <p:spPr>
          <a:xfrm>
            <a:off x="4965431" y="2438400"/>
            <a:ext cx="6586489" cy="3785419"/>
          </a:xfrm>
        </p:spPr>
        <p:txBody>
          <a:bodyPr>
            <a:normAutofit/>
          </a:bodyPr>
          <a:lstStyle/>
          <a:p>
            <a:r>
              <a:rPr lang="en-US" dirty="0"/>
              <a:t>The goal is to analyze the impact of the features ( rainfall, Temp…) on the crop productivity and identify the most productive crops and predict the future productivity based on the history of data using the Regressor models like Decision tree regressor, Random Forest regressor, SVM, Gradient Boosting Regressor </a:t>
            </a:r>
            <a:r>
              <a:rPr lang="en-US" dirty="0" err="1"/>
              <a:t>etc</a:t>
            </a:r>
            <a:r>
              <a:rPr lang="en-US" dirty="0"/>
              <a:t>…</a:t>
            </a:r>
          </a:p>
        </p:txBody>
      </p:sp>
      <p:pic>
        <p:nvPicPr>
          <p:cNvPr id="5" name="Picture 4" descr="One big red drawing pin in front of many smaller black drawing pins">
            <a:extLst>
              <a:ext uri="{FF2B5EF4-FFF2-40B4-BE49-F238E27FC236}">
                <a16:creationId xmlns:a16="http://schemas.microsoft.com/office/drawing/2014/main" id="{42BDCB30-EAF2-01C0-8417-14ECDE665A08}"/>
              </a:ext>
            </a:extLst>
          </p:cNvPr>
          <p:cNvPicPr>
            <a:picLocks noChangeAspect="1"/>
          </p:cNvPicPr>
          <p:nvPr/>
        </p:nvPicPr>
        <p:blipFill rotWithShape="1">
          <a:blip r:embed="rId2"/>
          <a:srcRect l="36439" r="14217"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D6F5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3624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B29E-67C2-67FA-60DA-0D418D635024}"/>
              </a:ext>
            </a:extLst>
          </p:cNvPr>
          <p:cNvSpPr>
            <a:spLocks noGrp="1"/>
          </p:cNvSpPr>
          <p:nvPr>
            <p:ph type="title"/>
          </p:nvPr>
        </p:nvSpPr>
        <p:spPr>
          <a:xfrm>
            <a:off x="419736" y="349885"/>
            <a:ext cx="11349036" cy="1325563"/>
          </a:xfrm>
          <a:solidFill>
            <a:schemeClr val="tx1"/>
          </a:solidFill>
        </p:spPr>
        <p:txBody>
          <a:bodyPr>
            <a:normAutofit/>
          </a:bodyPr>
          <a:lstStyle/>
          <a:p>
            <a:r>
              <a:rPr lang="en-US" sz="8000" b="1" dirty="0">
                <a:solidFill>
                  <a:schemeClr val="bg1"/>
                </a:solidFill>
                <a:latin typeface="Aldhabi" panose="01000000000000000000" pitchFamily="2" charset="-78"/>
                <a:cs typeface="Aldhabi" panose="01000000000000000000" pitchFamily="2" charset="-78"/>
              </a:rPr>
              <a:t>Data Understanding</a:t>
            </a:r>
          </a:p>
        </p:txBody>
      </p:sp>
      <p:sp>
        <p:nvSpPr>
          <p:cNvPr id="6" name="Text Placeholder 5">
            <a:extLst>
              <a:ext uri="{FF2B5EF4-FFF2-40B4-BE49-F238E27FC236}">
                <a16:creationId xmlns:a16="http://schemas.microsoft.com/office/drawing/2014/main" id="{0CF0C17D-A44D-FC66-1EC1-3BA34CD1262E}"/>
              </a:ext>
            </a:extLst>
          </p:cNvPr>
          <p:cNvSpPr>
            <a:spLocks noGrp="1"/>
          </p:cNvSpPr>
          <p:nvPr>
            <p:ph type="body" idx="1"/>
          </p:nvPr>
        </p:nvSpPr>
        <p:spPr>
          <a:xfrm>
            <a:off x="416244" y="1742123"/>
            <a:ext cx="5588317" cy="823912"/>
          </a:xfrm>
          <a:solidFill>
            <a:schemeClr val="tx1"/>
          </a:solidFill>
        </p:spPr>
        <p:txBody>
          <a:bodyPr anchor="ctr">
            <a:normAutofit/>
          </a:bodyPr>
          <a:lstStyle/>
          <a:p>
            <a:pPr algn="ctr"/>
            <a:r>
              <a:rPr lang="en-US" sz="3200" dirty="0">
                <a:solidFill>
                  <a:schemeClr val="bg1"/>
                </a:solidFill>
              </a:rPr>
              <a:t>Data</a:t>
            </a:r>
            <a:r>
              <a:rPr lang="en-US" sz="3200" b="0" dirty="0">
                <a:solidFill>
                  <a:schemeClr val="bg1"/>
                </a:solidFill>
              </a:rPr>
              <a:t> </a:t>
            </a:r>
            <a:r>
              <a:rPr lang="en-US" sz="3200" dirty="0">
                <a:solidFill>
                  <a:schemeClr val="bg1"/>
                </a:solidFill>
              </a:rPr>
              <a:t>Source</a:t>
            </a:r>
          </a:p>
        </p:txBody>
      </p:sp>
      <p:sp>
        <p:nvSpPr>
          <p:cNvPr id="7" name="Content Placeholder 6">
            <a:extLst>
              <a:ext uri="{FF2B5EF4-FFF2-40B4-BE49-F238E27FC236}">
                <a16:creationId xmlns:a16="http://schemas.microsoft.com/office/drawing/2014/main" id="{F295F9AB-6130-E882-EF29-A3C087EA2BFD}"/>
              </a:ext>
            </a:extLst>
          </p:cNvPr>
          <p:cNvSpPr>
            <a:spLocks noGrp="1"/>
          </p:cNvSpPr>
          <p:nvPr>
            <p:ph sz="half" idx="2"/>
          </p:nvPr>
        </p:nvSpPr>
        <p:spPr>
          <a:xfrm>
            <a:off x="407989" y="2566035"/>
            <a:ext cx="5596572" cy="5289492"/>
          </a:xfrm>
          <a:solidFill>
            <a:schemeClr val="tx1"/>
          </a:solidFill>
        </p:spPr>
        <p:txBody>
          <a:bodyPr>
            <a:normAutofit/>
          </a:bodyPr>
          <a:lstStyle/>
          <a:p>
            <a:r>
              <a:rPr lang="en-US" dirty="0">
                <a:solidFill>
                  <a:schemeClr val="bg1"/>
                </a:solidFill>
              </a:rPr>
              <a:t>The Relevant Data has been taken from the Kaggle.</a:t>
            </a:r>
          </a:p>
          <a:p>
            <a:r>
              <a:rPr lang="en-US" dirty="0">
                <a:solidFill>
                  <a:schemeClr val="bg1"/>
                </a:solidFill>
              </a:rPr>
              <a:t>The Pesticides, Yield data is collected from Food and Agriculture Organization(FAO).</a:t>
            </a:r>
          </a:p>
          <a:p>
            <a:r>
              <a:rPr lang="en-US" dirty="0">
                <a:solidFill>
                  <a:schemeClr val="bg1"/>
                </a:solidFill>
              </a:rPr>
              <a:t>Weather data like Avg. Temperature and Rainfall is collected from World Data Bank.</a:t>
            </a:r>
          </a:p>
          <a:p>
            <a:endParaRPr lang="en-US" dirty="0"/>
          </a:p>
        </p:txBody>
      </p:sp>
      <p:sp>
        <p:nvSpPr>
          <p:cNvPr id="8" name="Text Placeholder 7">
            <a:extLst>
              <a:ext uri="{FF2B5EF4-FFF2-40B4-BE49-F238E27FC236}">
                <a16:creationId xmlns:a16="http://schemas.microsoft.com/office/drawing/2014/main" id="{18415A06-D4C9-E06F-9D26-F0AC27C0FCFF}"/>
              </a:ext>
            </a:extLst>
          </p:cNvPr>
          <p:cNvSpPr>
            <a:spLocks noGrp="1"/>
          </p:cNvSpPr>
          <p:nvPr>
            <p:ph type="body" sz="quarter" idx="3"/>
          </p:nvPr>
        </p:nvSpPr>
        <p:spPr>
          <a:xfrm>
            <a:off x="6092507" y="1742123"/>
            <a:ext cx="5676265" cy="823912"/>
          </a:xfrm>
          <a:solidFill>
            <a:schemeClr val="tx1"/>
          </a:solidFill>
        </p:spPr>
        <p:txBody>
          <a:bodyPr anchor="ctr">
            <a:normAutofit/>
          </a:bodyPr>
          <a:lstStyle/>
          <a:p>
            <a:pPr algn="ctr"/>
            <a:r>
              <a:rPr lang="en-US" sz="3200" dirty="0">
                <a:solidFill>
                  <a:schemeClr val="bg1"/>
                </a:solidFill>
              </a:rPr>
              <a:t>Fields in the data</a:t>
            </a:r>
          </a:p>
        </p:txBody>
      </p:sp>
      <p:sp>
        <p:nvSpPr>
          <p:cNvPr id="9" name="Content Placeholder 8">
            <a:extLst>
              <a:ext uri="{FF2B5EF4-FFF2-40B4-BE49-F238E27FC236}">
                <a16:creationId xmlns:a16="http://schemas.microsoft.com/office/drawing/2014/main" id="{8E544F2E-CC20-B557-08E2-C33F7550BF87}"/>
              </a:ext>
            </a:extLst>
          </p:cNvPr>
          <p:cNvSpPr>
            <a:spLocks noGrp="1"/>
          </p:cNvSpPr>
          <p:nvPr>
            <p:ph sz="quarter" idx="4"/>
          </p:nvPr>
        </p:nvSpPr>
        <p:spPr>
          <a:xfrm>
            <a:off x="6096000" y="2505074"/>
            <a:ext cx="5676264" cy="5350453"/>
          </a:xfrm>
          <a:solidFill>
            <a:schemeClr val="tx1"/>
          </a:solidFill>
        </p:spPr>
        <p:txBody>
          <a:bodyPr>
            <a:noAutofit/>
          </a:bodyPr>
          <a:lstStyle/>
          <a:p>
            <a:pPr marL="0" indent="0">
              <a:buNone/>
            </a:pPr>
            <a:r>
              <a:rPr lang="en-US" sz="2400" dirty="0">
                <a:solidFill>
                  <a:schemeClr val="bg1"/>
                </a:solidFill>
              </a:rPr>
              <a:t>Some of the fields highlighted are:</a:t>
            </a:r>
          </a:p>
          <a:p>
            <a:r>
              <a:rPr lang="en-US" sz="2400" dirty="0">
                <a:solidFill>
                  <a:schemeClr val="bg1"/>
                </a:solidFill>
              </a:rPr>
              <a:t>Rainfall</a:t>
            </a:r>
          </a:p>
          <a:p>
            <a:r>
              <a:rPr lang="en-US" sz="2400" dirty="0">
                <a:solidFill>
                  <a:schemeClr val="bg1"/>
                </a:solidFill>
              </a:rPr>
              <a:t>Pesticides</a:t>
            </a:r>
          </a:p>
          <a:p>
            <a:r>
              <a:rPr lang="en-US" sz="2400" dirty="0">
                <a:solidFill>
                  <a:schemeClr val="bg1"/>
                </a:solidFill>
              </a:rPr>
              <a:t>Avg. Temperature</a:t>
            </a:r>
          </a:p>
          <a:p>
            <a:r>
              <a:rPr lang="en-US" sz="2400" dirty="0">
                <a:solidFill>
                  <a:schemeClr val="bg1"/>
                </a:solidFill>
              </a:rPr>
              <a:t>Area/Country</a:t>
            </a:r>
          </a:p>
          <a:p>
            <a:r>
              <a:rPr lang="en-US" sz="2400" dirty="0">
                <a:solidFill>
                  <a:schemeClr val="bg1"/>
                </a:solidFill>
              </a:rPr>
              <a:t>Type of the Crop</a:t>
            </a:r>
          </a:p>
          <a:p>
            <a:pPr marL="0" indent="0">
              <a:buNone/>
            </a:pPr>
            <a:r>
              <a:rPr lang="en-US" u="sng" dirty="0">
                <a:solidFill>
                  <a:schemeClr val="bg1"/>
                </a:solidFill>
              </a:rPr>
              <a:t>Target Variable:</a:t>
            </a:r>
          </a:p>
          <a:p>
            <a:r>
              <a:rPr lang="en-US" sz="2400" dirty="0">
                <a:solidFill>
                  <a:schemeClr val="bg1"/>
                </a:solidFill>
              </a:rPr>
              <a:t>Yield</a:t>
            </a:r>
          </a:p>
          <a:p>
            <a:pPr marL="0" indent="0">
              <a:buNone/>
            </a:pPr>
            <a:endParaRPr lang="en-US" sz="2400" dirty="0">
              <a:solidFill>
                <a:schemeClr val="bg1"/>
              </a:solidFill>
            </a:endParaRPr>
          </a:p>
          <a:p>
            <a:pPr marL="0" indent="0">
              <a:buNone/>
            </a:pPr>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7164772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05">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07">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09" name="Freeform: Shape 108">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16" name="Freeform: Shape 109">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E270F849-C262-4536-B6B6-8FD4092E44DE}"/>
              </a:ext>
            </a:extLst>
          </p:cNvPr>
          <p:cNvSpPr>
            <a:spLocks noGrp="1"/>
          </p:cNvSpPr>
          <p:nvPr>
            <p:ph type="title"/>
          </p:nvPr>
        </p:nvSpPr>
        <p:spPr>
          <a:xfrm>
            <a:off x="1268127" y="3217653"/>
            <a:ext cx="3521265" cy="1297197"/>
          </a:xfrm>
        </p:spPr>
        <p:txBody>
          <a:bodyPr anchor="t">
            <a:normAutofit/>
          </a:bodyPr>
          <a:lstStyle/>
          <a:p>
            <a:r>
              <a:rPr lang="en-US" sz="4000" b="1" dirty="0">
                <a:latin typeface="Aldhabi" panose="01000000000000000000" pitchFamily="2" charset="-78"/>
                <a:cs typeface="Aldhabi" panose="01000000000000000000" pitchFamily="2" charset="-78"/>
              </a:rPr>
              <a:t>Data Preparation</a:t>
            </a:r>
          </a:p>
        </p:txBody>
      </p:sp>
      <p:sp>
        <p:nvSpPr>
          <p:cNvPr id="112" name="Freeform: Shape 111">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Shape 113">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Content Placeholder 2">
            <a:extLst>
              <a:ext uri="{FF2B5EF4-FFF2-40B4-BE49-F238E27FC236}">
                <a16:creationId xmlns:a16="http://schemas.microsoft.com/office/drawing/2014/main" id="{57718A56-16C1-0B85-ED1C-95759FCF1412}"/>
              </a:ext>
            </a:extLst>
          </p:cNvPr>
          <p:cNvSpPr>
            <a:spLocks noGrp="1"/>
          </p:cNvSpPr>
          <p:nvPr>
            <p:ph idx="1"/>
          </p:nvPr>
        </p:nvSpPr>
        <p:spPr>
          <a:xfrm>
            <a:off x="5520906" y="577970"/>
            <a:ext cx="5855119" cy="5060379"/>
          </a:xfrm>
        </p:spPr>
        <p:txBody>
          <a:bodyPr>
            <a:normAutofit/>
          </a:bodyPr>
          <a:lstStyle/>
          <a:p>
            <a:pPr marL="0" indent="0">
              <a:buNone/>
            </a:pPr>
            <a:r>
              <a:rPr lang="en-US" sz="1600" u="sng"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Some of the Pre-processing done:</a:t>
            </a:r>
          </a:p>
          <a:p>
            <a:r>
              <a:rPr lang="en-US" sz="160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Replaced Null values with the average of the values.</a:t>
            </a:r>
            <a:endParaRPr lang="en-US" sz="1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Transformed data in a consistent way by removing the features having less number of responses.</a:t>
            </a:r>
            <a:endParaRPr lang="en-US" sz="1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Worked on identifying Outliers of the features using Box plots.</a:t>
            </a:r>
            <a:endParaRPr lang="en-US" sz="1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Encoded the data of Categorical values to Numerical Values Using One hot encoder, Label Encoder.</a:t>
            </a:r>
            <a:endParaRPr lang="en-US" sz="1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Used Heat map of correlations to identify the most important features and chosen them.</a:t>
            </a:r>
            <a:endParaRPr lang="en-US" sz="1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Used Data Visualization to analyze the impact of the features on the productivity and the highest produced crops and predict the future productivity.</a:t>
            </a:r>
          </a:p>
          <a:p>
            <a:r>
              <a:rPr lang="en-US" sz="1600" dirty="0">
                <a:solidFill>
                  <a:schemeClr val="tx1">
                    <a:alpha val="80000"/>
                  </a:schemeClr>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160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plit the data to training and testing with 75% of the training data and 25% of the data to testing data.</a:t>
            </a:r>
            <a:endParaRPr lang="en-US" sz="1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Scaled the data using standard scalar to improve the accuracy of the model and bringing all the features to the same level of magnitude.</a:t>
            </a:r>
            <a:endParaRPr lang="en-US" sz="1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3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300" dirty="0">
              <a:solidFill>
                <a:schemeClr val="tx1">
                  <a:alpha val="80000"/>
                </a:schemeClr>
              </a:solidFill>
            </a:endParaRPr>
          </a:p>
        </p:txBody>
      </p:sp>
    </p:spTree>
    <p:extLst>
      <p:ext uri="{BB962C8B-B14F-4D97-AF65-F5344CB8AC3E}">
        <p14:creationId xmlns:p14="http://schemas.microsoft.com/office/powerpoint/2010/main" val="12689578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E5700D5-8702-9490-4192-02ADBBB87C5A}"/>
              </a:ext>
            </a:extLst>
          </p:cNvPr>
          <p:cNvSpPr>
            <a:spLocks noGrp="1"/>
          </p:cNvSpPr>
          <p:nvPr>
            <p:ph type="title"/>
          </p:nvPr>
        </p:nvSpPr>
        <p:spPr>
          <a:xfrm>
            <a:off x="1014140" y="1450655"/>
            <a:ext cx="4135829" cy="3956690"/>
          </a:xfrm>
        </p:spPr>
        <p:txBody>
          <a:bodyPr anchor="ctr">
            <a:normAutofit/>
          </a:bodyPr>
          <a:lstStyle/>
          <a:p>
            <a:r>
              <a:rPr lang="en-US" sz="7400" b="1" i="0" u="none" strike="noStrike" dirty="0">
                <a:solidFill>
                  <a:schemeClr val="bg1"/>
                </a:solidFill>
                <a:effectLst/>
                <a:latin typeface="Aldhabi" panose="01000000000000000000" pitchFamily="2" charset="-78"/>
                <a:cs typeface="Aldhabi" panose="01000000000000000000" pitchFamily="2" charset="-78"/>
              </a:rPr>
              <a:t>Implementation</a:t>
            </a:r>
            <a:endParaRPr lang="en-US" sz="7400" dirty="0">
              <a:solidFill>
                <a:schemeClr val="bg1"/>
              </a:solidFill>
              <a:latin typeface="Aldhabi" panose="01000000000000000000" pitchFamily="2" charset="-78"/>
              <a:cs typeface="Aldhabi" panose="01000000000000000000" pitchFamily="2" charset="-78"/>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9035CB-5DA9-E449-231F-80CA31F0A844}"/>
              </a:ext>
            </a:extLst>
          </p:cNvPr>
          <p:cNvSpPr>
            <a:spLocks noGrp="1"/>
          </p:cNvSpPr>
          <p:nvPr>
            <p:ph idx="1"/>
          </p:nvPr>
        </p:nvSpPr>
        <p:spPr>
          <a:xfrm>
            <a:off x="6096000" y="672861"/>
            <a:ext cx="5008901" cy="5007172"/>
          </a:xfrm>
        </p:spPr>
        <p:txBody>
          <a:bodyPr anchor="ctr">
            <a:normAutofit fontScale="92500" lnSpcReduction="20000"/>
          </a:bodyPr>
          <a:lstStyle/>
          <a:p>
            <a:r>
              <a:rPr lang="en-US" sz="2400" dirty="0">
                <a:solidFill>
                  <a:schemeClr val="bg1"/>
                </a:solidFill>
              </a:rPr>
              <a:t>Amazon Sage maker is been used to do the modeling.</a:t>
            </a:r>
          </a:p>
          <a:p>
            <a:r>
              <a:rPr lang="en-US" sz="2400" dirty="0">
                <a:solidFill>
                  <a:schemeClr val="bg1"/>
                </a:solidFill>
              </a:rPr>
              <a:t>We have used some of the libraries of </a:t>
            </a:r>
            <a:r>
              <a:rPr lang="en-US" sz="2400" dirty="0" err="1">
                <a:solidFill>
                  <a:schemeClr val="bg1"/>
                </a:solidFill>
              </a:rPr>
              <a:t>sagemaker</a:t>
            </a:r>
            <a:r>
              <a:rPr lang="en-US" sz="2400" dirty="0">
                <a:solidFill>
                  <a:schemeClr val="bg1"/>
                </a:solidFill>
              </a:rPr>
              <a:t> like container, boto3, estimator, </a:t>
            </a:r>
            <a:r>
              <a:rPr lang="en-US" sz="2400" dirty="0" err="1">
                <a:solidFill>
                  <a:schemeClr val="bg1"/>
                </a:solidFill>
              </a:rPr>
              <a:t>Ipython</a:t>
            </a:r>
            <a:r>
              <a:rPr lang="en-US" sz="2400" dirty="0">
                <a:solidFill>
                  <a:schemeClr val="bg1"/>
                </a:solidFill>
              </a:rPr>
              <a:t> display to complete the project.</a:t>
            </a:r>
          </a:p>
          <a:p>
            <a:r>
              <a:rPr lang="en-US" sz="2400" dirty="0">
                <a:solidFill>
                  <a:schemeClr val="bg1"/>
                </a:solidFill>
              </a:rPr>
              <a:t>We have created S3 bucket to format and store the data in a single repository from Various Sources. and the data is then dealt with all the preprocessing.</a:t>
            </a:r>
          </a:p>
          <a:p>
            <a:r>
              <a:rPr lang="en-US" sz="2400" dirty="0">
                <a:solidFill>
                  <a:schemeClr val="bg1"/>
                </a:solidFill>
              </a:rPr>
              <a:t>The Data we have, contains the data of 101 countries and the Top 10 crops produced all over the world. </a:t>
            </a:r>
          </a:p>
          <a:p>
            <a:r>
              <a:rPr lang="en-US" sz="2400" dirty="0">
                <a:solidFill>
                  <a:schemeClr val="bg1"/>
                </a:solidFill>
              </a:rPr>
              <a:t>So, we have narrowed our project to consider Top 5 productive countries and Top 5 Crops based on the analysis through Data Visualization.</a:t>
            </a:r>
          </a:p>
        </p:txBody>
      </p:sp>
    </p:spTree>
    <p:extLst>
      <p:ext uri="{BB962C8B-B14F-4D97-AF65-F5344CB8AC3E}">
        <p14:creationId xmlns:p14="http://schemas.microsoft.com/office/powerpoint/2010/main" val="31186598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0AE9988-B788-8853-1CAA-7BFFAB4ACF02}"/>
              </a:ext>
            </a:extLst>
          </p:cNvPr>
          <p:cNvPicPr>
            <a:picLocks noChangeAspect="1"/>
          </p:cNvPicPr>
          <p:nvPr/>
        </p:nvPicPr>
        <p:blipFill rotWithShape="1">
          <a:blip r:embed="rId2">
            <a:alphaModFix amt="35000"/>
          </a:blip>
          <a:srcRect t="1431" b="14299"/>
          <a:stretch/>
        </p:blipFill>
        <p:spPr>
          <a:xfrm>
            <a:off x="20" y="-20310"/>
            <a:ext cx="12191980" cy="6857990"/>
          </a:xfrm>
          <a:prstGeom prst="rect">
            <a:avLst/>
          </a:prstGeom>
        </p:spPr>
      </p:pic>
      <p:sp>
        <p:nvSpPr>
          <p:cNvPr id="2" name="Title 1">
            <a:extLst>
              <a:ext uri="{FF2B5EF4-FFF2-40B4-BE49-F238E27FC236}">
                <a16:creationId xmlns:a16="http://schemas.microsoft.com/office/drawing/2014/main" id="{3BB205DC-B1F8-9D7E-5561-3BFCCCDA9E2F}"/>
              </a:ext>
            </a:extLst>
          </p:cNvPr>
          <p:cNvSpPr>
            <a:spLocks noGrp="1"/>
          </p:cNvSpPr>
          <p:nvPr>
            <p:ph type="title"/>
          </p:nvPr>
        </p:nvSpPr>
        <p:spPr>
          <a:xfrm>
            <a:off x="838200" y="365125"/>
            <a:ext cx="10515600" cy="1325563"/>
          </a:xfrm>
        </p:spPr>
        <p:txBody>
          <a:bodyPr>
            <a:normAutofit/>
          </a:bodyPr>
          <a:lstStyle/>
          <a:p>
            <a:r>
              <a:rPr lang="en-US" sz="8800" b="1">
                <a:solidFill>
                  <a:srgbClr val="FFFFFF"/>
                </a:solidFill>
                <a:latin typeface="Aldhabi" panose="01000000000000000000" pitchFamily="2" charset="-78"/>
                <a:cs typeface="Aldhabi" panose="01000000000000000000" pitchFamily="2" charset="-78"/>
              </a:rPr>
              <a:t>Modeling</a:t>
            </a:r>
            <a:endParaRPr lang="en-US" sz="8800" b="1" dirty="0">
              <a:solidFill>
                <a:srgbClr val="FFFFFF"/>
              </a:solidFill>
              <a:latin typeface="Aldhabi" panose="01000000000000000000" pitchFamily="2" charset="-78"/>
              <a:cs typeface="Aldhabi" panose="01000000000000000000" pitchFamily="2" charset="-78"/>
            </a:endParaRPr>
          </a:p>
        </p:txBody>
      </p:sp>
      <p:graphicFrame>
        <p:nvGraphicFramePr>
          <p:cNvPr id="62" name="Content Placeholder 3">
            <a:extLst>
              <a:ext uri="{FF2B5EF4-FFF2-40B4-BE49-F238E27FC236}">
                <a16:creationId xmlns:a16="http://schemas.microsoft.com/office/drawing/2014/main" id="{E3F6DE68-FD4A-6D22-F905-B18B10DF945C}"/>
              </a:ext>
            </a:extLst>
          </p:cNvPr>
          <p:cNvGraphicFramePr>
            <a:graphicFrameLocks noGrp="1"/>
          </p:cNvGraphicFramePr>
          <p:nvPr>
            <p:ph idx="1"/>
            <p:extLst>
              <p:ext uri="{D42A27DB-BD31-4B8C-83A1-F6EECF244321}">
                <p14:modId xmlns:p14="http://schemas.microsoft.com/office/powerpoint/2010/main" val="3284038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11429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3C80-EB04-70DB-FE73-5170241D237B}"/>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Brief Architecture of the Prediction System</a:t>
            </a:r>
            <a:endParaRPr lang="en-US" sz="2600" kern="1200">
              <a:solidFill>
                <a:schemeClr val="bg1"/>
              </a:solidFill>
              <a:latin typeface="+mj-lt"/>
              <a:ea typeface="+mj-ea"/>
              <a:cs typeface="+mj-cs"/>
            </a:endParaRPr>
          </a:p>
        </p:txBody>
      </p:sp>
      <p:pic>
        <p:nvPicPr>
          <p:cNvPr id="7" name="Content Placeholder 6" descr="Diagram">
            <a:extLst>
              <a:ext uri="{FF2B5EF4-FFF2-40B4-BE49-F238E27FC236}">
                <a16:creationId xmlns:a16="http://schemas.microsoft.com/office/drawing/2014/main" id="{B168F464-00C9-8A18-EA52-500F8624EF00}"/>
              </a:ext>
            </a:extLst>
          </p:cNvPr>
          <p:cNvPicPr>
            <a:picLocks noGrp="1" noChangeAspect="1"/>
          </p:cNvPicPr>
          <p:nvPr>
            <p:ph idx="1"/>
          </p:nvPr>
        </p:nvPicPr>
        <p:blipFill>
          <a:blip r:embed="rId2"/>
          <a:stretch>
            <a:fillRect/>
          </a:stretch>
        </p:blipFill>
        <p:spPr>
          <a:xfrm>
            <a:off x="4527580" y="465826"/>
            <a:ext cx="6479726" cy="5650301"/>
          </a:xfrm>
        </p:spPr>
      </p:pic>
    </p:spTree>
    <p:extLst>
      <p:ext uri="{BB962C8B-B14F-4D97-AF65-F5344CB8AC3E}">
        <p14:creationId xmlns:p14="http://schemas.microsoft.com/office/powerpoint/2010/main" val="38348834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26F596946475147A1521C3091C678CB" ma:contentTypeVersion="4" ma:contentTypeDescription="Create a new document." ma:contentTypeScope="" ma:versionID="2c63e6d0e3921e1b34168b2724166027">
  <xsd:schema xmlns:xsd="http://www.w3.org/2001/XMLSchema" xmlns:xs="http://www.w3.org/2001/XMLSchema" xmlns:p="http://schemas.microsoft.com/office/2006/metadata/properties" xmlns:ns3="413efad4-f758-4da5-bbba-ff174a869e80" targetNamespace="http://schemas.microsoft.com/office/2006/metadata/properties" ma:root="true" ma:fieldsID="ab4ccde75e4595731b92ceae428a88dc" ns3:_="">
    <xsd:import namespace="413efad4-f758-4da5-bbba-ff174a869e8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3efad4-f758-4da5-bbba-ff174a869e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infopath/2007/PartnerControls"/>
    <ds:schemaRef ds:uri="413efad4-f758-4da5-bbba-ff174a869e80"/>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purl.org/dc/terms/"/>
    <ds:schemaRef ds:uri="http://purl.org/dc/elements/1.1/"/>
    <ds:schemaRef ds:uri="http://www.w3.org/XML/1998/namespace"/>
  </ds:schemaRefs>
</ds:datastoreItem>
</file>

<file path=customXml/itemProps2.xml><?xml version="1.0" encoding="utf-8"?>
<ds:datastoreItem xmlns:ds="http://schemas.openxmlformats.org/officeDocument/2006/customXml" ds:itemID="{E03E590F-8848-40C5-AC2F-795FCA5BC1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3efad4-f758-4da5-bbba-ff174a869e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1802</TotalTime>
  <Words>717</Words>
  <Application>Microsoft Office PowerPoint</Application>
  <PresentationFormat>Widescreen</PresentationFormat>
  <Paragraphs>60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Aldhabi</vt:lpstr>
      <vt:lpstr>Algerian</vt:lpstr>
      <vt:lpstr>Arial</vt:lpstr>
      <vt:lpstr>Calibri</vt:lpstr>
      <vt:lpstr>Calibri Light</vt:lpstr>
      <vt:lpstr>Times New Roman</vt:lpstr>
      <vt:lpstr>Wingdings</vt:lpstr>
      <vt:lpstr>Office Theme</vt:lpstr>
      <vt:lpstr>CROP YIELD PREDICTION AND ANALYSIS</vt:lpstr>
      <vt:lpstr>Overview</vt:lpstr>
      <vt:lpstr>CRISP Methodology</vt:lpstr>
      <vt:lpstr>PROBLEM STATEMENT</vt:lpstr>
      <vt:lpstr>Data Understanding</vt:lpstr>
      <vt:lpstr>Data Preparation</vt:lpstr>
      <vt:lpstr>Implementation</vt:lpstr>
      <vt:lpstr>Modeling</vt:lpstr>
      <vt:lpstr>Brief Architecture of the Prediction System</vt:lpstr>
      <vt:lpstr>Evaluation</vt:lpstr>
      <vt:lpstr>Deployment</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in Tech Industry</dc:title>
  <dc:creator>Raghuram, Santhoshi</dc:creator>
  <cp:lastModifiedBy>Chimbili, Sireesha</cp:lastModifiedBy>
  <cp:revision>25</cp:revision>
  <dcterms:created xsi:type="dcterms:W3CDTF">2022-10-16T17:09:19Z</dcterms:created>
  <dcterms:modified xsi:type="dcterms:W3CDTF">2023-04-27T19:00:49Z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0x010100926F596946475147A1521C3091C678CB</vt:lpwstr>
  </property>
</Properties>
</file>