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6" r:id="rId2"/>
    <p:sldId id="267" r:id="rId3"/>
    <p:sldId id="257" r:id="rId4"/>
    <p:sldId id="259" r:id="rId5"/>
    <p:sldId id="260" r:id="rId6"/>
    <p:sldId id="261" r:id="rId7"/>
    <p:sldId id="268" r:id="rId8"/>
    <p:sldId id="271" r:id="rId9"/>
    <p:sldId id="265" r:id="rId10"/>
    <p:sldId id="273" r:id="rId11"/>
    <p:sldId id="272" r:id="rId12"/>
    <p:sldId id="27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9A4CB-79AE-4D73-A8E1-CDC4BF36FA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3263AC1-C8E4-4771-BEDF-11EDA5D8207D}">
      <dgm:prSet/>
      <dgm:spPr/>
      <dgm:t>
        <a:bodyPr/>
        <a:lstStyle/>
        <a:p>
          <a:r>
            <a:rPr lang="en-US" dirty="0"/>
            <a:t>The project focuses on the task of detecting and categorizing emotions conveyed through written text using pre-trained encoders like BERT and </a:t>
          </a:r>
          <a:r>
            <a:rPr lang="en-US" dirty="0" err="1"/>
            <a:t>RoBERTa</a:t>
          </a:r>
          <a:r>
            <a:rPr lang="en-US" dirty="0"/>
            <a:t> to evaluate and compare the performance of the encoders.</a:t>
          </a:r>
        </a:p>
      </dgm:t>
    </dgm:pt>
    <dgm:pt modelId="{595BCEB7-3D77-4033-A2C0-8E0F8F24B372}" type="parTrans" cxnId="{A57F3673-1232-492F-BA43-8B9DB83FB2E8}">
      <dgm:prSet/>
      <dgm:spPr/>
      <dgm:t>
        <a:bodyPr/>
        <a:lstStyle/>
        <a:p>
          <a:endParaRPr lang="en-US"/>
        </a:p>
      </dgm:t>
    </dgm:pt>
    <dgm:pt modelId="{0D76CBC8-5DD2-4C90-9D91-536B76BBD963}" type="sibTrans" cxnId="{A57F3673-1232-492F-BA43-8B9DB83FB2E8}">
      <dgm:prSet/>
      <dgm:spPr/>
      <dgm:t>
        <a:bodyPr/>
        <a:lstStyle/>
        <a:p>
          <a:endParaRPr lang="en-US"/>
        </a:p>
      </dgm:t>
    </dgm:pt>
    <dgm:pt modelId="{486272E8-36AA-4F56-BC50-33CB2CDA896A}">
      <dgm:prSet/>
      <dgm:spPr/>
      <dgm:t>
        <a:bodyPr/>
        <a:lstStyle/>
        <a:p>
          <a:r>
            <a:rPr lang="en-US" dirty="0"/>
            <a:t>We</a:t>
          </a:r>
          <a:r>
            <a:rPr lang="en-US" baseline="0" dirty="0"/>
            <a:t> worked on fine-tuning the selected pre-trained encoders to adapt it’s contextual understanding to the nuances of emotion-labeled dataset. </a:t>
          </a:r>
          <a:endParaRPr lang="en-US" dirty="0"/>
        </a:p>
      </dgm:t>
    </dgm:pt>
    <dgm:pt modelId="{7AB1FE0B-61AC-453F-B7C9-F2AADA72B628}" type="parTrans" cxnId="{6473C86E-BB21-4DF0-86C0-17CDA965948F}">
      <dgm:prSet/>
      <dgm:spPr/>
      <dgm:t>
        <a:bodyPr/>
        <a:lstStyle/>
        <a:p>
          <a:endParaRPr lang="en-US"/>
        </a:p>
      </dgm:t>
    </dgm:pt>
    <dgm:pt modelId="{BBD9BD6B-B896-442F-BB0C-115F170D58F0}" type="sibTrans" cxnId="{6473C86E-BB21-4DF0-86C0-17CDA965948F}">
      <dgm:prSet/>
      <dgm:spPr/>
      <dgm:t>
        <a:bodyPr/>
        <a:lstStyle/>
        <a:p>
          <a:endParaRPr lang="en-US"/>
        </a:p>
      </dgm:t>
    </dgm:pt>
    <dgm:pt modelId="{0A219BCF-A233-4DB1-A18B-B55779CA7D5B}">
      <dgm:prSet/>
      <dgm:spPr/>
      <dgm:t>
        <a:bodyPr/>
        <a:lstStyle/>
        <a:p>
          <a:r>
            <a:rPr lang="en-US" dirty="0"/>
            <a:t>Identified</a:t>
          </a:r>
          <a:r>
            <a:rPr lang="en-US" baseline="0" dirty="0"/>
            <a:t> and addressed the challenges in varying textual contexts which involves different categories of emotions and verifying how well each model generalizes across diverse emotional categories.</a:t>
          </a:r>
          <a:endParaRPr lang="en-US" dirty="0"/>
        </a:p>
      </dgm:t>
    </dgm:pt>
    <dgm:pt modelId="{E965B0BC-1862-43B8-931F-D5D9DDEC71F1}" type="parTrans" cxnId="{1725C141-6915-4563-BC53-C103FBE86FBD}">
      <dgm:prSet/>
      <dgm:spPr/>
      <dgm:t>
        <a:bodyPr/>
        <a:lstStyle/>
        <a:p>
          <a:endParaRPr lang="en-US"/>
        </a:p>
      </dgm:t>
    </dgm:pt>
    <dgm:pt modelId="{AC9B1873-FCE3-4729-B9A0-9F3DB44DE022}" type="sibTrans" cxnId="{1725C141-6915-4563-BC53-C103FBE86FBD}">
      <dgm:prSet/>
      <dgm:spPr/>
      <dgm:t>
        <a:bodyPr/>
        <a:lstStyle/>
        <a:p>
          <a:endParaRPr lang="en-US"/>
        </a:p>
      </dgm:t>
    </dgm:pt>
    <dgm:pt modelId="{058970C6-1094-4B55-AD23-4A438CE6DD45}" type="pres">
      <dgm:prSet presAssocID="{E849A4CB-79AE-4D73-A8E1-CDC4BF36FAB2}" presName="root" presStyleCnt="0">
        <dgm:presLayoutVars>
          <dgm:dir/>
          <dgm:resizeHandles val="exact"/>
        </dgm:presLayoutVars>
      </dgm:prSet>
      <dgm:spPr/>
    </dgm:pt>
    <dgm:pt modelId="{4D636BC9-32E3-4DF0-BBA9-84C09B274ACC}" type="pres">
      <dgm:prSet presAssocID="{23263AC1-C8E4-4771-BEDF-11EDA5D8207D}" presName="compNode" presStyleCnt="0"/>
      <dgm:spPr/>
    </dgm:pt>
    <dgm:pt modelId="{EEE829D8-EDF9-47FC-A663-EB9D1ECA1B9D}" type="pres">
      <dgm:prSet presAssocID="{23263AC1-C8E4-4771-BEDF-11EDA5D8207D}" presName="bgRect" presStyleLbl="bgShp" presStyleIdx="0" presStyleCnt="3"/>
      <dgm:spPr/>
    </dgm:pt>
    <dgm:pt modelId="{A8C97B23-E132-4873-87D5-A725426E4092}" type="pres">
      <dgm:prSet presAssocID="{23263AC1-C8E4-4771-BEDF-11EDA5D820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44230294-18BC-4C9D-88F3-43DB768FAE48}" type="pres">
      <dgm:prSet presAssocID="{23263AC1-C8E4-4771-BEDF-11EDA5D8207D}" presName="spaceRect" presStyleCnt="0"/>
      <dgm:spPr/>
    </dgm:pt>
    <dgm:pt modelId="{AEA29D12-E7D7-42C5-9EE9-C572C21AA22A}" type="pres">
      <dgm:prSet presAssocID="{23263AC1-C8E4-4771-BEDF-11EDA5D8207D}" presName="parTx" presStyleLbl="revTx" presStyleIdx="0" presStyleCnt="3">
        <dgm:presLayoutVars>
          <dgm:chMax val="0"/>
          <dgm:chPref val="0"/>
        </dgm:presLayoutVars>
      </dgm:prSet>
      <dgm:spPr/>
    </dgm:pt>
    <dgm:pt modelId="{03811A02-7AE8-4BEB-9147-2C047EAA54CA}" type="pres">
      <dgm:prSet presAssocID="{0D76CBC8-5DD2-4C90-9D91-536B76BBD963}" presName="sibTrans" presStyleCnt="0"/>
      <dgm:spPr/>
    </dgm:pt>
    <dgm:pt modelId="{70AB896F-51A0-4382-B067-F181B6F6A2DA}" type="pres">
      <dgm:prSet presAssocID="{486272E8-36AA-4F56-BC50-33CB2CDA896A}" presName="compNode" presStyleCnt="0"/>
      <dgm:spPr/>
    </dgm:pt>
    <dgm:pt modelId="{D2A027FB-2029-492E-9CA9-E05314DB5B61}" type="pres">
      <dgm:prSet presAssocID="{486272E8-36AA-4F56-BC50-33CB2CDA896A}" presName="bgRect" presStyleLbl="bgShp" presStyleIdx="1" presStyleCnt="3"/>
      <dgm:spPr/>
    </dgm:pt>
    <dgm:pt modelId="{3FEC5C7C-9A39-445C-809C-58B156F4F72A}" type="pres">
      <dgm:prSet presAssocID="{486272E8-36AA-4F56-BC50-33CB2CDA89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DC83C383-9CBC-4EBA-8800-8C7313EA6F92}" type="pres">
      <dgm:prSet presAssocID="{486272E8-36AA-4F56-BC50-33CB2CDA896A}" presName="spaceRect" presStyleCnt="0"/>
      <dgm:spPr/>
    </dgm:pt>
    <dgm:pt modelId="{E469DAF1-AE59-4972-8003-B72131BA19C6}" type="pres">
      <dgm:prSet presAssocID="{486272E8-36AA-4F56-BC50-33CB2CDA896A}" presName="parTx" presStyleLbl="revTx" presStyleIdx="1" presStyleCnt="3">
        <dgm:presLayoutVars>
          <dgm:chMax val="0"/>
          <dgm:chPref val="0"/>
        </dgm:presLayoutVars>
      </dgm:prSet>
      <dgm:spPr/>
    </dgm:pt>
    <dgm:pt modelId="{87212280-9910-4330-A17A-5CFFEDACB7E0}" type="pres">
      <dgm:prSet presAssocID="{BBD9BD6B-B896-442F-BB0C-115F170D58F0}" presName="sibTrans" presStyleCnt="0"/>
      <dgm:spPr/>
    </dgm:pt>
    <dgm:pt modelId="{CD43D769-95E1-46BD-B093-E2D72EC067B7}" type="pres">
      <dgm:prSet presAssocID="{0A219BCF-A233-4DB1-A18B-B55779CA7D5B}" presName="compNode" presStyleCnt="0"/>
      <dgm:spPr/>
    </dgm:pt>
    <dgm:pt modelId="{1512FCF5-98A7-443C-81E1-BCC352A5B935}" type="pres">
      <dgm:prSet presAssocID="{0A219BCF-A233-4DB1-A18B-B55779CA7D5B}" presName="bgRect" presStyleLbl="bgShp" presStyleIdx="2" presStyleCnt="3"/>
      <dgm:spPr/>
    </dgm:pt>
    <dgm:pt modelId="{F2FE628C-163E-46C0-B3B3-94FEF53C37DC}" type="pres">
      <dgm:prSet presAssocID="{0A219BCF-A233-4DB1-A18B-B55779CA7D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51D002FD-2D7E-4FE9-BD8A-57431A05C05D}" type="pres">
      <dgm:prSet presAssocID="{0A219BCF-A233-4DB1-A18B-B55779CA7D5B}" presName="spaceRect" presStyleCnt="0"/>
      <dgm:spPr/>
    </dgm:pt>
    <dgm:pt modelId="{A828FDB8-3853-4E56-AB14-6D745D7ADADF}" type="pres">
      <dgm:prSet presAssocID="{0A219BCF-A233-4DB1-A18B-B55779CA7D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25C141-6915-4563-BC53-C103FBE86FBD}" srcId="{E849A4CB-79AE-4D73-A8E1-CDC4BF36FAB2}" destId="{0A219BCF-A233-4DB1-A18B-B55779CA7D5B}" srcOrd="2" destOrd="0" parTransId="{E965B0BC-1862-43B8-931F-D5D9DDEC71F1}" sibTransId="{AC9B1873-FCE3-4729-B9A0-9F3DB44DE022}"/>
    <dgm:cxn modelId="{6473C86E-BB21-4DF0-86C0-17CDA965948F}" srcId="{E849A4CB-79AE-4D73-A8E1-CDC4BF36FAB2}" destId="{486272E8-36AA-4F56-BC50-33CB2CDA896A}" srcOrd="1" destOrd="0" parTransId="{7AB1FE0B-61AC-453F-B7C9-F2AADA72B628}" sibTransId="{BBD9BD6B-B896-442F-BB0C-115F170D58F0}"/>
    <dgm:cxn modelId="{05C0F350-0D27-49AB-B0AE-34FF8EFEF3BF}" type="presOf" srcId="{0A219BCF-A233-4DB1-A18B-B55779CA7D5B}" destId="{A828FDB8-3853-4E56-AB14-6D745D7ADADF}" srcOrd="0" destOrd="0" presId="urn:microsoft.com/office/officeart/2018/2/layout/IconVerticalSolidList"/>
    <dgm:cxn modelId="{A57F3673-1232-492F-BA43-8B9DB83FB2E8}" srcId="{E849A4CB-79AE-4D73-A8E1-CDC4BF36FAB2}" destId="{23263AC1-C8E4-4771-BEDF-11EDA5D8207D}" srcOrd="0" destOrd="0" parTransId="{595BCEB7-3D77-4033-A2C0-8E0F8F24B372}" sibTransId="{0D76CBC8-5DD2-4C90-9D91-536B76BBD963}"/>
    <dgm:cxn modelId="{7EE3BAA1-6194-47D7-8994-E113D0C0D9BD}" type="presOf" srcId="{23263AC1-C8E4-4771-BEDF-11EDA5D8207D}" destId="{AEA29D12-E7D7-42C5-9EE9-C572C21AA22A}" srcOrd="0" destOrd="0" presId="urn:microsoft.com/office/officeart/2018/2/layout/IconVerticalSolidList"/>
    <dgm:cxn modelId="{D239A5C2-9998-4D67-A72C-B90A9AB30703}" type="presOf" srcId="{486272E8-36AA-4F56-BC50-33CB2CDA896A}" destId="{E469DAF1-AE59-4972-8003-B72131BA19C6}" srcOrd="0" destOrd="0" presId="urn:microsoft.com/office/officeart/2018/2/layout/IconVerticalSolidList"/>
    <dgm:cxn modelId="{F7617DC6-1A90-4F33-9892-2214AFA2BF95}" type="presOf" srcId="{E849A4CB-79AE-4D73-A8E1-CDC4BF36FAB2}" destId="{058970C6-1094-4B55-AD23-4A438CE6DD45}" srcOrd="0" destOrd="0" presId="urn:microsoft.com/office/officeart/2018/2/layout/IconVerticalSolidList"/>
    <dgm:cxn modelId="{0B637F2F-0FDB-41AB-929B-B541591BD56A}" type="presParOf" srcId="{058970C6-1094-4B55-AD23-4A438CE6DD45}" destId="{4D636BC9-32E3-4DF0-BBA9-84C09B274ACC}" srcOrd="0" destOrd="0" presId="urn:microsoft.com/office/officeart/2018/2/layout/IconVerticalSolidList"/>
    <dgm:cxn modelId="{9E935C2F-DBEC-455F-9623-8A91F288B62E}" type="presParOf" srcId="{4D636BC9-32E3-4DF0-BBA9-84C09B274ACC}" destId="{EEE829D8-EDF9-47FC-A663-EB9D1ECA1B9D}" srcOrd="0" destOrd="0" presId="urn:microsoft.com/office/officeart/2018/2/layout/IconVerticalSolidList"/>
    <dgm:cxn modelId="{8D2FE2B4-8AD0-45F3-ADC0-92F3EB677D9A}" type="presParOf" srcId="{4D636BC9-32E3-4DF0-BBA9-84C09B274ACC}" destId="{A8C97B23-E132-4873-87D5-A725426E4092}" srcOrd="1" destOrd="0" presId="urn:microsoft.com/office/officeart/2018/2/layout/IconVerticalSolidList"/>
    <dgm:cxn modelId="{7DEC7532-9117-4991-8B30-675B5CFA153D}" type="presParOf" srcId="{4D636BC9-32E3-4DF0-BBA9-84C09B274ACC}" destId="{44230294-18BC-4C9D-88F3-43DB768FAE48}" srcOrd="2" destOrd="0" presId="urn:microsoft.com/office/officeart/2018/2/layout/IconVerticalSolidList"/>
    <dgm:cxn modelId="{BA1ADB9C-230A-4206-8DE7-2C70ED9D21DD}" type="presParOf" srcId="{4D636BC9-32E3-4DF0-BBA9-84C09B274ACC}" destId="{AEA29D12-E7D7-42C5-9EE9-C572C21AA22A}" srcOrd="3" destOrd="0" presId="urn:microsoft.com/office/officeart/2018/2/layout/IconVerticalSolidList"/>
    <dgm:cxn modelId="{7A24672C-597B-49C2-89D6-2C5F66445706}" type="presParOf" srcId="{058970C6-1094-4B55-AD23-4A438CE6DD45}" destId="{03811A02-7AE8-4BEB-9147-2C047EAA54CA}" srcOrd="1" destOrd="0" presId="urn:microsoft.com/office/officeart/2018/2/layout/IconVerticalSolidList"/>
    <dgm:cxn modelId="{9F0293FF-044D-4885-AB71-2F82922E4FDE}" type="presParOf" srcId="{058970C6-1094-4B55-AD23-4A438CE6DD45}" destId="{70AB896F-51A0-4382-B067-F181B6F6A2DA}" srcOrd="2" destOrd="0" presId="urn:microsoft.com/office/officeart/2018/2/layout/IconVerticalSolidList"/>
    <dgm:cxn modelId="{BBAF2BB2-F044-49B7-9338-E56B8BC7FCF0}" type="presParOf" srcId="{70AB896F-51A0-4382-B067-F181B6F6A2DA}" destId="{D2A027FB-2029-492E-9CA9-E05314DB5B61}" srcOrd="0" destOrd="0" presId="urn:microsoft.com/office/officeart/2018/2/layout/IconVerticalSolidList"/>
    <dgm:cxn modelId="{7F5E6432-4367-4CC6-9087-306F6CE117A9}" type="presParOf" srcId="{70AB896F-51A0-4382-B067-F181B6F6A2DA}" destId="{3FEC5C7C-9A39-445C-809C-58B156F4F72A}" srcOrd="1" destOrd="0" presId="urn:microsoft.com/office/officeart/2018/2/layout/IconVerticalSolidList"/>
    <dgm:cxn modelId="{4E1F96D6-A558-45CA-A874-3B1B065B222C}" type="presParOf" srcId="{70AB896F-51A0-4382-B067-F181B6F6A2DA}" destId="{DC83C383-9CBC-4EBA-8800-8C7313EA6F92}" srcOrd="2" destOrd="0" presId="urn:microsoft.com/office/officeart/2018/2/layout/IconVerticalSolidList"/>
    <dgm:cxn modelId="{BE9681C7-A387-4B73-86E3-1B6F05ABD510}" type="presParOf" srcId="{70AB896F-51A0-4382-B067-F181B6F6A2DA}" destId="{E469DAF1-AE59-4972-8003-B72131BA19C6}" srcOrd="3" destOrd="0" presId="urn:microsoft.com/office/officeart/2018/2/layout/IconVerticalSolidList"/>
    <dgm:cxn modelId="{135CE5B7-C87B-43C5-948B-7571320B17CB}" type="presParOf" srcId="{058970C6-1094-4B55-AD23-4A438CE6DD45}" destId="{87212280-9910-4330-A17A-5CFFEDACB7E0}" srcOrd="3" destOrd="0" presId="urn:microsoft.com/office/officeart/2018/2/layout/IconVerticalSolidList"/>
    <dgm:cxn modelId="{0A45BF7C-02AA-4217-B8DD-D4C73D3FFF60}" type="presParOf" srcId="{058970C6-1094-4B55-AD23-4A438CE6DD45}" destId="{CD43D769-95E1-46BD-B093-E2D72EC067B7}" srcOrd="4" destOrd="0" presId="urn:microsoft.com/office/officeart/2018/2/layout/IconVerticalSolidList"/>
    <dgm:cxn modelId="{325DF365-F7BF-43EB-9AA3-D49011333E17}" type="presParOf" srcId="{CD43D769-95E1-46BD-B093-E2D72EC067B7}" destId="{1512FCF5-98A7-443C-81E1-BCC352A5B935}" srcOrd="0" destOrd="0" presId="urn:microsoft.com/office/officeart/2018/2/layout/IconVerticalSolidList"/>
    <dgm:cxn modelId="{DC910CF5-D43D-439F-9934-7DDB068ABB1D}" type="presParOf" srcId="{CD43D769-95E1-46BD-B093-E2D72EC067B7}" destId="{F2FE628C-163E-46C0-B3B3-94FEF53C37DC}" srcOrd="1" destOrd="0" presId="urn:microsoft.com/office/officeart/2018/2/layout/IconVerticalSolidList"/>
    <dgm:cxn modelId="{492C8645-44E9-4109-9DE4-4CBA447EC18F}" type="presParOf" srcId="{CD43D769-95E1-46BD-B093-E2D72EC067B7}" destId="{51D002FD-2D7E-4FE9-BD8A-57431A05C05D}" srcOrd="2" destOrd="0" presId="urn:microsoft.com/office/officeart/2018/2/layout/IconVerticalSolidList"/>
    <dgm:cxn modelId="{F6345057-E0AA-4A5D-BB65-25866603B0BE}" type="presParOf" srcId="{CD43D769-95E1-46BD-B093-E2D72EC067B7}" destId="{A828FDB8-3853-4E56-AB14-6D745D7ADA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28CA2-5511-47EF-BD35-2DA95F0041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3E7CA34-3D9B-40D8-8D86-EB0715A2C9A9}">
      <dgm:prSet/>
      <dgm:spPr/>
      <dgm:t>
        <a:bodyPr/>
        <a:lstStyle/>
        <a:p>
          <a:r>
            <a:rPr lang="en-US"/>
            <a:t>Improved Mental Health Support and Services.</a:t>
          </a:r>
        </a:p>
      </dgm:t>
    </dgm:pt>
    <dgm:pt modelId="{AEA8F1E4-896F-4ED3-AFA9-8E021EDA58B5}" type="parTrans" cxnId="{4AFF8C86-A15D-4EB8-9BDC-9369E970FD1D}">
      <dgm:prSet/>
      <dgm:spPr/>
      <dgm:t>
        <a:bodyPr/>
        <a:lstStyle/>
        <a:p>
          <a:endParaRPr lang="en-US"/>
        </a:p>
      </dgm:t>
    </dgm:pt>
    <dgm:pt modelId="{DBD8F211-8F61-4F57-90AE-63CFA40D9CB1}" type="sibTrans" cxnId="{4AFF8C86-A15D-4EB8-9BDC-9369E970FD1D}">
      <dgm:prSet/>
      <dgm:spPr/>
      <dgm:t>
        <a:bodyPr/>
        <a:lstStyle/>
        <a:p>
          <a:endParaRPr lang="en-US"/>
        </a:p>
      </dgm:t>
    </dgm:pt>
    <dgm:pt modelId="{38B218A0-D656-4F8F-86A3-D327F4379F44}">
      <dgm:prSet/>
      <dgm:spPr/>
      <dgm:t>
        <a:bodyPr/>
        <a:lstStyle/>
        <a:p>
          <a:r>
            <a:rPr lang="en-US"/>
            <a:t>Customer feedback Analysis.</a:t>
          </a:r>
        </a:p>
      </dgm:t>
    </dgm:pt>
    <dgm:pt modelId="{183A64CD-5761-4C57-8539-19EA9CF21283}" type="parTrans" cxnId="{4DF884E3-4C0F-4F9D-BBC1-D00483BEC96C}">
      <dgm:prSet/>
      <dgm:spPr/>
      <dgm:t>
        <a:bodyPr/>
        <a:lstStyle/>
        <a:p>
          <a:endParaRPr lang="en-US"/>
        </a:p>
      </dgm:t>
    </dgm:pt>
    <dgm:pt modelId="{0D65F5AC-8997-479C-A0F1-BBF192AFC4FE}" type="sibTrans" cxnId="{4DF884E3-4C0F-4F9D-BBC1-D00483BEC96C}">
      <dgm:prSet/>
      <dgm:spPr/>
      <dgm:t>
        <a:bodyPr/>
        <a:lstStyle/>
        <a:p>
          <a:endParaRPr lang="en-US"/>
        </a:p>
      </dgm:t>
    </dgm:pt>
    <dgm:pt modelId="{28D287B4-21FD-4522-B64E-F2C5A5C1FC90}">
      <dgm:prSet/>
      <dgm:spPr/>
      <dgm:t>
        <a:bodyPr/>
        <a:lstStyle/>
        <a:p>
          <a:r>
            <a:rPr lang="en-US"/>
            <a:t>Research Advancements.</a:t>
          </a:r>
        </a:p>
      </dgm:t>
    </dgm:pt>
    <dgm:pt modelId="{71A706A5-4B18-4024-96ED-377E963059DB}" type="parTrans" cxnId="{26D3823E-EF70-435E-B9E2-61F03B56FB13}">
      <dgm:prSet/>
      <dgm:spPr/>
      <dgm:t>
        <a:bodyPr/>
        <a:lstStyle/>
        <a:p>
          <a:endParaRPr lang="en-US"/>
        </a:p>
      </dgm:t>
    </dgm:pt>
    <dgm:pt modelId="{A2DC40F9-11B1-4B01-B079-C02231D2ECFA}" type="sibTrans" cxnId="{26D3823E-EF70-435E-B9E2-61F03B56FB13}">
      <dgm:prSet/>
      <dgm:spPr/>
      <dgm:t>
        <a:bodyPr/>
        <a:lstStyle/>
        <a:p>
          <a:endParaRPr lang="en-US"/>
        </a:p>
      </dgm:t>
    </dgm:pt>
    <dgm:pt modelId="{89041684-2D25-4F28-8627-D842645A9D28}">
      <dgm:prSet/>
      <dgm:spPr/>
      <dgm:t>
        <a:bodyPr/>
        <a:lstStyle/>
        <a:p>
          <a:r>
            <a:rPr lang="en-US"/>
            <a:t>Empowering AI Assistants.</a:t>
          </a:r>
        </a:p>
      </dgm:t>
    </dgm:pt>
    <dgm:pt modelId="{108907F2-7D08-495B-B47C-76069B234187}" type="parTrans" cxnId="{A08C18F0-94B9-48C1-8F1A-61C9C4968E91}">
      <dgm:prSet/>
      <dgm:spPr/>
      <dgm:t>
        <a:bodyPr/>
        <a:lstStyle/>
        <a:p>
          <a:endParaRPr lang="en-US"/>
        </a:p>
      </dgm:t>
    </dgm:pt>
    <dgm:pt modelId="{CFBB0B71-2259-43B2-94B6-832CAD1A6DE2}" type="sibTrans" cxnId="{A08C18F0-94B9-48C1-8F1A-61C9C4968E91}">
      <dgm:prSet/>
      <dgm:spPr/>
      <dgm:t>
        <a:bodyPr/>
        <a:lstStyle/>
        <a:p>
          <a:endParaRPr lang="en-US"/>
        </a:p>
      </dgm:t>
    </dgm:pt>
    <dgm:pt modelId="{E9C44AD1-C6E2-41E5-BB10-D8E2E7F62E71}">
      <dgm:prSet/>
      <dgm:spPr/>
      <dgm:t>
        <a:bodyPr/>
        <a:lstStyle/>
        <a:p>
          <a:r>
            <a:rPr lang="en-US"/>
            <a:t>Advancing Human-Machine Interaction.</a:t>
          </a:r>
        </a:p>
      </dgm:t>
    </dgm:pt>
    <dgm:pt modelId="{A2FA7B78-B7BD-4CE6-A996-61947FED94AD}" type="parTrans" cxnId="{A6D373F2-FFB0-4E12-9253-3F822080D225}">
      <dgm:prSet/>
      <dgm:spPr/>
      <dgm:t>
        <a:bodyPr/>
        <a:lstStyle/>
        <a:p>
          <a:endParaRPr lang="en-US"/>
        </a:p>
      </dgm:t>
    </dgm:pt>
    <dgm:pt modelId="{500A1C7C-07AE-4985-A920-4430217336C8}" type="sibTrans" cxnId="{A6D373F2-FFB0-4E12-9253-3F822080D225}">
      <dgm:prSet/>
      <dgm:spPr/>
      <dgm:t>
        <a:bodyPr/>
        <a:lstStyle/>
        <a:p>
          <a:endParaRPr lang="en-US"/>
        </a:p>
      </dgm:t>
    </dgm:pt>
    <dgm:pt modelId="{F1F03EF8-B361-4163-AE23-9BC6A6CD2DFE}">
      <dgm:prSet/>
      <dgm:spPr/>
      <dgm:t>
        <a:bodyPr/>
        <a:lstStyle/>
        <a:p>
          <a:r>
            <a:rPr lang="en-US" dirty="0"/>
            <a:t>Enhancing User Experience and Customer Satisfaction.</a:t>
          </a:r>
        </a:p>
      </dgm:t>
    </dgm:pt>
    <dgm:pt modelId="{AD4E84CE-2913-4613-B4D6-3D3766A581E3}" type="parTrans" cxnId="{EFD4D5EE-9C64-4BEF-B1D1-908B008D3F8A}">
      <dgm:prSet/>
      <dgm:spPr/>
      <dgm:t>
        <a:bodyPr/>
        <a:lstStyle/>
        <a:p>
          <a:endParaRPr lang="en-US"/>
        </a:p>
      </dgm:t>
    </dgm:pt>
    <dgm:pt modelId="{80E9472E-6031-430C-9AC3-E969D2EED8EF}" type="sibTrans" cxnId="{EFD4D5EE-9C64-4BEF-B1D1-908B008D3F8A}">
      <dgm:prSet/>
      <dgm:spPr/>
      <dgm:t>
        <a:bodyPr/>
        <a:lstStyle/>
        <a:p>
          <a:endParaRPr lang="en-US"/>
        </a:p>
      </dgm:t>
    </dgm:pt>
    <dgm:pt modelId="{FA639FF0-1649-44DB-B6DE-9A70342D7E8D}" type="pres">
      <dgm:prSet presAssocID="{B5528CA2-5511-47EF-BD35-2DA95F004184}" presName="root" presStyleCnt="0">
        <dgm:presLayoutVars>
          <dgm:dir/>
          <dgm:resizeHandles val="exact"/>
        </dgm:presLayoutVars>
      </dgm:prSet>
      <dgm:spPr/>
    </dgm:pt>
    <dgm:pt modelId="{11C83C62-30E6-4E41-856C-31ECDBA2E60A}" type="pres">
      <dgm:prSet presAssocID="{63E7CA34-3D9B-40D8-8D86-EB0715A2C9A9}" presName="compNode" presStyleCnt="0"/>
      <dgm:spPr/>
    </dgm:pt>
    <dgm:pt modelId="{A4BEF433-B3C5-4CFD-85CD-398D8C4A2EDB}" type="pres">
      <dgm:prSet presAssocID="{63E7CA34-3D9B-40D8-8D86-EB0715A2C9A9}" presName="bgRect" presStyleLbl="bgShp" presStyleIdx="0" presStyleCnt="6"/>
      <dgm:spPr/>
    </dgm:pt>
    <dgm:pt modelId="{C520BA81-39BD-4EEB-B8D9-1A252AA1F959}" type="pres">
      <dgm:prSet presAssocID="{63E7CA34-3D9B-40D8-8D86-EB0715A2C9A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9ABFAC4-5C97-4133-BEF3-93E2A8A113E8}" type="pres">
      <dgm:prSet presAssocID="{63E7CA34-3D9B-40D8-8D86-EB0715A2C9A9}" presName="spaceRect" presStyleCnt="0"/>
      <dgm:spPr/>
    </dgm:pt>
    <dgm:pt modelId="{4126167B-46FC-429B-9228-34A8FB97114C}" type="pres">
      <dgm:prSet presAssocID="{63E7CA34-3D9B-40D8-8D86-EB0715A2C9A9}" presName="parTx" presStyleLbl="revTx" presStyleIdx="0" presStyleCnt="6">
        <dgm:presLayoutVars>
          <dgm:chMax val="0"/>
          <dgm:chPref val="0"/>
        </dgm:presLayoutVars>
      </dgm:prSet>
      <dgm:spPr/>
    </dgm:pt>
    <dgm:pt modelId="{DDD1CD4B-9844-424A-9184-EA907394847C}" type="pres">
      <dgm:prSet presAssocID="{DBD8F211-8F61-4F57-90AE-63CFA40D9CB1}" presName="sibTrans" presStyleCnt="0"/>
      <dgm:spPr/>
    </dgm:pt>
    <dgm:pt modelId="{289DA5B6-1DC9-4A75-AC26-06AB08ED72C9}" type="pres">
      <dgm:prSet presAssocID="{38B218A0-D656-4F8F-86A3-D327F4379F44}" presName="compNode" presStyleCnt="0"/>
      <dgm:spPr/>
    </dgm:pt>
    <dgm:pt modelId="{0CDC32CA-C662-408D-B04A-A0B5F120CA0E}" type="pres">
      <dgm:prSet presAssocID="{38B218A0-D656-4F8F-86A3-D327F4379F44}" presName="bgRect" presStyleLbl="bgShp" presStyleIdx="1" presStyleCnt="6"/>
      <dgm:spPr/>
    </dgm:pt>
    <dgm:pt modelId="{D687C661-46B9-4A93-8317-2164087803CB}" type="pres">
      <dgm:prSet presAssocID="{38B218A0-D656-4F8F-86A3-D327F4379F4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9BB9C31-DDCB-4CC4-8D20-9BF8A5FC1816}" type="pres">
      <dgm:prSet presAssocID="{38B218A0-D656-4F8F-86A3-D327F4379F44}" presName="spaceRect" presStyleCnt="0"/>
      <dgm:spPr/>
    </dgm:pt>
    <dgm:pt modelId="{35940CCC-1D84-4102-B040-C470EAB3D7B3}" type="pres">
      <dgm:prSet presAssocID="{38B218A0-D656-4F8F-86A3-D327F4379F44}" presName="parTx" presStyleLbl="revTx" presStyleIdx="1" presStyleCnt="6">
        <dgm:presLayoutVars>
          <dgm:chMax val="0"/>
          <dgm:chPref val="0"/>
        </dgm:presLayoutVars>
      </dgm:prSet>
      <dgm:spPr/>
    </dgm:pt>
    <dgm:pt modelId="{3F12EB27-BFF6-40FD-B84A-B8DD54A3F45D}" type="pres">
      <dgm:prSet presAssocID="{0D65F5AC-8997-479C-A0F1-BBF192AFC4FE}" presName="sibTrans" presStyleCnt="0"/>
      <dgm:spPr/>
    </dgm:pt>
    <dgm:pt modelId="{F1AB470C-1CF7-4E5A-B30E-48CA23D7DD81}" type="pres">
      <dgm:prSet presAssocID="{28D287B4-21FD-4522-B64E-F2C5A5C1FC90}" presName="compNode" presStyleCnt="0"/>
      <dgm:spPr/>
    </dgm:pt>
    <dgm:pt modelId="{ED9C8D98-6650-486B-8D30-324B28A0583D}" type="pres">
      <dgm:prSet presAssocID="{28D287B4-21FD-4522-B64E-F2C5A5C1FC90}" presName="bgRect" presStyleLbl="bgShp" presStyleIdx="2" presStyleCnt="6"/>
      <dgm:spPr/>
    </dgm:pt>
    <dgm:pt modelId="{08C32B99-9022-401E-AB85-4394BF7B2719}" type="pres">
      <dgm:prSet presAssocID="{28D287B4-21FD-4522-B64E-F2C5A5C1FC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01607D52-4504-41B4-950B-7F610BC74096}" type="pres">
      <dgm:prSet presAssocID="{28D287B4-21FD-4522-B64E-F2C5A5C1FC90}" presName="spaceRect" presStyleCnt="0"/>
      <dgm:spPr/>
    </dgm:pt>
    <dgm:pt modelId="{32024EFC-2644-498E-BCC2-548AE9DC0972}" type="pres">
      <dgm:prSet presAssocID="{28D287B4-21FD-4522-B64E-F2C5A5C1FC90}" presName="parTx" presStyleLbl="revTx" presStyleIdx="2" presStyleCnt="6">
        <dgm:presLayoutVars>
          <dgm:chMax val="0"/>
          <dgm:chPref val="0"/>
        </dgm:presLayoutVars>
      </dgm:prSet>
      <dgm:spPr/>
    </dgm:pt>
    <dgm:pt modelId="{1BDE4787-72EF-4194-8238-4544E6FCBD15}" type="pres">
      <dgm:prSet presAssocID="{A2DC40F9-11B1-4B01-B079-C02231D2ECFA}" presName="sibTrans" presStyleCnt="0"/>
      <dgm:spPr/>
    </dgm:pt>
    <dgm:pt modelId="{C39098BF-54E6-4C66-9FB9-DDB8029B8E8B}" type="pres">
      <dgm:prSet presAssocID="{89041684-2D25-4F28-8627-D842645A9D28}" presName="compNode" presStyleCnt="0"/>
      <dgm:spPr/>
    </dgm:pt>
    <dgm:pt modelId="{6EEA0085-B43B-49BC-B5DE-15F926E33F43}" type="pres">
      <dgm:prSet presAssocID="{89041684-2D25-4F28-8627-D842645A9D28}" presName="bgRect" presStyleLbl="bgShp" presStyleIdx="3" presStyleCnt="6"/>
      <dgm:spPr/>
    </dgm:pt>
    <dgm:pt modelId="{F0953FD9-0130-4B32-B2A0-6612D450E6FB}" type="pres">
      <dgm:prSet presAssocID="{89041684-2D25-4F28-8627-D842645A9D2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E52534-5A36-4CC2-AA71-BF9714D6F0C0}" type="pres">
      <dgm:prSet presAssocID="{89041684-2D25-4F28-8627-D842645A9D28}" presName="spaceRect" presStyleCnt="0"/>
      <dgm:spPr/>
    </dgm:pt>
    <dgm:pt modelId="{35F5A9A6-AB3F-47E7-BF8C-83ECF67C6506}" type="pres">
      <dgm:prSet presAssocID="{89041684-2D25-4F28-8627-D842645A9D28}" presName="parTx" presStyleLbl="revTx" presStyleIdx="3" presStyleCnt="6">
        <dgm:presLayoutVars>
          <dgm:chMax val="0"/>
          <dgm:chPref val="0"/>
        </dgm:presLayoutVars>
      </dgm:prSet>
      <dgm:spPr/>
    </dgm:pt>
    <dgm:pt modelId="{3A3CC353-AFBA-4AAD-9BF9-F872E15B2E75}" type="pres">
      <dgm:prSet presAssocID="{CFBB0B71-2259-43B2-94B6-832CAD1A6DE2}" presName="sibTrans" presStyleCnt="0"/>
      <dgm:spPr/>
    </dgm:pt>
    <dgm:pt modelId="{1031EBF6-0E06-453F-B9AE-5B3EBBDC360A}" type="pres">
      <dgm:prSet presAssocID="{E9C44AD1-C6E2-41E5-BB10-D8E2E7F62E71}" presName="compNode" presStyleCnt="0"/>
      <dgm:spPr/>
    </dgm:pt>
    <dgm:pt modelId="{2E3586BD-2665-494C-8C55-49965561B95D}" type="pres">
      <dgm:prSet presAssocID="{E9C44AD1-C6E2-41E5-BB10-D8E2E7F62E71}" presName="bgRect" presStyleLbl="bgShp" presStyleIdx="4" presStyleCnt="6"/>
      <dgm:spPr/>
    </dgm:pt>
    <dgm:pt modelId="{10CEA481-C6DF-4089-A0A3-E0AA88929E48}" type="pres">
      <dgm:prSet presAssocID="{E9C44AD1-C6E2-41E5-BB10-D8E2E7F62E7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30E236F-B61A-4CAB-A65B-CB7E4601309D}" type="pres">
      <dgm:prSet presAssocID="{E9C44AD1-C6E2-41E5-BB10-D8E2E7F62E71}" presName="spaceRect" presStyleCnt="0"/>
      <dgm:spPr/>
    </dgm:pt>
    <dgm:pt modelId="{26F53CC0-0850-42DA-8438-F11EBF782BB0}" type="pres">
      <dgm:prSet presAssocID="{E9C44AD1-C6E2-41E5-BB10-D8E2E7F62E71}" presName="parTx" presStyleLbl="revTx" presStyleIdx="4" presStyleCnt="6">
        <dgm:presLayoutVars>
          <dgm:chMax val="0"/>
          <dgm:chPref val="0"/>
        </dgm:presLayoutVars>
      </dgm:prSet>
      <dgm:spPr/>
    </dgm:pt>
    <dgm:pt modelId="{F1BB5E83-ED18-4B69-90A3-92B7990B0694}" type="pres">
      <dgm:prSet presAssocID="{500A1C7C-07AE-4985-A920-4430217336C8}" presName="sibTrans" presStyleCnt="0"/>
      <dgm:spPr/>
    </dgm:pt>
    <dgm:pt modelId="{3F2FFED8-834E-459A-BF2E-3623128C45FB}" type="pres">
      <dgm:prSet presAssocID="{F1F03EF8-B361-4163-AE23-9BC6A6CD2DFE}" presName="compNode" presStyleCnt="0"/>
      <dgm:spPr/>
    </dgm:pt>
    <dgm:pt modelId="{250003AC-0661-4B93-B20C-E366B97FE5AF}" type="pres">
      <dgm:prSet presAssocID="{F1F03EF8-B361-4163-AE23-9BC6A6CD2DFE}" presName="bgRect" presStyleLbl="bgShp" presStyleIdx="5" presStyleCnt="6"/>
      <dgm:spPr/>
    </dgm:pt>
    <dgm:pt modelId="{E2F7F777-2B73-43CD-8F86-63BF1E3AD00B}" type="pres">
      <dgm:prSet presAssocID="{F1F03EF8-B361-4163-AE23-9BC6A6CD2DF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BA7D3DC6-850D-4273-9702-1A31AFA85685}" type="pres">
      <dgm:prSet presAssocID="{F1F03EF8-B361-4163-AE23-9BC6A6CD2DFE}" presName="spaceRect" presStyleCnt="0"/>
      <dgm:spPr/>
    </dgm:pt>
    <dgm:pt modelId="{C023BCC9-F93E-494B-8210-4088E547C00A}" type="pres">
      <dgm:prSet presAssocID="{F1F03EF8-B361-4163-AE23-9BC6A6CD2DF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8BA6633-622C-448E-B02B-4C98D767FD7B}" type="presOf" srcId="{F1F03EF8-B361-4163-AE23-9BC6A6CD2DFE}" destId="{C023BCC9-F93E-494B-8210-4088E547C00A}" srcOrd="0" destOrd="0" presId="urn:microsoft.com/office/officeart/2018/2/layout/IconVerticalSolidList"/>
    <dgm:cxn modelId="{26D3823E-EF70-435E-B9E2-61F03B56FB13}" srcId="{B5528CA2-5511-47EF-BD35-2DA95F004184}" destId="{28D287B4-21FD-4522-B64E-F2C5A5C1FC90}" srcOrd="2" destOrd="0" parTransId="{71A706A5-4B18-4024-96ED-377E963059DB}" sibTransId="{A2DC40F9-11B1-4B01-B079-C02231D2ECFA}"/>
    <dgm:cxn modelId="{180C2744-291A-4049-A452-C223F9E7F367}" type="presOf" srcId="{28D287B4-21FD-4522-B64E-F2C5A5C1FC90}" destId="{32024EFC-2644-498E-BCC2-548AE9DC0972}" srcOrd="0" destOrd="0" presId="urn:microsoft.com/office/officeart/2018/2/layout/IconVerticalSolidList"/>
    <dgm:cxn modelId="{92B71266-C230-49CA-B8EA-2216564AD92C}" type="presOf" srcId="{38B218A0-D656-4F8F-86A3-D327F4379F44}" destId="{35940CCC-1D84-4102-B040-C470EAB3D7B3}" srcOrd="0" destOrd="0" presId="urn:microsoft.com/office/officeart/2018/2/layout/IconVerticalSolidList"/>
    <dgm:cxn modelId="{AE72BE78-7110-4C81-8DA8-90F7620291F7}" type="presOf" srcId="{E9C44AD1-C6E2-41E5-BB10-D8E2E7F62E71}" destId="{26F53CC0-0850-42DA-8438-F11EBF782BB0}" srcOrd="0" destOrd="0" presId="urn:microsoft.com/office/officeart/2018/2/layout/IconVerticalSolidList"/>
    <dgm:cxn modelId="{3425BF58-D1C1-4810-8FA5-A10F5CA90B7C}" type="presOf" srcId="{89041684-2D25-4F28-8627-D842645A9D28}" destId="{35F5A9A6-AB3F-47E7-BF8C-83ECF67C6506}" srcOrd="0" destOrd="0" presId="urn:microsoft.com/office/officeart/2018/2/layout/IconVerticalSolidList"/>
    <dgm:cxn modelId="{4AFF8C86-A15D-4EB8-9BDC-9369E970FD1D}" srcId="{B5528CA2-5511-47EF-BD35-2DA95F004184}" destId="{63E7CA34-3D9B-40D8-8D86-EB0715A2C9A9}" srcOrd="0" destOrd="0" parTransId="{AEA8F1E4-896F-4ED3-AFA9-8E021EDA58B5}" sibTransId="{DBD8F211-8F61-4F57-90AE-63CFA40D9CB1}"/>
    <dgm:cxn modelId="{29B3E2A4-191B-4832-8184-425FC14F79C4}" type="presOf" srcId="{B5528CA2-5511-47EF-BD35-2DA95F004184}" destId="{FA639FF0-1649-44DB-B6DE-9A70342D7E8D}" srcOrd="0" destOrd="0" presId="urn:microsoft.com/office/officeart/2018/2/layout/IconVerticalSolidList"/>
    <dgm:cxn modelId="{6A44F8AF-C991-4C8C-953D-7E415C98539B}" type="presOf" srcId="{63E7CA34-3D9B-40D8-8D86-EB0715A2C9A9}" destId="{4126167B-46FC-429B-9228-34A8FB97114C}" srcOrd="0" destOrd="0" presId="urn:microsoft.com/office/officeart/2018/2/layout/IconVerticalSolidList"/>
    <dgm:cxn modelId="{4DF884E3-4C0F-4F9D-BBC1-D00483BEC96C}" srcId="{B5528CA2-5511-47EF-BD35-2DA95F004184}" destId="{38B218A0-D656-4F8F-86A3-D327F4379F44}" srcOrd="1" destOrd="0" parTransId="{183A64CD-5761-4C57-8539-19EA9CF21283}" sibTransId="{0D65F5AC-8997-479C-A0F1-BBF192AFC4FE}"/>
    <dgm:cxn modelId="{EFD4D5EE-9C64-4BEF-B1D1-908B008D3F8A}" srcId="{B5528CA2-5511-47EF-BD35-2DA95F004184}" destId="{F1F03EF8-B361-4163-AE23-9BC6A6CD2DFE}" srcOrd="5" destOrd="0" parTransId="{AD4E84CE-2913-4613-B4D6-3D3766A581E3}" sibTransId="{80E9472E-6031-430C-9AC3-E969D2EED8EF}"/>
    <dgm:cxn modelId="{A08C18F0-94B9-48C1-8F1A-61C9C4968E91}" srcId="{B5528CA2-5511-47EF-BD35-2DA95F004184}" destId="{89041684-2D25-4F28-8627-D842645A9D28}" srcOrd="3" destOrd="0" parTransId="{108907F2-7D08-495B-B47C-76069B234187}" sibTransId="{CFBB0B71-2259-43B2-94B6-832CAD1A6DE2}"/>
    <dgm:cxn modelId="{A6D373F2-FFB0-4E12-9253-3F822080D225}" srcId="{B5528CA2-5511-47EF-BD35-2DA95F004184}" destId="{E9C44AD1-C6E2-41E5-BB10-D8E2E7F62E71}" srcOrd="4" destOrd="0" parTransId="{A2FA7B78-B7BD-4CE6-A996-61947FED94AD}" sibTransId="{500A1C7C-07AE-4985-A920-4430217336C8}"/>
    <dgm:cxn modelId="{5B48BFF7-4A73-4D44-85FB-CAF0B2782D57}" type="presParOf" srcId="{FA639FF0-1649-44DB-B6DE-9A70342D7E8D}" destId="{11C83C62-30E6-4E41-856C-31ECDBA2E60A}" srcOrd="0" destOrd="0" presId="urn:microsoft.com/office/officeart/2018/2/layout/IconVerticalSolidList"/>
    <dgm:cxn modelId="{246D1FE7-225A-4525-91C0-D4F8A8016704}" type="presParOf" srcId="{11C83C62-30E6-4E41-856C-31ECDBA2E60A}" destId="{A4BEF433-B3C5-4CFD-85CD-398D8C4A2EDB}" srcOrd="0" destOrd="0" presId="urn:microsoft.com/office/officeart/2018/2/layout/IconVerticalSolidList"/>
    <dgm:cxn modelId="{C5FCD9DF-001C-4C36-9766-46E63706939C}" type="presParOf" srcId="{11C83C62-30E6-4E41-856C-31ECDBA2E60A}" destId="{C520BA81-39BD-4EEB-B8D9-1A252AA1F959}" srcOrd="1" destOrd="0" presId="urn:microsoft.com/office/officeart/2018/2/layout/IconVerticalSolidList"/>
    <dgm:cxn modelId="{5D169341-17EC-4096-BCC5-E537F78FFD75}" type="presParOf" srcId="{11C83C62-30E6-4E41-856C-31ECDBA2E60A}" destId="{C9ABFAC4-5C97-4133-BEF3-93E2A8A113E8}" srcOrd="2" destOrd="0" presId="urn:microsoft.com/office/officeart/2018/2/layout/IconVerticalSolidList"/>
    <dgm:cxn modelId="{D955E379-6FDC-4C08-AAE3-9822F0435674}" type="presParOf" srcId="{11C83C62-30E6-4E41-856C-31ECDBA2E60A}" destId="{4126167B-46FC-429B-9228-34A8FB97114C}" srcOrd="3" destOrd="0" presId="urn:microsoft.com/office/officeart/2018/2/layout/IconVerticalSolidList"/>
    <dgm:cxn modelId="{C944E8DB-B6F4-4EF6-95FD-F82CACD8A077}" type="presParOf" srcId="{FA639FF0-1649-44DB-B6DE-9A70342D7E8D}" destId="{DDD1CD4B-9844-424A-9184-EA907394847C}" srcOrd="1" destOrd="0" presId="urn:microsoft.com/office/officeart/2018/2/layout/IconVerticalSolidList"/>
    <dgm:cxn modelId="{997A7C97-97B2-481D-BD74-879F7A03D1D6}" type="presParOf" srcId="{FA639FF0-1649-44DB-B6DE-9A70342D7E8D}" destId="{289DA5B6-1DC9-4A75-AC26-06AB08ED72C9}" srcOrd="2" destOrd="0" presId="urn:microsoft.com/office/officeart/2018/2/layout/IconVerticalSolidList"/>
    <dgm:cxn modelId="{D4BFB867-69C6-4271-8A21-097F794F4E1C}" type="presParOf" srcId="{289DA5B6-1DC9-4A75-AC26-06AB08ED72C9}" destId="{0CDC32CA-C662-408D-B04A-A0B5F120CA0E}" srcOrd="0" destOrd="0" presId="urn:microsoft.com/office/officeart/2018/2/layout/IconVerticalSolidList"/>
    <dgm:cxn modelId="{ECF7C856-ECC6-438C-8EB8-A93A72F4EF69}" type="presParOf" srcId="{289DA5B6-1DC9-4A75-AC26-06AB08ED72C9}" destId="{D687C661-46B9-4A93-8317-2164087803CB}" srcOrd="1" destOrd="0" presId="urn:microsoft.com/office/officeart/2018/2/layout/IconVerticalSolidList"/>
    <dgm:cxn modelId="{ED034D09-5C9D-4ED7-A84B-435CDD2C4BE3}" type="presParOf" srcId="{289DA5B6-1DC9-4A75-AC26-06AB08ED72C9}" destId="{49BB9C31-DDCB-4CC4-8D20-9BF8A5FC1816}" srcOrd="2" destOrd="0" presId="urn:microsoft.com/office/officeart/2018/2/layout/IconVerticalSolidList"/>
    <dgm:cxn modelId="{0C063FF8-DC12-4623-8A5D-CAF0E403F836}" type="presParOf" srcId="{289DA5B6-1DC9-4A75-AC26-06AB08ED72C9}" destId="{35940CCC-1D84-4102-B040-C470EAB3D7B3}" srcOrd="3" destOrd="0" presId="urn:microsoft.com/office/officeart/2018/2/layout/IconVerticalSolidList"/>
    <dgm:cxn modelId="{147D750A-A9F9-4BB6-B543-512D434E7A84}" type="presParOf" srcId="{FA639FF0-1649-44DB-B6DE-9A70342D7E8D}" destId="{3F12EB27-BFF6-40FD-B84A-B8DD54A3F45D}" srcOrd="3" destOrd="0" presId="urn:microsoft.com/office/officeart/2018/2/layout/IconVerticalSolidList"/>
    <dgm:cxn modelId="{0758BDEA-E7F7-4EE0-B48A-957732364F75}" type="presParOf" srcId="{FA639FF0-1649-44DB-B6DE-9A70342D7E8D}" destId="{F1AB470C-1CF7-4E5A-B30E-48CA23D7DD81}" srcOrd="4" destOrd="0" presId="urn:microsoft.com/office/officeart/2018/2/layout/IconVerticalSolidList"/>
    <dgm:cxn modelId="{64255BF7-18C3-4357-BF86-1E3FD256FD62}" type="presParOf" srcId="{F1AB470C-1CF7-4E5A-B30E-48CA23D7DD81}" destId="{ED9C8D98-6650-486B-8D30-324B28A0583D}" srcOrd="0" destOrd="0" presId="urn:microsoft.com/office/officeart/2018/2/layout/IconVerticalSolidList"/>
    <dgm:cxn modelId="{E8085779-B020-4CD3-BE85-07D80E3EB6AC}" type="presParOf" srcId="{F1AB470C-1CF7-4E5A-B30E-48CA23D7DD81}" destId="{08C32B99-9022-401E-AB85-4394BF7B2719}" srcOrd="1" destOrd="0" presId="urn:microsoft.com/office/officeart/2018/2/layout/IconVerticalSolidList"/>
    <dgm:cxn modelId="{1A281800-3D5F-489C-B5BB-10D3F27767F5}" type="presParOf" srcId="{F1AB470C-1CF7-4E5A-B30E-48CA23D7DD81}" destId="{01607D52-4504-41B4-950B-7F610BC74096}" srcOrd="2" destOrd="0" presId="urn:microsoft.com/office/officeart/2018/2/layout/IconVerticalSolidList"/>
    <dgm:cxn modelId="{0F348B9D-79CD-4C08-AAF3-B27C50073538}" type="presParOf" srcId="{F1AB470C-1CF7-4E5A-B30E-48CA23D7DD81}" destId="{32024EFC-2644-498E-BCC2-548AE9DC0972}" srcOrd="3" destOrd="0" presId="urn:microsoft.com/office/officeart/2018/2/layout/IconVerticalSolidList"/>
    <dgm:cxn modelId="{5F4CA8B7-16EE-49D7-8F5A-6CB316B76E90}" type="presParOf" srcId="{FA639FF0-1649-44DB-B6DE-9A70342D7E8D}" destId="{1BDE4787-72EF-4194-8238-4544E6FCBD15}" srcOrd="5" destOrd="0" presId="urn:microsoft.com/office/officeart/2018/2/layout/IconVerticalSolidList"/>
    <dgm:cxn modelId="{88D017A1-2E35-4272-AA1C-D544A654D83E}" type="presParOf" srcId="{FA639FF0-1649-44DB-B6DE-9A70342D7E8D}" destId="{C39098BF-54E6-4C66-9FB9-DDB8029B8E8B}" srcOrd="6" destOrd="0" presId="urn:microsoft.com/office/officeart/2018/2/layout/IconVerticalSolidList"/>
    <dgm:cxn modelId="{60A8953F-F141-4ACE-BA57-74D98CF5BDC0}" type="presParOf" srcId="{C39098BF-54E6-4C66-9FB9-DDB8029B8E8B}" destId="{6EEA0085-B43B-49BC-B5DE-15F926E33F43}" srcOrd="0" destOrd="0" presId="urn:microsoft.com/office/officeart/2018/2/layout/IconVerticalSolidList"/>
    <dgm:cxn modelId="{637849AB-3F6D-4CD9-8CC9-F0E6BEE4F8F0}" type="presParOf" srcId="{C39098BF-54E6-4C66-9FB9-DDB8029B8E8B}" destId="{F0953FD9-0130-4B32-B2A0-6612D450E6FB}" srcOrd="1" destOrd="0" presId="urn:microsoft.com/office/officeart/2018/2/layout/IconVerticalSolidList"/>
    <dgm:cxn modelId="{CCD536E5-BEC3-4596-837C-00A27828DEBF}" type="presParOf" srcId="{C39098BF-54E6-4C66-9FB9-DDB8029B8E8B}" destId="{7CE52534-5A36-4CC2-AA71-BF9714D6F0C0}" srcOrd="2" destOrd="0" presId="urn:microsoft.com/office/officeart/2018/2/layout/IconVerticalSolidList"/>
    <dgm:cxn modelId="{7BCFB534-5F66-4CE5-AE38-9C06832CE4A5}" type="presParOf" srcId="{C39098BF-54E6-4C66-9FB9-DDB8029B8E8B}" destId="{35F5A9A6-AB3F-47E7-BF8C-83ECF67C6506}" srcOrd="3" destOrd="0" presId="urn:microsoft.com/office/officeart/2018/2/layout/IconVerticalSolidList"/>
    <dgm:cxn modelId="{88CB1F84-4991-4668-8EFD-E0DBC828AB3B}" type="presParOf" srcId="{FA639FF0-1649-44DB-B6DE-9A70342D7E8D}" destId="{3A3CC353-AFBA-4AAD-9BF9-F872E15B2E75}" srcOrd="7" destOrd="0" presId="urn:microsoft.com/office/officeart/2018/2/layout/IconVerticalSolidList"/>
    <dgm:cxn modelId="{010858ED-2A1B-4C82-92E0-3981EA191975}" type="presParOf" srcId="{FA639FF0-1649-44DB-B6DE-9A70342D7E8D}" destId="{1031EBF6-0E06-453F-B9AE-5B3EBBDC360A}" srcOrd="8" destOrd="0" presId="urn:microsoft.com/office/officeart/2018/2/layout/IconVerticalSolidList"/>
    <dgm:cxn modelId="{8E5D8D49-F256-4EC1-85BB-00F56C192D32}" type="presParOf" srcId="{1031EBF6-0E06-453F-B9AE-5B3EBBDC360A}" destId="{2E3586BD-2665-494C-8C55-49965561B95D}" srcOrd="0" destOrd="0" presId="urn:microsoft.com/office/officeart/2018/2/layout/IconVerticalSolidList"/>
    <dgm:cxn modelId="{842B0EE9-8D0E-4BDC-B513-932A10DAD3C0}" type="presParOf" srcId="{1031EBF6-0E06-453F-B9AE-5B3EBBDC360A}" destId="{10CEA481-C6DF-4089-A0A3-E0AA88929E48}" srcOrd="1" destOrd="0" presId="urn:microsoft.com/office/officeart/2018/2/layout/IconVerticalSolidList"/>
    <dgm:cxn modelId="{F97CE13A-916C-466B-8CEA-380BE85A861C}" type="presParOf" srcId="{1031EBF6-0E06-453F-B9AE-5B3EBBDC360A}" destId="{530E236F-B61A-4CAB-A65B-CB7E4601309D}" srcOrd="2" destOrd="0" presId="urn:microsoft.com/office/officeart/2018/2/layout/IconVerticalSolidList"/>
    <dgm:cxn modelId="{EA8591A0-1BD1-44FA-981C-607620C3AB7A}" type="presParOf" srcId="{1031EBF6-0E06-453F-B9AE-5B3EBBDC360A}" destId="{26F53CC0-0850-42DA-8438-F11EBF782BB0}" srcOrd="3" destOrd="0" presId="urn:microsoft.com/office/officeart/2018/2/layout/IconVerticalSolidList"/>
    <dgm:cxn modelId="{FA2011B7-7086-44D3-B74C-F0EDA16B1640}" type="presParOf" srcId="{FA639FF0-1649-44DB-B6DE-9A70342D7E8D}" destId="{F1BB5E83-ED18-4B69-90A3-92B7990B0694}" srcOrd="9" destOrd="0" presId="urn:microsoft.com/office/officeart/2018/2/layout/IconVerticalSolidList"/>
    <dgm:cxn modelId="{E381C442-D7BD-433F-961F-743BF9FAFEA2}" type="presParOf" srcId="{FA639FF0-1649-44DB-B6DE-9A70342D7E8D}" destId="{3F2FFED8-834E-459A-BF2E-3623128C45FB}" srcOrd="10" destOrd="0" presId="urn:microsoft.com/office/officeart/2018/2/layout/IconVerticalSolidList"/>
    <dgm:cxn modelId="{6F37F5EE-9D96-4CAD-B79D-09161F6D487C}" type="presParOf" srcId="{3F2FFED8-834E-459A-BF2E-3623128C45FB}" destId="{250003AC-0661-4B93-B20C-E366B97FE5AF}" srcOrd="0" destOrd="0" presId="urn:microsoft.com/office/officeart/2018/2/layout/IconVerticalSolidList"/>
    <dgm:cxn modelId="{96825121-BC61-42EA-8F0E-C997B701A7EA}" type="presParOf" srcId="{3F2FFED8-834E-459A-BF2E-3623128C45FB}" destId="{E2F7F777-2B73-43CD-8F86-63BF1E3AD00B}" srcOrd="1" destOrd="0" presId="urn:microsoft.com/office/officeart/2018/2/layout/IconVerticalSolidList"/>
    <dgm:cxn modelId="{353D7F7D-FB79-4614-B74D-E5B3B6F72471}" type="presParOf" srcId="{3F2FFED8-834E-459A-BF2E-3623128C45FB}" destId="{BA7D3DC6-850D-4273-9702-1A31AFA85685}" srcOrd="2" destOrd="0" presId="urn:microsoft.com/office/officeart/2018/2/layout/IconVerticalSolidList"/>
    <dgm:cxn modelId="{E13F1E83-2E5A-445F-9FCD-5CAA759D51D7}" type="presParOf" srcId="{3F2FFED8-834E-459A-BF2E-3623128C45FB}" destId="{C023BCC9-F93E-494B-8210-4088E547C0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829D8-EDF9-47FC-A663-EB9D1ECA1B9D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97B23-E132-4873-87D5-A725426E4092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29D12-E7D7-42C5-9EE9-C572C21AA22A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project focuses on the task of detecting and categorizing emotions conveyed through written text using pre-trained encoders like BERT and </a:t>
          </a:r>
          <a:r>
            <a:rPr lang="en-US" sz="2300" kern="1200" dirty="0" err="1"/>
            <a:t>RoBERTa</a:t>
          </a:r>
          <a:r>
            <a:rPr lang="en-US" sz="2300" kern="1200" dirty="0"/>
            <a:t> to evaluate and compare the performance of the encoders.</a:t>
          </a:r>
        </a:p>
      </dsp:txBody>
      <dsp:txXfrm>
        <a:off x="1435988" y="531"/>
        <a:ext cx="9079611" cy="1243280"/>
      </dsp:txXfrm>
    </dsp:sp>
    <dsp:sp modelId="{D2A027FB-2029-492E-9CA9-E05314DB5B61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C5C7C-9A39-445C-809C-58B156F4F72A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9DAF1-AE59-4972-8003-B72131BA19C6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We</a:t>
          </a:r>
          <a:r>
            <a:rPr lang="en-US" sz="2300" kern="1200" baseline="0" dirty="0"/>
            <a:t> worked on fine-tuning the selected pre-trained encoders to adapt it’s contextual understanding to the nuances of emotion-labeled dataset. </a:t>
          </a:r>
          <a:endParaRPr lang="en-US" sz="2300" kern="1200" dirty="0"/>
        </a:p>
      </dsp:txBody>
      <dsp:txXfrm>
        <a:off x="1435988" y="1554631"/>
        <a:ext cx="9079611" cy="1243280"/>
      </dsp:txXfrm>
    </dsp:sp>
    <dsp:sp modelId="{1512FCF5-98A7-443C-81E1-BCC352A5B935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E628C-163E-46C0-B3B3-94FEF53C37DC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8FDB8-3853-4E56-AB14-6D745D7ADADF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Identified</a:t>
          </a:r>
          <a:r>
            <a:rPr lang="en-US" sz="2300" kern="1200" baseline="0" dirty="0"/>
            <a:t> and addressed the challenges in varying textual contexts which involves different categories of emotions and verifying how well each model generalizes across diverse emotional categories.</a:t>
          </a:r>
          <a:endParaRPr lang="en-US" sz="2300" kern="1200" dirty="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EF433-B3C5-4CFD-85CD-398D8C4A2EDB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0BA81-39BD-4EEB-B8D9-1A252AA1F959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6167B-46FC-429B-9228-34A8FB97114C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Improved Mental Health Support and Services.</a:t>
          </a:r>
        </a:p>
      </dsp:txBody>
      <dsp:txXfrm>
        <a:off x="889864" y="1808"/>
        <a:ext cx="5355400" cy="770445"/>
      </dsp:txXfrm>
    </dsp:sp>
    <dsp:sp modelId="{0CDC32CA-C662-408D-B04A-A0B5F120CA0E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7C661-46B9-4A93-8317-2164087803CB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40CCC-1D84-4102-B040-C470EAB3D7B3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Customer feedback Analysis.</a:t>
          </a:r>
        </a:p>
      </dsp:txBody>
      <dsp:txXfrm>
        <a:off x="889864" y="964865"/>
        <a:ext cx="5355400" cy="770445"/>
      </dsp:txXfrm>
    </dsp:sp>
    <dsp:sp modelId="{ED9C8D98-6650-486B-8D30-324B28A0583D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32B99-9022-401E-AB85-4394BF7B2719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24EFC-2644-498E-BCC2-548AE9DC0972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Research Advancements.</a:t>
          </a:r>
        </a:p>
      </dsp:txBody>
      <dsp:txXfrm>
        <a:off x="889864" y="1927922"/>
        <a:ext cx="5355400" cy="770445"/>
      </dsp:txXfrm>
    </dsp:sp>
    <dsp:sp modelId="{6EEA0085-B43B-49BC-B5DE-15F926E33F43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53FD9-0130-4B32-B2A0-6612D450E6FB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5A9A6-AB3F-47E7-BF8C-83ECF67C6506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Empowering AI Assistants.</a:t>
          </a:r>
        </a:p>
      </dsp:txBody>
      <dsp:txXfrm>
        <a:off x="889864" y="2890979"/>
        <a:ext cx="5355400" cy="770445"/>
      </dsp:txXfrm>
    </dsp:sp>
    <dsp:sp modelId="{2E3586BD-2665-494C-8C55-49965561B95D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EA481-C6DF-4089-A0A3-E0AA88929E48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53CC0-0850-42DA-8438-F11EBF782BB0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Advancing Human-Machine Interaction.</a:t>
          </a:r>
        </a:p>
      </dsp:txBody>
      <dsp:txXfrm>
        <a:off x="889864" y="3854036"/>
        <a:ext cx="5355400" cy="770445"/>
      </dsp:txXfrm>
    </dsp:sp>
    <dsp:sp modelId="{250003AC-0661-4B93-B20C-E366B97FE5AF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7F777-2B73-43CD-8F86-63BF1E3AD00B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3BCC9-F93E-494B-8210-4088E547C00A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Enhancing User Experience and Customer Satisfaction.</a:t>
          </a:r>
        </a:p>
      </dsp:txBody>
      <dsp:txXfrm>
        <a:off x="889864" y="4817093"/>
        <a:ext cx="5355400" cy="77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5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8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50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90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6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5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21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7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0CEF-8D3B-4A24-A5B4-709B712DDE8E}" type="datetimeFigureOut">
              <a:rPr lang="en-IN" smtClean="0"/>
              <a:t>27-11-2023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3683E-88AF-40D9-8AEF-04B3FB03B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go_emotio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CF1A67-DCCA-F628-C46A-2C393B9DC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br>
              <a:rPr lang="en-US" sz="8800" dirty="0"/>
            </a:br>
            <a:r>
              <a:rPr lang="en-US" sz="8800" dirty="0"/>
              <a:t>Group – 12</a:t>
            </a:r>
            <a:br>
              <a:rPr lang="en-US" sz="8800" dirty="0"/>
            </a:br>
            <a:r>
              <a:rPr lang="en-US" sz="4000" dirty="0"/>
              <a:t>The </a:t>
            </a:r>
            <a:r>
              <a:rPr lang="en-US" sz="4000" dirty="0" err="1"/>
              <a:t>EmoTech</a:t>
            </a:r>
            <a:r>
              <a:rPr lang="en-US" sz="4000" dirty="0"/>
              <a:t> Team</a:t>
            </a:r>
            <a:endParaRPr lang="en-US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CF721-DD48-81E5-9F6F-D91232D37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8773159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Sireesha Chimbili</a:t>
            </a:r>
          </a:p>
          <a:p>
            <a:r>
              <a:rPr lang="en-US" dirty="0"/>
              <a:t>Anjali </a:t>
            </a:r>
            <a:r>
              <a:rPr lang="en-US" dirty="0" err="1"/>
              <a:t>Yadagiri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FF0B1-4247-5D3C-53EE-2B4D56D75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587" y="311449"/>
            <a:ext cx="5426075" cy="2917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E66A0-AA49-4D14-6565-9CBAA2DD9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86" y="3458697"/>
            <a:ext cx="5426075" cy="2890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7561C4-A5ED-0D0F-3731-C4832A9B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95910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26E7-2F4C-A8CF-1A01-2D457997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81D87-6096-5F89-70CE-765C6B997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57" y="1822849"/>
            <a:ext cx="5584853" cy="40254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D26D6-C051-0992-D6DD-084171E7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780" y="1822849"/>
            <a:ext cx="6171363" cy="4075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E02207-7815-52D0-AA4C-D8D2CCDE7C5F}"/>
              </a:ext>
            </a:extLst>
          </p:cNvPr>
          <p:cNvSpPr txBox="1"/>
          <p:nvPr/>
        </p:nvSpPr>
        <p:spPr>
          <a:xfrm>
            <a:off x="2648309" y="6123543"/>
            <a:ext cx="20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97316-2DCE-8552-AAC5-024791C338D0}"/>
              </a:ext>
            </a:extLst>
          </p:cNvPr>
          <p:cNvSpPr txBox="1"/>
          <p:nvPr/>
        </p:nvSpPr>
        <p:spPr>
          <a:xfrm>
            <a:off x="8333117" y="6123543"/>
            <a:ext cx="312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RoBERTa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0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D08D4-43F4-947D-E2AD-1057306E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A2F1-B54A-C829-C3CB-B9955CE1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The project provides a comprehensive understanding of pre-trained encoders' effectiveness in emotion recognition.</a:t>
            </a:r>
          </a:p>
          <a:p>
            <a:r>
              <a:rPr lang="en-US" sz="2000"/>
              <a:t>Both models exhibited competitive performance in emotion classification but, RoBERTa demonstrated superior accuracy and recall compared to BERT.</a:t>
            </a:r>
          </a:p>
          <a:p>
            <a:r>
              <a:rPr lang="en-US" sz="2000"/>
              <a:t>Conducted a comparative analysis of pre-trained encoders (BERT and RoBERTa) for emotion recognition.</a:t>
            </a:r>
          </a:p>
          <a:p>
            <a:r>
              <a:rPr lang="en-US" sz="2000"/>
              <a:t>Explored fine-tuning methodologies specific to each encoder for optimal performance.</a:t>
            </a:r>
          </a:p>
          <a:p>
            <a:r>
              <a:rPr lang="en-US" sz="2000"/>
              <a:t>Results and insights contribute to ongoing advancements in natural language processing and sentiment analysis.</a:t>
            </a:r>
          </a:p>
          <a:p>
            <a:endParaRPr lang="en-US" sz="2000">
              <a:latin typeface="Söhne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2867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8347-A5AD-7DD4-0C0A-6CBCA5A4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with a thank you sign&#10;&#10;Description automatically generated">
            <a:extLst>
              <a:ext uri="{FF2B5EF4-FFF2-40B4-BE49-F238E27FC236}">
                <a16:creationId xmlns:a16="http://schemas.microsoft.com/office/drawing/2014/main" id="{4841BB0E-C80E-2D05-96D8-F363D722A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10430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E53482-03CF-CAE1-05D2-73644EB2B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09" b="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2DD7E-D0E7-EF44-A6EB-859EE2122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Project Topic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7A1A0-9DB5-7F44-5BBD-A627F0FE0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Comparative Analysis of Pre-trained Encoders for Emotion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A27E3-9A0D-DE25-9A96-E8AFA834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Project Objectives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D78ABB-0588-9583-4CE3-104B7EC5E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95111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95FF8-20E7-CDFB-10C0-066DF785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800"/>
              <a:t>Statement of Value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B347524-3D09-8418-AC16-DFED003F9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32552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58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BB861-5A7A-7818-182D-E1415E7E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i="0">
                <a:effectLst/>
                <a:latin typeface="LatoWeb"/>
              </a:rPr>
              <a:t>Review of the state of the art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1B103-C248-8481-DDB0-D22FCF3E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Söhne"/>
              </a:rPr>
              <a:t>The current landscape for Emotion Recognition in Text is characterized by a surge in deep learning methodologies, particularly with the widespread adoption of transformer-based models like BERT and GPT. </a:t>
            </a:r>
          </a:p>
          <a:p>
            <a:r>
              <a:rPr lang="en-US" sz="2200" b="0" i="0" dirty="0">
                <a:effectLst/>
                <a:latin typeface="Söhne"/>
              </a:rPr>
              <a:t>Researchers are actively addressing challenges related to contextual understanding and exploring multimodal approaches for enhanced accuracy in discerning emotions expressed in textual data.</a:t>
            </a:r>
          </a:p>
          <a:p>
            <a:r>
              <a:rPr lang="en-US" sz="2200" b="0" i="0" dirty="0">
                <a:effectLst/>
                <a:latin typeface="Söhne"/>
              </a:rPr>
              <a:t>Challenges include nuanced emotional cues like sarcasm, while innovations focus on contextual analysis and multimodal integration for improved accuracy in emotion recognition.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9847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5ED59-7CD8-D325-6B7D-B2AFD429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LatoWeb"/>
              </a:rPr>
              <a:t>R</a:t>
            </a:r>
            <a:r>
              <a:rPr lang="en-US" sz="4800" b="0" i="0" dirty="0">
                <a:effectLst/>
                <a:latin typeface="LatoWeb"/>
              </a:rPr>
              <a:t>elevant works(</a:t>
            </a:r>
            <a:r>
              <a:rPr lang="en-IN" sz="4800" dirty="0"/>
              <a:t>Citations):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8812-801A-71DB-FF21-057A7663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22431"/>
            <a:ext cx="9941319" cy="3719187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latin typeface="Noto Sans" panose="020B0502040204020203" pitchFamily="34" charset="0"/>
              </a:rPr>
              <a:t>Acheampong, F. A., </a:t>
            </a:r>
            <a:r>
              <a:rPr lang="en-US" sz="2000" dirty="0" err="1">
                <a:latin typeface="Noto Sans" panose="020B0502040204020203" pitchFamily="34" charset="0"/>
              </a:rPr>
              <a:t>Nunoo</a:t>
            </a:r>
            <a:r>
              <a:rPr lang="en-US" sz="2000" dirty="0">
                <a:latin typeface="Noto Sans" panose="020B0502040204020203" pitchFamily="34" charset="0"/>
              </a:rPr>
              <a:t>-Mensah, H., &amp; Chen, W. (2021). Transformer models for text-based emotion detection: A review of BERT-based approaches. Artificial Intelligence Review, 54, 5789–5829.</a:t>
            </a:r>
          </a:p>
          <a:p>
            <a:r>
              <a:rPr lang="en-US" sz="2000" dirty="0">
                <a:latin typeface="Noto Sans" panose="020B0502040204020203" pitchFamily="34" charset="0"/>
              </a:rPr>
              <a:t>Devlin, J., Chang, M.-W., Lee, K., &amp; Toutanova, K. (2018). BERT: Pre-training of Deep Bidirectional Transformers for Language Understanding. </a:t>
            </a:r>
            <a:r>
              <a:rPr lang="en-US" sz="2000" dirty="0" err="1">
                <a:latin typeface="Noto Sans" panose="020B0502040204020203" pitchFamily="34" charset="0"/>
              </a:rPr>
              <a:t>arXiv</a:t>
            </a:r>
            <a:r>
              <a:rPr lang="en-US" sz="2000" dirty="0">
                <a:latin typeface="Noto Sans" panose="020B0502040204020203" pitchFamily="34" charset="0"/>
              </a:rPr>
              <a:t> preprint arXiv:1810.04805.</a:t>
            </a:r>
          </a:p>
          <a:p>
            <a:r>
              <a:rPr lang="en-US" sz="2000" dirty="0">
                <a:latin typeface="Noto Sans" panose="020B0502040204020203" pitchFamily="34" charset="0"/>
              </a:rPr>
              <a:t>Liu, Y., Ott, M., Goyal, N., Du, J., Joshi, M., Chen, D., ... </a:t>
            </a:r>
            <a:r>
              <a:rPr lang="en-US" sz="2000" dirty="0" err="1">
                <a:latin typeface="Noto Sans" panose="020B0502040204020203" pitchFamily="34" charset="0"/>
              </a:rPr>
              <a:t>Stoyanov</a:t>
            </a:r>
            <a:r>
              <a:rPr lang="en-US" sz="2000" dirty="0">
                <a:latin typeface="Noto Sans" panose="020B0502040204020203" pitchFamily="34" charset="0"/>
              </a:rPr>
              <a:t>, V. (2019). </a:t>
            </a:r>
            <a:r>
              <a:rPr lang="en-US" sz="2000" dirty="0" err="1">
                <a:latin typeface="Noto Sans" panose="020B0502040204020203" pitchFamily="34" charset="0"/>
              </a:rPr>
              <a:t>RoBERTa</a:t>
            </a:r>
            <a:r>
              <a:rPr lang="en-US" sz="2000" dirty="0">
                <a:latin typeface="Noto Sans" panose="020B0502040204020203" pitchFamily="34" charset="0"/>
              </a:rPr>
              <a:t>: A Robustly Optimized BERT Approach. </a:t>
            </a:r>
            <a:r>
              <a:rPr lang="en-US" sz="2000" dirty="0" err="1">
                <a:latin typeface="Noto Sans" panose="020B0502040204020203" pitchFamily="34" charset="0"/>
              </a:rPr>
              <a:t>arXiv</a:t>
            </a:r>
            <a:r>
              <a:rPr lang="en-US" sz="2000" dirty="0">
                <a:latin typeface="Noto Sans" panose="020B0502040204020203" pitchFamily="34" charset="0"/>
              </a:rPr>
              <a:t> preprint arXiv:1907.11692.</a:t>
            </a:r>
          </a:p>
          <a:p>
            <a:r>
              <a:rPr lang="en-US" sz="2000" dirty="0">
                <a:latin typeface="Noto Sans" panose="020B0502040204020203" pitchFamily="34" charset="0"/>
              </a:rPr>
              <a:t>Saravia, E., Liu, H. C. T., Huang, Y. H., Wu, J., &amp; Chen, Y. S. (2018). Carer: Contextualized affect representations for emotion recognition. In Proceedings of the 2018 conference on empirical methods in natural language processing (pp. 3687-3697).</a:t>
            </a:r>
            <a:endParaRPr lang="en-IN" sz="2000" dirty="0">
              <a:latin typeface="Noto Sans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2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FA004-9CF1-A4E2-99F9-C6FD423A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Dataset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0B4C-15D9-84BB-64C5-C8B0EC2E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1" y="81280"/>
            <a:ext cx="7230796" cy="6654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ym typeface="Wingdings" panose="05000000000000000000" pitchFamily="2" charset="2"/>
              </a:rPr>
              <a:t>Emotion-labeled Corpora:</a:t>
            </a:r>
            <a:endParaRPr lang="en-US" sz="2400" b="1" u="sng" dirty="0"/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The dataset has the features like text, labels, </a:t>
            </a:r>
            <a:r>
              <a:rPr lang="en-US" sz="2000" dirty="0" err="1">
                <a:sym typeface="Wingdings" panose="05000000000000000000" pitchFamily="2" charset="2"/>
              </a:rPr>
              <a:t>Comment_id</a:t>
            </a:r>
            <a:r>
              <a:rPr lang="en-US" sz="2000" dirty="0">
                <a:sym typeface="Wingdings" panose="05000000000000000000" pitchFamily="2" charset="2"/>
              </a:rPr>
              <a:t>(Unique) and other features in the raw data.</a:t>
            </a:r>
          </a:p>
          <a:p>
            <a:pPr marL="0" indent="0">
              <a:buNone/>
            </a:pPr>
            <a:r>
              <a:rPr lang="en-US" sz="1900" b="1" u="sng" dirty="0">
                <a:sym typeface="Wingdings" panose="05000000000000000000" pitchFamily="2" charset="2"/>
              </a:rPr>
              <a:t>Labels : </a:t>
            </a:r>
            <a:r>
              <a:rPr lang="en-US" sz="2000" dirty="0">
                <a:sym typeface="Wingdings" panose="05000000000000000000" pitchFamily="2" charset="2"/>
              </a:rPr>
              <a:t>There are 27 labels and Neutral 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( </a:t>
            </a:r>
            <a:r>
              <a:rPr lang="en-US" sz="1900" dirty="0">
                <a:sym typeface="Wingdings" panose="05000000000000000000" pitchFamily="2" charset="2"/>
              </a:rPr>
              <a:t>Admiration, Amusement, Anger, Annoyance, Approval, Caring, Confusion, Curiosity, Desire, Disappointment, Disapproval, embarrassment, excitement, fear, gratitude, grief, joy, love, nervousness, optimism, pride, realization, relief, remorse, sadness, surprise, neutral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1900" b="1" u="sng" dirty="0">
                <a:sym typeface="Wingdings" panose="05000000000000000000" pitchFamily="2" charset="2"/>
              </a:rPr>
              <a:t>Size: </a:t>
            </a:r>
            <a:r>
              <a:rPr lang="en-US" sz="2000" dirty="0">
                <a:sym typeface="Wingdings" panose="05000000000000000000" pitchFamily="2" charset="2"/>
              </a:rPr>
              <a:t>54.3K rows.</a:t>
            </a:r>
          </a:p>
          <a:p>
            <a:pPr marL="0" indent="0">
              <a:buNone/>
            </a:pPr>
            <a:r>
              <a:rPr lang="en-US" sz="2000" b="1" u="sng" dirty="0">
                <a:sym typeface="Wingdings" panose="05000000000000000000" pitchFamily="2" charset="2"/>
              </a:rPr>
              <a:t>Emotion Categories: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All the 28 emotions has been categorized as </a:t>
            </a:r>
            <a:r>
              <a:rPr lang="en-US" sz="2000" i="1" dirty="0">
                <a:sym typeface="Wingdings" panose="05000000000000000000" pitchFamily="2" charset="2"/>
              </a:rPr>
              <a:t>Anger, Disgust, Fear, Joy, Sadness, Surprise and Neutral.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https://huggingface.co/datasets/go_emotions</a:t>
            </a:r>
            <a:endParaRPr lang="en-US" sz="20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6620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FA004-9CF1-A4E2-99F9-C6FD423A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0B4C-15D9-84BB-64C5-C8B0EC2E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319178"/>
            <a:ext cx="6555347" cy="587635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Algorithms:</a:t>
            </a:r>
          </a:p>
          <a:p>
            <a:pPr marL="0" indent="0">
              <a:buNone/>
            </a:pPr>
            <a:r>
              <a:rPr lang="en-US" sz="2400" b="1" u="sng" dirty="0"/>
              <a:t>Fine-tuning Algorithms:</a:t>
            </a:r>
          </a:p>
          <a:p>
            <a:r>
              <a:rPr lang="en-US" sz="2000" dirty="0"/>
              <a:t>Utilized fine-tuning techniques specific to each pre-trained encoder (BERT, </a:t>
            </a:r>
            <a:r>
              <a:rPr lang="en-US" sz="2000" dirty="0" err="1"/>
              <a:t>RoBERTa</a:t>
            </a:r>
            <a:r>
              <a:rPr lang="en-US" sz="2000" dirty="0"/>
              <a:t>) for optimal adaptation to emotion recognition tasks.</a:t>
            </a: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/>
              <a:t>Pre-trained Encoders:</a:t>
            </a:r>
          </a:p>
          <a:p>
            <a:r>
              <a:rPr lang="en-US" sz="2000" dirty="0"/>
              <a:t>BERT –Bidirectional Encoder Representations from Transformers.</a:t>
            </a:r>
          </a:p>
          <a:p>
            <a:r>
              <a:rPr lang="en-US" sz="2000" dirty="0" err="1"/>
              <a:t>RoBERTa</a:t>
            </a:r>
            <a:r>
              <a:rPr lang="en-US" sz="2000" dirty="0"/>
              <a:t>– Robustly optimized BERT approach.</a:t>
            </a:r>
          </a:p>
          <a:p>
            <a:pPr marL="0" indent="0">
              <a:buNone/>
            </a:pPr>
            <a:r>
              <a:rPr lang="en-US" sz="2000" b="1" u="sng" dirty="0"/>
              <a:t>Tools: </a:t>
            </a:r>
          </a:p>
          <a:p>
            <a:pPr marL="0" indent="0">
              <a:buNone/>
            </a:pPr>
            <a:r>
              <a:rPr lang="en-US" sz="2000" dirty="0"/>
              <a:t>Python, </a:t>
            </a:r>
            <a:r>
              <a:rPr lang="en-US" sz="2000" dirty="0" err="1"/>
              <a:t>Pytorch</a:t>
            </a:r>
            <a:r>
              <a:rPr lang="en-US" sz="2000" dirty="0"/>
              <a:t>, </a:t>
            </a:r>
            <a:r>
              <a:rPr lang="en-US" sz="2000" dirty="0" err="1"/>
              <a:t>beautifulSoup</a:t>
            </a:r>
            <a:r>
              <a:rPr lang="en-US" sz="2000" dirty="0"/>
              <a:t>, Emoji, </a:t>
            </a:r>
            <a:r>
              <a:rPr lang="en-US" sz="2000" dirty="0" err="1"/>
              <a:t>sklearn</a:t>
            </a:r>
            <a:r>
              <a:rPr lang="en-US" sz="2000" dirty="0"/>
              <a:t>, Hugging face Transformers.</a:t>
            </a:r>
          </a:p>
          <a:p>
            <a:pPr marL="0" indent="0">
              <a:buNone/>
            </a:pPr>
            <a:r>
              <a:rPr lang="en-US" sz="2000" b="1" u="sng" dirty="0"/>
              <a:t>Techniques: </a:t>
            </a:r>
          </a:p>
          <a:p>
            <a:pPr marL="0" indent="0">
              <a:buNone/>
            </a:pPr>
            <a:r>
              <a:rPr lang="en-US" sz="2000" dirty="0"/>
              <a:t>Tokenization, Data Loader, Defining Custom Dataset,  </a:t>
            </a:r>
            <a:r>
              <a:rPr lang="en-US" sz="2000" dirty="0" err="1"/>
              <a:t>Autocast</a:t>
            </a:r>
            <a:r>
              <a:rPr lang="en-US" sz="2000" dirty="0"/>
              <a:t>, Emotion Mapping, Contraction Mapping, Punctuations Handling, Misspelled words Handling, Cleaning text, Stop word removal, Lowercasing, Hyper parameter tuning, Optimization.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84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A8FC4-A97F-4CBD-76D2-D9366619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43657"/>
            <a:ext cx="4886960" cy="1956841"/>
          </a:xfrm>
        </p:spPr>
        <p:txBody>
          <a:bodyPr anchor="b">
            <a:normAutofit/>
          </a:bodyPr>
          <a:lstStyle/>
          <a:p>
            <a:r>
              <a:rPr lang="en-IN" sz="5400" b="0" i="0" dirty="0">
                <a:effectLst/>
                <a:latin typeface="LatoWeb"/>
              </a:rPr>
              <a:t>Evaluation Methodology</a:t>
            </a:r>
            <a:endParaRPr lang="en-IN" sz="5400" dirty="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870D-09B9-8B7E-16B7-BA968F2F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785360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Accuracy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F1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Precision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Recall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Classification 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ROC Curve.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AUC.</a:t>
            </a:r>
          </a:p>
        </p:txBody>
      </p:sp>
      <p:pic>
        <p:nvPicPr>
          <p:cNvPr id="5" name="Picture 4" descr="Three arrows on bullseye">
            <a:extLst>
              <a:ext uri="{FF2B5EF4-FFF2-40B4-BE49-F238E27FC236}">
                <a16:creationId xmlns:a16="http://schemas.microsoft.com/office/drawing/2014/main" id="{3671B2F7-50BF-4B89-FB72-8738752D2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" r="33843" b="2"/>
          <a:stretch/>
        </p:blipFill>
        <p:spPr>
          <a:xfrm>
            <a:off x="5781040" y="0"/>
            <a:ext cx="6410960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748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3786</TotalTime>
  <Words>749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LatoWeb</vt:lpstr>
      <vt:lpstr>Noto Sans</vt:lpstr>
      <vt:lpstr>Söhne</vt:lpstr>
      <vt:lpstr>Office Theme</vt:lpstr>
      <vt:lpstr> Group – 12 The EmoTech Team</vt:lpstr>
      <vt:lpstr>Project Topic</vt:lpstr>
      <vt:lpstr>Project Objectives</vt:lpstr>
      <vt:lpstr>Statement of Value</vt:lpstr>
      <vt:lpstr>Review of the state of the art</vt:lpstr>
      <vt:lpstr>Relevant works(Citations):</vt:lpstr>
      <vt:lpstr>Dataset </vt:lpstr>
      <vt:lpstr>Models</vt:lpstr>
      <vt:lpstr>Evaluation Methodology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 in the Text using RNNs and BERT</dc:title>
  <dc:creator>yadagiri anjali</dc:creator>
  <cp:lastModifiedBy>Chimbili, Sireesha</cp:lastModifiedBy>
  <cp:revision>20</cp:revision>
  <dcterms:created xsi:type="dcterms:W3CDTF">2023-10-28T18:06:57Z</dcterms:created>
  <dcterms:modified xsi:type="dcterms:W3CDTF">2023-11-27T23:23:19Z</dcterms:modified>
</cp:coreProperties>
</file>