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4" r:id="rId3"/>
    <p:sldId id="265" r:id="rId4"/>
    <p:sldId id="274" r:id="rId5"/>
    <p:sldId id="266" r:id="rId6"/>
    <p:sldId id="273" r:id="rId7"/>
    <p:sldId id="267" r:id="rId8"/>
    <p:sldId id="268" r:id="rId9"/>
    <p:sldId id="269" r:id="rId10"/>
    <p:sldId id="270" r:id="rId11"/>
    <p:sldId id="26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FEA6DD-52F7-4ABD-8339-A33399FCE49F}" type="datetimeFigureOut">
              <a:rPr lang="en-IN" smtClean="0"/>
              <a:t>17-03-2025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D431F-1B60-4137-878C-9611D0C54A95}" type="slidenum">
              <a:rPr lang="en-IN" smtClean="0"/>
              <a:t>‹#›</a:t>
            </a:fld>
            <a:endParaRPr lang="en-IN"/>
          </a:p>
        </p:txBody>
      </p:sp>
    </p:spTree>
    <p:extLst>
      <p:ext uri="{BB962C8B-B14F-4D97-AF65-F5344CB8AC3E}">
        <p14:creationId xmlns:p14="http://schemas.microsoft.com/office/powerpoint/2010/main" val="2940323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D5D431F-1B60-4137-878C-9611D0C54A95}" type="slidenum">
              <a:rPr lang="en-IN" smtClean="0"/>
              <a:t>1</a:t>
            </a:fld>
            <a:endParaRPr lang="en-IN"/>
          </a:p>
        </p:txBody>
      </p:sp>
    </p:spTree>
    <p:extLst>
      <p:ext uri="{BB962C8B-B14F-4D97-AF65-F5344CB8AC3E}">
        <p14:creationId xmlns:p14="http://schemas.microsoft.com/office/powerpoint/2010/main" val="1874072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D5D431F-1B60-4137-878C-9611D0C54A95}" type="slidenum">
              <a:rPr lang="en-IN" smtClean="0"/>
              <a:t>6</a:t>
            </a:fld>
            <a:endParaRPr lang="en-IN"/>
          </a:p>
        </p:txBody>
      </p:sp>
    </p:spTree>
    <p:extLst>
      <p:ext uri="{BB962C8B-B14F-4D97-AF65-F5344CB8AC3E}">
        <p14:creationId xmlns:p14="http://schemas.microsoft.com/office/powerpoint/2010/main" val="745020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B7B82-3D97-0C8F-6728-656267FBF9B8}"/>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E1D81C52-AE45-C979-70FE-630BEA09015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43581A-FE48-5741-69B3-60A2BC7F3F4C}"/>
              </a:ext>
            </a:extLst>
          </p:cNvPr>
          <p:cNvSpPr>
            <a:spLocks noGrp="1"/>
          </p:cNvSpPr>
          <p:nvPr>
            <p:ph type="dt" sz="half" idx="10"/>
          </p:nvPr>
        </p:nvSpPr>
        <p:spPr/>
        <p:txBody>
          <a:bodyPr/>
          <a:lstStyle/>
          <a:p>
            <a:fld id="{F98614FF-883F-476F-B81D-D5C7F703CD62}" type="datetimeFigureOut">
              <a:rPr lang="en-IN" smtClean="0"/>
              <a:t>17-03-2025</a:t>
            </a:fld>
            <a:endParaRPr lang="en-IN"/>
          </a:p>
        </p:txBody>
      </p:sp>
      <p:sp>
        <p:nvSpPr>
          <p:cNvPr id="5" name="Footer Placeholder 4">
            <a:extLst>
              <a:ext uri="{FF2B5EF4-FFF2-40B4-BE49-F238E27FC236}">
                <a16:creationId xmlns:a16="http://schemas.microsoft.com/office/drawing/2014/main" id="{E646DF5F-6612-B676-D39C-BB796E9D34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5B6DE9-68EB-FE54-FA3A-C1A5AC5C0FA4}"/>
              </a:ext>
            </a:extLst>
          </p:cNvPr>
          <p:cNvSpPr>
            <a:spLocks noGrp="1"/>
          </p:cNvSpPr>
          <p:nvPr>
            <p:ph type="sldNum" sz="quarter" idx="12"/>
          </p:nvPr>
        </p:nvSpPr>
        <p:spPr/>
        <p:txBody>
          <a:bodyPr/>
          <a:lstStyle/>
          <a:p>
            <a:fld id="{31958867-1DDC-4412-8EC2-97F2AFA60749}" type="slidenum">
              <a:rPr lang="en-IN" smtClean="0"/>
              <a:t>‹#›</a:t>
            </a:fld>
            <a:endParaRPr lang="en-IN"/>
          </a:p>
        </p:txBody>
      </p:sp>
    </p:spTree>
    <p:extLst>
      <p:ext uri="{BB962C8B-B14F-4D97-AF65-F5344CB8AC3E}">
        <p14:creationId xmlns:p14="http://schemas.microsoft.com/office/powerpoint/2010/main" val="27600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049C4-8CA9-3495-6F8F-E7844B72361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042428-918B-4C18-CD97-32F6C7DEE5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62CA6D-5146-7CC8-09C8-5045056F3529}"/>
              </a:ext>
            </a:extLst>
          </p:cNvPr>
          <p:cNvSpPr>
            <a:spLocks noGrp="1"/>
          </p:cNvSpPr>
          <p:nvPr>
            <p:ph type="dt" sz="half" idx="10"/>
          </p:nvPr>
        </p:nvSpPr>
        <p:spPr/>
        <p:txBody>
          <a:bodyPr/>
          <a:lstStyle/>
          <a:p>
            <a:fld id="{F98614FF-883F-476F-B81D-D5C7F703CD62}" type="datetimeFigureOut">
              <a:rPr lang="en-IN" smtClean="0"/>
              <a:t>17-03-2025</a:t>
            </a:fld>
            <a:endParaRPr lang="en-IN"/>
          </a:p>
        </p:txBody>
      </p:sp>
      <p:sp>
        <p:nvSpPr>
          <p:cNvPr id="5" name="Footer Placeholder 4">
            <a:extLst>
              <a:ext uri="{FF2B5EF4-FFF2-40B4-BE49-F238E27FC236}">
                <a16:creationId xmlns:a16="http://schemas.microsoft.com/office/drawing/2014/main" id="{C9EF218A-2267-155E-B354-CFCDF34509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2E5293-CA8F-C2FF-660B-AE8F54713686}"/>
              </a:ext>
            </a:extLst>
          </p:cNvPr>
          <p:cNvSpPr>
            <a:spLocks noGrp="1"/>
          </p:cNvSpPr>
          <p:nvPr>
            <p:ph type="sldNum" sz="quarter" idx="12"/>
          </p:nvPr>
        </p:nvSpPr>
        <p:spPr/>
        <p:txBody>
          <a:bodyPr/>
          <a:lstStyle/>
          <a:p>
            <a:fld id="{31958867-1DDC-4412-8EC2-97F2AFA60749}" type="slidenum">
              <a:rPr lang="en-IN" smtClean="0"/>
              <a:t>‹#›</a:t>
            </a:fld>
            <a:endParaRPr lang="en-IN"/>
          </a:p>
        </p:txBody>
      </p:sp>
    </p:spTree>
    <p:extLst>
      <p:ext uri="{BB962C8B-B14F-4D97-AF65-F5344CB8AC3E}">
        <p14:creationId xmlns:p14="http://schemas.microsoft.com/office/powerpoint/2010/main" val="3315786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C75800-2C66-36C6-8DF2-95820B1F01D2}"/>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6E60B3-DDBC-7E6E-AFDF-C1785740E87D}"/>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073286-2F2B-8D9C-F517-8F5FC26BC0E4}"/>
              </a:ext>
            </a:extLst>
          </p:cNvPr>
          <p:cNvSpPr>
            <a:spLocks noGrp="1"/>
          </p:cNvSpPr>
          <p:nvPr>
            <p:ph type="dt" sz="half" idx="10"/>
          </p:nvPr>
        </p:nvSpPr>
        <p:spPr/>
        <p:txBody>
          <a:bodyPr/>
          <a:lstStyle/>
          <a:p>
            <a:fld id="{F98614FF-883F-476F-B81D-D5C7F703CD62}" type="datetimeFigureOut">
              <a:rPr lang="en-IN" smtClean="0"/>
              <a:t>17-03-2025</a:t>
            </a:fld>
            <a:endParaRPr lang="en-IN"/>
          </a:p>
        </p:txBody>
      </p:sp>
      <p:sp>
        <p:nvSpPr>
          <p:cNvPr id="5" name="Footer Placeholder 4">
            <a:extLst>
              <a:ext uri="{FF2B5EF4-FFF2-40B4-BE49-F238E27FC236}">
                <a16:creationId xmlns:a16="http://schemas.microsoft.com/office/drawing/2014/main" id="{8141DF3E-AD03-ADE8-7118-AA1D9A22DA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CF27F5-B8AD-A5B5-D690-00DEBF8485D1}"/>
              </a:ext>
            </a:extLst>
          </p:cNvPr>
          <p:cNvSpPr>
            <a:spLocks noGrp="1"/>
          </p:cNvSpPr>
          <p:nvPr>
            <p:ph type="sldNum" sz="quarter" idx="12"/>
          </p:nvPr>
        </p:nvSpPr>
        <p:spPr/>
        <p:txBody>
          <a:bodyPr/>
          <a:lstStyle/>
          <a:p>
            <a:fld id="{31958867-1DDC-4412-8EC2-97F2AFA60749}" type="slidenum">
              <a:rPr lang="en-IN" smtClean="0"/>
              <a:t>‹#›</a:t>
            </a:fld>
            <a:endParaRPr lang="en-IN"/>
          </a:p>
        </p:txBody>
      </p:sp>
    </p:spTree>
    <p:extLst>
      <p:ext uri="{BB962C8B-B14F-4D97-AF65-F5344CB8AC3E}">
        <p14:creationId xmlns:p14="http://schemas.microsoft.com/office/powerpoint/2010/main" val="3480993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B5FEF-2920-FE75-BD31-BE008DFBD8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E9927A-8F6B-A8EB-8EEB-9ABB0BE307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E15E68-0841-A5C6-7500-7ED01C9C7BB0}"/>
              </a:ext>
            </a:extLst>
          </p:cNvPr>
          <p:cNvSpPr>
            <a:spLocks noGrp="1"/>
          </p:cNvSpPr>
          <p:nvPr>
            <p:ph type="dt" sz="half" idx="10"/>
          </p:nvPr>
        </p:nvSpPr>
        <p:spPr/>
        <p:txBody>
          <a:bodyPr/>
          <a:lstStyle/>
          <a:p>
            <a:fld id="{F98614FF-883F-476F-B81D-D5C7F703CD62}" type="datetimeFigureOut">
              <a:rPr lang="en-IN" smtClean="0"/>
              <a:t>17-03-2025</a:t>
            </a:fld>
            <a:endParaRPr lang="en-IN"/>
          </a:p>
        </p:txBody>
      </p:sp>
      <p:sp>
        <p:nvSpPr>
          <p:cNvPr id="5" name="Footer Placeholder 4">
            <a:extLst>
              <a:ext uri="{FF2B5EF4-FFF2-40B4-BE49-F238E27FC236}">
                <a16:creationId xmlns:a16="http://schemas.microsoft.com/office/drawing/2014/main" id="{E0222766-C364-58A0-8656-47514317E0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160B9C-26F4-21FF-69EF-DE90753F2CBD}"/>
              </a:ext>
            </a:extLst>
          </p:cNvPr>
          <p:cNvSpPr>
            <a:spLocks noGrp="1"/>
          </p:cNvSpPr>
          <p:nvPr>
            <p:ph type="sldNum" sz="quarter" idx="12"/>
          </p:nvPr>
        </p:nvSpPr>
        <p:spPr/>
        <p:txBody>
          <a:bodyPr/>
          <a:lstStyle/>
          <a:p>
            <a:fld id="{31958867-1DDC-4412-8EC2-97F2AFA60749}" type="slidenum">
              <a:rPr lang="en-IN" smtClean="0"/>
              <a:t>‹#›</a:t>
            </a:fld>
            <a:endParaRPr lang="en-IN"/>
          </a:p>
        </p:txBody>
      </p:sp>
    </p:spTree>
    <p:extLst>
      <p:ext uri="{BB962C8B-B14F-4D97-AF65-F5344CB8AC3E}">
        <p14:creationId xmlns:p14="http://schemas.microsoft.com/office/powerpoint/2010/main" val="64594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54A35-FB5B-0287-FE44-4E269EF23AB0}"/>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C571117-1977-2F2D-2760-12A06014C6E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C4201F-FEC1-F97B-BB29-EB5BB795FD54}"/>
              </a:ext>
            </a:extLst>
          </p:cNvPr>
          <p:cNvSpPr>
            <a:spLocks noGrp="1"/>
          </p:cNvSpPr>
          <p:nvPr>
            <p:ph type="dt" sz="half" idx="10"/>
          </p:nvPr>
        </p:nvSpPr>
        <p:spPr/>
        <p:txBody>
          <a:bodyPr/>
          <a:lstStyle/>
          <a:p>
            <a:fld id="{F98614FF-883F-476F-B81D-D5C7F703CD62}" type="datetimeFigureOut">
              <a:rPr lang="en-IN" smtClean="0"/>
              <a:t>17-03-2025</a:t>
            </a:fld>
            <a:endParaRPr lang="en-IN"/>
          </a:p>
        </p:txBody>
      </p:sp>
      <p:sp>
        <p:nvSpPr>
          <p:cNvPr id="5" name="Footer Placeholder 4">
            <a:extLst>
              <a:ext uri="{FF2B5EF4-FFF2-40B4-BE49-F238E27FC236}">
                <a16:creationId xmlns:a16="http://schemas.microsoft.com/office/drawing/2014/main" id="{DFE43D5B-0D53-A1EC-D8B5-382F024D91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636106-296C-8722-337F-62D3CCF6DBE0}"/>
              </a:ext>
            </a:extLst>
          </p:cNvPr>
          <p:cNvSpPr>
            <a:spLocks noGrp="1"/>
          </p:cNvSpPr>
          <p:nvPr>
            <p:ph type="sldNum" sz="quarter" idx="12"/>
          </p:nvPr>
        </p:nvSpPr>
        <p:spPr/>
        <p:txBody>
          <a:bodyPr/>
          <a:lstStyle/>
          <a:p>
            <a:fld id="{31958867-1DDC-4412-8EC2-97F2AFA60749}" type="slidenum">
              <a:rPr lang="en-IN" smtClean="0"/>
              <a:t>‹#›</a:t>
            </a:fld>
            <a:endParaRPr lang="en-IN"/>
          </a:p>
        </p:txBody>
      </p:sp>
    </p:spTree>
    <p:extLst>
      <p:ext uri="{BB962C8B-B14F-4D97-AF65-F5344CB8AC3E}">
        <p14:creationId xmlns:p14="http://schemas.microsoft.com/office/powerpoint/2010/main" val="3788613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14D7F-F555-0EF3-BFF3-0107973492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4941C8-4292-D711-D1B2-1285AFE219DA}"/>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EEA8FCD-F6D6-88BB-AF9E-408AD478D869}"/>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8A0F86F-D159-7B5E-30DE-C3513D33ADA7}"/>
              </a:ext>
            </a:extLst>
          </p:cNvPr>
          <p:cNvSpPr>
            <a:spLocks noGrp="1"/>
          </p:cNvSpPr>
          <p:nvPr>
            <p:ph type="dt" sz="half" idx="10"/>
          </p:nvPr>
        </p:nvSpPr>
        <p:spPr/>
        <p:txBody>
          <a:bodyPr/>
          <a:lstStyle/>
          <a:p>
            <a:fld id="{F98614FF-883F-476F-B81D-D5C7F703CD62}" type="datetimeFigureOut">
              <a:rPr lang="en-IN" smtClean="0"/>
              <a:t>17-03-2025</a:t>
            </a:fld>
            <a:endParaRPr lang="en-IN"/>
          </a:p>
        </p:txBody>
      </p:sp>
      <p:sp>
        <p:nvSpPr>
          <p:cNvPr id="6" name="Footer Placeholder 5">
            <a:extLst>
              <a:ext uri="{FF2B5EF4-FFF2-40B4-BE49-F238E27FC236}">
                <a16:creationId xmlns:a16="http://schemas.microsoft.com/office/drawing/2014/main" id="{F5880279-1344-C876-A337-92B02C17EC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B1E953-AABA-A5B7-1072-43E88499F416}"/>
              </a:ext>
            </a:extLst>
          </p:cNvPr>
          <p:cNvSpPr>
            <a:spLocks noGrp="1"/>
          </p:cNvSpPr>
          <p:nvPr>
            <p:ph type="sldNum" sz="quarter" idx="12"/>
          </p:nvPr>
        </p:nvSpPr>
        <p:spPr/>
        <p:txBody>
          <a:bodyPr/>
          <a:lstStyle/>
          <a:p>
            <a:fld id="{31958867-1DDC-4412-8EC2-97F2AFA60749}" type="slidenum">
              <a:rPr lang="en-IN" smtClean="0"/>
              <a:t>‹#›</a:t>
            </a:fld>
            <a:endParaRPr lang="en-IN"/>
          </a:p>
        </p:txBody>
      </p:sp>
    </p:spTree>
    <p:extLst>
      <p:ext uri="{BB962C8B-B14F-4D97-AF65-F5344CB8AC3E}">
        <p14:creationId xmlns:p14="http://schemas.microsoft.com/office/powerpoint/2010/main" val="2451805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0665D-412B-4CE5-4926-FC1017F7DB04}"/>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95A980-C709-7CDB-6643-AA7D4F51EB5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FA05704-E141-3AAE-4E84-6544629E4830}"/>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B5B3C96-8196-6218-EA9F-9A26146B9F4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3E75FBA-9B40-9432-511B-EDA893378D8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6010165-B4CD-8058-5A7D-C1E2473782F1}"/>
              </a:ext>
            </a:extLst>
          </p:cNvPr>
          <p:cNvSpPr>
            <a:spLocks noGrp="1"/>
          </p:cNvSpPr>
          <p:nvPr>
            <p:ph type="dt" sz="half" idx="10"/>
          </p:nvPr>
        </p:nvSpPr>
        <p:spPr/>
        <p:txBody>
          <a:bodyPr/>
          <a:lstStyle/>
          <a:p>
            <a:fld id="{F98614FF-883F-476F-B81D-D5C7F703CD62}" type="datetimeFigureOut">
              <a:rPr lang="en-IN" smtClean="0"/>
              <a:t>17-03-2025</a:t>
            </a:fld>
            <a:endParaRPr lang="en-IN"/>
          </a:p>
        </p:txBody>
      </p:sp>
      <p:sp>
        <p:nvSpPr>
          <p:cNvPr id="8" name="Footer Placeholder 7">
            <a:extLst>
              <a:ext uri="{FF2B5EF4-FFF2-40B4-BE49-F238E27FC236}">
                <a16:creationId xmlns:a16="http://schemas.microsoft.com/office/drawing/2014/main" id="{094881CC-CF60-CE0E-BC06-103341D0EF6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39D50F4-5BA4-ADA4-38C4-C93F62BB3641}"/>
              </a:ext>
            </a:extLst>
          </p:cNvPr>
          <p:cNvSpPr>
            <a:spLocks noGrp="1"/>
          </p:cNvSpPr>
          <p:nvPr>
            <p:ph type="sldNum" sz="quarter" idx="12"/>
          </p:nvPr>
        </p:nvSpPr>
        <p:spPr/>
        <p:txBody>
          <a:bodyPr/>
          <a:lstStyle/>
          <a:p>
            <a:fld id="{31958867-1DDC-4412-8EC2-97F2AFA60749}" type="slidenum">
              <a:rPr lang="en-IN" smtClean="0"/>
              <a:t>‹#›</a:t>
            </a:fld>
            <a:endParaRPr lang="en-IN"/>
          </a:p>
        </p:txBody>
      </p:sp>
    </p:spTree>
    <p:extLst>
      <p:ext uri="{BB962C8B-B14F-4D97-AF65-F5344CB8AC3E}">
        <p14:creationId xmlns:p14="http://schemas.microsoft.com/office/powerpoint/2010/main" val="1288403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42AEF-51A7-C445-1BC8-29A1808927C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2A38503-7B97-AB1D-9277-FED58B7A8603}"/>
              </a:ext>
            </a:extLst>
          </p:cNvPr>
          <p:cNvSpPr>
            <a:spLocks noGrp="1"/>
          </p:cNvSpPr>
          <p:nvPr>
            <p:ph type="dt" sz="half" idx="10"/>
          </p:nvPr>
        </p:nvSpPr>
        <p:spPr/>
        <p:txBody>
          <a:bodyPr/>
          <a:lstStyle/>
          <a:p>
            <a:fld id="{F98614FF-883F-476F-B81D-D5C7F703CD62}" type="datetimeFigureOut">
              <a:rPr lang="en-IN" smtClean="0"/>
              <a:t>17-03-2025</a:t>
            </a:fld>
            <a:endParaRPr lang="en-IN"/>
          </a:p>
        </p:txBody>
      </p:sp>
      <p:sp>
        <p:nvSpPr>
          <p:cNvPr id="4" name="Footer Placeholder 3">
            <a:extLst>
              <a:ext uri="{FF2B5EF4-FFF2-40B4-BE49-F238E27FC236}">
                <a16:creationId xmlns:a16="http://schemas.microsoft.com/office/drawing/2014/main" id="{ABCA72C5-50F3-0E5A-92BA-F6929222BF0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9A6606B-2FEB-4AE3-6B45-87F8DAF04F62}"/>
              </a:ext>
            </a:extLst>
          </p:cNvPr>
          <p:cNvSpPr>
            <a:spLocks noGrp="1"/>
          </p:cNvSpPr>
          <p:nvPr>
            <p:ph type="sldNum" sz="quarter" idx="12"/>
          </p:nvPr>
        </p:nvSpPr>
        <p:spPr/>
        <p:txBody>
          <a:bodyPr/>
          <a:lstStyle/>
          <a:p>
            <a:fld id="{31958867-1DDC-4412-8EC2-97F2AFA60749}" type="slidenum">
              <a:rPr lang="en-IN" smtClean="0"/>
              <a:t>‹#›</a:t>
            </a:fld>
            <a:endParaRPr lang="en-IN"/>
          </a:p>
        </p:txBody>
      </p:sp>
    </p:spTree>
    <p:extLst>
      <p:ext uri="{BB962C8B-B14F-4D97-AF65-F5344CB8AC3E}">
        <p14:creationId xmlns:p14="http://schemas.microsoft.com/office/powerpoint/2010/main" val="832743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1B50D2-8061-F6BB-5CC8-F792800BC163}"/>
              </a:ext>
            </a:extLst>
          </p:cNvPr>
          <p:cNvSpPr>
            <a:spLocks noGrp="1"/>
          </p:cNvSpPr>
          <p:nvPr>
            <p:ph type="dt" sz="half" idx="10"/>
          </p:nvPr>
        </p:nvSpPr>
        <p:spPr/>
        <p:txBody>
          <a:bodyPr/>
          <a:lstStyle/>
          <a:p>
            <a:fld id="{F98614FF-883F-476F-B81D-D5C7F703CD62}" type="datetimeFigureOut">
              <a:rPr lang="en-IN" smtClean="0"/>
              <a:t>17-03-2025</a:t>
            </a:fld>
            <a:endParaRPr lang="en-IN"/>
          </a:p>
        </p:txBody>
      </p:sp>
      <p:sp>
        <p:nvSpPr>
          <p:cNvPr id="3" name="Footer Placeholder 2">
            <a:extLst>
              <a:ext uri="{FF2B5EF4-FFF2-40B4-BE49-F238E27FC236}">
                <a16:creationId xmlns:a16="http://schemas.microsoft.com/office/drawing/2014/main" id="{E0C9F812-A2AF-44B2-F2D3-A6170847EC8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86D4E4E-13D8-B273-0114-91458C92D180}"/>
              </a:ext>
            </a:extLst>
          </p:cNvPr>
          <p:cNvSpPr>
            <a:spLocks noGrp="1"/>
          </p:cNvSpPr>
          <p:nvPr>
            <p:ph type="sldNum" sz="quarter" idx="12"/>
          </p:nvPr>
        </p:nvSpPr>
        <p:spPr/>
        <p:txBody>
          <a:bodyPr/>
          <a:lstStyle/>
          <a:p>
            <a:fld id="{31958867-1DDC-4412-8EC2-97F2AFA60749}" type="slidenum">
              <a:rPr lang="en-IN" smtClean="0"/>
              <a:t>‹#›</a:t>
            </a:fld>
            <a:endParaRPr lang="en-IN"/>
          </a:p>
        </p:txBody>
      </p:sp>
    </p:spTree>
    <p:extLst>
      <p:ext uri="{BB962C8B-B14F-4D97-AF65-F5344CB8AC3E}">
        <p14:creationId xmlns:p14="http://schemas.microsoft.com/office/powerpoint/2010/main" val="3316305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6A986-F86F-EB53-F991-566018E3297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510ECD-01AB-05C2-7C42-131238D96DA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2D868D-92C5-42A2-80E3-B6A2CA2F065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CE506B7-B7C9-689F-A231-4EB33AFD094E}"/>
              </a:ext>
            </a:extLst>
          </p:cNvPr>
          <p:cNvSpPr>
            <a:spLocks noGrp="1"/>
          </p:cNvSpPr>
          <p:nvPr>
            <p:ph type="dt" sz="half" idx="10"/>
          </p:nvPr>
        </p:nvSpPr>
        <p:spPr/>
        <p:txBody>
          <a:bodyPr/>
          <a:lstStyle/>
          <a:p>
            <a:fld id="{F98614FF-883F-476F-B81D-D5C7F703CD62}" type="datetimeFigureOut">
              <a:rPr lang="en-IN" smtClean="0"/>
              <a:t>17-03-2025</a:t>
            </a:fld>
            <a:endParaRPr lang="en-IN"/>
          </a:p>
        </p:txBody>
      </p:sp>
      <p:sp>
        <p:nvSpPr>
          <p:cNvPr id="6" name="Footer Placeholder 5">
            <a:extLst>
              <a:ext uri="{FF2B5EF4-FFF2-40B4-BE49-F238E27FC236}">
                <a16:creationId xmlns:a16="http://schemas.microsoft.com/office/drawing/2014/main" id="{1F53BB81-50EC-0937-3BA5-5FD23CF514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A9DD15-7D78-A61E-43A2-2004D6E32B33}"/>
              </a:ext>
            </a:extLst>
          </p:cNvPr>
          <p:cNvSpPr>
            <a:spLocks noGrp="1"/>
          </p:cNvSpPr>
          <p:nvPr>
            <p:ph type="sldNum" sz="quarter" idx="12"/>
          </p:nvPr>
        </p:nvSpPr>
        <p:spPr/>
        <p:txBody>
          <a:bodyPr/>
          <a:lstStyle/>
          <a:p>
            <a:fld id="{31958867-1DDC-4412-8EC2-97F2AFA60749}" type="slidenum">
              <a:rPr lang="en-IN" smtClean="0"/>
              <a:t>‹#›</a:t>
            </a:fld>
            <a:endParaRPr lang="en-IN"/>
          </a:p>
        </p:txBody>
      </p:sp>
    </p:spTree>
    <p:extLst>
      <p:ext uri="{BB962C8B-B14F-4D97-AF65-F5344CB8AC3E}">
        <p14:creationId xmlns:p14="http://schemas.microsoft.com/office/powerpoint/2010/main" val="1447508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3D91B-546D-662B-EC3B-F9153AF9D56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4A7E379-D591-232C-51D8-B0BD5C9B0A04}"/>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312FE267-7F02-2F94-CE52-F95E90740F8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00091C5-D54D-B35C-671E-78EB83EE50C6}"/>
              </a:ext>
            </a:extLst>
          </p:cNvPr>
          <p:cNvSpPr>
            <a:spLocks noGrp="1"/>
          </p:cNvSpPr>
          <p:nvPr>
            <p:ph type="dt" sz="half" idx="10"/>
          </p:nvPr>
        </p:nvSpPr>
        <p:spPr/>
        <p:txBody>
          <a:bodyPr/>
          <a:lstStyle/>
          <a:p>
            <a:fld id="{F98614FF-883F-476F-B81D-D5C7F703CD62}" type="datetimeFigureOut">
              <a:rPr lang="en-IN" smtClean="0"/>
              <a:t>17-03-2025</a:t>
            </a:fld>
            <a:endParaRPr lang="en-IN"/>
          </a:p>
        </p:txBody>
      </p:sp>
      <p:sp>
        <p:nvSpPr>
          <p:cNvPr id="6" name="Footer Placeholder 5">
            <a:extLst>
              <a:ext uri="{FF2B5EF4-FFF2-40B4-BE49-F238E27FC236}">
                <a16:creationId xmlns:a16="http://schemas.microsoft.com/office/drawing/2014/main" id="{48012375-C527-7E0F-4970-2DF9BAA9EF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C641D6-F781-E90A-BE22-33AEADE73ACE}"/>
              </a:ext>
            </a:extLst>
          </p:cNvPr>
          <p:cNvSpPr>
            <a:spLocks noGrp="1"/>
          </p:cNvSpPr>
          <p:nvPr>
            <p:ph type="sldNum" sz="quarter" idx="12"/>
          </p:nvPr>
        </p:nvSpPr>
        <p:spPr/>
        <p:txBody>
          <a:bodyPr/>
          <a:lstStyle/>
          <a:p>
            <a:fld id="{31958867-1DDC-4412-8EC2-97F2AFA60749}" type="slidenum">
              <a:rPr lang="en-IN" smtClean="0"/>
              <a:t>‹#›</a:t>
            </a:fld>
            <a:endParaRPr lang="en-IN"/>
          </a:p>
        </p:txBody>
      </p:sp>
    </p:spTree>
    <p:extLst>
      <p:ext uri="{BB962C8B-B14F-4D97-AF65-F5344CB8AC3E}">
        <p14:creationId xmlns:p14="http://schemas.microsoft.com/office/powerpoint/2010/main" val="718206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9412E8-C2B2-07D3-4DE2-A518BE27968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CBBB72-3F9E-4945-41FE-51441C19E3D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C31827-7F9A-52F3-9647-1DC3B822E68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98614FF-883F-476F-B81D-D5C7F703CD62}" type="datetimeFigureOut">
              <a:rPr lang="en-IN" smtClean="0"/>
              <a:t>17-03-2025</a:t>
            </a:fld>
            <a:endParaRPr lang="en-IN"/>
          </a:p>
        </p:txBody>
      </p:sp>
      <p:sp>
        <p:nvSpPr>
          <p:cNvPr id="5" name="Footer Placeholder 4">
            <a:extLst>
              <a:ext uri="{FF2B5EF4-FFF2-40B4-BE49-F238E27FC236}">
                <a16:creationId xmlns:a16="http://schemas.microsoft.com/office/drawing/2014/main" id="{C85B78BF-25EE-99F8-3835-7A02DE7C05E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C529579-5855-3BE5-8017-E4CCCF062FB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1958867-1DDC-4412-8EC2-97F2AFA60749}" type="slidenum">
              <a:rPr lang="en-IN" smtClean="0"/>
              <a:t>‹#›</a:t>
            </a:fld>
            <a:endParaRPr lang="en-IN"/>
          </a:p>
        </p:txBody>
      </p:sp>
    </p:spTree>
    <p:extLst>
      <p:ext uri="{BB962C8B-B14F-4D97-AF65-F5344CB8AC3E}">
        <p14:creationId xmlns:p14="http://schemas.microsoft.com/office/powerpoint/2010/main" val="760562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3F7C7-6A74-AB5B-8099-8E05F2195942}"/>
              </a:ext>
            </a:extLst>
          </p:cNvPr>
          <p:cNvSpPr>
            <a:spLocks noGrp="1"/>
          </p:cNvSpPr>
          <p:nvPr>
            <p:ph type="ctrTitle"/>
          </p:nvPr>
        </p:nvSpPr>
        <p:spPr>
          <a:xfrm>
            <a:off x="374196" y="28485"/>
            <a:ext cx="8486775" cy="876210"/>
          </a:xfrm>
        </p:spPr>
        <p:txBody>
          <a:bodyPr>
            <a:noAutofit/>
          </a:bodyPr>
          <a:lstStyle/>
          <a:p>
            <a:pPr>
              <a:lnSpc>
                <a:spcPct val="100000"/>
              </a:lnSpc>
            </a:pP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mart Mini Cafe</a:t>
            </a:r>
          </a:p>
        </p:txBody>
      </p:sp>
      <p:sp>
        <p:nvSpPr>
          <p:cNvPr id="3" name="Subtitle 2">
            <a:extLst>
              <a:ext uri="{FF2B5EF4-FFF2-40B4-BE49-F238E27FC236}">
                <a16:creationId xmlns:a16="http://schemas.microsoft.com/office/drawing/2014/main" id="{70177E3A-69B5-5D0E-91D3-C5DE9FAF57AC}"/>
              </a:ext>
            </a:extLst>
          </p:cNvPr>
          <p:cNvSpPr>
            <a:spLocks noGrp="1"/>
          </p:cNvSpPr>
          <p:nvPr>
            <p:ph type="subTitle" idx="1"/>
          </p:nvPr>
        </p:nvSpPr>
        <p:spPr>
          <a:xfrm>
            <a:off x="4572000" y="3731676"/>
            <a:ext cx="4288971" cy="1907123"/>
          </a:xfrm>
        </p:spPr>
        <p:txBody>
          <a:bodyPr>
            <a:normAutofit/>
          </a:bodyPr>
          <a:lstStyle/>
          <a:p>
            <a:pPr>
              <a:lnSpc>
                <a:spcPct val="100000"/>
              </a:lnSpc>
              <a:spcBef>
                <a:spcPts val="0"/>
              </a:spcBef>
            </a:pPr>
            <a:r>
              <a:rPr lang="en-IN" sz="2400" b="1" dirty="0">
                <a:latin typeface="Times New Roman" panose="02020603050405020304" pitchFamily="18" charset="0"/>
                <a:cs typeface="Times New Roman" panose="02020603050405020304" pitchFamily="18" charset="0"/>
              </a:rPr>
              <a:t>Presented By</a:t>
            </a:r>
          </a:p>
          <a:p>
            <a:pPr algn="l">
              <a:lnSpc>
                <a:spcPct val="100000"/>
              </a:lnSpc>
              <a:spcBef>
                <a:spcPts val="0"/>
              </a:spcBef>
            </a:pPr>
            <a:r>
              <a:rPr lang="en-IN" sz="2200" dirty="0" err="1">
                <a:latin typeface="Times New Roman" panose="02020603050405020304" pitchFamily="18" charset="0"/>
                <a:cs typeface="Times New Roman" panose="02020603050405020304" pitchFamily="18" charset="0"/>
              </a:rPr>
              <a:t>M.Sireesha</a:t>
            </a:r>
            <a:r>
              <a:rPr lang="en-IN" sz="2200" dirty="0">
                <a:latin typeface="Times New Roman" panose="02020603050405020304" pitchFamily="18" charset="0"/>
                <a:cs typeface="Times New Roman" panose="02020603050405020304" pitchFamily="18" charset="0"/>
              </a:rPr>
              <a:t> –       22BQ1A12A0</a:t>
            </a:r>
          </a:p>
          <a:p>
            <a:pPr algn="l">
              <a:lnSpc>
                <a:spcPct val="100000"/>
              </a:lnSpc>
              <a:spcBef>
                <a:spcPts val="0"/>
              </a:spcBef>
            </a:pPr>
            <a:r>
              <a:rPr lang="en-IN" sz="2200" dirty="0" err="1">
                <a:latin typeface="Times New Roman" panose="02020603050405020304" pitchFamily="18" charset="0"/>
                <a:cs typeface="Times New Roman" panose="02020603050405020304" pitchFamily="18" charset="0"/>
              </a:rPr>
              <a:t>K.Meghana</a:t>
            </a:r>
            <a:r>
              <a:rPr lang="en-IN" sz="2200" dirty="0">
                <a:latin typeface="Times New Roman" panose="02020603050405020304" pitchFamily="18" charset="0"/>
                <a:cs typeface="Times New Roman" panose="02020603050405020304" pitchFamily="18" charset="0"/>
              </a:rPr>
              <a:t> –     22BQ1A1273</a:t>
            </a:r>
          </a:p>
          <a:p>
            <a:pPr algn="l">
              <a:lnSpc>
                <a:spcPct val="100000"/>
              </a:lnSpc>
              <a:spcBef>
                <a:spcPts val="0"/>
              </a:spcBef>
            </a:pPr>
            <a:r>
              <a:rPr lang="en-IN" sz="2200" dirty="0" err="1">
                <a:latin typeface="Times New Roman" panose="02020603050405020304" pitchFamily="18" charset="0"/>
                <a:cs typeface="Times New Roman" panose="02020603050405020304" pitchFamily="18" charset="0"/>
              </a:rPr>
              <a:t>P.Sai</a:t>
            </a:r>
            <a:r>
              <a:rPr lang="en-IN" sz="2200" dirty="0">
                <a:latin typeface="Times New Roman" panose="02020603050405020304" pitchFamily="18" charset="0"/>
                <a:cs typeface="Times New Roman" panose="02020603050405020304" pitchFamily="18" charset="0"/>
              </a:rPr>
              <a:t> Pranitha –   22BQ1A12B5</a:t>
            </a:r>
          </a:p>
          <a:p>
            <a:pPr algn="l">
              <a:lnSpc>
                <a:spcPct val="100000"/>
              </a:lnSpc>
              <a:spcBef>
                <a:spcPts val="0"/>
              </a:spcBef>
            </a:pPr>
            <a:r>
              <a:rPr lang="en-IN" sz="2200" dirty="0" err="1">
                <a:latin typeface="Times New Roman" panose="02020603050405020304" pitchFamily="18" charset="0"/>
                <a:cs typeface="Times New Roman" panose="02020603050405020304" pitchFamily="18" charset="0"/>
              </a:rPr>
              <a:t>N.NagaSwapna</a:t>
            </a:r>
            <a:r>
              <a:rPr lang="en-IN" sz="2200" dirty="0">
                <a:latin typeface="Times New Roman" panose="02020603050405020304" pitchFamily="18" charset="0"/>
                <a:cs typeface="Times New Roman" panose="02020603050405020304" pitchFamily="18" charset="0"/>
              </a:rPr>
              <a:t> – 23BQ5A1211</a:t>
            </a:r>
          </a:p>
        </p:txBody>
      </p:sp>
      <p:sp>
        <p:nvSpPr>
          <p:cNvPr id="4" name="TextBox 3">
            <a:extLst>
              <a:ext uri="{FF2B5EF4-FFF2-40B4-BE49-F238E27FC236}">
                <a16:creationId xmlns:a16="http://schemas.microsoft.com/office/drawing/2014/main" id="{45303C75-195B-12E0-413C-B5A1B2B501BE}"/>
              </a:ext>
            </a:extLst>
          </p:cNvPr>
          <p:cNvSpPr txBox="1"/>
          <p:nvPr/>
        </p:nvSpPr>
        <p:spPr>
          <a:xfrm>
            <a:off x="426563" y="5579608"/>
            <a:ext cx="8657434" cy="984885"/>
          </a:xfrm>
          <a:prstGeom prst="rect">
            <a:avLst/>
          </a:prstGeom>
          <a:noFill/>
        </p:spPr>
        <p:txBody>
          <a:bodyPr wrap="none" rtlCol="0">
            <a:spAutoFit/>
          </a:bodyPr>
          <a:lstStyle/>
          <a:p>
            <a:pPr algn="ctr"/>
            <a:r>
              <a:rPr lang="en-IN" sz="2000" b="1" dirty="0">
                <a:latin typeface="Times New Roman" panose="02020603050405020304" pitchFamily="18" charset="0"/>
                <a:cs typeface="Times New Roman" panose="02020603050405020304" pitchFamily="18" charset="0"/>
              </a:rPr>
              <a:t>DEPARTMENT OF INFORMATION TECHNOLOGY</a:t>
            </a:r>
          </a:p>
          <a:p>
            <a:pPr algn="ctr"/>
            <a:r>
              <a:rPr lang="en-IN" sz="2400" b="1" dirty="0">
                <a:latin typeface="Times New Roman" panose="02020603050405020304" pitchFamily="18" charset="0"/>
                <a:cs typeface="Times New Roman" panose="02020603050405020304" pitchFamily="18" charset="0"/>
              </a:rPr>
              <a:t>VASIREDDY VENKATADRI INSTITUTE OF TECHNOLOGY</a:t>
            </a:r>
          </a:p>
          <a:p>
            <a:pPr algn="ctr"/>
            <a:r>
              <a:rPr lang="en-IN" sz="1400" b="1" dirty="0">
                <a:latin typeface="Times New Roman" panose="02020603050405020304" pitchFamily="18" charset="0"/>
                <a:cs typeface="Times New Roman" panose="02020603050405020304" pitchFamily="18" charset="0"/>
              </a:rPr>
              <a:t>PADAKAKANI MANDAL, NAMBURU, GUNTURU-522508</a:t>
            </a:r>
          </a:p>
        </p:txBody>
      </p:sp>
      <p:pic>
        <p:nvPicPr>
          <p:cNvPr id="1026" name="Picture 2">
            <a:extLst>
              <a:ext uri="{FF2B5EF4-FFF2-40B4-BE49-F238E27FC236}">
                <a16:creationId xmlns:a16="http://schemas.microsoft.com/office/drawing/2014/main" id="{6FC8150C-DAB6-2BB0-F059-6EDD37ED40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7292" y="1023852"/>
            <a:ext cx="1869415" cy="1304243"/>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5B7D8486-C064-DD64-27F5-4160B3777AFD}"/>
              </a:ext>
            </a:extLst>
          </p:cNvPr>
          <p:cNvSpPr txBox="1">
            <a:spLocks/>
          </p:cNvSpPr>
          <p:nvPr/>
        </p:nvSpPr>
        <p:spPr>
          <a:xfrm>
            <a:off x="1524000" y="2475737"/>
            <a:ext cx="6074229" cy="130424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nSpc>
                <a:spcPct val="100000"/>
              </a:lnSpc>
              <a:spcBef>
                <a:spcPts val="0"/>
              </a:spcBef>
            </a:pPr>
            <a:r>
              <a:rPr lang="en-IN" sz="2400" b="1" dirty="0">
                <a:latin typeface="Times New Roman" panose="02020603050405020304" pitchFamily="18" charset="0"/>
                <a:cs typeface="Times New Roman" panose="02020603050405020304" pitchFamily="18" charset="0"/>
              </a:rPr>
              <a:t>Under The Supervision  of </a:t>
            </a:r>
          </a:p>
          <a:p>
            <a:pPr>
              <a:lnSpc>
                <a:spcPct val="100000"/>
              </a:lnSpc>
              <a:spcBef>
                <a:spcPts val="0"/>
              </a:spcBef>
            </a:pPr>
            <a:r>
              <a:rPr lang="en-IN" sz="2400" dirty="0" err="1">
                <a:latin typeface="Times New Roman" panose="02020603050405020304" pitchFamily="18" charset="0"/>
                <a:cs typeface="Times New Roman" panose="02020603050405020304" pitchFamily="18" charset="0"/>
              </a:rPr>
              <a:t>Dr.</a:t>
            </a:r>
            <a:r>
              <a:rPr lang="en-IN" sz="2400" dirty="0">
                <a:latin typeface="Times New Roman" panose="02020603050405020304" pitchFamily="18" charset="0"/>
                <a:cs typeface="Times New Roman" panose="02020603050405020304" pitchFamily="18" charset="0"/>
              </a:rPr>
              <a:t> P. NAGA BABU</a:t>
            </a:r>
          </a:p>
          <a:p>
            <a:pPr>
              <a:lnSpc>
                <a:spcPct val="100000"/>
              </a:lnSpc>
              <a:spcBef>
                <a:spcPts val="0"/>
              </a:spcBef>
            </a:pPr>
            <a:r>
              <a:rPr lang="en-IN" sz="2400" dirty="0">
                <a:latin typeface="Times New Roman" panose="02020603050405020304" pitchFamily="18" charset="0"/>
                <a:cs typeface="Times New Roman" panose="02020603050405020304" pitchFamily="18" charset="0"/>
              </a:rPr>
              <a:t>Assistant Professor</a:t>
            </a:r>
          </a:p>
        </p:txBody>
      </p:sp>
    </p:spTree>
    <p:extLst>
      <p:ext uri="{BB962C8B-B14F-4D97-AF65-F5344CB8AC3E}">
        <p14:creationId xmlns:p14="http://schemas.microsoft.com/office/powerpoint/2010/main" val="1225760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9DE4B-28C9-04F6-DA67-B53DD1E989A8}"/>
              </a:ext>
            </a:extLst>
          </p:cNvPr>
          <p:cNvSpPr>
            <a:spLocks noGrp="1"/>
          </p:cNvSpPr>
          <p:nvPr>
            <p:ph type="title"/>
          </p:nvPr>
        </p:nvSpPr>
        <p:spPr>
          <a:xfrm>
            <a:off x="353347" y="463448"/>
            <a:ext cx="7886700" cy="745919"/>
          </a:xfrm>
        </p:spPr>
        <p:txBody>
          <a:bodyPr>
            <a:normAutofit/>
          </a:bodyPr>
          <a:lstStyle/>
          <a:p>
            <a:r>
              <a:rPr lang="en-IN" sz="3200" b="1" dirty="0">
                <a:latin typeface="Times New Roman" panose="02020603050405020304" pitchFamily="18" charset="0"/>
                <a:cs typeface="Times New Roman" panose="02020603050405020304" pitchFamily="18" charset="0"/>
              </a:rPr>
              <a:t>Software Requirements:</a:t>
            </a:r>
          </a:p>
        </p:txBody>
      </p:sp>
      <p:sp>
        <p:nvSpPr>
          <p:cNvPr id="4" name="Rectangle 1">
            <a:extLst>
              <a:ext uri="{FF2B5EF4-FFF2-40B4-BE49-F238E27FC236}">
                <a16:creationId xmlns:a16="http://schemas.microsoft.com/office/drawing/2014/main" id="{4AABB391-A5E7-D452-8914-329E1A9BB82C}"/>
              </a:ext>
            </a:extLst>
          </p:cNvPr>
          <p:cNvSpPr>
            <a:spLocks noGrp="1" noChangeArrowheads="1"/>
          </p:cNvSpPr>
          <p:nvPr>
            <p:ph idx="1"/>
          </p:nvPr>
        </p:nvSpPr>
        <p:spPr bwMode="auto">
          <a:xfrm>
            <a:off x="353347" y="1732562"/>
            <a:ext cx="8613673" cy="280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Operating System</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Windows 10/11, or macOS.</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IDE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Eclipse IDE for Enterprise Java Developers.</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Back End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Java JDK 11+, Apache Tomcat 10.x, and SERVLETS/JSP.</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Database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MySQL 8.0+ with MySQL Workbench for management.</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Front End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HTML, CSS, JavaScript, with optional Bootstrap for responsive design. </a:t>
            </a:r>
          </a:p>
        </p:txBody>
      </p:sp>
    </p:spTree>
    <p:extLst>
      <p:ext uri="{BB962C8B-B14F-4D97-AF65-F5344CB8AC3E}">
        <p14:creationId xmlns:p14="http://schemas.microsoft.com/office/powerpoint/2010/main" val="3886518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CAD6F-6A3B-FE5E-E4BF-446033A103AF}"/>
              </a:ext>
            </a:extLst>
          </p:cNvPr>
          <p:cNvSpPr>
            <a:spLocks noGrp="1"/>
          </p:cNvSpPr>
          <p:nvPr>
            <p:ph type="title"/>
          </p:nvPr>
        </p:nvSpPr>
        <p:spPr>
          <a:xfrm>
            <a:off x="628650" y="1848465"/>
            <a:ext cx="7886700" cy="2318111"/>
          </a:xfrm>
        </p:spPr>
        <p:txBody>
          <a:bodyPr>
            <a:normAutofit fontScale="90000"/>
          </a:bodyPr>
          <a:lstStyle/>
          <a:p>
            <a:pPr algn="ctr"/>
            <a:r>
              <a:rPr lang="en-IN" sz="6000" b="1" dirty="0">
                <a:latin typeface="Times New Roman" panose="02020603050405020304" pitchFamily="18" charset="0"/>
                <a:cs typeface="Times New Roman" panose="02020603050405020304" pitchFamily="18" charset="0"/>
              </a:rPr>
              <a:t>Thank You…!</a:t>
            </a:r>
            <a:br>
              <a:rPr lang="en-IN" sz="6000" b="1" dirty="0">
                <a:latin typeface="Times New Roman" panose="02020603050405020304" pitchFamily="18" charset="0"/>
                <a:cs typeface="Times New Roman" panose="02020603050405020304" pitchFamily="18" charset="0"/>
              </a:rPr>
            </a:br>
            <a:r>
              <a:rPr lang="en-IN" sz="6000" b="1" dirty="0">
                <a:latin typeface="Times New Roman" panose="02020603050405020304" pitchFamily="18" charset="0"/>
                <a:cs typeface="Times New Roman" panose="02020603050405020304" pitchFamily="18" charset="0"/>
              </a:rPr>
              <a:t>&amp; </a:t>
            </a:r>
            <a:br>
              <a:rPr lang="en-IN" sz="6000" b="1" dirty="0">
                <a:latin typeface="Times New Roman" panose="02020603050405020304" pitchFamily="18" charset="0"/>
                <a:cs typeface="Times New Roman" panose="02020603050405020304" pitchFamily="18" charset="0"/>
              </a:rPr>
            </a:br>
            <a:r>
              <a:rPr lang="en-IN" sz="6000" b="1" dirty="0">
                <a:latin typeface="Times New Roman" panose="02020603050405020304" pitchFamily="18" charset="0"/>
                <a:cs typeface="Times New Roman" panose="02020603050405020304" pitchFamily="18" charset="0"/>
              </a:rPr>
              <a:t>Any Questions…!</a:t>
            </a:r>
          </a:p>
        </p:txBody>
      </p:sp>
    </p:spTree>
    <p:extLst>
      <p:ext uri="{BB962C8B-B14F-4D97-AF65-F5344CB8AC3E}">
        <p14:creationId xmlns:p14="http://schemas.microsoft.com/office/powerpoint/2010/main" val="1692542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292B8-6E09-606C-5F43-14CD56122657}"/>
              </a:ext>
            </a:extLst>
          </p:cNvPr>
          <p:cNvSpPr>
            <a:spLocks noGrp="1"/>
          </p:cNvSpPr>
          <p:nvPr>
            <p:ph type="title"/>
          </p:nvPr>
        </p:nvSpPr>
        <p:spPr>
          <a:xfrm>
            <a:off x="294967" y="253563"/>
            <a:ext cx="7364976" cy="854947"/>
          </a:xfrm>
        </p:spPr>
        <p:txBody>
          <a:bodyPr>
            <a:normAutofit/>
          </a:bodyPr>
          <a:lstStyle/>
          <a:p>
            <a:r>
              <a:rPr lang="en-IN" sz="32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7A0CF531-0806-55FE-DBBC-2ADCD2B3BCE2}"/>
              </a:ext>
            </a:extLst>
          </p:cNvPr>
          <p:cNvSpPr>
            <a:spLocks noGrp="1"/>
          </p:cNvSpPr>
          <p:nvPr>
            <p:ph idx="1"/>
          </p:nvPr>
        </p:nvSpPr>
        <p:spPr>
          <a:xfrm>
            <a:off x="294967" y="1189472"/>
            <a:ext cx="8455743" cy="5201496"/>
          </a:xfrm>
        </p:spPr>
        <p:txBody>
          <a:bodyPr>
            <a:noAutofit/>
          </a:bodyPr>
          <a:lstStyle/>
          <a:p>
            <a:pPr marL="0" indent="0" algn="just">
              <a:lnSpc>
                <a:spcPct val="150000"/>
              </a:lnSpc>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Smart Mini Cafe Web Development Project aims to create an innovative, user-friendly, and tech-driven online platform for modern cafes, addressing challenges faced by small to medium-sized establishments in order management, customer engagement, and efficient operations. By integrating advanced technology like secure payment gateways, dynamic customer portals, and admin tools for inventory and analytics, the project seeks to enhance customer experiences with personalized recommendations and real-time updates while streamlining cafe operations. Unlike costly and complex systems used by larger chains, this scalable solution is tailored to smaller businesses, enabling them to compete effectively and faster growth. The outcome promises a responsive, feature-rich website that simplifies ordering, tracks orders in real-time, and rewards customer loyalty, benefiting both customers with convenience and cafe owners with operational efficiency and sustainability.</a:t>
            </a:r>
          </a:p>
          <a:p>
            <a:pPr marL="0" indent="0" algn="just">
              <a:lnSpc>
                <a:spcPct val="150000"/>
              </a:lnSpc>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9187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555C2-0B46-F208-BB7F-E7E38783F486}"/>
              </a:ext>
            </a:extLst>
          </p:cNvPr>
          <p:cNvSpPr>
            <a:spLocks noGrp="1"/>
          </p:cNvSpPr>
          <p:nvPr>
            <p:ph type="title"/>
          </p:nvPr>
        </p:nvSpPr>
        <p:spPr>
          <a:xfrm>
            <a:off x="343515" y="357238"/>
            <a:ext cx="7886700" cy="647597"/>
          </a:xfrm>
        </p:spPr>
        <p:txBody>
          <a:bodyPr>
            <a:normAutofit/>
          </a:bodyPr>
          <a:lstStyle/>
          <a:p>
            <a:r>
              <a:rPr lang="en-IN" sz="32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8DB73379-7A76-7691-6FC3-8C0CB4C7F229}"/>
              </a:ext>
            </a:extLst>
          </p:cNvPr>
          <p:cNvSpPr>
            <a:spLocks noGrp="1"/>
          </p:cNvSpPr>
          <p:nvPr>
            <p:ph idx="1"/>
          </p:nvPr>
        </p:nvSpPr>
        <p:spPr>
          <a:xfrm>
            <a:off x="343515" y="1093020"/>
            <a:ext cx="8387530" cy="5407742"/>
          </a:xfrm>
        </p:spPr>
        <p:txBody>
          <a:bodyPr>
            <a:no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The Smart Mini Cafe Web Development Project aims to create an innovative online platform for a modern cafe that seamlessly integrates advanced technology to enhance customer experience and operational efficiency. This automated cafe caters to tech-savvy, time-conscious consumers by offering personalized service and high-quality beverages and snacks quickly. Each table is equipped with a QR code that customers can scan to browse the menu and place their orders, which are instantly sent to the cafe administration for swift processing. By leveraging automation and data-driven insights, the cafe minimizes the need for human intervention while focusing on sustainability and eco-friendly practices. This approach not only meets the evolving demands of today’s market but also sets a new standard in the food service industry, blending convenience with innovation to provide a superior cafe experience. Ultimately, the project seeks to redefine modern cafe culture through cutting-edge technology and user-friendly design.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7218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DA397-ED11-4706-80E2-951E5DFB453A}"/>
              </a:ext>
            </a:extLst>
          </p:cNvPr>
          <p:cNvSpPr>
            <a:spLocks noGrp="1"/>
          </p:cNvSpPr>
          <p:nvPr>
            <p:ph type="title"/>
          </p:nvPr>
        </p:nvSpPr>
        <p:spPr>
          <a:xfrm>
            <a:off x="412340" y="311622"/>
            <a:ext cx="7886700" cy="1053461"/>
          </a:xfrm>
        </p:spPr>
        <p:txBody>
          <a:bodyPr>
            <a:normAutofit/>
          </a:bodyPr>
          <a:lstStyle/>
          <a:p>
            <a:r>
              <a:rPr lang="en-US" sz="3200" b="1" dirty="0">
                <a:latin typeface="Times New Roman" panose="02020603050405020304" pitchFamily="18" charset="0"/>
                <a:cs typeface="Times New Roman" panose="02020603050405020304" pitchFamily="18" charset="0"/>
              </a:rPr>
              <a:t>Existing Solutions: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5822EB-8CEB-C988-A88C-6996B9102C10}"/>
              </a:ext>
            </a:extLst>
          </p:cNvPr>
          <p:cNvSpPr>
            <a:spLocks noGrp="1"/>
          </p:cNvSpPr>
          <p:nvPr>
            <p:ph idx="1"/>
          </p:nvPr>
        </p:nvSpPr>
        <p:spPr>
          <a:xfrm>
            <a:off x="412340" y="1479473"/>
            <a:ext cx="8279376" cy="4351338"/>
          </a:xfrm>
        </p:spPr>
        <p:txBody>
          <a:bodyPr>
            <a:normAutofit/>
          </a:bodyPr>
          <a:lstStyle/>
          <a:p>
            <a:pPr marL="0" indent="0" algn="just">
              <a:lnSpc>
                <a:spcPct val="150000"/>
              </a:lnSpc>
              <a:spcAft>
                <a:spcPts val="800"/>
              </a:spcAft>
              <a:buNone/>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1.Generic POS Systems: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While these assist with order and payment processing, they lack customization and advanced features like IoT integration or personalized recommendations.</a:t>
            </a:r>
          </a:p>
          <a:p>
            <a:pPr marL="0" indent="0" algn="just">
              <a:lnSpc>
                <a:spcPct val="150000"/>
              </a:lnSpc>
              <a:spcAft>
                <a:spcPts val="800"/>
              </a:spcAft>
              <a:buNone/>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2</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 Large Chain Solutions: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Proprietary platforms used by big chains are often expensive and not tailored to smaller operations.</a:t>
            </a:r>
          </a:p>
          <a:p>
            <a:pPr marL="0" indent="0" algn="just">
              <a:lnSpc>
                <a:spcPct val="150000"/>
              </a:lnSpc>
              <a:spcAft>
                <a:spcPts val="800"/>
              </a:spcAft>
              <a:buNone/>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3</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.Limited scalability and adaptability for small business needs. High costs and complexity of implementation.</a:t>
            </a:r>
          </a:p>
        </p:txBody>
      </p:sp>
    </p:spTree>
    <p:extLst>
      <p:ext uri="{BB962C8B-B14F-4D97-AF65-F5344CB8AC3E}">
        <p14:creationId xmlns:p14="http://schemas.microsoft.com/office/powerpoint/2010/main" val="3360339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D2362-186A-586B-22BC-7719010F95A1}"/>
              </a:ext>
            </a:extLst>
          </p:cNvPr>
          <p:cNvSpPr>
            <a:spLocks noGrp="1"/>
          </p:cNvSpPr>
          <p:nvPr>
            <p:ph type="title"/>
          </p:nvPr>
        </p:nvSpPr>
        <p:spPr>
          <a:xfrm>
            <a:off x="441837" y="591270"/>
            <a:ext cx="7886700" cy="637764"/>
          </a:xfrm>
        </p:spPr>
        <p:txBody>
          <a:bodyPr>
            <a:normAutofit/>
          </a:bodyPr>
          <a:lstStyle/>
          <a:p>
            <a:r>
              <a:rPr lang="en-IN" sz="3200" b="1" dirty="0">
                <a:latin typeface="Times New Roman" panose="02020603050405020304" pitchFamily="18" charset="0"/>
                <a:cs typeface="Times New Roman" panose="02020603050405020304" pitchFamily="18" charset="0"/>
              </a:rPr>
              <a:t>Proposed System:</a:t>
            </a:r>
            <a:endParaRPr lang="en-IN" sz="3200" b="1" dirty="0"/>
          </a:p>
        </p:txBody>
      </p:sp>
      <p:sp>
        <p:nvSpPr>
          <p:cNvPr id="3" name="Content Placeholder 2">
            <a:extLst>
              <a:ext uri="{FF2B5EF4-FFF2-40B4-BE49-F238E27FC236}">
                <a16:creationId xmlns:a16="http://schemas.microsoft.com/office/drawing/2014/main" id="{D28DADF1-AE78-A50B-A567-15CBDA4544D9}"/>
              </a:ext>
            </a:extLst>
          </p:cNvPr>
          <p:cNvSpPr>
            <a:spLocks noGrp="1"/>
          </p:cNvSpPr>
          <p:nvPr>
            <p:ph idx="1"/>
          </p:nvPr>
        </p:nvSpPr>
        <p:spPr>
          <a:xfrm>
            <a:off x="441837" y="1730478"/>
            <a:ext cx="8269544" cy="4378936"/>
          </a:xfrm>
        </p:spPr>
        <p:txBody>
          <a:bodyPr>
            <a:noAutofit/>
          </a:bodyPr>
          <a:lstStyle/>
          <a:p>
            <a:pPr marL="0" indent="0" algn="just">
              <a:lnSpc>
                <a:spcPct val="150000"/>
              </a:lnSpc>
              <a:spcAft>
                <a:spcPts val="800"/>
              </a:spcAft>
              <a:buNone/>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1. Customer Portal :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Develop a dynamic online ordering system with customization options, secure payments, and real-time updates.</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2. Admin Portal :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Provide cafe managers with tools to manage orders, update menus.</a:t>
            </a:r>
          </a:p>
          <a:p>
            <a:pPr marL="0" indent="0" algn="just">
              <a:lnSpc>
                <a:spcPct val="150000"/>
              </a:lnSpc>
              <a:spcAft>
                <a:spcPts val="800"/>
              </a:spcAft>
              <a:buNone/>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3. Feedback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Provide the genuine feedback.</a:t>
            </a:r>
          </a:p>
          <a:p>
            <a:pPr marL="0" indent="0" algn="just">
              <a:lnSpc>
                <a:spcPct val="150000"/>
              </a:lnSpc>
              <a:spcAft>
                <a:spcPts val="800"/>
              </a:spcAft>
              <a:buNone/>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4.</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Chef Portal:</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Displays incoming orders with real-time notifications.</a:t>
            </a:r>
          </a:p>
          <a:p>
            <a:pPr marL="0" indent="0" algn="just">
              <a:lnSpc>
                <a:spcPct val="150000"/>
              </a:lnSpc>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6518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6E2F12-5FEA-0549-2923-7662D3F0642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9D6D69A-B3AF-7B11-2059-24DD892D33C8}"/>
              </a:ext>
            </a:extLst>
          </p:cNvPr>
          <p:cNvSpPr txBox="1"/>
          <p:nvPr/>
        </p:nvSpPr>
        <p:spPr>
          <a:xfrm>
            <a:off x="2453148" y="945195"/>
            <a:ext cx="4567084"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System Architecture</a:t>
            </a:r>
            <a:endParaRPr lang="en-IN" sz="3600" dirty="0"/>
          </a:p>
        </p:txBody>
      </p:sp>
      <p:pic>
        <p:nvPicPr>
          <p:cNvPr id="5" name="Picture 4">
            <a:extLst>
              <a:ext uri="{FF2B5EF4-FFF2-40B4-BE49-F238E27FC236}">
                <a16:creationId xmlns:a16="http://schemas.microsoft.com/office/drawing/2014/main" id="{366D0133-B444-23E2-68BF-39B026721B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718696"/>
            <a:ext cx="7039897" cy="4766597"/>
          </a:xfrm>
          <a:prstGeom prst="rect">
            <a:avLst/>
          </a:prstGeom>
        </p:spPr>
      </p:pic>
    </p:spTree>
    <p:extLst>
      <p:ext uri="{BB962C8B-B14F-4D97-AF65-F5344CB8AC3E}">
        <p14:creationId xmlns:p14="http://schemas.microsoft.com/office/powerpoint/2010/main" val="3958719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2BF2C-3943-05E5-78F4-16F3973A91A7}"/>
              </a:ext>
            </a:extLst>
          </p:cNvPr>
          <p:cNvSpPr>
            <a:spLocks noGrp="1"/>
          </p:cNvSpPr>
          <p:nvPr>
            <p:ph type="title"/>
          </p:nvPr>
        </p:nvSpPr>
        <p:spPr>
          <a:xfrm>
            <a:off x="333683" y="494890"/>
            <a:ext cx="7886700" cy="606323"/>
          </a:xfrm>
        </p:spPr>
        <p:txBody>
          <a:bodyPr>
            <a:normAutofit/>
          </a:bodyPr>
          <a:lstStyle/>
          <a:p>
            <a:r>
              <a:rPr lang="en-IN" sz="3200" b="1" dirty="0">
                <a:latin typeface="Times New Roman" panose="02020603050405020304" pitchFamily="18" charset="0"/>
                <a:cs typeface="Times New Roman" panose="02020603050405020304" pitchFamily="18" charset="0"/>
              </a:rPr>
              <a:t>Proposed System Objectives:</a:t>
            </a:r>
          </a:p>
        </p:txBody>
      </p:sp>
      <p:sp>
        <p:nvSpPr>
          <p:cNvPr id="3" name="Content Placeholder 2">
            <a:extLst>
              <a:ext uri="{FF2B5EF4-FFF2-40B4-BE49-F238E27FC236}">
                <a16:creationId xmlns:a16="http://schemas.microsoft.com/office/drawing/2014/main" id="{FAEDCCB7-03E1-7F94-4695-2E283FEF0139}"/>
              </a:ext>
            </a:extLst>
          </p:cNvPr>
          <p:cNvSpPr>
            <a:spLocks noGrp="1"/>
          </p:cNvSpPr>
          <p:nvPr>
            <p:ph idx="1"/>
          </p:nvPr>
        </p:nvSpPr>
        <p:spPr>
          <a:xfrm>
            <a:off x="333683" y="1314347"/>
            <a:ext cx="8328536" cy="4899640"/>
          </a:xfrm>
        </p:spPr>
        <p:txBody>
          <a:bodyPr>
            <a:normAutofit fontScale="92500"/>
          </a:bodyPr>
          <a:lstStyle/>
          <a:p>
            <a:pPr marL="0" indent="0" algn="just">
              <a:lnSpc>
                <a:spcPct val="150000"/>
              </a:lnSpc>
              <a:spcAft>
                <a:spcPts val="800"/>
              </a:spcAft>
              <a:buNone/>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1.</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Develop a User-Friendly Interface: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Create an intuitive and responsive web interface for customers to easily place and manage their orders.</a:t>
            </a:r>
          </a:p>
          <a:p>
            <a:pPr marL="0" indent="0" algn="just">
              <a:lnSpc>
                <a:spcPct val="150000"/>
              </a:lnSpc>
              <a:buNone/>
            </a:pPr>
            <a:r>
              <a:rPr lang="en-US" sz="2000" b="1" i="0" dirty="0">
                <a:effectLst/>
                <a:latin typeface="Times New Roman" panose="02020603050405020304" pitchFamily="18" charset="0"/>
                <a:cs typeface="Times New Roman" panose="02020603050405020304" pitchFamily="18" charset="0"/>
              </a:rPr>
              <a:t>2.Implement Efficient Order Management</a:t>
            </a:r>
            <a:r>
              <a:rPr lang="en-US" sz="2000" b="0" i="0" dirty="0">
                <a:effectLst/>
                <a:latin typeface="Times New Roman" panose="02020603050405020304" pitchFamily="18" charset="0"/>
                <a:cs typeface="Times New Roman" panose="02020603050405020304" pitchFamily="18" charset="0"/>
              </a:rPr>
              <a:t>: Build a robust backend system using Java Servlets to handle order processing, track statuses, and manage inventory. </a:t>
            </a:r>
          </a:p>
          <a:p>
            <a:pPr marL="0" indent="0" algn="just">
              <a:lnSpc>
                <a:spcPct val="150000"/>
              </a:lnSpc>
              <a:buNone/>
            </a:pPr>
            <a:r>
              <a:rPr lang="en-IN" sz="2000" b="1" dirty="0">
                <a:latin typeface="Times New Roman" panose="02020603050405020304" pitchFamily="18" charset="0"/>
                <a:ea typeface="Calibri" panose="020F0502020204030204" pitchFamily="34" charset="0"/>
                <a:cs typeface="Times New Roman" panose="02020603050405020304" pitchFamily="18" charset="0"/>
              </a:rPr>
              <a:t>3.</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Ensure Secure Payment Processing: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Integrate a secure payment gateway to handle transactions safely and comply with industry standards.</a:t>
            </a:r>
          </a:p>
          <a:p>
            <a:pPr marL="0" indent="0" algn="just">
              <a:lnSpc>
                <a:spcPct val="150000"/>
              </a:lnSpc>
              <a:buNone/>
            </a:pPr>
            <a:r>
              <a:rPr lang="en-US" sz="2000" b="1" dirty="0">
                <a:latin typeface="Times New Roman" panose="02020603050405020304" pitchFamily="18" charset="0"/>
                <a:cs typeface="Times New Roman" panose="02020603050405020304" pitchFamily="18" charset="0"/>
              </a:rPr>
              <a:t>4.Empower Small Cafes: </a:t>
            </a:r>
            <a:r>
              <a:rPr lang="en-US" sz="2000" dirty="0">
                <a:latin typeface="Times New Roman" panose="02020603050405020304" pitchFamily="18" charset="0"/>
                <a:cs typeface="Times New Roman" panose="02020603050405020304" pitchFamily="18" charset="0"/>
              </a:rPr>
              <a:t>Developing a platform tailored to small cafes with limited technical knowledge.</a:t>
            </a:r>
          </a:p>
          <a:p>
            <a:pPr algn="just">
              <a:lnSpc>
                <a:spcPct val="150000"/>
              </a:lnSpc>
            </a:pPr>
            <a:r>
              <a:rPr lang="en-US" sz="2000" dirty="0">
                <a:latin typeface="Times New Roman" panose="02020603050405020304" pitchFamily="18" charset="0"/>
                <a:cs typeface="Times New Roman" panose="02020603050405020304" pitchFamily="18" charset="0"/>
              </a:rPr>
              <a:t> offering small cafes  affordable access to features typically found in high-end establishments.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402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0EFD-F362-AA60-0CA0-5AFC1680BD78}"/>
              </a:ext>
            </a:extLst>
          </p:cNvPr>
          <p:cNvSpPr>
            <a:spLocks noGrp="1"/>
          </p:cNvSpPr>
          <p:nvPr>
            <p:ph type="title"/>
          </p:nvPr>
        </p:nvSpPr>
        <p:spPr>
          <a:xfrm>
            <a:off x="284520" y="162232"/>
            <a:ext cx="7886700" cy="647597"/>
          </a:xfrm>
        </p:spPr>
        <p:txBody>
          <a:bodyPr>
            <a:normAutofit/>
          </a:bodyPr>
          <a:lstStyle/>
          <a:p>
            <a:r>
              <a:rPr lang="en-IN" sz="3200" b="1" dirty="0">
                <a:latin typeface="Times New Roman" panose="02020603050405020304" pitchFamily="18" charset="0"/>
                <a:cs typeface="Times New Roman" panose="02020603050405020304" pitchFamily="18" charset="0"/>
              </a:rPr>
              <a:t>Modules Introduction:</a:t>
            </a:r>
          </a:p>
        </p:txBody>
      </p:sp>
      <p:sp>
        <p:nvSpPr>
          <p:cNvPr id="3" name="Content Placeholder 2">
            <a:extLst>
              <a:ext uri="{FF2B5EF4-FFF2-40B4-BE49-F238E27FC236}">
                <a16:creationId xmlns:a16="http://schemas.microsoft.com/office/drawing/2014/main" id="{E332D795-A109-6EEB-00AA-5FBF3600A6FB}"/>
              </a:ext>
            </a:extLst>
          </p:cNvPr>
          <p:cNvSpPr>
            <a:spLocks noGrp="1"/>
          </p:cNvSpPr>
          <p:nvPr>
            <p:ph idx="1"/>
          </p:nvPr>
        </p:nvSpPr>
        <p:spPr>
          <a:xfrm>
            <a:off x="324003" y="842910"/>
            <a:ext cx="8495994" cy="5702710"/>
          </a:xfrm>
        </p:spPr>
        <p:txBody>
          <a:bodyPr>
            <a:noAutofit/>
          </a:bodyPr>
          <a:lstStyle/>
          <a:p>
            <a:pPr marL="0" indent="0" algn="just">
              <a:lnSpc>
                <a:spcPct val="150000"/>
              </a:lnSpc>
              <a:buNone/>
            </a:pPr>
            <a:r>
              <a:rPr lang="en-IN" sz="1800" b="1" dirty="0">
                <a:latin typeface="Times New Roman" panose="02020603050405020304" pitchFamily="18" charset="0"/>
                <a:cs typeface="Times New Roman" panose="02020603050405020304" pitchFamily="18" charset="0"/>
              </a:rPr>
              <a:t>1.Admin Dashboard Module </a:t>
            </a:r>
            <a:r>
              <a:rPr lang="en-IN" sz="1800" dirty="0">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The Admin Dashboard Module enables administrators to manage café operations and access reports, menu items, orders, inventory, and analytics from a single interface.</a:t>
            </a:r>
          </a:p>
          <a:p>
            <a:pPr marL="0" indent="0" algn="just">
              <a:lnSpc>
                <a:spcPct val="150000"/>
              </a:lnSpc>
              <a:buNone/>
            </a:pPr>
            <a:r>
              <a:rPr lang="en-US" sz="1800" b="1" i="0" dirty="0">
                <a:effectLst/>
                <a:latin typeface="Times New Roman" panose="02020603050405020304" pitchFamily="18" charset="0"/>
                <a:cs typeface="Times New Roman" panose="02020603050405020304" pitchFamily="18" charset="0"/>
              </a:rPr>
              <a:t>2.Menu Management Module </a:t>
            </a:r>
            <a:r>
              <a:rPr lang="en-US" sz="1800" b="0" i="0" dirty="0">
                <a:effectLst/>
                <a:latin typeface="Times New Roman" panose="02020603050405020304" pitchFamily="18" charset="0"/>
                <a:cs typeface="Times New Roman" panose="02020603050405020304" pitchFamily="18" charset="0"/>
              </a:rPr>
              <a:t>: Displays the cafe’s menu and allows customers to select and customize items for their orders.</a:t>
            </a:r>
          </a:p>
          <a:p>
            <a:pPr marL="0" indent="0" algn="just">
              <a:lnSpc>
                <a:spcPct val="150000"/>
              </a:lnSpc>
              <a:buNone/>
            </a:pPr>
            <a:r>
              <a:rPr lang="en-US" sz="1800" b="1" i="0" dirty="0">
                <a:effectLst/>
                <a:latin typeface="Times New Roman" panose="02020603050405020304" pitchFamily="18" charset="0"/>
                <a:cs typeface="Times New Roman" panose="02020603050405020304" pitchFamily="18" charset="0"/>
              </a:rPr>
              <a:t>3.Order Management Module </a:t>
            </a:r>
            <a:r>
              <a:rPr lang="en-US" sz="1800" b="0" i="0" dirty="0">
                <a:effectLst/>
                <a:latin typeface="Times New Roman" panose="02020603050405020304" pitchFamily="18" charset="0"/>
                <a:cs typeface="Times New Roman" panose="02020603050405020304" pitchFamily="18" charset="0"/>
              </a:rPr>
              <a:t>: Handles order placement, tracking, updates, and status notifications.</a:t>
            </a:r>
          </a:p>
          <a:p>
            <a:pPr marL="0" indent="0" algn="just">
              <a:lnSpc>
                <a:spcPct val="150000"/>
              </a:lnSpc>
              <a:buNone/>
            </a:pPr>
            <a:r>
              <a:rPr lang="en-US" sz="1800" b="1" dirty="0">
                <a:latin typeface="Times New Roman" panose="02020603050405020304" pitchFamily="18" charset="0"/>
                <a:cs typeface="Times New Roman" panose="02020603050405020304" pitchFamily="18" charset="0"/>
              </a:rPr>
              <a:t>4.Payment Processing Module </a:t>
            </a:r>
            <a:r>
              <a:rPr lang="en-US" sz="1800" dirty="0">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The Payment Processing Module integrates with payment gateways to securely process transactions, managing payment confirmations, receipts, and transaction records.</a:t>
            </a:r>
            <a:br>
              <a:rPr lang="en-US" sz="1800" b="0" i="0" dirty="0">
                <a:effectLst/>
                <a:latin typeface="Times New Roman" panose="02020603050405020304" pitchFamily="18" charset="0"/>
                <a:cs typeface="Times New Roman" panose="02020603050405020304" pitchFamily="18" charset="0"/>
              </a:rPr>
            </a:br>
            <a:r>
              <a:rPr lang="en-US" sz="1800" b="1" i="0" dirty="0">
                <a:effectLst/>
                <a:latin typeface="Times New Roman" panose="02020603050405020304" pitchFamily="18" charset="0"/>
                <a:cs typeface="Times New Roman" panose="02020603050405020304" pitchFamily="18" charset="0"/>
              </a:rPr>
              <a:t>5</a:t>
            </a:r>
            <a:r>
              <a:rPr lang="en-US" sz="1800" b="0" i="0" dirty="0">
                <a:effectLst/>
                <a:latin typeface="Times New Roman" panose="02020603050405020304" pitchFamily="18" charset="0"/>
                <a:cs typeface="Times New Roman" panose="02020603050405020304" pitchFamily="18" charset="0"/>
              </a:rPr>
              <a:t>.</a:t>
            </a:r>
            <a:r>
              <a:rPr lang="en-US" sz="1800" b="1" dirty="0">
                <a:latin typeface="Times New Roman" panose="02020603050405020304" pitchFamily="18" charset="0"/>
                <a:cs typeface="Times New Roman" panose="02020603050405020304" pitchFamily="18" charset="0"/>
              </a:rPr>
              <a:t>Inventory Management Module </a:t>
            </a:r>
            <a:r>
              <a:rPr lang="en-US" sz="1800"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cs typeface="Times New Roman" panose="02020603050405020304" pitchFamily="18" charset="0"/>
              </a:rPr>
              <a:t>The Inventory Management Module tracks stock levels, updates automatically, and manages supplier information and purchase orders.</a:t>
            </a:r>
            <a:br>
              <a:rPr lang="en-US" sz="1800" dirty="0">
                <a:effectLst/>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7884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2549F-C262-A4E3-DBB8-A51FDB4D3BF1}"/>
              </a:ext>
            </a:extLst>
          </p:cNvPr>
          <p:cNvSpPr>
            <a:spLocks noGrp="1"/>
          </p:cNvSpPr>
          <p:nvPr>
            <p:ph type="title"/>
          </p:nvPr>
        </p:nvSpPr>
        <p:spPr>
          <a:xfrm>
            <a:off x="442145" y="445729"/>
            <a:ext cx="7886700" cy="647597"/>
          </a:xfrm>
        </p:spPr>
        <p:txBody>
          <a:bodyPr>
            <a:normAutofit/>
          </a:bodyPr>
          <a:lstStyle/>
          <a:p>
            <a:r>
              <a:rPr lang="en-IN" sz="3200" b="1" dirty="0">
                <a:latin typeface="Times New Roman" panose="02020603050405020304" pitchFamily="18" charset="0"/>
                <a:cs typeface="Times New Roman" panose="02020603050405020304" pitchFamily="18" charset="0"/>
              </a:rPr>
              <a:t>Hardware Requirements:</a:t>
            </a:r>
          </a:p>
        </p:txBody>
      </p:sp>
      <p:sp>
        <p:nvSpPr>
          <p:cNvPr id="4" name="Rectangle 1">
            <a:extLst>
              <a:ext uri="{FF2B5EF4-FFF2-40B4-BE49-F238E27FC236}">
                <a16:creationId xmlns:a16="http://schemas.microsoft.com/office/drawing/2014/main" id="{949A8241-530E-03C0-F6C4-8D16195FDF17}"/>
              </a:ext>
            </a:extLst>
          </p:cNvPr>
          <p:cNvSpPr>
            <a:spLocks noGrp="1" noChangeArrowheads="1"/>
          </p:cNvSpPr>
          <p:nvPr>
            <p:ph idx="1"/>
          </p:nvPr>
        </p:nvSpPr>
        <p:spPr bwMode="auto">
          <a:xfrm>
            <a:off x="442145" y="1678259"/>
            <a:ext cx="8131584" cy="2345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Processor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Intel i5/i7</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RAM</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8 GB and 1 TB </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Storage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256 GB SSD </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Display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1920x1080 resolution or higher.</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Network</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High-speed internet(1Gbps). </a:t>
            </a:r>
          </a:p>
        </p:txBody>
      </p:sp>
    </p:spTree>
    <p:extLst>
      <p:ext uri="{BB962C8B-B14F-4D97-AF65-F5344CB8AC3E}">
        <p14:creationId xmlns:p14="http://schemas.microsoft.com/office/powerpoint/2010/main" val="1951802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13728</TotalTime>
  <Words>871</Words>
  <Application>Microsoft Office PowerPoint</Application>
  <PresentationFormat>On-screen Show (4:3)</PresentationFormat>
  <Paragraphs>52</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Smart Mini Cafe</vt:lpstr>
      <vt:lpstr>Abstract:</vt:lpstr>
      <vt:lpstr>Introduction:</vt:lpstr>
      <vt:lpstr>Existing Solutions:</vt:lpstr>
      <vt:lpstr>Proposed System:</vt:lpstr>
      <vt:lpstr>PowerPoint Presentation</vt:lpstr>
      <vt:lpstr>Proposed System Objectives:</vt:lpstr>
      <vt:lpstr>Modules Introduction:</vt:lpstr>
      <vt:lpstr>Hardware Requirements:</vt:lpstr>
      <vt:lpstr>Software Requirements:</vt:lpstr>
      <vt:lpstr>Thank You…! &amp;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Avinash B</dc:creator>
  <cp:lastModifiedBy>22BQ1A12A0MUPPALA SIREESHA</cp:lastModifiedBy>
  <cp:revision>241</cp:revision>
  <dcterms:created xsi:type="dcterms:W3CDTF">2022-12-24T18:14:31Z</dcterms:created>
  <dcterms:modified xsi:type="dcterms:W3CDTF">2025-03-17T09:39:36Z</dcterms:modified>
</cp:coreProperties>
</file>