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Roboto Medium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D2A710B-E3CE-457E-9AF4-4B2C843C9607}">
  <a:tblStyle styleId="{9D2A710B-E3CE-457E-9AF4-4B2C843C96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5.xml"/><Relationship Id="rId33" Type="http://schemas.openxmlformats.org/officeDocument/2006/relationships/font" Target="fonts/RobotoMedium-bold.fntdata"/><Relationship Id="rId10" Type="http://schemas.openxmlformats.org/officeDocument/2006/relationships/slide" Target="slides/slide4.xml"/><Relationship Id="rId32" Type="http://schemas.openxmlformats.org/officeDocument/2006/relationships/font" Target="fonts/RobotoMedium-regular.fntdata"/><Relationship Id="rId13" Type="http://schemas.openxmlformats.org/officeDocument/2006/relationships/slide" Target="slides/slide7.xml"/><Relationship Id="rId35" Type="http://schemas.openxmlformats.org/officeDocument/2006/relationships/font" Target="fonts/RobotoMedium-boldItalic.fntdata"/><Relationship Id="rId12" Type="http://schemas.openxmlformats.org/officeDocument/2006/relationships/slide" Target="slides/slide6.xml"/><Relationship Id="rId34" Type="http://schemas.openxmlformats.org/officeDocument/2006/relationships/font" Target="fonts/RobotoMedium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d5e3c827e_1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d5e3c827e_1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d5e3c827e_1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d5e3c827e_1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d5e3c827e_1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d5e3c827e_1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d5e3c827e_1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d5e3c827e_1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d5e3c827e_1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d5e3c827e_1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d5e3c827e_4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d5e3c827e_4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d5e3c827e_4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d5e3c827e_4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d6049617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d6049617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d60496177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d60496177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d5e3c827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d5e3c827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d60496177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d60496177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d5e3c827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d5e3c827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d5e3c827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d5e3c827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d5e3c827e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d5e3c827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d5e3c827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d5e3c827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d5e3c827e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d5e3c827e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d5e3c827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d5e3c827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d5e3c827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d5e3c827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d5e3c827e_4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d5e3c827e_4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d5e3c827e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d5e3c827e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martin-thoma.com/nlp-reuters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c/fake-news/data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about:blank" TargetMode="External"/><Relationship Id="rId4" Type="http://schemas.openxmlformats.org/officeDocument/2006/relationships/hyperlink" Target="https://www.kaggle.com/c/fake-news/data" TargetMode="External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5072A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4813" y="613800"/>
            <a:ext cx="5434375" cy="3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/>
        </p:nvSpPr>
        <p:spPr>
          <a:xfrm>
            <a:off x="1492350" y="4127625"/>
            <a:ext cx="61593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Lucia Cavallaro, Kathrin Kefer, Adam Johanides, Etor Arza, Evžen Šírek supervised by Marc Schoenauer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1492350" y="485275"/>
            <a:ext cx="61593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SIGEVO Summer School, </a:t>
            </a:r>
            <a:br>
              <a:rPr lang="de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de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10-12 July 2019 - Prague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5072A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Adapting the articles.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de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crisis prevention</a:t>
            </a:r>
            <a:r>
              <a:rPr lang="de" sz="2400">
                <a:solidFill>
                  <a:schemeClr val="dk2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de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and verifiable nuclear disarmament should be substituted for continuing counterproductive wars</a:t>
            </a:r>
            <a:r>
              <a:rPr lang="de" sz="2400">
                <a:solidFill>
                  <a:schemeClr val="dk2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de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de" sz="2400">
                <a:solidFill>
                  <a:schemeClr val="dk2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de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herefore</a:t>
            </a:r>
            <a:r>
              <a:rPr lang="de" sz="2400">
                <a:solidFill>
                  <a:schemeClr val="dk2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de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</a:t>
            </a:r>
            <a:r>
              <a:rPr lang="de" sz="2400">
                <a:solidFill>
                  <a:schemeClr val="dk2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de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as signers of this petition</a:t>
            </a:r>
            <a:r>
              <a:rPr lang="de" sz="2400">
                <a:solidFill>
                  <a:schemeClr val="dk2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de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call for the immediate cancellation of the</a:t>
            </a:r>
            <a:r>
              <a:rPr lang="de" sz="2400">
                <a:solidFill>
                  <a:schemeClr val="dk2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 F-35 </a:t>
            </a:r>
            <a:r>
              <a:rPr lang="de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program as a whole</a:t>
            </a:r>
            <a:r>
              <a:rPr lang="de" sz="2400">
                <a:solidFill>
                  <a:schemeClr val="dk2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de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and the immediate cancellation of plans to base any such dangerous and noisy jets near populated areas.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5072A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Adapting the articles.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de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crisis prevention </a:t>
            </a:r>
            <a:r>
              <a:rPr lang="de" sz="2400">
                <a:solidFill>
                  <a:schemeClr val="dk2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and</a:t>
            </a:r>
            <a:r>
              <a:rPr lang="de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verifiable nuclear disarmament should be substituted </a:t>
            </a:r>
            <a:r>
              <a:rPr lang="de" sz="2400">
                <a:solidFill>
                  <a:schemeClr val="dk2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for</a:t>
            </a:r>
            <a:r>
              <a:rPr lang="de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continuing counterproductive wars</a:t>
            </a:r>
            <a:r>
              <a:rPr lang="de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de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therefore</a:t>
            </a:r>
            <a:r>
              <a:rPr lang="de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de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</a:t>
            </a:r>
            <a:r>
              <a:rPr lang="de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de" sz="2400">
                <a:solidFill>
                  <a:schemeClr val="dk2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as</a:t>
            </a:r>
            <a:r>
              <a:rPr lang="de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signers </a:t>
            </a:r>
            <a:r>
              <a:rPr lang="de" sz="2400">
                <a:solidFill>
                  <a:schemeClr val="dk2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of</a:t>
            </a:r>
            <a:r>
              <a:rPr lang="de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de" sz="2400">
                <a:solidFill>
                  <a:schemeClr val="dk2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this</a:t>
            </a:r>
            <a:r>
              <a:rPr lang="de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petition call</a:t>
            </a:r>
            <a:r>
              <a:rPr lang="de" sz="2400">
                <a:solidFill>
                  <a:schemeClr val="dk2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 for the</a:t>
            </a:r>
            <a:r>
              <a:rPr lang="de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immediate cancellation </a:t>
            </a:r>
            <a:r>
              <a:rPr lang="de" sz="2400">
                <a:solidFill>
                  <a:schemeClr val="dk2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of the</a:t>
            </a:r>
            <a:r>
              <a:rPr lang="de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de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program </a:t>
            </a:r>
            <a:r>
              <a:rPr lang="de" sz="2400">
                <a:solidFill>
                  <a:schemeClr val="dk2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as a </a:t>
            </a:r>
            <a:r>
              <a:rPr lang="de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whole </a:t>
            </a:r>
            <a:r>
              <a:rPr lang="de" sz="2400">
                <a:solidFill>
                  <a:schemeClr val="dk2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and the</a:t>
            </a:r>
            <a:r>
              <a:rPr lang="de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immediate cancellation </a:t>
            </a:r>
            <a:r>
              <a:rPr lang="de" sz="2400">
                <a:solidFill>
                  <a:schemeClr val="dk2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of</a:t>
            </a:r>
            <a:r>
              <a:rPr lang="de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plans </a:t>
            </a:r>
            <a:r>
              <a:rPr lang="de" sz="2400">
                <a:solidFill>
                  <a:schemeClr val="dk2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to base</a:t>
            </a:r>
            <a:r>
              <a:rPr lang="de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any such dangerous </a:t>
            </a:r>
            <a:r>
              <a:rPr lang="de" sz="2400">
                <a:solidFill>
                  <a:schemeClr val="dk2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and</a:t>
            </a:r>
            <a:r>
              <a:rPr lang="de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noisy jets </a:t>
            </a:r>
            <a:r>
              <a:rPr lang="de" sz="2400">
                <a:solidFill>
                  <a:schemeClr val="dk2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near</a:t>
            </a:r>
            <a:r>
              <a:rPr lang="de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populated areas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5072A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Adapting the articles.</a:t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de"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crisis prevention verifiable nuclear disarmament should be substituted continuing counterproductive wars therefore we </a:t>
            </a:r>
            <a:r>
              <a:rPr lang="de" sz="3000">
                <a:solidFill>
                  <a:schemeClr val="dk2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signers</a:t>
            </a:r>
            <a:r>
              <a:rPr lang="de"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de" sz="3000">
                <a:solidFill>
                  <a:schemeClr val="dk2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petition</a:t>
            </a:r>
            <a:r>
              <a:rPr lang="de"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de" sz="3000">
                <a:solidFill>
                  <a:schemeClr val="dk2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call immediate</a:t>
            </a:r>
            <a:r>
              <a:rPr lang="de"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cancellation program whole </a:t>
            </a:r>
            <a:r>
              <a:rPr lang="de" sz="3000">
                <a:solidFill>
                  <a:schemeClr val="dk2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immediate</a:t>
            </a:r>
            <a:r>
              <a:rPr lang="de"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cancellation plans any such dangerous and noisy jets </a:t>
            </a:r>
            <a:r>
              <a:rPr lang="de" sz="3000">
                <a:solidFill>
                  <a:schemeClr val="dk2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populated</a:t>
            </a:r>
            <a:r>
              <a:rPr lang="de"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de" sz="3000">
                <a:solidFill>
                  <a:schemeClr val="dk2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areas</a:t>
            </a:r>
            <a:endParaRPr sz="3000">
              <a:solidFill>
                <a:schemeClr val="dk2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5072A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Adapting the articles.</a:t>
            </a:r>
            <a:endParaRPr/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471900" y="1678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de" sz="3000">
                <a:solidFill>
                  <a:schemeClr val="dk2"/>
                </a:solidFill>
              </a:rPr>
              <a:t>crisis prevention verifiable nuclear disarmament should be substituted continuing counterproductive wars therefore we cancellation program whole cancellation plans any such dangerous noisy jets </a:t>
            </a:r>
            <a:r>
              <a:rPr lang="de" sz="3000">
                <a:solidFill>
                  <a:schemeClr val="dk1"/>
                </a:solidFill>
              </a:rPr>
              <a:t>            </a:t>
            </a:r>
            <a:endParaRPr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5072A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Adapting the articles.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de"/>
              <a:t>['crisis', 'prevention', 'verifiable', 'nuclear', 'disarmament', 'should', 'be', 'substituted', 'continuing', 'counterproductive', 'wars', 'therefore', 'we', 'cancellation', 'program', 'whole', 'cancellation', 'plans', 'any', 'such', 'dangerous', 'noisy', 'jets', 'we', 'replacing', 'any', 'basing', 'any', 'locations', 'we', 'further', 'demand', 'money', 'human', 'needs', 'us', 'customer', 'world', 'including', 'climate', 'change', 'student', 'debt', 'education', 'healthcare', 'housing', 'add', 'your', 'swanson', 'is', 'an', 'author', 'journalist', 'host', 'he', 'is', 'director', 'coordinator', 'rootsactionorg', 'books', 'war', 'is', 'lie', 'he', 'blogs', 'at', 'he', 'hosts', 'nation', 'he', 'is', 'peace', 'prize', 'follow', 'him', 'on', 'twitter', 'support', 'clicking', 'here']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5072A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11700" y="29435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doc2vec/preprocess - class. comparison</a:t>
            </a:r>
            <a:endParaRPr/>
          </a:p>
        </p:txBody>
      </p:sp>
      <p:graphicFrame>
        <p:nvGraphicFramePr>
          <p:cNvPr id="167" name="Google Shape;167;p27"/>
          <p:cNvGraphicFramePr/>
          <p:nvPr/>
        </p:nvGraphicFramePr>
        <p:xfrm>
          <a:off x="1668850" y="13036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{9D2A710B-E3CE-457E-9AF4-4B2C843C9607}</a:tableStyleId>
              </a:tblPr>
              <a:tblGrid>
                <a:gridCol w="2289225"/>
                <a:gridCol w="1915675"/>
                <a:gridCol w="1753250"/>
              </a:tblGrid>
              <a:tr h="36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Accuracy [%]</a:t>
                      </a:r>
                      <a:endParaRPr b="1" sz="10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F1 [%]</a:t>
                      </a:r>
                      <a:endParaRPr b="1" sz="10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31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LinearSVC</a:t>
                      </a:r>
                      <a:endParaRPr b="1"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87.48</a:t>
                      </a:r>
                      <a:endParaRPr b="1"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87.48</a:t>
                      </a:r>
                      <a:endParaRPr b="1"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31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Logistic Regression (C=1000)</a:t>
                      </a:r>
                      <a:endParaRPr b="1"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87.67</a:t>
                      </a:r>
                      <a:endParaRPr b="1"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87.67</a:t>
                      </a:r>
                      <a:endParaRPr b="1"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64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kNN (n=5)</a:t>
                      </a:r>
                      <a:endParaRPr b="1"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81.60</a:t>
                      </a:r>
                      <a:endParaRPr b="1"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81.39</a:t>
                      </a:r>
                      <a:endParaRPr b="1"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31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kNN (n=3)</a:t>
                      </a:r>
                      <a:endParaRPr b="1"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81.99</a:t>
                      </a:r>
                      <a:endParaRPr b="1"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81.82</a:t>
                      </a:r>
                      <a:endParaRPr b="1"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31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Logistic Regression (C=1)</a:t>
                      </a:r>
                      <a:endParaRPr b="1"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87.72</a:t>
                      </a:r>
                      <a:endParaRPr b="1"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87.72</a:t>
                      </a:r>
                      <a:endParaRPr b="1"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31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Random Forest (200 trees)</a:t>
                      </a:r>
                      <a:endParaRPr b="1"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87.02</a:t>
                      </a:r>
                      <a:endParaRPr b="1"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87.01</a:t>
                      </a:r>
                      <a:endParaRPr b="1"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31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Random Forest (50 trees)</a:t>
                      </a:r>
                      <a:endParaRPr b="1"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87.07</a:t>
                      </a:r>
                      <a:endParaRPr b="1"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87.06</a:t>
                      </a:r>
                      <a:endParaRPr b="1"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31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Decision Tree</a:t>
                      </a:r>
                      <a:endParaRPr b="1"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de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76.19</a:t>
                      </a:r>
                      <a:endParaRPr b="1"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de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76.18</a:t>
                      </a:r>
                      <a:endParaRPr b="1"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31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SVM adjusted</a:t>
                      </a:r>
                      <a:endParaRPr b="1"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89.50</a:t>
                      </a:r>
                      <a:endParaRPr b="1"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89.50</a:t>
                      </a:r>
                      <a:endParaRPr b="1"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31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SVM linear</a:t>
                      </a:r>
                      <a:endParaRPr b="1"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87.62</a:t>
                      </a:r>
                      <a:endParaRPr b="1"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87.62</a:t>
                      </a:r>
                      <a:endParaRPr b="1"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5072A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311700" y="29435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doc2vec/no preprocess - class. comparison</a:t>
            </a:r>
            <a:endParaRPr/>
          </a:p>
        </p:txBody>
      </p:sp>
      <p:graphicFrame>
        <p:nvGraphicFramePr>
          <p:cNvPr id="173" name="Google Shape;173;p28"/>
          <p:cNvGraphicFramePr/>
          <p:nvPr/>
        </p:nvGraphicFramePr>
        <p:xfrm>
          <a:off x="1592925" y="13225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{9D2A710B-E3CE-457E-9AF4-4B2C843C9607}</a:tableStyleId>
              </a:tblPr>
              <a:tblGrid>
                <a:gridCol w="2289225"/>
                <a:gridCol w="1915675"/>
                <a:gridCol w="1753250"/>
              </a:tblGrid>
              <a:tr h="36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Accuracy [%]</a:t>
                      </a:r>
                      <a:endParaRPr b="1" sz="10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F1 [%]</a:t>
                      </a:r>
                      <a:endParaRPr b="1" sz="10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31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LinearSVC</a:t>
                      </a:r>
                      <a:endParaRPr b="1"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74.93</a:t>
                      </a:r>
                      <a:endParaRPr b="1"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74.89</a:t>
                      </a:r>
                      <a:endParaRPr b="1"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31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Logistic Regression (C=1000)</a:t>
                      </a:r>
                      <a:endParaRPr b="1"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74.81</a:t>
                      </a:r>
                      <a:endParaRPr b="1"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74.79</a:t>
                      </a:r>
                      <a:endParaRPr b="1"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64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kNN (n=5)</a:t>
                      </a:r>
                      <a:endParaRPr b="1"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76.50</a:t>
                      </a:r>
                      <a:endParaRPr b="1"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76.49</a:t>
                      </a:r>
                      <a:endParaRPr b="1"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31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kNN (n=3)</a:t>
                      </a:r>
                      <a:endParaRPr b="1"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75.82</a:t>
                      </a:r>
                      <a:endParaRPr b="1"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75.81</a:t>
                      </a:r>
                      <a:endParaRPr b="1"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31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Logistic Regression (C=1)</a:t>
                      </a:r>
                      <a:endParaRPr b="1"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74.79</a:t>
                      </a:r>
                      <a:endParaRPr b="1"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74.76</a:t>
                      </a:r>
                      <a:endParaRPr b="1"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31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Random Forest (200 trees)</a:t>
                      </a:r>
                      <a:endParaRPr b="1"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78.35</a:t>
                      </a:r>
                      <a:endParaRPr b="1"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78.34</a:t>
                      </a:r>
                      <a:endParaRPr b="1"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31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Random Forest (50 trees)</a:t>
                      </a:r>
                      <a:endParaRPr b="1"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77.94</a:t>
                      </a:r>
                      <a:endParaRPr b="1"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77.94</a:t>
                      </a:r>
                      <a:endParaRPr b="1"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31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Decision Tree</a:t>
                      </a:r>
                      <a:endParaRPr b="1"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71.13</a:t>
                      </a:r>
                      <a:endParaRPr b="1"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71.12</a:t>
                      </a:r>
                      <a:endParaRPr b="1"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31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Naive Bayes</a:t>
                      </a:r>
                      <a:endParaRPr b="1"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59.45</a:t>
                      </a:r>
                      <a:endParaRPr b="1"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57.33</a:t>
                      </a:r>
                      <a:endParaRPr b="1"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31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SVM linear</a:t>
                      </a:r>
                      <a:endParaRPr b="1"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74.79</a:t>
                      </a:r>
                      <a:endParaRPr b="1"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74.72</a:t>
                      </a:r>
                      <a:endParaRPr b="1"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5072A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Results - doc2vec/preprocess + deep learning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Arial"/>
                <a:ea typeface="Arial"/>
                <a:cs typeface="Arial"/>
                <a:sym typeface="Arial"/>
              </a:rPr>
              <a:t>Accuracy on a training set: </a:t>
            </a:r>
            <a:r>
              <a:rPr lang="d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97.45%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>
                <a:latin typeface="Arial"/>
                <a:ea typeface="Arial"/>
                <a:cs typeface="Arial"/>
                <a:sym typeface="Arial"/>
              </a:rPr>
              <a:t>Accuracy on a test set: </a:t>
            </a:r>
            <a:r>
              <a:rPr lang="d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89.23%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>
                <a:latin typeface="Arial"/>
                <a:ea typeface="Arial"/>
                <a:cs typeface="Arial"/>
                <a:sym typeface="Arial"/>
              </a:rPr>
              <a:t>Activation function: ReLU, Sigmoid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>
                <a:latin typeface="Arial"/>
                <a:ea typeface="Arial"/>
                <a:cs typeface="Arial"/>
                <a:sym typeface="Arial"/>
              </a:rPr>
              <a:t>Binary classification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3100" y="1919074"/>
            <a:ext cx="2450901" cy="111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3100" y="3385575"/>
            <a:ext cx="2450900" cy="163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5072A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Overall Results - Preprocessing Approach Comparison</a:t>
            </a:r>
            <a:endParaRPr/>
          </a:p>
        </p:txBody>
      </p:sp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Scripts are set up &amp; ready.. but algorithms didn’t run through so far </a:t>
            </a:r>
            <a:br>
              <a:rPr lang="de"/>
            </a:br>
            <a:r>
              <a:rPr lang="de"/>
              <a:t>(they take some time…)</a:t>
            </a:r>
            <a:br>
              <a:rPr lang="de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→ So no results available for comparing the preprocessing approaches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5072A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Outlook</a:t>
            </a:r>
            <a:endParaRPr/>
          </a:p>
        </p:txBody>
      </p:sp>
      <p:sp>
        <p:nvSpPr>
          <p:cNvPr id="193" name="Google Shape;193;p3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Finish the final and overall comparison of the preprocessing approaches</a:t>
            </a:r>
            <a:br>
              <a:rPr lang="de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Set up some sort of framework to be able to continuously/regularly and automatically train the models for continuous improvement/adaptation (language is changing!)</a:t>
            </a:r>
            <a:br>
              <a:rPr lang="de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Apply the trained models in real life e.g. on some sort of news website or similar</a:t>
            </a:r>
            <a:br>
              <a:rPr lang="de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Take satyre into account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5072A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Initial thoughts on the topic “Fake News”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63850" y="1816650"/>
            <a:ext cx="8222100" cy="33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de"/>
              <a:t>The context: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de"/>
              <a:t>Textual </a:t>
            </a:r>
            <a:r>
              <a:rPr lang="de"/>
              <a:t>(as articles, tweets, etc.)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Images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Videos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The approaches: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Network Science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de"/>
              <a:t>ML using classifiers</a:t>
            </a:r>
            <a:endParaRPr b="1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The target: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Containing the spread by the author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de"/>
              <a:t>Identify the fake news by the contents</a:t>
            </a:r>
            <a:endParaRPr b="1"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8175" y="3051250"/>
            <a:ext cx="3365775" cy="1767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5072A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311700" y="2150850"/>
            <a:ext cx="8520600" cy="246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Thank you!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5072A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References</a:t>
            </a:r>
            <a:endParaRPr/>
          </a:p>
        </p:txBody>
      </p:sp>
      <p:sp>
        <p:nvSpPr>
          <p:cNvPr id="204" name="Google Shape;204;p3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[1] </a:t>
            </a:r>
            <a:r>
              <a:rPr lang="de" sz="1400" u="sng">
                <a:solidFill>
                  <a:srgbClr val="000000"/>
                </a:solidFill>
                <a:hlinkClick r:id="rId3"/>
              </a:rPr>
              <a:t>https://martin-thoma.com/nlp-reuters/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5072A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Final Problem Formulation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63850" y="1816650"/>
            <a:ext cx="8222100" cy="33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Main Goal: Try to discriminate Fake News from real ones</a:t>
            </a:r>
            <a:br>
              <a:rPr lang="de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Main Focus: Contents of articles</a:t>
            </a:r>
            <a:br>
              <a:rPr lang="de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Dataset: </a:t>
            </a:r>
            <a:r>
              <a:rPr lang="de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https://www.kaggle.com/c/fake-news/data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20k articles</a:t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8175" y="3051250"/>
            <a:ext cx="3365775" cy="1767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5072A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General Classification Approach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Generate the features using the two different preprocessing approaches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de"/>
              <a:t>Topic Classification: apply best trained model to the real problem dataset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de"/>
              <a:t>doc2vec: transform dataset to vector representation</a:t>
            </a:r>
            <a:br>
              <a:rPr lang="de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Apply the same 10 classifiers to the specified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de"/>
              <a:t>Only Topic Classification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de"/>
              <a:t>Only doc2vec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de"/>
              <a:t>Both, Topic Classification and doc2vec features together</a:t>
            </a:r>
            <a:br>
              <a:rPr lang="de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Evaluate the classifiers for their accuracy</a:t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5669" y="3146875"/>
            <a:ext cx="2508325" cy="199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5072A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Topic Classification Preprocessing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860000"/>
            <a:ext cx="8520600" cy="30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de" sz="1700"/>
              <a:t>Data Basis for Training: Reuters-21578 News Article Dataset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de" sz="1300"/>
              <a:t>21578 instances of articles that are labelled with 135 categories (e.g. Business, Politics,..)</a:t>
            </a:r>
            <a:br>
              <a:rPr lang="de" sz="1300"/>
            </a:br>
            <a:endParaRPr sz="13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de" sz="1700"/>
              <a:t>Train 10 different classifiers with partly different configurations [1]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de" sz="1300"/>
              <a:t>LinearSVC, Decision Tree, Random Forest, kNearestNeighbour, SVM, Logistic Regression, Naive Bayes, AdaBoost, LDA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de" sz="1300"/>
              <a:t>Features: each word with its number of appearances, that appears at least 3 times in the text and is no stop word like e.g. “and”, “it” etc </a:t>
            </a:r>
            <a:r>
              <a:rPr b="1" lang="de" sz="1300"/>
              <a:t>→ </a:t>
            </a:r>
            <a:r>
              <a:rPr lang="de" sz="1300"/>
              <a:t>26147 features</a:t>
            </a:r>
            <a:r>
              <a:rPr lang="de" sz="1300"/>
              <a:t> in total</a:t>
            </a:r>
            <a:br>
              <a:rPr lang="de" sz="1300"/>
            </a:br>
            <a:endParaRPr sz="13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de" sz="1700"/>
              <a:t>Choose best of the 10 classifiers and apply Hyperparameter Tuning to get the best combination of parameters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de" sz="1300"/>
              <a:t>LinearSVC</a:t>
            </a:r>
            <a:endParaRPr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5072A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Topic Classification - Classifier Comparison</a:t>
            </a:r>
            <a:endParaRPr/>
          </a:p>
        </p:txBody>
      </p:sp>
      <p:graphicFrame>
        <p:nvGraphicFramePr>
          <p:cNvPr id="102" name="Google Shape;102;p18"/>
          <p:cNvGraphicFramePr/>
          <p:nvPr/>
        </p:nvGraphicFramePr>
        <p:xfrm>
          <a:off x="1592925" y="13596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{9D2A710B-E3CE-457E-9AF4-4B2C843C9607}</a:tableStyleId>
              </a:tblPr>
              <a:tblGrid>
                <a:gridCol w="2289225"/>
                <a:gridCol w="1915675"/>
                <a:gridCol w="1753250"/>
              </a:tblGrid>
              <a:tr h="402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chemeClr val="lt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Accuracy [%]</a:t>
                      </a:r>
                      <a:endParaRPr sz="1100">
                        <a:solidFill>
                          <a:schemeClr val="lt1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chemeClr val="lt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F1 [%]</a:t>
                      </a:r>
                      <a:endParaRPr sz="1100">
                        <a:solidFill>
                          <a:schemeClr val="lt1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/>
                </a:tc>
              </a:tr>
              <a:tr h="3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2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LinearSVC</a:t>
                      </a:r>
                      <a:endParaRPr sz="1000">
                        <a:solidFill>
                          <a:schemeClr val="lt2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2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81.05</a:t>
                      </a:r>
                      <a:endParaRPr sz="1000">
                        <a:solidFill>
                          <a:schemeClr val="lt2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2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84.04</a:t>
                      </a:r>
                      <a:endParaRPr sz="1000">
                        <a:solidFill>
                          <a:schemeClr val="lt2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/>
                </a:tc>
              </a:tr>
              <a:tr h="3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2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Logistic Regression (C=1000)</a:t>
                      </a:r>
                      <a:endParaRPr sz="1000">
                        <a:solidFill>
                          <a:schemeClr val="lt2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2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80.79</a:t>
                      </a:r>
                      <a:endParaRPr sz="1000">
                        <a:solidFill>
                          <a:schemeClr val="lt2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2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84.10</a:t>
                      </a:r>
                      <a:endParaRPr sz="1000">
                        <a:solidFill>
                          <a:schemeClr val="lt2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/>
                </a:tc>
              </a:tr>
              <a:tr h="364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2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kNN (n=5)</a:t>
                      </a:r>
                      <a:endParaRPr sz="1000">
                        <a:solidFill>
                          <a:schemeClr val="lt2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2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72.97</a:t>
                      </a:r>
                      <a:endParaRPr sz="1000">
                        <a:solidFill>
                          <a:schemeClr val="lt2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2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76.07</a:t>
                      </a:r>
                      <a:endParaRPr sz="1000">
                        <a:solidFill>
                          <a:schemeClr val="lt2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/>
                </a:tc>
              </a:tr>
              <a:tr h="3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2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kNN (n=3)</a:t>
                      </a:r>
                      <a:endParaRPr sz="1000">
                        <a:solidFill>
                          <a:schemeClr val="lt2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2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72.28</a:t>
                      </a:r>
                      <a:endParaRPr sz="1000">
                        <a:solidFill>
                          <a:schemeClr val="lt2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2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75.43</a:t>
                      </a:r>
                      <a:endParaRPr sz="1000">
                        <a:solidFill>
                          <a:schemeClr val="lt2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/>
                </a:tc>
              </a:tr>
              <a:tr h="3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2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Logistic Regression (C=1)</a:t>
                      </a:r>
                      <a:endParaRPr sz="1000">
                        <a:solidFill>
                          <a:schemeClr val="lt2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2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67.47</a:t>
                      </a:r>
                      <a:endParaRPr sz="1000">
                        <a:solidFill>
                          <a:schemeClr val="lt2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2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67.21</a:t>
                      </a:r>
                      <a:endParaRPr sz="1000">
                        <a:solidFill>
                          <a:schemeClr val="lt2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/>
                </a:tc>
              </a:tr>
              <a:tr h="3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2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Random Forest (200 trees)</a:t>
                      </a:r>
                      <a:endParaRPr sz="1000">
                        <a:solidFill>
                          <a:schemeClr val="lt2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2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65.75</a:t>
                      </a:r>
                      <a:endParaRPr sz="1000">
                        <a:solidFill>
                          <a:schemeClr val="lt2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2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64.36</a:t>
                      </a:r>
                      <a:endParaRPr sz="1000">
                        <a:solidFill>
                          <a:schemeClr val="lt2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/>
                </a:tc>
              </a:tr>
              <a:tr h="3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2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Random Forest (50 trees)</a:t>
                      </a:r>
                      <a:endParaRPr sz="1000">
                        <a:solidFill>
                          <a:schemeClr val="lt2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2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64.79</a:t>
                      </a:r>
                      <a:endParaRPr sz="1000">
                        <a:solidFill>
                          <a:schemeClr val="lt2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2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63.69</a:t>
                      </a:r>
                      <a:endParaRPr sz="1000">
                        <a:solidFill>
                          <a:schemeClr val="lt2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/>
                </a:tc>
              </a:tr>
              <a:tr h="3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2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Decision Tree</a:t>
                      </a:r>
                      <a:endParaRPr sz="1000">
                        <a:solidFill>
                          <a:schemeClr val="lt2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2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55.75</a:t>
                      </a:r>
                      <a:endParaRPr sz="1000">
                        <a:solidFill>
                          <a:schemeClr val="lt2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2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53.23</a:t>
                      </a:r>
                      <a:endParaRPr sz="1000">
                        <a:solidFill>
                          <a:schemeClr val="lt2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/>
                </a:tc>
              </a:tr>
              <a:tr h="3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2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Naive Bayes</a:t>
                      </a:r>
                      <a:endParaRPr sz="1000">
                        <a:solidFill>
                          <a:schemeClr val="lt2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2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43.86</a:t>
                      </a:r>
                      <a:endParaRPr sz="1000">
                        <a:solidFill>
                          <a:schemeClr val="lt2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2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47.98</a:t>
                      </a:r>
                      <a:endParaRPr sz="1000">
                        <a:solidFill>
                          <a:schemeClr val="lt2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/>
                </a:tc>
              </a:tr>
              <a:tr h="3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2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SVM linear</a:t>
                      </a:r>
                      <a:endParaRPr sz="1000">
                        <a:solidFill>
                          <a:schemeClr val="lt2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2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33.55</a:t>
                      </a:r>
                      <a:endParaRPr sz="1000">
                        <a:solidFill>
                          <a:schemeClr val="lt2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2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29.67</a:t>
                      </a:r>
                      <a:endParaRPr sz="1000">
                        <a:solidFill>
                          <a:schemeClr val="lt2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5072A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Topic Classification - Hyperparameter Tuning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Parameters to tune: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C = Penalty Parameter of the error term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de"/>
              <a:t>[1,10,100,1000]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multi_class = determines the multi-class strategy of the LinearSVC classifier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de"/>
              <a:t>"ovr" trains n_classes one-vs-rest classifiers</a:t>
            </a:r>
            <a:endParaRPr sz="1100">
              <a:solidFill>
                <a:srgbClr val="1D1F22"/>
              </a:solidFill>
              <a:highlight>
                <a:srgbClr val="FFFFFF"/>
              </a:highlight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de"/>
              <a:t>"crammer_singer" optimizes a joint objective over all classes</a:t>
            </a:r>
            <a:br>
              <a:rPr lang="de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Accuracy:				82.15%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Best Parameters found: 	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C = 1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multi_class = crammer_singer</a:t>
            </a:r>
            <a:r>
              <a:rPr lang="de"/>
              <a:t>	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5072A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</a:t>
            </a:r>
            <a:r>
              <a:rPr lang="de"/>
              <a:t>oc2Vec based classification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132500" y="2173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using Doc2Vec (</a:t>
            </a:r>
            <a:r>
              <a:rPr lang="de">
                <a:uFill>
                  <a:noFill/>
                </a:uFill>
                <a:hlinkClick r:id="rId3"/>
              </a:rPr>
              <a:t>M</a:t>
            </a:r>
            <a:r>
              <a:rPr lang="de"/>
              <a:t>ikilov and Le, 2014)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based on Word2Vec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training dataset</a:t>
            </a:r>
            <a:r>
              <a:rPr lang="de"/>
              <a:t> - </a:t>
            </a:r>
            <a:r>
              <a:rPr lang="de" sz="1400" u="sng">
                <a:solidFill>
                  <a:schemeClr val="hlink"/>
                </a:solidFill>
                <a:hlinkClick r:id="rId4"/>
              </a:rPr>
              <a:t>https://www.kaggle.com/c/fake-news/data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k-fold cross validation used for evaluation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972" y="3748647"/>
            <a:ext cx="1017575" cy="101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/>
        </p:nvSpPr>
        <p:spPr>
          <a:xfrm>
            <a:off x="3087275" y="3997013"/>
            <a:ext cx="20676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de" sz="1800">
                <a:solidFill>
                  <a:schemeClr val="dk2"/>
                </a:solidFill>
                <a:highlight>
                  <a:schemeClr val="lt1"/>
                </a:highlight>
              </a:rPr>
              <a:t>(x_1, x_2,…., x_n)</a:t>
            </a:r>
            <a:endParaRPr>
              <a:highlight>
                <a:schemeClr val="lt1"/>
              </a:highlight>
            </a:endParaRPr>
          </a:p>
        </p:txBody>
      </p:sp>
      <p:cxnSp>
        <p:nvCxnSpPr>
          <p:cNvPr id="117" name="Google Shape;117;p20"/>
          <p:cNvCxnSpPr>
            <a:endCxn id="116" idx="1"/>
          </p:cNvCxnSpPr>
          <p:nvPr/>
        </p:nvCxnSpPr>
        <p:spPr>
          <a:xfrm>
            <a:off x="1532375" y="4170413"/>
            <a:ext cx="1554900" cy="87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20"/>
          <p:cNvSpPr txBox="1"/>
          <p:nvPr/>
        </p:nvSpPr>
        <p:spPr>
          <a:xfrm>
            <a:off x="1673288" y="4360400"/>
            <a:ext cx="12732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de" sz="1200">
                <a:solidFill>
                  <a:schemeClr val="lt2"/>
                </a:solidFill>
              </a:rPr>
              <a:t>doc2vec model</a:t>
            </a:r>
            <a:endParaRPr sz="1200">
              <a:solidFill>
                <a:schemeClr val="lt2"/>
              </a:solidFill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10075" y="3022175"/>
            <a:ext cx="1495650" cy="1495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20"/>
          <p:cNvCxnSpPr>
            <a:endCxn id="119" idx="1"/>
          </p:cNvCxnSpPr>
          <p:nvPr/>
        </p:nvCxnSpPr>
        <p:spPr>
          <a:xfrm flipH="1" rot="10800000">
            <a:off x="5305575" y="3770000"/>
            <a:ext cx="1504500" cy="493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20"/>
          <p:cNvSpPr txBox="1"/>
          <p:nvPr/>
        </p:nvSpPr>
        <p:spPr>
          <a:xfrm>
            <a:off x="5482388" y="4263200"/>
            <a:ext cx="12732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de" sz="1200">
                <a:solidFill>
                  <a:schemeClr val="lt2"/>
                </a:solidFill>
              </a:rPr>
              <a:t>class. learning</a:t>
            </a:r>
            <a:endParaRPr sz="1200">
              <a:solidFill>
                <a:schemeClr val="lt2"/>
              </a:solidFill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7379888" y="4360400"/>
            <a:ext cx="12732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d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classifier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590813" y="4714275"/>
            <a:ext cx="12732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d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dataset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 rotWithShape="1">
          <a:blip r:embed="rId7">
            <a:alphaModFix/>
          </a:blip>
          <a:srcRect b="27288" l="0" r="4589" t="7755"/>
          <a:stretch/>
        </p:blipFill>
        <p:spPr>
          <a:xfrm>
            <a:off x="6023484" y="394800"/>
            <a:ext cx="2984817" cy="223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/>
        </p:nvSpPr>
        <p:spPr>
          <a:xfrm>
            <a:off x="7494263" y="1834950"/>
            <a:ext cx="12732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5072A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Adapting the articles.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de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crisis prevention, and verifiable nuclear disarmament should be substituted for continuing counterproductive wars. Therefore, we, as signers of this petition, call for the immediate cancellation of the F-35 program as a whole, and the immediate cancellation of plans to base any such dangerous and noisy jets near populated areas.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